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1" r:id="rId12"/>
    <p:sldId id="267" r:id="rId13"/>
    <p:sldId id="268" r:id="rId14"/>
    <p:sldId id="270" r:id="rId15"/>
    <p:sldId id="273" r:id="rId16"/>
    <p:sldId id="272" r:id="rId17"/>
    <p:sldId id="275" r:id="rId18"/>
    <p:sldId id="26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0"/>
    <p:restoredTop sz="88349"/>
  </p:normalViewPr>
  <p:slideViewPr>
    <p:cSldViewPr snapToGrid="0" snapToObjects="1">
      <p:cViewPr varScale="1">
        <p:scale>
          <a:sx n="98" d="100"/>
          <a:sy n="98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55DCE-33DE-7246-9288-4AD5C3E7D6D7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D1C2-52C1-6A40-BC80-B25965D3F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7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Здравствуйте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меня зовут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Суздалев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Олег и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тема нашего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доклада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"Управление движением робота-машинки, стремящегося занять заданную позицию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’’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27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планирования траекторий был применен метод,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на данном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статье. Его суть состоит в том, что предварительно находится путь между исходным и желаемым положениями робота,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состоящии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исключительно из прямых отрезков и, следовательно,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недостижимыи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для робота, а потом он аппроксимируется кривыми, которые, в свою очередь, робот уже может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пройти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поиска предварительного пути робот использует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авторскии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алгоритм RTR,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являющийся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одним из алгоритмов, объединенных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английским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названием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Sampling-based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Для поиска пути он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случайным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 разбрасывает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ислледуемои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местности виртуальные точки-цели, а затем соединяет их настолько длинными отрезками прямых, которые через них проходят, насколько это позволяют ему имеющиеся препятствия. </a:t>
            </a:r>
            <a:endParaRPr lang="ru-RU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сравнили скорость его работы со скоростью, наверное, самого знаменитого алгоритма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поика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из этого же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семейства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алгоритма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Rapidly-exploring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(RRT) -- и в большинстве экспериментов она оказалась значительно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̆. Вы можете видеть иллюстрацию к этому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8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аппроксимации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полученных с помощью алгоритма RRT, применялись кривые трех типов: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отрезок, дуга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окржности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 клотоида. Клотоида или, иначе, спираль Корню -- это кривая, имеющая постоянную производную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собственнои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кривизны и описываемая показанными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выражениями. Поскольку входящие в последние интегралы Френеля не выражаются через элементарные функции, в работе применялось их приближенное вычисление с помощью функций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метод был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найден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статье.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кривые применялись в соответствии с определенными правилами и в определенных порядках, различные реализации которых обозначены как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EES 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8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TTS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planner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 примеру, TTS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планнер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 дуги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окружностеи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а первые два планировщика -- нет; относительно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планнера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ранее статье доказано, что с его помощью аппроксимация точно возможна, а относительно EES и TTS -- нет и т.д.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определения положения робота и окружающих его препятствий использовались встроенные функции и алгоритмы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их помощью удалось достичь определение положения робота с точностью до приблизительно 1-2 см. Также с помощью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оформлены некоторые элементы GUI.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интерфейс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пользователя был реализован с использованием библиотеки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Всего были реализованы возможности задавать желаемую позицию робота,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наблюдать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планировщиком путь и несколько иных. </a:t>
            </a:r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всего ПО проекта использовался язык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математических расчетов -- пакет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Scilab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5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подводит некоторые итоги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проделаннои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работы и обозначает некоторые направления, в которых можно двигаться дальше, улучшая проект. На этом у меня все.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3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внимание</a:t>
            </a:r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endParaRPr lang="mr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6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были цели нашего проекта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?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можно видеть, его суть заключается в построении для робота системы управления движением,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ему перемещаться в желаемую точку, избегая при этом столкновений с окружающими его препятствиями.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я по порядку расскажу о каждом шаге тех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действии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которые для этого пришлось выполнить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первую очередь скажу о том, что все эксперименты проводились с использованием робота, построенного из конструктора LEGO ev3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1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Математическая модель, описывающая кинематику его движения,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равнои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степени и любого другого транспортного средства со схожим строением можно видеть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No4. Из ее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можно выделить разве что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нелинейность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наличие неголономных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̆, накладывающих ограничения на значения компонентов вектора состояния робота.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9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Забегая вперед, скажу, что после того, как для робота была задана желаемая позиция, он строит некоторую траекторию, соединяющую с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точку его начального положения, а потом просто перемещается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сторону цели. Для управления роботом при выполнении им последнего из названных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действии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была разработана система управления, схему строения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вы можете видеть на показанном рисунке. Как можно видеть, она состоит из, главным образом, двух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̆: регулятора, управляющего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линейнои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скоростями машинки и подсистемы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следование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желаемои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траектории.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8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Схему строения регулятора скорости можно видеть на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No6. Нетрудно видеть, что он состоит из двух ПИД-регуляторов и блока, пересчитывающего желаемое значение для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скорости робота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желаемыи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угол поворота его руля.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5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его работы можно оценить из показанных на текущем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графиков. Можно заметить, что в отличие от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кривои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управление по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скорости характеризуется наличием больших колебаний и в среднем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ненулевои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ошибкои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управления.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2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реализации траекторного управления исходная модель робота была линеаризована в соответствии с уравнениями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части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слайда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Как можно видеть,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указанныи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эффект достигается добавлением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определенных правил пересчета ее значений в значения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линейнои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угловои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̆. 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линеаризованнои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модели,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имеющеи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в качестве входных сигналов величины u1 и u2 был применен закон управления,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описываемыи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последнеи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из систем уравнений показанных справа. 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отработки роботом желаемых траекторий демонстрируют следующие графики, которые наглядно свидетельствуют о хорошем качестве выполнения роботом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даннои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задачи. 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D1C2-52C1-6A40-BC80-B25965D3F0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solidFill>
            <a:schemeClr val="tx1"/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BC718B-C43D-9141-80AA-178BC525C125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C3318-E79C-214B-B88D-9D2943BEC9D7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E3423-F257-8C48-9B0D-15AB7C72B110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48F-49D3-F54A-AC6B-D977EBDE9CA4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B64-FAE3-2740-820D-13DAB69ECC4A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20D5-F02E-6A43-9965-1ED909DAB117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1C06-9888-0448-9EDC-2BEE8FA0ED28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0654-63DD-A44F-9CAC-454827FE83BA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CCA8-97E3-D143-8983-A3B95344A48C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B811-F1B2-6C40-A8F8-CC923441807B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8C4-84E7-6849-A912-6A6DD9DA412B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2F29-7CBB-034B-A2E7-365A3D265D85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B83E7-FE9E-E74E-91F3-CC522F59D0C1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5AC-0EC2-264C-BB5C-405288CF3C52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C21A-9594-7640-863C-8EB86958694B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BC49-123A-8645-8CF5-B0F116AD585D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F84-B48B-C847-A16F-385C9819D26A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31DD-F44F-D047-B6EC-08900B1BB8D4}" type="datetime1">
              <a:rPr lang="en-US" smtClean="0"/>
              <a:t>4/17/18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15486"/>
            <a:ext cx="8791575" cy="165576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Капитонов </a:t>
            </a:r>
            <a:r>
              <a:rPr lang="ru-RU" dirty="0" err="1">
                <a:solidFill>
                  <a:schemeClr val="bg1"/>
                </a:solidFill>
              </a:rPr>
              <a:t>а.а</a:t>
            </a:r>
            <a:r>
              <a:rPr lang="ru-RU" dirty="0">
                <a:solidFill>
                  <a:schemeClr val="bg1"/>
                </a:solidFill>
              </a:rPr>
              <a:t>. (ассистент Каф. </a:t>
            </a:r>
            <a:r>
              <a:rPr lang="ru-RU" dirty="0" err="1">
                <a:solidFill>
                  <a:schemeClr val="bg1"/>
                </a:solidFill>
              </a:rPr>
              <a:t>Су</a:t>
            </a:r>
            <a:r>
              <a:rPr lang="ru-RU" cap="none" dirty="0" err="1">
                <a:solidFill>
                  <a:schemeClr val="bg1"/>
                </a:solidFill>
              </a:rPr>
              <a:t>иИ</a:t>
            </a:r>
            <a:r>
              <a:rPr lang="ru-RU" cap="none" dirty="0">
                <a:solidFill>
                  <a:schemeClr val="bg1"/>
                </a:solidFill>
              </a:rPr>
              <a:t>, К.Т.Н.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</a:rPr>
              <a:t>Артемов </a:t>
            </a:r>
            <a:r>
              <a:rPr lang="ru-RU" dirty="0" err="1">
                <a:solidFill>
                  <a:schemeClr val="bg1"/>
                </a:solidFill>
              </a:rPr>
              <a:t>К.а</a:t>
            </a:r>
            <a:r>
              <a:rPr lang="ru-RU" dirty="0">
                <a:solidFill>
                  <a:schemeClr val="bg1"/>
                </a:solidFill>
              </a:rPr>
              <a:t>., Антонов </a:t>
            </a:r>
            <a:r>
              <a:rPr lang="ru-RU" dirty="0" err="1">
                <a:solidFill>
                  <a:schemeClr val="bg1"/>
                </a:solidFill>
              </a:rPr>
              <a:t>Е.с</a:t>
            </a:r>
            <a:r>
              <a:rPr lang="ru-RU" dirty="0">
                <a:solidFill>
                  <a:schemeClr val="bg1"/>
                </a:solidFill>
              </a:rPr>
              <a:t>. (Р4235)</a:t>
            </a:r>
          </a:p>
          <a:p>
            <a:r>
              <a:rPr lang="ru-RU" dirty="0" err="1">
                <a:solidFill>
                  <a:schemeClr val="bg1"/>
                </a:solidFill>
              </a:rPr>
              <a:t>Суздалев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О.д</a:t>
            </a:r>
            <a:r>
              <a:rPr lang="ru-RU" dirty="0">
                <a:solidFill>
                  <a:schemeClr val="bg1"/>
                </a:solidFill>
              </a:rPr>
              <a:t>., Ал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 err="1">
                <a:solidFill>
                  <a:schemeClr val="bg1"/>
                </a:solidFill>
              </a:rPr>
              <a:t>Наим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Р.и</a:t>
            </a:r>
            <a:r>
              <a:rPr lang="ru-RU" dirty="0">
                <a:solidFill>
                  <a:schemeClr val="bg1"/>
                </a:solidFill>
              </a:rPr>
              <a:t>., Караваев </a:t>
            </a:r>
            <a:r>
              <a:rPr lang="ru-RU" dirty="0" err="1">
                <a:solidFill>
                  <a:schemeClr val="bg1"/>
                </a:solidFill>
              </a:rPr>
              <a:t>А.а</a:t>
            </a:r>
            <a:r>
              <a:rPr lang="ru-RU" dirty="0">
                <a:solidFill>
                  <a:schemeClr val="bg1"/>
                </a:solidFill>
              </a:rPr>
              <a:t>., Замотаев Е.В. (Р3235</a:t>
            </a:r>
            <a:r>
              <a:rPr lang="fr-FR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36)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 txBox="1">
            <a:spLocks noGrp="1"/>
          </p:cNvSpPr>
          <p:nvPr>
            <p:ph type="ctrTitle"/>
          </p:nvPr>
        </p:nvSpPr>
        <p:spPr>
          <a:xfrm>
            <a:off x="1876424" y="758441"/>
            <a:ext cx="879157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Управление движением робота</a:t>
            </a:r>
            <a:r>
              <a:rPr lang="fr-FR" dirty="0"/>
              <a:t>-</a:t>
            </a:r>
            <a:r>
              <a:rPr lang="ru-RU" dirty="0"/>
              <a:t>машинки, стремящегося занять заданную позицию</a:t>
            </a:r>
          </a:p>
        </p:txBody>
      </p:sp>
    </p:spTree>
    <p:extLst>
      <p:ext uri="{BB962C8B-B14F-4D97-AF65-F5344CB8AC3E}">
        <p14:creationId xmlns:p14="http://schemas.microsoft.com/office/powerpoint/2010/main" val="196297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34648"/>
            <a:ext cx="9905998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Планирование траекторий движения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r>
              <a:rPr lang="en-US" dirty="0"/>
              <a:t>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7129" y="6072745"/>
            <a:ext cx="9426389" cy="3651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Domokos</a:t>
            </a:r>
            <a:r>
              <a:rPr lang="en-US" dirty="0">
                <a:solidFill>
                  <a:schemeClr val="bg1"/>
                </a:solidFill>
              </a:rPr>
              <a:t> Kiss and </a:t>
            </a:r>
            <a:r>
              <a:rPr lang="en-US" dirty="0" err="1">
                <a:solidFill>
                  <a:schemeClr val="bg1"/>
                </a:solidFill>
              </a:rPr>
              <a:t>Gábor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Tevesz</a:t>
            </a:r>
            <a:r>
              <a:rPr lang="en-US" dirty="0">
                <a:solidFill>
                  <a:schemeClr val="bg1"/>
                </a:solidFill>
              </a:rPr>
              <a:t>, “Autonomous Path Planning for Road Vehicles in Narrow Environments: An Efficient Continuous Curvature Approach,” Journal of Advanced Transportation, vol. 2017, Article ID 2521638, 27 pages, 2017.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385" y="5424012"/>
            <a:ext cx="56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10 </a:t>
            </a:r>
            <a:r>
              <a:rPr lang="ru-RU" dirty="0">
                <a:solidFill>
                  <a:schemeClr val="bg1"/>
                </a:solidFill>
              </a:rPr>
              <a:t>Иллюстрация к процессу поиска пути до цели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196788"/>
            <a:ext cx="9963153" cy="4272697"/>
          </a:xfrm>
        </p:spPr>
      </p:pic>
      <p:sp>
        <p:nvSpPr>
          <p:cNvPr id="10" name="Striped Right Arrow 9"/>
          <p:cNvSpPr/>
          <p:nvPr/>
        </p:nvSpPr>
        <p:spPr>
          <a:xfrm>
            <a:off x="5536359" y="3044024"/>
            <a:ext cx="797206" cy="578224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782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Планирование траекторий движения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4" y="1886885"/>
            <a:ext cx="4722282" cy="3541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2" y="612364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17" y="1886885"/>
            <a:ext cx="4728882" cy="3546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8613" y="5676242"/>
            <a:ext cx="414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1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Результат работы алгоритма </a:t>
            </a:r>
            <a:r>
              <a:rPr lang="fr-FR" dirty="0">
                <a:solidFill>
                  <a:sysClr val="windowText" lastClr="000000"/>
                </a:solidFill>
              </a:rPr>
              <a:t>RRT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1900" y="5691272"/>
            <a:ext cx="416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Результат работы алгоритма </a:t>
            </a:r>
            <a:r>
              <a:rPr lang="fr-FR" dirty="0">
                <a:solidFill>
                  <a:sysClr val="windowText" lastClr="000000"/>
                </a:solidFill>
              </a:rPr>
              <a:t>RTR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78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2683"/>
            <a:ext cx="9905998" cy="47069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Планирование траекторий движения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83"/>
          <a:stretch/>
        </p:blipFill>
        <p:spPr>
          <a:xfrm>
            <a:off x="777880" y="838267"/>
            <a:ext cx="10269530" cy="54101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3467" y="638562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r>
              <a:rPr lang="en-US" dirty="0"/>
              <a:t>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34213" y="6293288"/>
            <a:ext cx="6239309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D. K. Wilde, "Computing </a:t>
            </a:r>
            <a:r>
              <a:rPr lang="en-US" dirty="0" err="1">
                <a:solidFill>
                  <a:schemeClr val="bg1"/>
                </a:solidFill>
              </a:rPr>
              <a:t>clothoid</a:t>
            </a:r>
            <a:r>
              <a:rPr lang="en-US" dirty="0">
                <a:solidFill>
                  <a:schemeClr val="bg1"/>
                </a:solidFill>
              </a:rPr>
              <a:t> segments for trajectory generation," 2009 IEEE/RSJ International Conference on Intelligent Robots and Systems, St. Louis, MO, 2009, pp. 2440-2445.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3522" y="6108622"/>
            <a:ext cx="33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13 </a:t>
            </a:r>
            <a:r>
              <a:rPr lang="ru-RU" dirty="0">
                <a:solidFill>
                  <a:schemeClr val="bg1"/>
                </a:solidFill>
              </a:rPr>
              <a:t>Внешний вид клотоиды  </a:t>
            </a:r>
          </a:p>
        </p:txBody>
      </p:sp>
    </p:spTree>
    <p:extLst>
      <p:ext uri="{BB962C8B-B14F-4D97-AF65-F5344CB8AC3E}">
        <p14:creationId xmlns:p14="http://schemas.microsoft.com/office/powerpoint/2010/main" val="145060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43752"/>
            <a:ext cx="9905998" cy="739588"/>
          </a:xfrm>
        </p:spPr>
        <p:txBody>
          <a:bodyPr/>
          <a:lstStyle/>
          <a:p>
            <a:pPr algn="ctr"/>
            <a:r>
              <a:rPr lang="ru-RU" dirty="0"/>
              <a:t>Планирование траекторий движения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04921" y="632535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r>
              <a:rPr lang="en-US" dirty="0"/>
              <a:t>/19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2280" y="5781319"/>
            <a:ext cx="42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14 </a:t>
            </a:r>
            <a:r>
              <a:rPr lang="ru-RU" dirty="0">
                <a:solidFill>
                  <a:sysClr val="windowText" lastClr="000000"/>
                </a:solidFill>
              </a:rPr>
              <a:t>Траектория с планировщика ее</a:t>
            </a:r>
            <a:r>
              <a:rPr lang="fr-FR" dirty="0">
                <a:solidFill>
                  <a:sysClr val="windowText" lastClr="000000"/>
                </a:solidFill>
              </a:rPr>
              <a:t>S</a:t>
            </a:r>
            <a:r>
              <a:rPr lang="ru-RU" dirty="0"/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23327" y="5768330"/>
            <a:ext cx="416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15 </a:t>
            </a:r>
            <a:r>
              <a:rPr lang="ru-RU" dirty="0">
                <a:solidFill>
                  <a:sysClr val="windowText" lastClr="000000"/>
                </a:solidFill>
              </a:rPr>
              <a:t>Траектория с планировщика </a:t>
            </a:r>
            <a:r>
              <a:rPr lang="fr-FR" dirty="0">
                <a:solidFill>
                  <a:sysClr val="windowText" lastClr="000000"/>
                </a:solidFill>
              </a:rPr>
              <a:t>EES</a:t>
            </a:r>
            <a:r>
              <a:rPr lang="ru-RU" dirty="0"/>
              <a:t>. </a:t>
            </a:r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9" y="1183340"/>
            <a:ext cx="5304946" cy="4584990"/>
          </a:xfr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55" y="1183340"/>
            <a:ext cx="5304947" cy="4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2691"/>
          </a:xfrm>
        </p:spPr>
        <p:txBody>
          <a:bodyPr/>
          <a:lstStyle/>
          <a:p>
            <a:pPr algn="ctr"/>
            <a:r>
              <a:rPr lang="ru-RU" dirty="0"/>
              <a:t>Планирование траекторий движения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34794" y="634283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r>
              <a:rPr lang="en-US" dirty="0"/>
              <a:t>/19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9373" y="5908663"/>
            <a:ext cx="427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6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Траектория с планировщика </a:t>
            </a:r>
            <a:r>
              <a:rPr lang="fr-FR" dirty="0">
                <a:solidFill>
                  <a:sysClr val="windowText" lastClr="000000"/>
                </a:solidFill>
              </a:rPr>
              <a:t>TTS</a:t>
            </a:r>
            <a:r>
              <a:rPr lang="ru-RU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2136" y="5879067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</a:t>
            </a:r>
            <a:r>
              <a:rPr lang="fr-FR" dirty="0">
                <a:solidFill>
                  <a:srgbClr val="0070C0"/>
                </a:solidFill>
              </a:rPr>
              <a:t>7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ysClr val="windowText" lastClr="000000"/>
                </a:solidFill>
              </a:rPr>
              <a:t>Траектория с планировщика </a:t>
            </a:r>
            <a:r>
              <a:rPr lang="fr-FR" dirty="0">
                <a:solidFill>
                  <a:sysClr val="windowText" lastClr="000000"/>
                </a:solidFill>
              </a:rPr>
              <a:t>TTS</a:t>
            </a:r>
            <a:r>
              <a:rPr lang="ru-RU" dirty="0">
                <a:solidFill>
                  <a:sysClr val="windowText" lastClr="000000"/>
                </a:solidFill>
              </a:rPr>
              <a:t>, при обратном направлении поиска</a:t>
            </a:r>
            <a:r>
              <a:rPr lang="ru-RU" dirty="0"/>
              <a:t>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t="3929" r="2665" b="5020"/>
          <a:stretch/>
        </p:blipFill>
        <p:spPr>
          <a:xfrm>
            <a:off x="1062318" y="1452281"/>
            <a:ext cx="5257800" cy="4195483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27" b="2214"/>
          <a:stretch/>
        </p:blipFill>
        <p:spPr>
          <a:xfrm>
            <a:off x="6009373" y="1505323"/>
            <a:ext cx="5071004" cy="4276912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86241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137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Система Технического зрения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00" y="1301818"/>
            <a:ext cx="6352023" cy="47640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10916" y="624812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905" y="6243916"/>
            <a:ext cx="86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18 </a:t>
            </a:r>
            <a:r>
              <a:rPr lang="ru-RU" dirty="0">
                <a:solidFill>
                  <a:sysClr val="windowText" lastClr="000000"/>
                </a:solidFill>
              </a:rPr>
              <a:t>Результат поиска алгоритмами тех. зрения положений препятствий и робота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9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88212"/>
            <a:ext cx="9905998" cy="685847"/>
          </a:xfrm>
        </p:spPr>
        <p:txBody>
          <a:bodyPr/>
          <a:lstStyle/>
          <a:p>
            <a:pPr algn="ctr"/>
            <a:r>
              <a:rPr lang="ru-RU" dirty="0"/>
              <a:t>Графический интерфейс пользователя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12072" r="4342" b="15226"/>
          <a:stretch/>
        </p:blipFill>
        <p:spPr>
          <a:xfrm>
            <a:off x="958097" y="1094907"/>
            <a:ext cx="10445010" cy="47883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1132" y="6252606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0165" y="6248399"/>
            <a:ext cx="5208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19 </a:t>
            </a:r>
            <a:r>
              <a:rPr lang="ru-RU" dirty="0">
                <a:solidFill>
                  <a:schemeClr val="bg1"/>
                </a:solidFill>
              </a:rPr>
              <a:t>Внешний вид разработанного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5457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8611"/>
          </a:xfrm>
        </p:spPr>
        <p:txBody>
          <a:bodyPr/>
          <a:lstStyle/>
          <a:p>
            <a:pPr algn="ctr"/>
            <a:r>
              <a:rPr lang="ru-RU" dirty="0"/>
              <a:t>Графический интерфейс пользователя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06" y="1691365"/>
            <a:ext cx="4970399" cy="372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0369" y="6318682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09" y="1689582"/>
            <a:ext cx="4972777" cy="3729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1258" y="5672351"/>
            <a:ext cx="42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20 </a:t>
            </a:r>
            <a:r>
              <a:rPr lang="ru-RU" dirty="0">
                <a:solidFill>
                  <a:schemeClr val="bg1"/>
                </a:solidFill>
              </a:rPr>
              <a:t>Визуализация глобального пути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809" y="5672351"/>
            <a:ext cx="496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Рис. 21 </a:t>
            </a:r>
            <a:r>
              <a:rPr lang="ru-RU" dirty="0">
                <a:solidFill>
                  <a:schemeClr val="bg1"/>
                </a:solidFill>
              </a:rPr>
              <a:t>Визуализация результата аппроксимация пути</a:t>
            </a:r>
          </a:p>
        </p:txBody>
      </p:sp>
    </p:spTree>
    <p:extLst>
      <p:ext uri="{BB962C8B-B14F-4D97-AF65-F5344CB8AC3E}">
        <p14:creationId xmlns:p14="http://schemas.microsoft.com/office/powerpoint/2010/main" val="126572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726423" cy="354171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Что мы сделали</a:t>
            </a:r>
          </a:p>
          <a:p>
            <a:r>
              <a:rPr lang="ru-RU" dirty="0"/>
              <a:t>Разработали систему управления движением робота</a:t>
            </a:r>
          </a:p>
          <a:p>
            <a:r>
              <a:rPr lang="ru-RU" dirty="0"/>
              <a:t>Вероятно, первые в мире реализовали </a:t>
            </a:r>
            <a:r>
              <a:rPr lang="fr-FR" dirty="0"/>
              <a:t>RTR</a:t>
            </a:r>
            <a:r>
              <a:rPr lang="ru-RU" dirty="0"/>
              <a:t> и </a:t>
            </a:r>
            <a:r>
              <a:rPr lang="fr-FR" dirty="0"/>
              <a:t>TTS </a:t>
            </a:r>
            <a:r>
              <a:rPr lang="ru-RU" dirty="0"/>
              <a:t>планеры на настоящем роботе</a:t>
            </a:r>
          </a:p>
          <a:p>
            <a:r>
              <a:rPr lang="ru-RU" dirty="0"/>
              <a:t>Разработали систему технического зрения, выполняющую задачи навигации</a:t>
            </a:r>
          </a:p>
          <a:p>
            <a:r>
              <a:rPr lang="ru-RU" dirty="0"/>
              <a:t>Разработали управляющее приложение с </a:t>
            </a:r>
            <a:r>
              <a:rPr lang="fr-FR" dirty="0"/>
              <a:t>GUI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627323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r>
              <a:rPr lang="en-US" dirty="0"/>
              <a:t>/19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20987" y="2249487"/>
            <a:ext cx="3726423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0070C0"/>
                </a:solidFill>
              </a:rPr>
              <a:t>Что можно еще сделать</a:t>
            </a:r>
          </a:p>
          <a:p>
            <a:r>
              <a:rPr lang="ru-RU" dirty="0"/>
              <a:t>Улучшить качество управления угловой скоростью</a:t>
            </a:r>
          </a:p>
          <a:p>
            <a:r>
              <a:rPr lang="ru-RU" dirty="0"/>
              <a:t>Реализовать плавные разгон и торможение робота</a:t>
            </a:r>
          </a:p>
          <a:p>
            <a:r>
              <a:rPr lang="ru-RU" dirty="0"/>
              <a:t>Увеличить стабильность работы системы</a:t>
            </a:r>
          </a:p>
          <a:p>
            <a:r>
              <a:rPr lang="ru-RU" dirty="0"/>
              <a:t>Перейти на </a:t>
            </a:r>
            <a:r>
              <a:rPr lang="fr-FR"/>
              <a:t>ROS</a:t>
            </a:r>
            <a:endParaRPr lang="fr-FR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62471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76321" y="607153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81964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1717"/>
          </a:xfrm>
        </p:spPr>
        <p:txBody>
          <a:bodyPr/>
          <a:lstStyle/>
          <a:p>
            <a:pPr algn="ctr"/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5388"/>
            <a:ext cx="9905999" cy="43658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мобильного робота, по строению напоминающего настоящий̆ автомобиль: </a:t>
            </a:r>
          </a:p>
          <a:p>
            <a:r>
              <a:rPr lang="ru-RU" dirty="0"/>
              <a:t>реализовать систему технического зрения, определяющую положения окружающих робота предметов и его самого; </a:t>
            </a:r>
          </a:p>
          <a:p>
            <a:r>
              <a:rPr lang="ru-RU" dirty="0"/>
              <a:t>реализовать графический интерфейс пользователя, позволяющий̆ задавать желаемое положение робота (цель) и следить за его перемещением к ней̆ ;</a:t>
            </a:r>
          </a:p>
          <a:p>
            <a:r>
              <a:rPr lang="ru-RU" dirty="0"/>
              <a:t>реализовать систему управления движением робота, позволяющую ему достигнуть заданную цель и не столкнуться при этом ни с одним посторонним объектом. 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r>
              <a:rPr lang="en-US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213986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5506"/>
          </a:xfrm>
        </p:spPr>
        <p:txBody>
          <a:bodyPr/>
          <a:lstStyle/>
          <a:p>
            <a:pPr algn="ctr"/>
            <a:r>
              <a:rPr lang="ru-RU" dirty="0"/>
              <a:t>Используемый Робот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30" y="2097088"/>
            <a:ext cx="4722282" cy="35417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r>
              <a:rPr lang="en-US" dirty="0"/>
              <a:t>/19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270" y="2099445"/>
            <a:ext cx="4719140" cy="3539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1413" y="5879067"/>
            <a:ext cx="41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1 </a:t>
            </a:r>
            <a:r>
              <a:rPr lang="ru-RU" dirty="0">
                <a:solidFill>
                  <a:schemeClr val="bg1"/>
                </a:solidFill>
              </a:rPr>
              <a:t>Общий вид робота</a:t>
            </a:r>
            <a:r>
              <a:rPr lang="ru-RU" dirty="0"/>
              <a:t>.</a:t>
            </a:r>
            <a:r>
              <a:rPr lang="ru-RU" dirty="0">
                <a:solidFill>
                  <a:schemeClr val="bg1"/>
                </a:solidFill>
              </a:rPr>
              <a:t>(вид спереди) </a:t>
            </a:r>
            <a:r>
              <a:rPr lang="ru-RU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646" y="5879067"/>
            <a:ext cx="411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2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Общий вид робота</a:t>
            </a:r>
            <a:r>
              <a:rPr lang="ru-RU" dirty="0"/>
              <a:t>.</a:t>
            </a:r>
            <a:r>
              <a:rPr lang="ru-RU" dirty="0">
                <a:solidFill>
                  <a:schemeClr val="bg1"/>
                </a:solidFill>
              </a:rPr>
              <a:t>(вид сверху) 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27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05" y="205753"/>
            <a:ext cx="9905998" cy="5436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Математическая модель робота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719" y="1505168"/>
            <a:ext cx="3947693" cy="339556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r>
              <a:rPr lang="en-US" dirty="0"/>
              <a:t>/19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28957" y="1092403"/>
                <a:ext cx="1320707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mr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mr-IN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fr-FR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mr-IN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fr-FR" b="0" i="0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tan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φ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1092403"/>
                <a:ext cx="1320707" cy="1248547"/>
              </a:xfrm>
              <a:prstGeom prst="rect">
                <a:avLst/>
              </a:prstGeom>
              <a:blipFill rotWithShape="0">
                <a:blip r:embed="rId4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50218" y="5104584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3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err="1">
                <a:solidFill>
                  <a:sysClr val="windowText" lastClr="000000"/>
                </a:solidFill>
              </a:rPr>
              <a:t>Поясняющии</a:t>
            </a:r>
            <a:r>
              <a:rPr lang="ru-RU" dirty="0">
                <a:solidFill>
                  <a:sysClr val="windowText" lastClr="000000"/>
                </a:solidFill>
              </a:rPr>
              <a:t>̆ чертеж</a:t>
            </a:r>
            <a:r>
              <a:rPr lang="ru-RU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28957" y="3949793"/>
                <a:ext cx="576304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0070C0"/>
                    </a:solidFill>
                  </a:rPr>
                  <a:t>Физический смысл величин: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𝑦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координаты точки </a:t>
                </a:r>
                <a:r>
                  <a:rPr lang="ru-RU" dirty="0" err="1">
                    <a:solidFill>
                      <a:schemeClr val="bg1"/>
                    </a:solidFill>
                  </a:rPr>
                  <a:t>C</a:t>
                </a:r>
                <a:r>
                  <a:rPr lang="ru-RU" dirty="0">
                    <a:solidFill>
                      <a:schemeClr val="bg1"/>
                    </a:solidFill>
                  </a:rPr>
                  <a:t>, т.е. середины </a:t>
                </a:r>
                <a:r>
                  <a:rPr lang="ru-RU" dirty="0" err="1">
                    <a:solidFill>
                      <a:schemeClr val="bg1"/>
                    </a:solidFill>
                  </a:rPr>
                  <a:t>заднеи</a:t>
                </a:r>
                <a:r>
                  <a:rPr lang="ru-RU" dirty="0">
                    <a:solidFill>
                      <a:schemeClr val="bg1"/>
                    </a:solidFill>
                  </a:rPr>
                  <a:t>̆ оси;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угол поворота робота;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проекция скорости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точки </a:t>
                </a:r>
                <a:r>
                  <a:rPr lang="ru-RU" dirty="0" err="1">
                    <a:solidFill>
                      <a:schemeClr val="bg1"/>
                    </a:solidFill>
                  </a:rPr>
                  <a:t>C</a:t>
                </a:r>
                <a:r>
                  <a:rPr lang="ru-RU" dirty="0">
                    <a:solidFill>
                      <a:schemeClr val="bg1"/>
                    </a:solidFill>
                  </a:rPr>
                  <a:t> на ось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угловая скорость робота.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i="1">
                            <a:solidFill>
                              <a:schemeClr val="bg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φ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угол поворота руля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3949793"/>
                <a:ext cx="5763043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952" t="-2083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28957" y="2340950"/>
                <a:ext cx="355002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0070C0"/>
                    </a:solidFill>
                  </a:rPr>
                  <a:t>Некоторые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>
                    <a:solidFill>
                      <a:srgbClr val="0070C0"/>
                    </a:solidFill>
                  </a:rPr>
                  <a:t>факт</a:t>
                </a:r>
                <a:r>
                  <a:rPr lang="ru-RU" dirty="0">
                    <a:solidFill>
                      <a:srgbClr val="0070C0"/>
                    </a:solidFill>
                  </a:rPr>
                  <a:t>ы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mr-I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mr-IN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≡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𝑂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при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𝑡</m:t>
                    </m:r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и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</a:t>
                </a:r>
                <a:r>
                  <a:rPr lang="en-US" dirty="0" err="1">
                    <a:solidFill>
                      <a:schemeClr val="bg1"/>
                    </a:solidFill>
                  </a:rPr>
                  <a:t>входные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сигналы</a:t>
                </a:r>
                <a:r>
                  <a:rPr lang="en-US" dirty="0">
                    <a:solidFill>
                      <a:schemeClr val="bg1"/>
                    </a:solidFill>
                  </a:rPr>
                  <a:t>; </a:t>
                </a:r>
              </a:p>
              <a:p>
                <a:r>
                  <a:rPr lang="en-US" dirty="0" err="1">
                    <a:solidFill>
                      <a:schemeClr val="bg1"/>
                    </a:solidFill>
                  </a:rPr>
                  <a:t>При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</a:t>
                </a:r>
                <a:r>
                  <a:rPr lang="en-US" dirty="0" err="1">
                    <a:solidFill>
                      <a:schemeClr val="bg1"/>
                    </a:solidFill>
                  </a:rPr>
                  <a:t>движение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вперед</a:t>
                </a:r>
                <a:r>
                  <a:rPr lang="en-US" dirty="0">
                    <a:solidFill>
                      <a:schemeClr val="bg1"/>
                    </a:solidFill>
                  </a:rPr>
                  <a:t>; </a:t>
                </a:r>
                <a:r>
                  <a:rPr lang="ru-RU" dirty="0" err="1">
                    <a:solidFill>
                      <a:schemeClr val="bg1"/>
                    </a:solidFill>
                  </a:rPr>
                  <a:t>П</a:t>
                </a:r>
                <a:r>
                  <a:rPr lang="en-US" dirty="0" err="1">
                    <a:solidFill>
                      <a:schemeClr val="bg1"/>
                    </a:solidFill>
                  </a:rPr>
                  <a:t>ри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bg1"/>
                        </a:solidFill>
                        <a:latin typeface="Cambria Math" charset="0"/>
                      </a:rPr>
                      <m:t>𝑣</m:t>
                    </m:r>
                    <m:r>
                      <a:rPr lang="fr-FR" b="0" i="0" smtClean="0">
                        <a:solidFill>
                          <a:schemeClr val="bg1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— </a:t>
                </a:r>
                <a:r>
                  <a:rPr lang="en-US" dirty="0" err="1">
                    <a:solidFill>
                      <a:schemeClr val="bg1"/>
                    </a:solidFill>
                  </a:rPr>
                  <a:t>движение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назад</a:t>
                </a:r>
                <a:r>
                  <a:rPr lang="en-US" dirty="0">
                    <a:solidFill>
                      <a:schemeClr val="bg1"/>
                    </a:solidFill>
                  </a:rPr>
                  <a:t>; </a:t>
                </a:r>
                <a:endParaRPr lang="en-US" dirty="0">
                  <a:solidFill>
                    <a:schemeClr val="bg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7" y="2340950"/>
                <a:ext cx="3550023" cy="1477328"/>
              </a:xfrm>
              <a:prstGeom prst="rect">
                <a:avLst/>
              </a:prstGeom>
              <a:blipFill rotWithShape="0">
                <a:blip r:embed="rId6"/>
                <a:stretch>
                  <a:fillRect l="-1546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25388" y="6149284"/>
            <a:ext cx="9332259" cy="6433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B. Paden, M. </a:t>
            </a:r>
            <a:r>
              <a:rPr lang="en-US" dirty="0" err="1">
                <a:solidFill>
                  <a:schemeClr val="bg1"/>
                </a:solidFill>
              </a:rPr>
              <a:t>Čáp</a:t>
            </a:r>
            <a:r>
              <a:rPr lang="en-US" dirty="0">
                <a:solidFill>
                  <a:schemeClr val="bg1"/>
                </a:solidFill>
              </a:rPr>
              <a:t>, S. Z. Yong, D. </a:t>
            </a:r>
            <a:r>
              <a:rPr lang="en-US" dirty="0" err="1">
                <a:solidFill>
                  <a:schemeClr val="bg1"/>
                </a:solidFill>
              </a:rPr>
              <a:t>Yershov</a:t>
            </a:r>
            <a:r>
              <a:rPr lang="en-US" dirty="0">
                <a:solidFill>
                  <a:schemeClr val="bg1"/>
                </a:solidFill>
              </a:rPr>
              <a:t> and E. </a:t>
            </a:r>
            <a:r>
              <a:rPr lang="en-US" dirty="0" err="1">
                <a:solidFill>
                  <a:schemeClr val="bg1"/>
                </a:solidFill>
              </a:rPr>
              <a:t>Frazzoli</a:t>
            </a:r>
            <a:r>
              <a:rPr lang="en-US" dirty="0">
                <a:solidFill>
                  <a:schemeClr val="bg1"/>
                </a:solidFill>
              </a:rPr>
              <a:t>, "A Survey of Motion Planning and Control Techniques for Self-Driving Urban Vehicles," in IEEE Transactions on Intelligent Vehicles, vol. 1, no. 1, pp. 33-55, March 2016.</a:t>
            </a:r>
          </a:p>
        </p:txBody>
      </p:sp>
    </p:spTree>
    <p:extLst>
      <p:ext uri="{BB962C8B-B14F-4D97-AF65-F5344CB8AC3E}">
        <p14:creationId xmlns:p14="http://schemas.microsoft.com/office/powerpoint/2010/main" val="77196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4765"/>
            <a:ext cx="9905998" cy="551376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 err="1"/>
              <a:t>систем</a:t>
            </a:r>
            <a:r>
              <a:rPr lang="ru-RU" dirty="0"/>
              <a:t>а</a:t>
            </a:r>
            <a:r>
              <a:rPr lang="bg-BG" dirty="0"/>
              <a:t> управления </a:t>
            </a:r>
            <a:r>
              <a:rPr lang="bg-BG" dirty="0" err="1"/>
              <a:t>Движением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153" b="46515"/>
          <a:stretch/>
        </p:blipFill>
        <p:spPr>
          <a:xfrm>
            <a:off x="1475498" y="908185"/>
            <a:ext cx="9218306" cy="3160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9875" y="3886853"/>
            <a:ext cx="660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Общая схема системы управления движением робота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07437" y="4438229"/>
                <a:ext cx="9154428" cy="178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напряжение, подаваемое на </a:t>
                </a:r>
                <a:r>
                  <a:rPr lang="ru-RU" dirty="0" err="1">
                    <a:solidFill>
                      <a:schemeClr val="bg1"/>
                    </a:solidFill>
                  </a:rPr>
                  <a:t>тяговыи</a:t>
                </a:r>
                <a:r>
                  <a:rPr lang="ru-RU" dirty="0">
                    <a:solidFill>
                      <a:schemeClr val="bg1"/>
                    </a:solidFill>
                  </a:rPr>
                  <a:t>̆ (</a:t>
                </a:r>
                <a:r>
                  <a:rPr lang="ru-RU" dirty="0" err="1">
                    <a:solidFill>
                      <a:schemeClr val="bg1"/>
                    </a:solidFill>
                  </a:rPr>
                  <a:t>рулевои</a:t>
                </a:r>
                <a:r>
                  <a:rPr lang="ru-RU" dirty="0">
                    <a:solidFill>
                      <a:schemeClr val="bg1"/>
                    </a:solidFill>
                  </a:rPr>
                  <a:t>̆) двигатель, выраженное в процентах от максимального напряжения 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угол поворота вала рулевого двигателя;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и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координаты, которые должен иметь робот в </a:t>
                </a:r>
                <a:r>
                  <a:rPr lang="ru-RU" dirty="0" err="1">
                    <a:solidFill>
                      <a:schemeClr val="bg1"/>
                    </a:solidFill>
                  </a:rPr>
                  <a:t>данныи</a:t>
                </a:r>
                <a:r>
                  <a:rPr lang="ru-RU" dirty="0">
                    <a:solidFill>
                      <a:schemeClr val="bg1"/>
                    </a:solidFill>
                  </a:rPr>
                  <a:t>̆ момент времени, чтобы следовать по </a:t>
                </a:r>
                <a:r>
                  <a:rPr lang="ru-RU" dirty="0" err="1">
                    <a:solidFill>
                      <a:schemeClr val="bg1"/>
                    </a:solidFill>
                  </a:rPr>
                  <a:t>желаемои</a:t>
                </a:r>
                <a:r>
                  <a:rPr lang="ru-RU" dirty="0">
                    <a:solidFill>
                      <a:schemeClr val="bg1"/>
                    </a:solidFill>
                  </a:rPr>
                  <a:t>̆ траектории;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𝑑𝑒𝑠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— желаемое значение величины </a:t>
                </a:r>
                <a:r>
                  <a:rPr lang="ru-RU" dirty="0" err="1">
                    <a:solidFill>
                      <a:schemeClr val="bg1"/>
                    </a:solidFill>
                  </a:rPr>
                  <a:t>X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37" y="4438229"/>
                <a:ext cx="9154428" cy="1788118"/>
              </a:xfrm>
              <a:prstGeom prst="rect">
                <a:avLst/>
              </a:prstGeom>
              <a:blipFill rotWithShape="0">
                <a:blip r:embed="rId4"/>
                <a:stretch>
                  <a:fillRect l="-533" t="-1706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7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Регулятор Скоростей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04" r="5704"/>
          <a:stretch/>
        </p:blipFill>
        <p:spPr>
          <a:xfrm>
            <a:off x="-361378" y="1655201"/>
            <a:ext cx="12911579" cy="44106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0805" y="5879067"/>
            <a:ext cx="794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5 </a:t>
            </a:r>
            <a:r>
              <a:rPr lang="ru-RU" dirty="0">
                <a:solidFill>
                  <a:schemeClr val="bg1"/>
                </a:solidFill>
              </a:rPr>
              <a:t>Схема строения системы управления скоростями движения робота </a:t>
            </a:r>
          </a:p>
        </p:txBody>
      </p:sp>
    </p:spTree>
    <p:extLst>
      <p:ext uri="{BB962C8B-B14F-4D97-AF65-F5344CB8AC3E}">
        <p14:creationId xmlns:p14="http://schemas.microsoft.com/office/powerpoint/2010/main" val="3909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94" y="147871"/>
            <a:ext cx="9905998" cy="712741"/>
          </a:xfrm>
        </p:spPr>
        <p:txBody>
          <a:bodyPr/>
          <a:lstStyle/>
          <a:p>
            <a:pPr algn="ctr"/>
            <a:r>
              <a:rPr lang="ru-RU" dirty="0"/>
              <a:t>Регулятор Скоростей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81510" y="645990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7964" y="5813576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6 </a:t>
            </a:r>
            <a:r>
              <a:rPr lang="ru-RU" dirty="0">
                <a:solidFill>
                  <a:schemeClr val="bg1"/>
                </a:solidFill>
              </a:rPr>
              <a:t>Переходная функция регулятора, управляющего линейной скоростью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7552" y="5813577"/>
            <a:ext cx="42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Рис. </a:t>
            </a:r>
            <a:r>
              <a:rPr lang="fr-FR" dirty="0">
                <a:solidFill>
                  <a:srgbClr val="0070C0"/>
                </a:solidFill>
              </a:rPr>
              <a:t>7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Переходная функция регулятора, управляющего угловой скоростью</a:t>
            </a:r>
            <a:r>
              <a:rPr lang="ru-RU" dirty="0"/>
              <a:t>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7" y="1089837"/>
            <a:ext cx="10219504" cy="4723740"/>
          </a:xfrm>
        </p:spPr>
      </p:pic>
    </p:spTree>
    <p:extLst>
      <p:ext uri="{BB962C8B-B14F-4D97-AF65-F5344CB8AC3E}">
        <p14:creationId xmlns:p14="http://schemas.microsoft.com/office/powerpoint/2010/main" val="78999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2617"/>
            <a:ext cx="9905998" cy="709437"/>
          </a:xfrm>
        </p:spPr>
        <p:txBody>
          <a:bodyPr/>
          <a:lstStyle/>
          <a:p>
            <a:pPr algn="ctr"/>
            <a:r>
              <a:rPr lang="ru-RU" dirty="0"/>
              <a:t>Траекторное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r>
              <a:rPr lang="en-US" dirty="0"/>
              <a:t>/19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560514" y="1288631"/>
                <a:ext cx="4760258" cy="4316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 smtClean="0"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 smtClean="0">
                                        <a:latin typeface="Cambria Math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i="1" smtClean="0">
                                    <a:latin typeface="Cambria Math" charset="0"/>
                                  </a:rPr>
                                  <m:t>𝑑𝑒𝑠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31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100" i="1" dirty="0">
                                <a:latin typeface="Cambria Math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sz="3100" i="1">
                            <a:latin typeface="Cambria Math" charset="0"/>
                          </a:rPr>
                          <m:t>𝑑𝑒𝑠</m:t>
                        </m:r>
                      </m:sub>
                    </m:sSub>
                    <m:r>
                      <a:rPr lang="fr-FR" sz="3100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sz="3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31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mr-IN" sz="3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3100" i="1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3100"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fr-FR" sz="3100" i="1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𝑑𝑒𝑠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3100">
                                        <a:latin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fr-FR" sz="3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3100" i="1">
                                        <a:latin typeface="Cambria Math" charset="0"/>
                                      </a:rPr>
                                      <m:t>𝜉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fr-FR" sz="3100" i="1">
                                <a:latin typeface="Cambria Math" charset="0"/>
                              </a:rPr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fr-FR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3100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3100" i="1">
                                <a:latin typeface="Cambria Math" charset="0"/>
                              </a:rPr>
                              <m:t>≠0</m:t>
                            </m:r>
                          </m:e>
                          <m:e>
                            <m:r>
                              <a:rPr lang="fr-FR" sz="3100" i="1">
                                <a:latin typeface="Cambria Math" charset="0"/>
                              </a:rPr>
                              <m:t>0,  </m:t>
                            </m:r>
                            <m:acc>
                              <m:accPr>
                                <m:chr m:val="̅"/>
                                <m:ctrlPr>
                                  <a:rPr lang="fr-FR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3100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3100" i="1">
                                <a:latin typeface="Cambria Math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31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smtClean="0">
                            <a:latin typeface="Cambria Math" charset="0"/>
                          </a:rPr>
                          <m:t>𝜉</m:t>
                        </m:r>
                      </m:e>
                    </m:acc>
                    <m:r>
                      <a:rPr lang="fr-FR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 smtClean="0">
                                <a:latin typeface="Cambria Math" charset="0"/>
                              </a:rPr>
                              <m:t>𝜉</m:t>
                            </m:r>
                            <m:r>
                              <a:rPr lang="fr-FR" i="1" smtClean="0">
                                <a:latin typeface="Cambria Math" charset="0"/>
                              </a:rPr>
                              <m:t>,  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fr-F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fr-FR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 </m:t>
                            </m:r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𝜉</m:t>
                            </m:r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</m:e>
                          <m:e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  <m:r>
                              <a:rPr lang="fr-FR" i="1">
                                <a:latin typeface="Cambria Math" charset="0"/>
                              </a:rPr>
                              <m:t>,  </m:t>
                            </m:r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max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14" y="1288631"/>
                <a:ext cx="4760258" cy="43165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41413" y="1288631"/>
                <a:ext cx="2892705" cy="109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0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𝜔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288631"/>
                <a:ext cx="2892705" cy="10929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1413" y="2381559"/>
                <a:ext cx="4437531" cy="1664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𝜉</m:t>
                                </m:r>
                              </m:e>
                            </m:acc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𝜃</m:t>
                                </m:r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𝑣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𝜉</m:t>
                            </m:r>
                          </m:e>
                          <m:e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𝜔</m:t>
                            </m:r>
                            <m:r>
                              <a:rPr lang="fr-FR" sz="24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mr-I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400" b="0" i="0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𝜃</m:t>
                                    </m:r>
                                    <m:r>
                                      <a:rPr lang="fr-FR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4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fr-FR" sz="24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𝜉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381559"/>
                <a:ext cx="4437531" cy="16648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41413" y="4046374"/>
                <a:ext cx="122456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̈"/>
                                <m:ctrlPr>
                                  <a:rPr lang="mr-I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acc>
                              <m:accPr>
                                <m:chr m:val="̈"/>
                                <m:ctrlPr>
                                  <a:rPr lang="mr-IN" sz="20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sz="2000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046374"/>
                <a:ext cx="1224566" cy="6865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1413" y="4846520"/>
                <a:ext cx="413421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mr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mr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̈"/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fr-F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bg1"/>
                                        </a:solidFill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acc>
                              <m:accPr>
                                <m:chr m:val="̇"/>
                                <m:ctrlP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846520"/>
                <a:ext cx="4134210" cy="71942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73326" y="927285"/>
            <a:ext cx="477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</a:rPr>
              <a:t>Линеаризация модели ОУ и закон управления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4875" y="927285"/>
            <a:ext cx="433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Формулы при </a:t>
            </a:r>
            <a:r>
              <a:rPr lang="ru-RU" dirty="0" err="1">
                <a:solidFill>
                  <a:schemeClr val="bg1"/>
                </a:solidFill>
              </a:rPr>
              <a:t>практическои</a:t>
            </a:r>
            <a:r>
              <a:rPr lang="ru-RU" dirty="0">
                <a:solidFill>
                  <a:schemeClr val="bg1"/>
                </a:solidFill>
              </a:rPr>
              <a:t>̆ реализации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31259" y="6366095"/>
            <a:ext cx="9359153" cy="3651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Alessandro De Luca, Giuseppe </a:t>
            </a:r>
            <a:r>
              <a:rPr lang="en-US" dirty="0" err="1">
                <a:solidFill>
                  <a:schemeClr val="bg1"/>
                </a:solidFill>
              </a:rPr>
              <a:t>Oriolo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Marilena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Vendittelli</a:t>
            </a:r>
            <a:r>
              <a:rPr lang="en-US" dirty="0">
                <a:solidFill>
                  <a:schemeClr val="bg1"/>
                </a:solidFill>
              </a:rPr>
              <a:t>, "Stabilization of the Unicycle Via Dynamic Feedback Linearization", IFAC Proceedings Volumes, Volume 33, Issue 27, 2000, Pages 687-692</a:t>
            </a:r>
          </a:p>
        </p:txBody>
      </p:sp>
    </p:spTree>
    <p:extLst>
      <p:ext uri="{BB962C8B-B14F-4D97-AF65-F5344CB8AC3E}">
        <p14:creationId xmlns:p14="http://schemas.microsoft.com/office/powerpoint/2010/main" val="51020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8553"/>
            <a:ext cx="9905998" cy="5244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Траекторное управление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r>
              <a:rPr lang="en-US" dirty="0"/>
              <a:t>/19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0543" y="5840830"/>
            <a:ext cx="476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Рис. 8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Результат отработки роботом траектории типа клотоида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2" y="5881171"/>
            <a:ext cx="285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Рис. 9 </a:t>
            </a:r>
            <a:r>
              <a:rPr lang="ru-RU" dirty="0">
                <a:solidFill>
                  <a:schemeClr val="bg1"/>
                </a:solidFill>
              </a:rPr>
              <a:t>Ошибки управления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4528" b="630"/>
          <a:stretch/>
        </p:blipFill>
        <p:spPr>
          <a:xfrm>
            <a:off x="1021976" y="1008529"/>
            <a:ext cx="10300448" cy="4840942"/>
          </a:xfrm>
        </p:spPr>
      </p:pic>
    </p:spTree>
    <p:extLst>
      <p:ext uri="{BB962C8B-B14F-4D97-AF65-F5344CB8AC3E}">
        <p14:creationId xmlns:p14="http://schemas.microsoft.com/office/powerpoint/2010/main" val="944713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708</TotalTime>
  <Words>1686</Words>
  <Application>Microsoft Macintosh PowerPoint</Application>
  <PresentationFormat>Widescreen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Mangal</vt:lpstr>
      <vt:lpstr>Trebuchet MS</vt:lpstr>
      <vt:lpstr>Tw Cen MT</vt:lpstr>
      <vt:lpstr>Circuit</vt:lpstr>
      <vt:lpstr>Управление движением робота-машинки, стремящегося занять заданную позицию</vt:lpstr>
      <vt:lpstr>Постановка задачи</vt:lpstr>
      <vt:lpstr>Используемый Робот</vt:lpstr>
      <vt:lpstr>Математическая модель робота</vt:lpstr>
      <vt:lpstr>система управления Движением</vt:lpstr>
      <vt:lpstr>Регулятор Скоростей</vt:lpstr>
      <vt:lpstr>Регулятор Скоростей</vt:lpstr>
      <vt:lpstr>Траекторное Управление</vt:lpstr>
      <vt:lpstr>Траекторное управление</vt:lpstr>
      <vt:lpstr>Планирование траекторий движения</vt:lpstr>
      <vt:lpstr>Планирование траекторий движения</vt:lpstr>
      <vt:lpstr>Планирование траекторий движения</vt:lpstr>
      <vt:lpstr>Планирование траекторий движения</vt:lpstr>
      <vt:lpstr>Планирование траекторий движения</vt:lpstr>
      <vt:lpstr>Система Технического зрения</vt:lpstr>
      <vt:lpstr>Графический интерфейс пользователя</vt:lpstr>
      <vt:lpstr>Графический интерфейс пользователя</vt:lpstr>
      <vt:lpstr>Заключение</vt:lpstr>
      <vt:lpstr>Спасибо за внимание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Суздалев Олег</cp:lastModifiedBy>
  <cp:revision>100</cp:revision>
  <dcterms:created xsi:type="dcterms:W3CDTF">2018-02-01T09:04:41Z</dcterms:created>
  <dcterms:modified xsi:type="dcterms:W3CDTF">2018-04-17T11:55:49Z</dcterms:modified>
</cp:coreProperties>
</file>