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7" r:id="rId2"/>
    <p:sldId id="299" r:id="rId3"/>
    <p:sldId id="300" r:id="rId4"/>
    <p:sldId id="301" r:id="rId5"/>
    <p:sldId id="303" r:id="rId6"/>
    <p:sldId id="290" r:id="rId7"/>
    <p:sldId id="287" r:id="rId8"/>
    <p:sldId id="279" r:id="rId9"/>
  </p:sldIdLst>
  <p:sldSz cx="9144000" cy="6858000" type="screen4x3"/>
  <p:notesSz cx="7102475" cy="10233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34ECF0"/>
    <a:srgbClr val="38ECBD"/>
    <a:srgbClr val="0066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93961" autoAdjust="0"/>
  </p:normalViewPr>
  <p:slideViewPr>
    <p:cSldViewPr>
      <p:cViewPr>
        <p:scale>
          <a:sx n="75" d="100"/>
          <a:sy n="75" d="100"/>
        </p:scale>
        <p:origin x="-101" y="-62"/>
      </p:cViewPr>
      <p:guideLst>
        <p:guide orient="horz" pos="2160"/>
        <p:guide pos="2880"/>
      </p:guideLst>
    </p:cSldViewPr>
  </p:slideViewPr>
  <p:outlineViewPr>
    <p:cViewPr>
      <p:scale>
        <a:sx n="33" d="100"/>
        <a:sy n="33" d="100"/>
      </p:scale>
      <p:origin x="53"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lang="fr-FR"/>
          </a:p>
        </p:txBody>
      </p:sp>
      <p:sp>
        <p:nvSpPr>
          <p:cNvPr id="3" name="Date Placeholder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E6B87773-76AC-4C42-B1F1-2FAF88618796}" type="datetimeFigureOut">
              <a:rPr lang="fr-FR" smtClean="0"/>
              <a:t>21/03/2015</a:t>
            </a:fld>
            <a:endParaRPr lang="fr-FR"/>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endParaRPr lang="fr-FR"/>
          </a:p>
        </p:txBody>
      </p:sp>
      <p:sp>
        <p:nvSpPr>
          <p:cNvPr id="5" name="Notes Placeholder 4"/>
          <p:cNvSpPr>
            <a:spLocks noGrp="1"/>
          </p:cNvSpPr>
          <p:nvPr>
            <p:ph type="body" sz="quarter" idx="3"/>
          </p:nvPr>
        </p:nvSpPr>
        <p:spPr>
          <a:xfrm>
            <a:off x="710248" y="4860687"/>
            <a:ext cx="5681980" cy="4604861"/>
          </a:xfrm>
          <a:prstGeom prst="rect">
            <a:avLst/>
          </a:prstGeom>
        </p:spPr>
        <p:txBody>
          <a:bodyPr vert="horz" lIns="99057" tIns="49528" rIns="99057" bIns="4952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endParaRPr lang="fr-FR"/>
          </a:p>
        </p:txBody>
      </p:sp>
      <p:sp>
        <p:nvSpPr>
          <p:cNvPr id="7" name="Slide Number Placeholder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61A23B60-32F2-45DD-8B78-D5E66F48072A}" type="slidenum">
              <a:rPr lang="fr-FR" smtClean="0"/>
              <a:t>‹#›</a:t>
            </a:fld>
            <a:endParaRPr lang="fr-FR"/>
          </a:p>
        </p:txBody>
      </p:sp>
    </p:spTree>
    <p:extLst>
      <p:ext uri="{BB962C8B-B14F-4D97-AF65-F5344CB8AC3E}">
        <p14:creationId xmlns:p14="http://schemas.microsoft.com/office/powerpoint/2010/main" val="139845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3/21/2015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32075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D8BD707-D9CF-40AE-B4C6-C98DA3205C09}" type="datetimeFigureOut">
              <a:rPr lang="en-US" smtClean="0"/>
              <a:pPr/>
              <a:t>3/21/2015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663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D8BD707-D9CF-40AE-B4C6-C98DA3205C09}" type="datetimeFigureOut">
              <a:rPr lang="en-US" smtClean="0"/>
              <a:pPr/>
              <a:t>3/21/2015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02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D8BD707-D9CF-40AE-B4C6-C98DA3205C09}" type="datetimeFigureOut">
              <a:rPr lang="en-US" smtClean="0"/>
              <a:pPr/>
              <a:t>3/21/2015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400800"/>
            <a:ext cx="21336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430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839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1D8BD707-D9CF-40AE-B4C6-C98DA3205C09}" type="datetimeFigureOut">
              <a:rPr lang="en-US" smtClean="0"/>
              <a:pPr/>
              <a:t>3/21/2015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101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1D8BD707-D9CF-40AE-B4C6-C98DA3205C09}" type="datetimeFigureOut">
              <a:rPr lang="en-US" smtClean="0"/>
              <a:pPr/>
              <a:t>3/21/2015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238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1D8BD707-D9CF-40AE-B4C6-C98DA3205C09}" type="datetimeFigureOut">
              <a:rPr lang="en-US" smtClean="0"/>
              <a:pPr/>
              <a:t>3/21/2015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112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199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162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73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32268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177" y="3124200"/>
            <a:ext cx="5526833" cy="411162"/>
          </a:xfrm>
        </p:spPr>
        <p:txBody>
          <a:bodyPr>
            <a:normAutofit fontScale="90000"/>
          </a:bodyPr>
          <a:lstStyle/>
          <a:p>
            <a:pPr algn="r"/>
            <a:r>
              <a:rPr lang="fr-FR" smtClean="0"/>
              <a:t>Red</a:t>
            </a:r>
            <a:endParaRPr lang="fr-FR"/>
          </a:p>
        </p:txBody>
      </p:sp>
      <p:pic>
        <p:nvPicPr>
          <p:cNvPr id="4" name="Picture 6" descr="C:\Users\dk\Dropbox\Images\red-logo-twitter-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068" y="5164121"/>
            <a:ext cx="876300" cy="8763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524000" y="3657600"/>
            <a:ext cx="5657850" cy="41116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mtClean="0"/>
              <a:t>Less is more</a:t>
            </a:r>
            <a:endParaRPr lang="fr-FR"/>
          </a:p>
        </p:txBody>
      </p:sp>
    </p:spTree>
    <p:extLst>
      <p:ext uri="{BB962C8B-B14F-4D97-AF65-F5344CB8AC3E}">
        <p14:creationId xmlns:p14="http://schemas.microsoft.com/office/powerpoint/2010/main" val="369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3412"/>
          </a:xfrm>
        </p:spPr>
        <p:txBody>
          <a:bodyPr/>
          <a:lstStyle/>
          <a:p>
            <a:pPr algn="l"/>
            <a:r>
              <a:rPr lang="fr-FR" sz="3200" smtClean="0"/>
              <a:t>Android app developement in 2014…</a:t>
            </a:r>
            <a:endParaRPr lang="fr-FR" sz="3200"/>
          </a:p>
        </p:txBody>
      </p:sp>
      <p:sp>
        <p:nvSpPr>
          <p:cNvPr id="18436"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71" y="1219200"/>
            <a:ext cx="7782858" cy="5171671"/>
          </a:xfrm>
          <a:prstGeom prst="rect">
            <a:avLst/>
          </a:prstGeom>
        </p:spPr>
      </p:pic>
    </p:spTree>
    <p:extLst>
      <p:ext uri="{BB962C8B-B14F-4D97-AF65-F5344CB8AC3E}">
        <p14:creationId xmlns:p14="http://schemas.microsoft.com/office/powerpoint/2010/main" val="1154748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3412"/>
          </a:xfrm>
        </p:spPr>
        <p:txBody>
          <a:bodyPr/>
          <a:lstStyle/>
          <a:p>
            <a:pPr algn="l"/>
            <a:r>
              <a:rPr lang="fr-FR" sz="3200" smtClean="0"/>
              <a:t>…is still immensely complex!</a:t>
            </a:r>
            <a:endParaRPr lang="fr-FR" sz="3200"/>
          </a:p>
        </p:txBody>
      </p:sp>
      <p:sp>
        <p:nvSpPr>
          <p:cNvPr id="18436"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143000"/>
            <a:ext cx="7264400" cy="5448300"/>
          </a:xfrm>
          <a:prstGeom prst="rect">
            <a:avLst/>
          </a:prstGeom>
        </p:spPr>
      </p:pic>
    </p:spTree>
    <p:extLst>
      <p:ext uri="{BB962C8B-B14F-4D97-AF65-F5344CB8AC3E}">
        <p14:creationId xmlns:p14="http://schemas.microsoft.com/office/powerpoint/2010/main" val="2324387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3412"/>
          </a:xfrm>
        </p:spPr>
        <p:txBody>
          <a:bodyPr/>
          <a:lstStyle/>
          <a:p>
            <a:pPr algn="l"/>
            <a:r>
              <a:rPr lang="fr-FR" sz="3200" smtClean="0"/>
              <a:t>Android: Java vs Red</a:t>
            </a:r>
            <a:endParaRPr lang="fr-FR" sz="3200"/>
          </a:p>
        </p:txBody>
      </p:sp>
      <p:sp>
        <p:nvSpPr>
          <p:cNvPr id="18436"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 name="Rectangle 5"/>
          <p:cNvSpPr/>
          <p:nvPr/>
        </p:nvSpPr>
        <p:spPr>
          <a:xfrm>
            <a:off x="468313" y="1056640"/>
            <a:ext cx="4724400" cy="63709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fr-FR" sz="800">
                <a:latin typeface="Consolas" pitchFamily="49" charset="0"/>
                <a:cs typeface="Consolas" pitchFamily="49" charset="0"/>
              </a:rPr>
              <a:t>&lt;?xml version="1.0" encoding="utf-8"?&gt;</a:t>
            </a:r>
          </a:p>
          <a:p>
            <a:r>
              <a:rPr lang="fr-FR" sz="800">
                <a:latin typeface="Consolas" pitchFamily="49" charset="0"/>
                <a:cs typeface="Consolas" pitchFamily="49" charset="0"/>
              </a:rPr>
              <a:t>&lt;LinearLayout xmlns:android="http://schemas.android.com/apk/res/android"</a:t>
            </a:r>
          </a:p>
          <a:p>
            <a:r>
              <a:rPr lang="fr-FR" sz="800">
                <a:latin typeface="Consolas" pitchFamily="49" charset="0"/>
                <a:cs typeface="Consolas" pitchFamily="49" charset="0"/>
              </a:rPr>
              <a:t>    xmlns:tools="http://schemas.android.com/tools"</a:t>
            </a:r>
          </a:p>
          <a:p>
            <a:r>
              <a:rPr lang="fr-FR" sz="800">
                <a:latin typeface="Consolas" pitchFamily="49" charset="0"/>
                <a:cs typeface="Consolas" pitchFamily="49" charset="0"/>
              </a:rPr>
              <a:t>    android:layout_width="match_parent"</a:t>
            </a:r>
          </a:p>
          <a:p>
            <a:r>
              <a:rPr lang="fr-FR" sz="800">
                <a:latin typeface="Consolas" pitchFamily="49" charset="0"/>
                <a:cs typeface="Consolas" pitchFamily="49" charset="0"/>
              </a:rPr>
              <a:t>    android:layout_height="match_parent"</a:t>
            </a:r>
          </a:p>
          <a:p>
            <a:r>
              <a:rPr lang="fr-FR" sz="800">
                <a:latin typeface="Consolas" pitchFamily="49" charset="0"/>
                <a:cs typeface="Consolas" pitchFamily="49" charset="0"/>
              </a:rPr>
              <a:t>    android:orientation="horizontal"&gt;</a:t>
            </a:r>
          </a:p>
          <a:p>
            <a:r>
              <a:rPr lang="fr-FR" sz="800">
                <a:latin typeface="Consolas" pitchFamily="49" charset="0"/>
                <a:cs typeface="Consolas" pitchFamily="49" charset="0"/>
              </a:rPr>
              <a:t>    &lt;Text android:id="@+id/edit_message"</a:t>
            </a:r>
          </a:p>
          <a:p>
            <a:r>
              <a:rPr lang="fr-FR" sz="800">
                <a:latin typeface="Consolas" pitchFamily="49" charset="0"/>
                <a:cs typeface="Consolas" pitchFamily="49" charset="0"/>
              </a:rPr>
              <a:t>        android:layout_weight="1"</a:t>
            </a:r>
          </a:p>
          <a:p>
            <a:r>
              <a:rPr lang="fr-FR" sz="800">
                <a:latin typeface="Consolas" pitchFamily="49" charset="0"/>
                <a:cs typeface="Consolas" pitchFamily="49" charset="0"/>
              </a:rPr>
              <a:t>        android:layout_width="0dp"</a:t>
            </a:r>
          </a:p>
          <a:p>
            <a:r>
              <a:rPr lang="fr-FR" sz="800">
                <a:latin typeface="Consolas" pitchFamily="49" charset="0"/>
                <a:cs typeface="Consolas" pitchFamily="49" charset="0"/>
              </a:rPr>
              <a:t>        android:layout_height="wrap_content"</a:t>
            </a:r>
          </a:p>
          <a:p>
            <a:r>
              <a:rPr lang="fr-FR" sz="800">
                <a:latin typeface="Consolas" pitchFamily="49" charset="0"/>
                <a:cs typeface="Consolas" pitchFamily="49" charset="0"/>
              </a:rPr>
              <a:t>        android:hint="@string/hello_message" /&gt;</a:t>
            </a:r>
          </a:p>
          <a:p>
            <a:r>
              <a:rPr lang="fr-FR" sz="800">
                <a:latin typeface="Consolas" pitchFamily="49" charset="0"/>
                <a:cs typeface="Consolas" pitchFamily="49" charset="0"/>
              </a:rPr>
              <a:t>    &lt;Button</a:t>
            </a:r>
          </a:p>
          <a:p>
            <a:r>
              <a:rPr lang="fr-FR" sz="800">
                <a:latin typeface="Consolas" pitchFamily="49" charset="0"/>
                <a:cs typeface="Consolas" pitchFamily="49" charset="0"/>
              </a:rPr>
              <a:t>        android:layout_width="wrap_content"</a:t>
            </a:r>
          </a:p>
          <a:p>
            <a:r>
              <a:rPr lang="fr-FR" sz="800">
                <a:latin typeface="Consolas" pitchFamily="49" charset="0"/>
                <a:cs typeface="Consolas" pitchFamily="49" charset="0"/>
              </a:rPr>
              <a:t>        android:layout_height="wrap_content"</a:t>
            </a:r>
          </a:p>
          <a:p>
            <a:r>
              <a:rPr lang="fr-FR" sz="800">
                <a:latin typeface="Consolas" pitchFamily="49" charset="0"/>
                <a:cs typeface="Consolas" pitchFamily="49" charset="0"/>
              </a:rPr>
              <a:t>        android:text="@string/button_send" /&gt;</a:t>
            </a:r>
          </a:p>
          <a:p>
            <a:r>
              <a:rPr lang="fr-FR" sz="800">
                <a:latin typeface="Consolas" pitchFamily="49" charset="0"/>
                <a:cs typeface="Consolas" pitchFamily="49" charset="0"/>
              </a:rPr>
              <a:t>&lt;/LinearLayout&gt;</a:t>
            </a:r>
          </a:p>
          <a:p>
            <a:endParaRPr lang="fr-FR" sz="800">
              <a:latin typeface="Consolas" pitchFamily="49" charset="0"/>
              <a:cs typeface="Consolas" pitchFamily="49" charset="0"/>
            </a:endParaRPr>
          </a:p>
          <a:p>
            <a:r>
              <a:rPr lang="fr-FR" sz="800">
                <a:latin typeface="Consolas" pitchFamily="49" charset="0"/>
                <a:cs typeface="Consolas" pitchFamily="49" charset="0"/>
              </a:rPr>
              <a:t>package com.example.simpleform;</a:t>
            </a:r>
          </a:p>
          <a:p>
            <a:r>
              <a:rPr lang="fr-FR" sz="800">
                <a:latin typeface="Consolas" pitchFamily="49" charset="0"/>
                <a:cs typeface="Consolas" pitchFamily="49" charset="0"/>
              </a:rPr>
              <a:t>import android.app.Activity;</a:t>
            </a:r>
          </a:p>
          <a:p>
            <a:r>
              <a:rPr lang="fr-FR" sz="800">
                <a:latin typeface="Consolas" pitchFamily="49" charset="0"/>
                <a:cs typeface="Consolas" pitchFamily="49" charset="0"/>
              </a:rPr>
              <a:t>import android.app.AlertDialog;</a:t>
            </a:r>
          </a:p>
          <a:p>
            <a:r>
              <a:rPr lang="fr-FR" sz="800">
                <a:latin typeface="Consolas" pitchFamily="49" charset="0"/>
                <a:cs typeface="Consolas" pitchFamily="49" charset="0"/>
              </a:rPr>
              <a:t>import android.content.DialogInterface;</a:t>
            </a:r>
          </a:p>
          <a:p>
            <a:r>
              <a:rPr lang="fr-FR" sz="800">
                <a:latin typeface="Consolas" pitchFamily="49" charset="0"/>
                <a:cs typeface="Consolas" pitchFamily="49" charset="0"/>
              </a:rPr>
              <a:t>import android.os.Bundle;</a:t>
            </a:r>
          </a:p>
          <a:p>
            <a:r>
              <a:rPr lang="fr-FR" sz="800" smtClean="0">
                <a:latin typeface="Consolas" pitchFamily="49" charset="0"/>
                <a:cs typeface="Consolas" pitchFamily="49" charset="0"/>
              </a:rPr>
              <a:t>import </a:t>
            </a:r>
            <a:r>
              <a:rPr lang="fr-FR" sz="800">
                <a:latin typeface="Consolas" pitchFamily="49" charset="0"/>
                <a:cs typeface="Consolas" pitchFamily="49" charset="0"/>
              </a:rPr>
              <a:t>android.view.View;</a:t>
            </a:r>
          </a:p>
          <a:p>
            <a:r>
              <a:rPr lang="fr-FR" sz="800">
                <a:latin typeface="Consolas" pitchFamily="49" charset="0"/>
                <a:cs typeface="Consolas" pitchFamily="49" charset="0"/>
              </a:rPr>
              <a:t>import android.view.View.OnClickListener;</a:t>
            </a:r>
          </a:p>
          <a:p>
            <a:r>
              <a:rPr lang="fr-FR" sz="800">
                <a:latin typeface="Consolas" pitchFamily="49" charset="0"/>
                <a:cs typeface="Consolas" pitchFamily="49" charset="0"/>
              </a:rPr>
              <a:t>import android.widget.Button;</a:t>
            </a:r>
          </a:p>
          <a:p>
            <a:r>
              <a:rPr lang="fr-FR" sz="800">
                <a:latin typeface="Consolas" pitchFamily="49" charset="0"/>
                <a:cs typeface="Consolas" pitchFamily="49" charset="0"/>
              </a:rPr>
              <a:t>import </a:t>
            </a:r>
            <a:r>
              <a:rPr lang="fr-FR" sz="800" smtClean="0">
                <a:latin typeface="Consolas" pitchFamily="49" charset="0"/>
                <a:cs typeface="Consolas" pitchFamily="49" charset="0"/>
              </a:rPr>
              <a:t>android.widget.Text</a:t>
            </a:r>
            <a:r>
              <a:rPr lang="fr-FR" sz="800">
                <a:latin typeface="Consolas" pitchFamily="49" charset="0"/>
                <a:cs typeface="Consolas" pitchFamily="49" charset="0"/>
              </a:rPr>
              <a:t>;</a:t>
            </a:r>
          </a:p>
          <a:p>
            <a:endParaRPr lang="fr-FR" sz="800">
              <a:latin typeface="Consolas" pitchFamily="49" charset="0"/>
              <a:cs typeface="Consolas" pitchFamily="49" charset="0"/>
            </a:endParaRPr>
          </a:p>
          <a:p>
            <a:r>
              <a:rPr lang="fr-FR" sz="800">
                <a:latin typeface="Consolas" pitchFamily="49" charset="0"/>
                <a:cs typeface="Consolas" pitchFamily="49" charset="0"/>
              </a:rPr>
              <a:t>public class MainActivity extends Activity </a:t>
            </a:r>
            <a:r>
              <a:rPr lang="fr-FR" sz="800" smtClean="0">
                <a:latin typeface="Consolas" pitchFamily="49" charset="0"/>
                <a:cs typeface="Consolas" pitchFamily="49" charset="0"/>
              </a:rPr>
              <a:t>{</a:t>
            </a:r>
            <a:endParaRPr lang="fr-FR" sz="800">
              <a:latin typeface="Consolas" pitchFamily="49" charset="0"/>
              <a:cs typeface="Consolas" pitchFamily="49" charset="0"/>
            </a:endParaRPr>
          </a:p>
          <a:p>
            <a:r>
              <a:rPr lang="fr-FR" sz="800">
                <a:latin typeface="Consolas" pitchFamily="49" charset="0"/>
                <a:cs typeface="Consolas" pitchFamily="49" charset="0"/>
              </a:rPr>
              <a:t>    @Override</a:t>
            </a:r>
          </a:p>
          <a:p>
            <a:r>
              <a:rPr lang="fr-FR" sz="800">
                <a:latin typeface="Consolas" pitchFamily="49" charset="0"/>
                <a:cs typeface="Consolas" pitchFamily="49" charset="0"/>
              </a:rPr>
              <a:t>    protected void onCreate(Bundle savedInstanceState) {</a:t>
            </a:r>
          </a:p>
          <a:p>
            <a:r>
              <a:rPr lang="fr-FR" sz="800">
                <a:latin typeface="Consolas" pitchFamily="49" charset="0"/>
                <a:cs typeface="Consolas" pitchFamily="49" charset="0"/>
              </a:rPr>
              <a:t>        super.onCreate(savedInstanceState);</a:t>
            </a:r>
          </a:p>
          <a:p>
            <a:r>
              <a:rPr lang="fr-FR" sz="800">
                <a:latin typeface="Consolas" pitchFamily="49" charset="0"/>
                <a:cs typeface="Consolas" pitchFamily="49" charset="0"/>
              </a:rPr>
              <a:t>        setContentView(R.layout.activity_main);</a:t>
            </a:r>
          </a:p>
          <a:p>
            <a:endParaRPr lang="fr-FR" sz="800">
              <a:latin typeface="Consolas" pitchFamily="49" charset="0"/>
              <a:cs typeface="Consolas" pitchFamily="49" charset="0"/>
            </a:endParaRPr>
          </a:p>
          <a:p>
            <a:r>
              <a:rPr lang="fr-FR" sz="800">
                <a:latin typeface="Consolas" pitchFamily="49" charset="0"/>
                <a:cs typeface="Consolas" pitchFamily="49" charset="0"/>
              </a:rPr>
              <a:t>        final </a:t>
            </a:r>
            <a:r>
              <a:rPr lang="fr-FR" sz="800" smtClean="0">
                <a:latin typeface="Consolas" pitchFamily="49" charset="0"/>
                <a:cs typeface="Consolas" pitchFamily="49" charset="0"/>
              </a:rPr>
              <a:t>Text </a:t>
            </a:r>
            <a:r>
              <a:rPr lang="fr-FR" sz="800">
                <a:latin typeface="Consolas" pitchFamily="49" charset="0"/>
                <a:cs typeface="Consolas" pitchFamily="49" charset="0"/>
              </a:rPr>
              <a:t>fname=(EditText) </a:t>
            </a:r>
            <a:r>
              <a:rPr lang="fr-FR" sz="800" smtClean="0">
                <a:latin typeface="Consolas" pitchFamily="49" charset="0"/>
                <a:cs typeface="Consolas" pitchFamily="49" charset="0"/>
              </a:rPr>
              <a:t>findViewById(R.id.hello_message);</a:t>
            </a:r>
            <a:endParaRPr lang="fr-FR" sz="800">
              <a:latin typeface="Consolas" pitchFamily="49" charset="0"/>
              <a:cs typeface="Consolas" pitchFamily="49" charset="0"/>
            </a:endParaRPr>
          </a:p>
          <a:p>
            <a:r>
              <a:rPr lang="fr-FR" sz="800">
                <a:latin typeface="Consolas" pitchFamily="49" charset="0"/>
                <a:cs typeface="Consolas" pitchFamily="49" charset="0"/>
              </a:rPr>
              <a:t> </a:t>
            </a:r>
            <a:r>
              <a:rPr lang="fr-FR" sz="800" smtClean="0">
                <a:latin typeface="Consolas" pitchFamily="49" charset="0"/>
                <a:cs typeface="Consolas" pitchFamily="49" charset="0"/>
              </a:rPr>
              <a:t>       Button </a:t>
            </a:r>
            <a:r>
              <a:rPr lang="fr-FR" sz="800">
                <a:latin typeface="Consolas" pitchFamily="49" charset="0"/>
                <a:cs typeface="Consolas" pitchFamily="49" charset="0"/>
              </a:rPr>
              <a:t>button=(Button) findViewById(R.id.button1);</a:t>
            </a:r>
          </a:p>
          <a:p>
            <a:r>
              <a:rPr lang="fr-FR" sz="800">
                <a:latin typeface="Consolas" pitchFamily="49" charset="0"/>
                <a:cs typeface="Consolas" pitchFamily="49" charset="0"/>
              </a:rPr>
              <a:t>      </a:t>
            </a:r>
          </a:p>
          <a:p>
            <a:r>
              <a:rPr lang="fr-FR" sz="800">
                <a:latin typeface="Consolas" pitchFamily="49" charset="0"/>
                <a:cs typeface="Consolas" pitchFamily="49" charset="0"/>
              </a:rPr>
              <a:t>        button.setOnClickListener(new OnClickListener() {</a:t>
            </a:r>
          </a:p>
          <a:p>
            <a:r>
              <a:rPr lang="fr-FR" sz="800">
                <a:latin typeface="Consolas" pitchFamily="49" charset="0"/>
                <a:cs typeface="Consolas" pitchFamily="49" charset="0"/>
              </a:rPr>
              <a:t>   </a:t>
            </a:r>
          </a:p>
          <a:p>
            <a:pPr lvl="1"/>
            <a:r>
              <a:rPr lang="fr-FR" sz="800">
                <a:latin typeface="Consolas" pitchFamily="49" charset="0"/>
                <a:cs typeface="Consolas" pitchFamily="49" charset="0"/>
              </a:rPr>
              <a:t>   @SuppressWarnings("deprecation")</a:t>
            </a:r>
          </a:p>
          <a:p>
            <a:pPr lvl="1"/>
            <a:r>
              <a:rPr lang="fr-FR" sz="800">
                <a:latin typeface="Consolas" pitchFamily="49" charset="0"/>
                <a:cs typeface="Consolas" pitchFamily="49" charset="0"/>
              </a:rPr>
              <a:t>   @Override</a:t>
            </a:r>
          </a:p>
          <a:p>
            <a:pPr lvl="1"/>
            <a:r>
              <a:rPr lang="fr-FR" sz="800">
                <a:latin typeface="Consolas" pitchFamily="49" charset="0"/>
                <a:cs typeface="Consolas" pitchFamily="49" charset="0"/>
              </a:rPr>
              <a:t>   public void onClick(View arg0) </a:t>
            </a:r>
            <a:r>
              <a:rPr lang="fr-FR" sz="800" smtClean="0">
                <a:latin typeface="Consolas" pitchFamily="49" charset="0"/>
                <a:cs typeface="Consolas" pitchFamily="49" charset="0"/>
              </a:rPr>
              <a:t>{</a:t>
            </a:r>
            <a:endParaRPr lang="fr-FR" sz="800">
              <a:latin typeface="Consolas" pitchFamily="49" charset="0"/>
              <a:cs typeface="Consolas" pitchFamily="49" charset="0"/>
            </a:endParaRPr>
          </a:p>
          <a:p>
            <a:pPr lvl="1"/>
            <a:r>
              <a:rPr lang="fr-FR" sz="800" smtClean="0">
                <a:latin typeface="Consolas" pitchFamily="49" charset="0"/>
                <a:cs typeface="Consolas" pitchFamily="49" charset="0"/>
              </a:rPr>
              <a:t>   AlertDialog </a:t>
            </a:r>
            <a:r>
              <a:rPr lang="fr-FR" sz="800">
                <a:latin typeface="Consolas" pitchFamily="49" charset="0"/>
                <a:cs typeface="Consolas" pitchFamily="49" charset="0"/>
              </a:rPr>
              <a:t>alertDialog = new AlertDialog.Builder(MainActivity.this).create();</a:t>
            </a:r>
          </a:p>
          <a:p>
            <a:pPr lvl="2"/>
            <a:r>
              <a:rPr lang="fr-FR" sz="800" smtClean="0">
                <a:latin typeface="Consolas" pitchFamily="49" charset="0"/>
                <a:cs typeface="Consolas" pitchFamily="49" charset="0"/>
              </a:rPr>
              <a:t>alertDialog.setMessage</a:t>
            </a:r>
            <a:r>
              <a:rPr lang="fr-FR" sz="800">
                <a:latin typeface="Consolas" pitchFamily="49" charset="0"/>
                <a:cs typeface="Consolas" pitchFamily="49" charset="0"/>
              </a:rPr>
              <a:t>("</a:t>
            </a:r>
            <a:r>
              <a:rPr lang="fr-FR" sz="800" smtClean="0">
                <a:latin typeface="Consolas" pitchFamily="49" charset="0"/>
                <a:cs typeface="Consolas" pitchFamily="49" charset="0"/>
              </a:rPr>
              <a:t>It Works!");</a:t>
            </a:r>
            <a:endParaRPr lang="fr-FR" sz="800">
              <a:latin typeface="Consolas" pitchFamily="49" charset="0"/>
              <a:cs typeface="Consolas" pitchFamily="49" charset="0"/>
            </a:endParaRPr>
          </a:p>
          <a:p>
            <a:pPr lvl="2"/>
            <a:r>
              <a:rPr lang="fr-FR" sz="800" smtClean="0">
                <a:latin typeface="Consolas" pitchFamily="49" charset="0"/>
                <a:cs typeface="Consolas" pitchFamily="49" charset="0"/>
              </a:rPr>
              <a:t>alertDialog.show();</a:t>
            </a:r>
            <a:endParaRPr lang="fr-FR" sz="800">
              <a:latin typeface="Consolas" pitchFamily="49" charset="0"/>
              <a:cs typeface="Consolas" pitchFamily="49" charset="0"/>
            </a:endParaRPr>
          </a:p>
          <a:p>
            <a:pPr lvl="1"/>
            <a:r>
              <a:rPr lang="fr-FR" sz="800">
                <a:latin typeface="Consolas" pitchFamily="49" charset="0"/>
                <a:cs typeface="Consolas" pitchFamily="49" charset="0"/>
              </a:rPr>
              <a:t>   </a:t>
            </a:r>
            <a:r>
              <a:rPr lang="fr-FR" sz="800" smtClean="0">
                <a:latin typeface="Consolas" pitchFamily="49" charset="0"/>
                <a:cs typeface="Consolas" pitchFamily="49" charset="0"/>
              </a:rPr>
              <a:t>}</a:t>
            </a:r>
            <a:endParaRPr lang="fr-FR" sz="800">
              <a:latin typeface="Consolas" pitchFamily="49" charset="0"/>
              <a:cs typeface="Consolas" pitchFamily="49" charset="0"/>
            </a:endParaRPr>
          </a:p>
          <a:p>
            <a:r>
              <a:rPr lang="fr-FR" sz="800">
                <a:latin typeface="Consolas" pitchFamily="49" charset="0"/>
                <a:cs typeface="Consolas" pitchFamily="49" charset="0"/>
              </a:rPr>
              <a:t>   </a:t>
            </a:r>
            <a:r>
              <a:rPr lang="fr-FR" sz="800" smtClean="0">
                <a:latin typeface="Consolas" pitchFamily="49" charset="0"/>
                <a:cs typeface="Consolas" pitchFamily="49" charset="0"/>
              </a:rPr>
              <a:t>     });    </a:t>
            </a:r>
            <a:endParaRPr lang="fr-FR" sz="800">
              <a:latin typeface="Consolas" pitchFamily="49" charset="0"/>
              <a:cs typeface="Consolas" pitchFamily="49" charset="0"/>
            </a:endParaRPr>
          </a:p>
          <a:p>
            <a:r>
              <a:rPr lang="fr-FR" sz="800" smtClean="0">
                <a:latin typeface="Consolas" pitchFamily="49" charset="0"/>
                <a:cs typeface="Consolas" pitchFamily="49" charset="0"/>
              </a:rPr>
              <a:t>   }</a:t>
            </a:r>
            <a:endParaRPr lang="fr-FR" sz="800">
              <a:latin typeface="Consolas" pitchFamily="49" charset="0"/>
              <a:cs typeface="Consolas" pitchFamily="49" charset="0"/>
            </a:endParaRPr>
          </a:p>
          <a:p>
            <a:r>
              <a:rPr lang="fr-FR" sz="800" smtClean="0">
                <a:latin typeface="Consolas" pitchFamily="49" charset="0"/>
                <a:cs typeface="Consolas" pitchFamily="49" charset="0"/>
              </a:rPr>
              <a:t>  </a:t>
            </a:r>
            <a:endParaRPr lang="fr-FR" sz="800">
              <a:latin typeface="Consolas" pitchFamily="49" charset="0"/>
              <a:cs typeface="Consolas" pitchFamily="49" charset="0"/>
            </a:endParaRPr>
          </a:p>
          <a:p>
            <a:r>
              <a:rPr lang="fr-FR" sz="800">
                <a:latin typeface="Consolas" pitchFamily="49" charset="0"/>
                <a:cs typeface="Consolas" pitchFamily="49" charset="0"/>
              </a:rPr>
              <a:t>}</a:t>
            </a:r>
          </a:p>
        </p:txBody>
      </p:sp>
      <p:sp>
        <p:nvSpPr>
          <p:cNvPr id="3" name="Rectangle 2"/>
          <p:cNvSpPr/>
          <p:nvPr/>
        </p:nvSpPr>
        <p:spPr>
          <a:xfrm>
            <a:off x="5261928" y="1056640"/>
            <a:ext cx="3429000"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a:latin typeface="Consolas" pitchFamily="49" charset="0"/>
                <a:cs typeface="Consolas" pitchFamily="49" charset="0"/>
              </a:rPr>
              <a:t>Red [</a:t>
            </a:r>
          </a:p>
          <a:p>
            <a:r>
              <a:rPr lang="en-US" sz="1600" smtClean="0">
                <a:latin typeface="Consolas" pitchFamily="49" charset="0"/>
                <a:cs typeface="Consolas" pitchFamily="49" charset="0"/>
              </a:rPr>
              <a:t>    Title</a:t>
            </a:r>
            <a:r>
              <a:rPr lang="en-US" sz="1600">
                <a:latin typeface="Consolas" pitchFamily="49" charset="0"/>
                <a:cs typeface="Consolas" pitchFamily="49" charset="0"/>
              </a:rPr>
              <a:t>: "Red on </a:t>
            </a:r>
            <a:r>
              <a:rPr lang="en-US" sz="1600" smtClean="0">
                <a:latin typeface="Consolas" pitchFamily="49" charset="0"/>
                <a:cs typeface="Consolas" pitchFamily="49" charset="0"/>
              </a:rPr>
              <a:t>Android</a:t>
            </a:r>
            <a:r>
              <a:rPr lang="en-US" sz="1600">
                <a:latin typeface="Consolas" pitchFamily="49" charset="0"/>
                <a:cs typeface="Consolas" pitchFamily="49" charset="0"/>
              </a:rPr>
              <a:t>"</a:t>
            </a:r>
            <a:endParaRPr lang="en-US" sz="1600" smtClean="0">
              <a:latin typeface="Consolas" pitchFamily="49" charset="0"/>
              <a:cs typeface="Consolas" pitchFamily="49" charset="0"/>
            </a:endParaRPr>
          </a:p>
          <a:p>
            <a:r>
              <a:rPr lang="en-US" sz="1600">
                <a:latin typeface="Consolas" pitchFamily="49" charset="0"/>
                <a:cs typeface="Consolas" pitchFamily="49" charset="0"/>
              </a:rPr>
              <a:t> </a:t>
            </a:r>
            <a:r>
              <a:rPr lang="en-US" sz="1600" smtClean="0">
                <a:latin typeface="Consolas" pitchFamily="49" charset="0"/>
                <a:cs typeface="Consolas" pitchFamily="49" charset="0"/>
              </a:rPr>
              <a:t>   Needs</a:t>
            </a:r>
            <a:r>
              <a:rPr lang="en-US" sz="1600">
                <a:latin typeface="Consolas" pitchFamily="49" charset="0"/>
                <a:cs typeface="Consolas" pitchFamily="49" charset="0"/>
              </a:rPr>
              <a:t>: 'View</a:t>
            </a:r>
          </a:p>
          <a:p>
            <a:r>
              <a:rPr lang="en-US" sz="1600">
                <a:latin typeface="Consolas" pitchFamily="49" charset="0"/>
                <a:cs typeface="Consolas" pitchFamily="49" charset="0"/>
              </a:rPr>
              <a:t>]</a:t>
            </a:r>
          </a:p>
          <a:p>
            <a:endParaRPr lang="en-US" sz="1600">
              <a:latin typeface="Consolas" pitchFamily="49" charset="0"/>
              <a:cs typeface="Consolas" pitchFamily="49" charset="0"/>
            </a:endParaRPr>
          </a:p>
          <a:p>
            <a:r>
              <a:rPr lang="en-US" sz="1600" smtClean="0">
                <a:latin typeface="Consolas" pitchFamily="49" charset="0"/>
                <a:cs typeface="Consolas" pitchFamily="49" charset="0"/>
              </a:rPr>
              <a:t>view </a:t>
            </a:r>
            <a:r>
              <a:rPr lang="en-US" sz="1600">
                <a:latin typeface="Consolas" pitchFamily="49" charset="0"/>
                <a:cs typeface="Consolas" pitchFamily="49" charset="0"/>
              </a:rPr>
              <a:t>[</a:t>
            </a:r>
          </a:p>
          <a:p>
            <a:r>
              <a:rPr lang="en-US" sz="1600" smtClean="0">
                <a:latin typeface="Consolas" pitchFamily="49" charset="0"/>
                <a:cs typeface="Consolas" pitchFamily="49" charset="0"/>
              </a:rPr>
              <a:t>    below</a:t>
            </a:r>
          </a:p>
          <a:p>
            <a:endParaRPr lang="en-US" sz="1600" smtClean="0">
              <a:latin typeface="Consolas" pitchFamily="49" charset="0"/>
              <a:cs typeface="Consolas" pitchFamily="49" charset="0"/>
            </a:endParaRPr>
          </a:p>
          <a:p>
            <a:r>
              <a:rPr lang="en-US" sz="1600">
                <a:latin typeface="Consolas" pitchFamily="49" charset="0"/>
                <a:cs typeface="Consolas" pitchFamily="49" charset="0"/>
              </a:rPr>
              <a:t> </a:t>
            </a:r>
            <a:r>
              <a:rPr lang="en-US" sz="1600" smtClean="0">
                <a:latin typeface="Consolas" pitchFamily="49" charset="0"/>
                <a:cs typeface="Consolas" pitchFamily="49" charset="0"/>
              </a:rPr>
              <a:t>   text </a:t>
            </a:r>
            <a:r>
              <a:rPr lang="en-US" sz="1600">
                <a:latin typeface="Consolas" pitchFamily="49" charset="0"/>
                <a:cs typeface="Consolas" pitchFamily="49" charset="0"/>
              </a:rPr>
              <a:t>"Hello World!" 200</a:t>
            </a:r>
          </a:p>
          <a:p>
            <a:endParaRPr lang="en-US" sz="1600" smtClean="0">
              <a:latin typeface="Consolas" pitchFamily="49" charset="0"/>
              <a:cs typeface="Consolas" pitchFamily="49" charset="0"/>
            </a:endParaRPr>
          </a:p>
          <a:p>
            <a:r>
              <a:rPr lang="en-US" sz="1600" smtClean="0">
                <a:latin typeface="Consolas" pitchFamily="49" charset="0"/>
                <a:cs typeface="Consolas" pitchFamily="49" charset="0"/>
              </a:rPr>
              <a:t>    button </a:t>
            </a:r>
            <a:r>
              <a:rPr lang="en-US" sz="1600">
                <a:latin typeface="Consolas" pitchFamily="49" charset="0"/>
                <a:cs typeface="Consolas" pitchFamily="49" charset="0"/>
              </a:rPr>
              <a:t>"Alert" 180x80 </a:t>
            </a:r>
            <a:r>
              <a:rPr lang="en-US" sz="1600" smtClean="0">
                <a:latin typeface="Consolas" pitchFamily="49" charset="0"/>
                <a:cs typeface="Consolas" pitchFamily="49" charset="0"/>
              </a:rPr>
              <a:t>[</a:t>
            </a:r>
          </a:p>
          <a:p>
            <a:r>
              <a:rPr lang="en-US" sz="1600">
                <a:latin typeface="Consolas" pitchFamily="49" charset="0"/>
                <a:cs typeface="Consolas" pitchFamily="49" charset="0"/>
              </a:rPr>
              <a:t> </a:t>
            </a:r>
            <a:r>
              <a:rPr lang="en-US" sz="1600" smtClean="0">
                <a:latin typeface="Consolas" pitchFamily="49" charset="0"/>
                <a:cs typeface="Consolas" pitchFamily="49" charset="0"/>
              </a:rPr>
              <a:t>       alert </a:t>
            </a:r>
            <a:r>
              <a:rPr lang="en-US" sz="1600">
                <a:latin typeface="Consolas" pitchFamily="49" charset="0"/>
                <a:cs typeface="Consolas" pitchFamily="49" charset="0"/>
              </a:rPr>
              <a:t>"</a:t>
            </a:r>
            <a:r>
              <a:rPr lang="en-US" sz="1600" smtClean="0">
                <a:latin typeface="Consolas" pitchFamily="49" charset="0"/>
                <a:cs typeface="Consolas" pitchFamily="49" charset="0"/>
              </a:rPr>
              <a:t>It Works!"</a:t>
            </a:r>
          </a:p>
          <a:p>
            <a:r>
              <a:rPr lang="en-US" sz="1600">
                <a:latin typeface="Consolas" pitchFamily="49" charset="0"/>
                <a:cs typeface="Consolas" pitchFamily="49" charset="0"/>
              </a:rPr>
              <a:t> </a:t>
            </a:r>
            <a:r>
              <a:rPr lang="en-US" sz="1600" smtClean="0">
                <a:latin typeface="Consolas" pitchFamily="49" charset="0"/>
                <a:cs typeface="Consolas" pitchFamily="49" charset="0"/>
              </a:rPr>
              <a:t>   ]</a:t>
            </a:r>
            <a:endParaRPr lang="en-US" sz="1600">
              <a:latin typeface="Consolas" pitchFamily="49" charset="0"/>
              <a:cs typeface="Consolas" pitchFamily="49" charset="0"/>
            </a:endParaRPr>
          </a:p>
          <a:p>
            <a:r>
              <a:rPr lang="en-US" sz="1600" smtClean="0">
                <a:latin typeface="Consolas" pitchFamily="49" charset="0"/>
                <a:cs typeface="Consolas" pitchFamily="49" charset="0"/>
              </a:rPr>
              <a:t>]</a:t>
            </a:r>
            <a:endParaRPr lang="en-US" sz="1600">
              <a:latin typeface="Consolas" pitchFamily="49" charset="0"/>
              <a:cs typeface="Consolas" pitchFamily="49" charset="0"/>
            </a:endParaRPr>
          </a:p>
          <a:p>
            <a:endParaRPr lang="fr-FR" sz="1600">
              <a:latin typeface="Consolas" pitchFamily="49" charset="0"/>
              <a:cs typeface="Consolas" pitchFamily="49" charset="0"/>
            </a:endParaRPr>
          </a:p>
        </p:txBody>
      </p:sp>
    </p:spTree>
    <p:extLst>
      <p:ext uri="{BB962C8B-B14F-4D97-AF65-F5344CB8AC3E}">
        <p14:creationId xmlns:p14="http://schemas.microsoft.com/office/powerpoint/2010/main" val="3332221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2"/>
          <p:cNvSpPr txBox="1">
            <a:spLocks noChangeArrowheads="1"/>
          </p:cNvSpPr>
          <p:nvPr/>
        </p:nvSpPr>
        <p:spPr>
          <a:xfrm>
            <a:off x="457200" y="274638"/>
            <a:ext cx="8229600" cy="6334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First </a:t>
            </a:r>
            <a:r>
              <a:rPr lang="en-US" sz="3200" b="1"/>
              <a:t>full-stack</a:t>
            </a:r>
            <a:r>
              <a:rPr lang="en-US" sz="3200"/>
              <a:t> language!</a:t>
            </a:r>
            <a:endParaRPr lang="fr-FR" sz="3200"/>
          </a:p>
        </p:txBody>
      </p:sp>
      <p:grpSp>
        <p:nvGrpSpPr>
          <p:cNvPr id="3" name="Group 2"/>
          <p:cNvGrpSpPr/>
          <p:nvPr/>
        </p:nvGrpSpPr>
        <p:grpSpPr>
          <a:xfrm>
            <a:off x="609600" y="1682983"/>
            <a:ext cx="7750437" cy="4320289"/>
            <a:chOff x="-36513" y="1223394"/>
            <a:chExt cx="8712201" cy="5625558"/>
          </a:xfrm>
        </p:grpSpPr>
        <p:sp>
          <p:nvSpPr>
            <p:cNvPr id="40" name="Text Box 10"/>
            <p:cNvSpPr txBox="1">
              <a:spLocks noChangeArrowheads="1"/>
            </p:cNvSpPr>
            <p:nvPr/>
          </p:nvSpPr>
          <p:spPr bwMode="auto">
            <a:xfrm>
              <a:off x="287338" y="2611882"/>
              <a:ext cx="971550" cy="4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DSL</a:t>
              </a:r>
            </a:p>
          </p:txBody>
        </p:sp>
        <p:sp>
          <p:nvSpPr>
            <p:cNvPr id="41" name="Line 4"/>
            <p:cNvSpPr>
              <a:spLocks noChangeShapeType="1"/>
            </p:cNvSpPr>
            <p:nvPr/>
          </p:nvSpPr>
          <p:spPr bwMode="auto">
            <a:xfrm flipV="1">
              <a:off x="1330326" y="1746677"/>
              <a:ext cx="0" cy="4752975"/>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2" name="Line 5"/>
            <p:cNvSpPr>
              <a:spLocks noChangeShapeType="1"/>
            </p:cNvSpPr>
            <p:nvPr/>
          </p:nvSpPr>
          <p:spPr bwMode="auto">
            <a:xfrm>
              <a:off x="1330326" y="6499652"/>
              <a:ext cx="7345362"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3" name="Line 6"/>
            <p:cNvSpPr>
              <a:spLocks noChangeShapeType="1"/>
            </p:cNvSpPr>
            <p:nvPr/>
          </p:nvSpPr>
          <p:spPr bwMode="auto">
            <a:xfrm flipH="1">
              <a:off x="1257301" y="6499652"/>
              <a:ext cx="730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4" name="Text Box 7"/>
            <p:cNvSpPr txBox="1">
              <a:spLocks noChangeArrowheads="1"/>
            </p:cNvSpPr>
            <p:nvPr/>
          </p:nvSpPr>
          <p:spPr bwMode="auto">
            <a:xfrm>
              <a:off x="110110" y="6262192"/>
              <a:ext cx="1147191" cy="58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Hardware</a:t>
              </a:r>
            </a:p>
          </p:txBody>
        </p:sp>
        <p:sp>
          <p:nvSpPr>
            <p:cNvPr id="45" name="Line 8"/>
            <p:cNvSpPr>
              <a:spLocks noChangeShapeType="1"/>
            </p:cNvSpPr>
            <p:nvPr/>
          </p:nvSpPr>
          <p:spPr bwMode="auto">
            <a:xfrm flipH="1">
              <a:off x="1257301" y="6499652"/>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6" name="Line 9"/>
            <p:cNvSpPr>
              <a:spLocks noChangeShapeType="1"/>
            </p:cNvSpPr>
            <p:nvPr/>
          </p:nvSpPr>
          <p:spPr bwMode="auto">
            <a:xfrm flipH="1">
              <a:off x="1258888" y="2826177"/>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7" name="Line 11"/>
            <p:cNvSpPr>
              <a:spLocks noChangeShapeType="1"/>
            </p:cNvSpPr>
            <p:nvPr/>
          </p:nvSpPr>
          <p:spPr bwMode="auto">
            <a:xfrm flipH="1">
              <a:off x="1257301" y="3546902"/>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48" name="Text Box 12"/>
            <p:cNvSpPr txBox="1">
              <a:spLocks noChangeArrowheads="1"/>
            </p:cNvSpPr>
            <p:nvPr/>
          </p:nvSpPr>
          <p:spPr bwMode="auto">
            <a:xfrm>
              <a:off x="287338" y="3331020"/>
              <a:ext cx="971550" cy="4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Scripting</a:t>
              </a:r>
            </a:p>
          </p:txBody>
        </p:sp>
        <p:sp>
          <p:nvSpPr>
            <p:cNvPr id="49" name="Line 13"/>
            <p:cNvSpPr>
              <a:spLocks noChangeShapeType="1"/>
            </p:cNvSpPr>
            <p:nvPr/>
          </p:nvSpPr>
          <p:spPr bwMode="auto">
            <a:xfrm flipH="1">
              <a:off x="1258888" y="4266040"/>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50" name="Text Box 14"/>
            <p:cNvSpPr txBox="1">
              <a:spLocks noChangeArrowheads="1"/>
            </p:cNvSpPr>
            <p:nvPr/>
          </p:nvSpPr>
          <p:spPr bwMode="auto">
            <a:xfrm>
              <a:off x="-36513" y="4061169"/>
              <a:ext cx="1295402" cy="4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Applications </a:t>
              </a:r>
            </a:p>
          </p:txBody>
        </p:sp>
        <p:sp>
          <p:nvSpPr>
            <p:cNvPr id="51" name="Line 15"/>
            <p:cNvSpPr>
              <a:spLocks noChangeShapeType="1"/>
            </p:cNvSpPr>
            <p:nvPr/>
          </p:nvSpPr>
          <p:spPr bwMode="auto">
            <a:xfrm flipH="1">
              <a:off x="1258888" y="4986765"/>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52" name="Text Box 16"/>
            <p:cNvSpPr txBox="1">
              <a:spLocks noChangeArrowheads="1"/>
            </p:cNvSpPr>
            <p:nvPr/>
          </p:nvSpPr>
          <p:spPr bwMode="auto">
            <a:xfrm>
              <a:off x="287338" y="4770881"/>
              <a:ext cx="971550" cy="4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OS</a:t>
              </a:r>
            </a:p>
          </p:txBody>
        </p:sp>
        <p:sp>
          <p:nvSpPr>
            <p:cNvPr id="53" name="Line 17"/>
            <p:cNvSpPr>
              <a:spLocks noChangeShapeType="1"/>
            </p:cNvSpPr>
            <p:nvPr/>
          </p:nvSpPr>
          <p:spPr bwMode="auto">
            <a:xfrm flipH="1">
              <a:off x="1258888" y="5778927"/>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54" name="Text Box 18"/>
            <p:cNvSpPr txBox="1">
              <a:spLocks noChangeArrowheads="1"/>
            </p:cNvSpPr>
            <p:nvPr/>
          </p:nvSpPr>
          <p:spPr bwMode="auto">
            <a:xfrm>
              <a:off x="287338" y="5563045"/>
              <a:ext cx="971550" cy="4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Drivers</a:t>
              </a:r>
            </a:p>
          </p:txBody>
        </p:sp>
        <p:sp>
          <p:nvSpPr>
            <p:cNvPr id="55" name="Text Box 19"/>
            <p:cNvSpPr txBox="1">
              <a:spLocks noChangeArrowheads="1"/>
            </p:cNvSpPr>
            <p:nvPr/>
          </p:nvSpPr>
          <p:spPr bwMode="auto">
            <a:xfrm>
              <a:off x="587345" y="1223394"/>
              <a:ext cx="2017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fr-FR" sz="1800" b="0" i="0" u="none" strike="noStrike" kern="0" cap="none" spc="0" normalizeH="0" baseline="0" noProof="0" smtClean="0">
                  <a:ln>
                    <a:noFill/>
                  </a:ln>
                  <a:solidFill>
                    <a:sysClr val="windowText" lastClr="000000"/>
                  </a:solidFill>
                  <a:effectLst/>
                  <a:uLnTx/>
                  <a:uFillTx/>
                </a:rPr>
                <a:t>Abstraction level</a:t>
              </a:r>
            </a:p>
          </p:txBody>
        </p:sp>
        <p:sp>
          <p:nvSpPr>
            <p:cNvPr id="56" name="Text Box 20"/>
            <p:cNvSpPr txBox="1">
              <a:spLocks noChangeArrowheads="1"/>
            </p:cNvSpPr>
            <p:nvPr/>
          </p:nvSpPr>
          <p:spPr bwMode="auto">
            <a:xfrm>
              <a:off x="1835151" y="3869305"/>
              <a:ext cx="7921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C</a:t>
              </a:r>
            </a:p>
          </p:txBody>
        </p:sp>
        <p:sp>
          <p:nvSpPr>
            <p:cNvPr id="57" name="Text Box 21"/>
            <p:cNvSpPr txBox="1">
              <a:spLocks noChangeArrowheads="1"/>
            </p:cNvSpPr>
            <p:nvPr/>
          </p:nvSpPr>
          <p:spPr bwMode="auto">
            <a:xfrm>
              <a:off x="2482851" y="3867718"/>
              <a:ext cx="821212" cy="4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Pascal</a:t>
              </a:r>
            </a:p>
          </p:txBody>
        </p:sp>
        <p:sp>
          <p:nvSpPr>
            <p:cNvPr id="58" name="Text Box 22"/>
            <p:cNvSpPr txBox="1">
              <a:spLocks noChangeArrowheads="1"/>
            </p:cNvSpPr>
            <p:nvPr/>
          </p:nvSpPr>
          <p:spPr bwMode="auto">
            <a:xfrm>
              <a:off x="3130551" y="3869305"/>
              <a:ext cx="720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Java</a:t>
              </a:r>
            </a:p>
          </p:txBody>
        </p:sp>
        <p:sp>
          <p:nvSpPr>
            <p:cNvPr id="59" name="Text Box 23"/>
            <p:cNvSpPr txBox="1">
              <a:spLocks noChangeArrowheads="1"/>
            </p:cNvSpPr>
            <p:nvPr/>
          </p:nvSpPr>
          <p:spPr bwMode="auto">
            <a:xfrm>
              <a:off x="3778251" y="3869305"/>
              <a:ext cx="720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C++</a:t>
              </a:r>
            </a:p>
          </p:txBody>
        </p:sp>
        <p:sp>
          <p:nvSpPr>
            <p:cNvPr id="60" name="Line 24"/>
            <p:cNvSpPr>
              <a:spLocks noChangeShapeType="1"/>
            </p:cNvSpPr>
            <p:nvPr/>
          </p:nvSpPr>
          <p:spPr bwMode="auto">
            <a:xfrm flipV="1">
              <a:off x="2266951" y="4266040"/>
              <a:ext cx="0" cy="2233612"/>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1" name="Line 25"/>
            <p:cNvSpPr>
              <a:spLocks noChangeShapeType="1"/>
            </p:cNvSpPr>
            <p:nvPr/>
          </p:nvSpPr>
          <p:spPr bwMode="auto">
            <a:xfrm flipV="1">
              <a:off x="2843213" y="4266040"/>
              <a:ext cx="0" cy="720725"/>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2" name="Line 26"/>
            <p:cNvSpPr>
              <a:spLocks noChangeShapeType="1"/>
            </p:cNvSpPr>
            <p:nvPr/>
          </p:nvSpPr>
          <p:spPr bwMode="auto">
            <a:xfrm flipV="1">
              <a:off x="3490913" y="4266040"/>
              <a:ext cx="0" cy="720725"/>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3" name="Line 27"/>
            <p:cNvSpPr>
              <a:spLocks noChangeShapeType="1"/>
            </p:cNvSpPr>
            <p:nvPr/>
          </p:nvSpPr>
          <p:spPr bwMode="auto">
            <a:xfrm flipV="1">
              <a:off x="4138613" y="4266040"/>
              <a:ext cx="0" cy="1512887"/>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4" name="Text Box 28"/>
            <p:cNvSpPr txBox="1">
              <a:spLocks noChangeArrowheads="1"/>
            </p:cNvSpPr>
            <p:nvPr/>
          </p:nvSpPr>
          <p:spPr bwMode="auto">
            <a:xfrm>
              <a:off x="5146676" y="2429444"/>
              <a:ext cx="720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Ruby</a:t>
              </a:r>
            </a:p>
          </p:txBody>
        </p:sp>
        <p:sp>
          <p:nvSpPr>
            <p:cNvPr id="65" name="Line 29"/>
            <p:cNvSpPr>
              <a:spLocks noChangeShapeType="1"/>
            </p:cNvSpPr>
            <p:nvPr/>
          </p:nvSpPr>
          <p:spPr bwMode="auto">
            <a:xfrm flipV="1">
              <a:off x="5507038" y="2826177"/>
              <a:ext cx="0" cy="2160588"/>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6" name="Text Box 30"/>
            <p:cNvSpPr txBox="1">
              <a:spLocks noChangeArrowheads="1"/>
            </p:cNvSpPr>
            <p:nvPr/>
          </p:nvSpPr>
          <p:spPr bwMode="auto">
            <a:xfrm>
              <a:off x="4427538" y="3077143"/>
              <a:ext cx="846607" cy="4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Python</a:t>
              </a:r>
            </a:p>
          </p:txBody>
        </p:sp>
        <p:sp>
          <p:nvSpPr>
            <p:cNvPr id="67" name="Line 31"/>
            <p:cNvSpPr>
              <a:spLocks noChangeShapeType="1"/>
            </p:cNvSpPr>
            <p:nvPr/>
          </p:nvSpPr>
          <p:spPr bwMode="auto">
            <a:xfrm flipV="1">
              <a:off x="4787901" y="3473877"/>
              <a:ext cx="0" cy="1512888"/>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68" name="Text Box 32"/>
            <p:cNvSpPr txBox="1">
              <a:spLocks noChangeArrowheads="1"/>
            </p:cNvSpPr>
            <p:nvPr/>
          </p:nvSpPr>
          <p:spPr bwMode="auto">
            <a:xfrm>
              <a:off x="1403351" y="5380605"/>
              <a:ext cx="7921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ASM</a:t>
              </a:r>
            </a:p>
          </p:txBody>
        </p:sp>
        <p:sp>
          <p:nvSpPr>
            <p:cNvPr id="69" name="Line 33"/>
            <p:cNvSpPr>
              <a:spLocks noChangeShapeType="1"/>
            </p:cNvSpPr>
            <p:nvPr/>
          </p:nvSpPr>
          <p:spPr bwMode="auto">
            <a:xfrm flipV="1">
              <a:off x="1763713" y="5778927"/>
              <a:ext cx="0" cy="720725"/>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70" name="Text Box 34"/>
            <p:cNvSpPr txBox="1">
              <a:spLocks noChangeArrowheads="1"/>
            </p:cNvSpPr>
            <p:nvPr/>
          </p:nvSpPr>
          <p:spPr bwMode="auto">
            <a:xfrm>
              <a:off x="5616768" y="3148580"/>
              <a:ext cx="1115821" cy="4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Javascript</a:t>
              </a:r>
            </a:p>
          </p:txBody>
        </p:sp>
        <p:sp>
          <p:nvSpPr>
            <p:cNvPr id="71" name="Line 35"/>
            <p:cNvSpPr>
              <a:spLocks noChangeShapeType="1"/>
            </p:cNvSpPr>
            <p:nvPr/>
          </p:nvSpPr>
          <p:spPr bwMode="auto">
            <a:xfrm flipV="1">
              <a:off x="6156326" y="3545315"/>
              <a:ext cx="0" cy="720725"/>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72" name="Text Box 36"/>
            <p:cNvSpPr txBox="1">
              <a:spLocks noChangeArrowheads="1"/>
            </p:cNvSpPr>
            <p:nvPr/>
          </p:nvSpPr>
          <p:spPr bwMode="auto">
            <a:xfrm>
              <a:off x="7667626" y="1718831"/>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b="1" i="0" u="none" strike="noStrike" kern="0" cap="none" spc="0" normalizeH="0" baseline="0" noProof="0" smtClean="0">
                  <a:ln>
                    <a:noFill/>
                  </a:ln>
                  <a:solidFill>
                    <a:srgbClr val="C00000"/>
                  </a:solidFill>
                  <a:effectLst/>
                  <a:uLnTx/>
                  <a:uFillTx/>
                </a:rPr>
                <a:t>Red</a:t>
              </a:r>
              <a:endParaRPr kumimoji="0" lang="fr-FR" sz="1400" b="1" i="0" u="none" strike="noStrike" kern="0" cap="none" spc="0" normalizeH="0" baseline="0" noProof="0" smtClean="0">
                <a:ln>
                  <a:noFill/>
                </a:ln>
                <a:solidFill>
                  <a:srgbClr val="C00000"/>
                </a:solidFill>
                <a:effectLst/>
                <a:uLnTx/>
                <a:uFillTx/>
              </a:endParaRPr>
            </a:p>
          </p:txBody>
        </p:sp>
        <p:sp>
          <p:nvSpPr>
            <p:cNvPr id="73" name="Line 37"/>
            <p:cNvSpPr>
              <a:spLocks noChangeShapeType="1"/>
            </p:cNvSpPr>
            <p:nvPr/>
          </p:nvSpPr>
          <p:spPr bwMode="auto">
            <a:xfrm flipV="1">
              <a:off x="8027988" y="2178477"/>
              <a:ext cx="0" cy="4321175"/>
            </a:xfrm>
            <a:prstGeom prst="line">
              <a:avLst/>
            </a:prstGeom>
            <a:ln>
              <a:headEnd type="triangle" w="lg" len="lg"/>
              <a:tailEnd type="triangle" w="lg" len="lg"/>
            </a:ln>
          </p:spPr>
          <p:style>
            <a:lnRef idx="2">
              <a:schemeClr val="accent2"/>
            </a:lnRef>
            <a:fillRef idx="0">
              <a:schemeClr val="accent2"/>
            </a:fillRef>
            <a:effectRef idx="1">
              <a:schemeClr val="accent2"/>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76" name="Line 40"/>
            <p:cNvSpPr>
              <a:spLocks noChangeShapeType="1"/>
            </p:cNvSpPr>
            <p:nvPr/>
          </p:nvSpPr>
          <p:spPr bwMode="auto">
            <a:xfrm flipV="1">
              <a:off x="6731001" y="2826177"/>
              <a:ext cx="0" cy="2160588"/>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77" name="Text Box 41"/>
            <p:cNvSpPr txBox="1">
              <a:spLocks noChangeArrowheads="1"/>
            </p:cNvSpPr>
            <p:nvPr/>
          </p:nvSpPr>
          <p:spPr bwMode="auto">
            <a:xfrm>
              <a:off x="6302015" y="2429444"/>
              <a:ext cx="790937" cy="4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REBOL</a:t>
              </a:r>
            </a:p>
          </p:txBody>
        </p:sp>
        <p:sp>
          <p:nvSpPr>
            <p:cNvPr id="78" name="Text Box 42"/>
            <p:cNvSpPr txBox="1">
              <a:spLocks noChangeArrowheads="1"/>
            </p:cNvSpPr>
            <p:nvPr/>
          </p:nvSpPr>
          <p:spPr bwMode="auto">
            <a:xfrm>
              <a:off x="110110" y="2014042"/>
              <a:ext cx="1148778" cy="58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Meta DSL</a:t>
              </a:r>
            </a:p>
          </p:txBody>
        </p:sp>
        <p:sp>
          <p:nvSpPr>
            <p:cNvPr id="79" name="Line 43"/>
            <p:cNvSpPr>
              <a:spLocks noChangeShapeType="1"/>
            </p:cNvSpPr>
            <p:nvPr/>
          </p:nvSpPr>
          <p:spPr bwMode="auto">
            <a:xfrm flipH="1">
              <a:off x="1258888" y="2251502"/>
              <a:ext cx="7302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sp>
          <p:nvSpPr>
            <p:cNvPr id="80" name="Text Box 46"/>
            <p:cNvSpPr txBox="1">
              <a:spLocks noChangeArrowheads="1"/>
            </p:cNvSpPr>
            <p:nvPr/>
          </p:nvSpPr>
          <p:spPr bwMode="auto">
            <a:xfrm>
              <a:off x="6804026" y="1781743"/>
              <a:ext cx="9366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fr-FR" sz="1400" b="1" i="0" u="none" strike="noStrike" kern="0" cap="none" spc="0" normalizeH="0" baseline="0" noProof="0" smtClean="0">
                  <a:ln>
                    <a:noFill/>
                  </a:ln>
                  <a:solidFill>
                    <a:sysClr val="windowText" lastClr="000000"/>
                  </a:solidFill>
                  <a:effectLst/>
                  <a:uLnTx/>
                  <a:uFillTx/>
                </a:rPr>
                <a:t>Rascal</a:t>
              </a:r>
            </a:p>
          </p:txBody>
        </p:sp>
        <p:sp>
          <p:nvSpPr>
            <p:cNvPr id="81" name="Line 47"/>
            <p:cNvSpPr>
              <a:spLocks noChangeShapeType="1"/>
            </p:cNvSpPr>
            <p:nvPr/>
          </p:nvSpPr>
          <p:spPr bwMode="auto">
            <a:xfrm flipV="1">
              <a:off x="7307263" y="2178477"/>
              <a:ext cx="0" cy="647700"/>
            </a:xfrm>
            <a:prstGeom prst="line">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smtClean="0">
                <a:ln>
                  <a:noFill/>
                </a:ln>
                <a:solidFill>
                  <a:sysClr val="windowText" lastClr="000000"/>
                </a:solidFill>
                <a:effectLst/>
                <a:uLnTx/>
                <a:uFillTx/>
              </a:endParaRPr>
            </a:p>
          </p:txBody>
        </p:sp>
      </p:grpSp>
      <p:sp>
        <p:nvSpPr>
          <p:cNvPr id="75"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extLst>
      <p:ext uri="{BB962C8B-B14F-4D97-AF65-F5344CB8AC3E}">
        <p14:creationId xmlns:p14="http://schemas.microsoft.com/office/powerpoint/2010/main" val="3779172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p:cNvSpPr txBox="1">
            <a:spLocks noChangeArrowheads="1"/>
          </p:cNvSpPr>
          <p:nvPr/>
        </p:nvSpPr>
        <p:spPr>
          <a:xfrm>
            <a:off x="457200" y="274638"/>
            <a:ext cx="8229600" cy="6334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fr-FR" sz="2400" b="1"/>
              <a:t>Cross-platform</a:t>
            </a:r>
            <a:r>
              <a:rPr lang="fr-FR" sz="2400"/>
              <a:t>: desktop, mobile, web </a:t>
            </a:r>
            <a:r>
              <a:rPr lang="fr-FR" sz="2400" smtClean="0"/>
              <a:t>development</a:t>
            </a:r>
            <a:endParaRPr lang="fr-FR" sz="2400"/>
          </a:p>
        </p:txBody>
      </p:sp>
      <p:sp>
        <p:nvSpPr>
          <p:cNvPr id="38"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0" name="Group 9"/>
          <p:cNvGrpSpPr/>
          <p:nvPr/>
        </p:nvGrpSpPr>
        <p:grpSpPr>
          <a:xfrm>
            <a:off x="982310" y="1342852"/>
            <a:ext cx="7010400" cy="4954890"/>
            <a:chOff x="381000" y="1052513"/>
            <a:chExt cx="8146565" cy="5486901"/>
          </a:xfrm>
        </p:grpSpPr>
        <p:sp>
          <p:nvSpPr>
            <p:cNvPr id="16390" name="Line 6"/>
            <p:cNvSpPr>
              <a:spLocks noChangeShapeType="1"/>
            </p:cNvSpPr>
            <p:nvPr/>
          </p:nvSpPr>
          <p:spPr bwMode="auto">
            <a:xfrm flipV="1">
              <a:off x="4572000" y="1196975"/>
              <a:ext cx="0" cy="2016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sz="1400"/>
            </a:p>
          </p:txBody>
        </p:sp>
        <p:sp>
          <p:nvSpPr>
            <p:cNvPr id="16391" name="Line 7"/>
            <p:cNvSpPr>
              <a:spLocks noChangeShapeType="1"/>
            </p:cNvSpPr>
            <p:nvPr/>
          </p:nvSpPr>
          <p:spPr bwMode="auto">
            <a:xfrm flipV="1">
              <a:off x="4787900" y="1916113"/>
              <a:ext cx="792163" cy="1296987"/>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fr-FR" sz="1400"/>
            </a:p>
          </p:txBody>
        </p:sp>
        <p:sp>
          <p:nvSpPr>
            <p:cNvPr id="16392" name="Text Box 8"/>
            <p:cNvSpPr txBox="1">
              <a:spLocks noChangeArrowheads="1"/>
            </p:cNvSpPr>
            <p:nvPr/>
          </p:nvSpPr>
          <p:spPr bwMode="auto">
            <a:xfrm>
              <a:off x="4787900" y="1052513"/>
              <a:ext cx="1657350" cy="340823"/>
            </a:xfrm>
            <a:prstGeom prst="rect">
              <a:avLst/>
            </a:prstGeom>
            <a:ln/>
          </p:spPr>
          <p:style>
            <a:lnRef idx="1">
              <a:schemeClr val="accent6"/>
            </a:lnRef>
            <a:fillRef idx="3">
              <a:schemeClr val="accent6"/>
            </a:fillRef>
            <a:effectRef idx="2">
              <a:schemeClr val="accent6"/>
            </a:effectRef>
            <a:fontRef idx="minor">
              <a:schemeClr val="lt1"/>
            </a:fontRef>
          </p:style>
          <p:txBody>
            <a:bodyPr>
              <a:spAutoFit/>
            </a:bodyPr>
            <a:lstStyle/>
            <a:p>
              <a:pPr>
                <a:spcBef>
                  <a:spcPct val="50000"/>
                </a:spcBef>
              </a:pPr>
              <a:r>
                <a:rPr lang="fr-FR" sz="1400"/>
                <a:t>Desktop</a:t>
              </a:r>
            </a:p>
          </p:txBody>
        </p:sp>
        <p:sp>
          <p:nvSpPr>
            <p:cNvPr id="16393" name="Text Box 9"/>
            <p:cNvSpPr txBox="1">
              <a:spLocks noChangeArrowheads="1"/>
            </p:cNvSpPr>
            <p:nvPr/>
          </p:nvSpPr>
          <p:spPr bwMode="auto">
            <a:xfrm>
              <a:off x="2700338" y="1052513"/>
              <a:ext cx="1657350" cy="340823"/>
            </a:xfrm>
            <a:prstGeom prst="rect">
              <a:avLst/>
            </a:prstGeom>
            <a:ln/>
          </p:spPr>
          <p:style>
            <a:lnRef idx="1">
              <a:schemeClr val="accent2"/>
            </a:lnRef>
            <a:fillRef idx="3">
              <a:schemeClr val="accent2"/>
            </a:fillRef>
            <a:effectRef idx="2">
              <a:schemeClr val="accent2"/>
            </a:effectRef>
            <a:fontRef idx="minor">
              <a:schemeClr val="lt1"/>
            </a:fontRef>
          </p:style>
          <p:txBody>
            <a:bodyPr>
              <a:spAutoFit/>
            </a:bodyPr>
            <a:lstStyle/>
            <a:p>
              <a:pPr algn="r">
                <a:spcBef>
                  <a:spcPct val="50000"/>
                </a:spcBef>
              </a:pPr>
              <a:r>
                <a:rPr lang="fr-FR" sz="1400"/>
                <a:t>Embedded</a:t>
              </a:r>
            </a:p>
          </p:txBody>
        </p:sp>
        <p:sp>
          <p:nvSpPr>
            <p:cNvPr id="16394" name="Text Box 10"/>
            <p:cNvSpPr txBox="1">
              <a:spLocks noChangeArrowheads="1"/>
            </p:cNvSpPr>
            <p:nvPr/>
          </p:nvSpPr>
          <p:spPr bwMode="auto">
            <a:xfrm>
              <a:off x="5437188" y="1557338"/>
              <a:ext cx="10795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Windows</a:t>
              </a:r>
            </a:p>
          </p:txBody>
        </p:sp>
        <p:sp>
          <p:nvSpPr>
            <p:cNvPr id="16395" name="Line 11"/>
            <p:cNvSpPr>
              <a:spLocks noChangeShapeType="1"/>
            </p:cNvSpPr>
            <p:nvPr/>
          </p:nvSpPr>
          <p:spPr bwMode="auto">
            <a:xfrm flipV="1">
              <a:off x="4932363" y="2349500"/>
              <a:ext cx="1223962" cy="1008063"/>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fr-FR" sz="1400"/>
            </a:p>
          </p:txBody>
        </p:sp>
        <p:sp>
          <p:nvSpPr>
            <p:cNvPr id="16396" name="Text Box 12"/>
            <p:cNvSpPr txBox="1">
              <a:spLocks noChangeArrowheads="1"/>
            </p:cNvSpPr>
            <p:nvPr/>
          </p:nvSpPr>
          <p:spPr bwMode="auto">
            <a:xfrm>
              <a:off x="6227763" y="2133600"/>
              <a:ext cx="10795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Linux</a:t>
              </a:r>
            </a:p>
          </p:txBody>
        </p:sp>
        <p:sp>
          <p:nvSpPr>
            <p:cNvPr id="16397" name="Line 13"/>
            <p:cNvSpPr>
              <a:spLocks noChangeShapeType="1"/>
            </p:cNvSpPr>
            <p:nvPr/>
          </p:nvSpPr>
          <p:spPr bwMode="auto">
            <a:xfrm flipV="1">
              <a:off x="5003800" y="2997200"/>
              <a:ext cx="1441450" cy="503238"/>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fr-FR" sz="1400"/>
            </a:p>
          </p:txBody>
        </p:sp>
        <p:sp>
          <p:nvSpPr>
            <p:cNvPr id="16398" name="Text Box 14"/>
            <p:cNvSpPr txBox="1">
              <a:spLocks noChangeArrowheads="1"/>
            </p:cNvSpPr>
            <p:nvPr/>
          </p:nvSpPr>
          <p:spPr bwMode="auto">
            <a:xfrm>
              <a:off x="6516688" y="2781299"/>
              <a:ext cx="10795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MacOS X</a:t>
              </a:r>
            </a:p>
          </p:txBody>
        </p:sp>
        <p:sp>
          <p:nvSpPr>
            <p:cNvPr id="16399" name="Line 15"/>
            <p:cNvSpPr>
              <a:spLocks noChangeShapeType="1"/>
            </p:cNvSpPr>
            <p:nvPr/>
          </p:nvSpPr>
          <p:spPr bwMode="auto">
            <a:xfrm flipV="1">
              <a:off x="5112544" y="3644900"/>
              <a:ext cx="1404144"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fr-FR" sz="1400"/>
            </a:p>
          </p:txBody>
        </p:sp>
        <p:sp>
          <p:nvSpPr>
            <p:cNvPr id="16400" name="Text Box 16"/>
            <p:cNvSpPr txBox="1">
              <a:spLocks noChangeArrowheads="1"/>
            </p:cNvSpPr>
            <p:nvPr/>
          </p:nvSpPr>
          <p:spPr bwMode="auto">
            <a:xfrm>
              <a:off x="6588125" y="3429000"/>
              <a:ext cx="10795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Syllable</a:t>
              </a:r>
            </a:p>
          </p:txBody>
        </p:sp>
        <p:sp>
          <p:nvSpPr>
            <p:cNvPr id="16403" name="Line 19"/>
            <p:cNvSpPr>
              <a:spLocks noChangeShapeType="1"/>
            </p:cNvSpPr>
            <p:nvPr/>
          </p:nvSpPr>
          <p:spPr bwMode="auto">
            <a:xfrm flipH="1" flipV="1">
              <a:off x="3132138" y="1916113"/>
              <a:ext cx="1223962" cy="129698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fr-FR" sz="1400"/>
            </a:p>
          </p:txBody>
        </p:sp>
        <p:sp>
          <p:nvSpPr>
            <p:cNvPr id="16404" name="Text Box 20"/>
            <p:cNvSpPr txBox="1">
              <a:spLocks noChangeArrowheads="1"/>
            </p:cNvSpPr>
            <p:nvPr/>
          </p:nvSpPr>
          <p:spPr bwMode="auto">
            <a:xfrm>
              <a:off x="2238926" y="1584524"/>
              <a:ext cx="1001162"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sz="1400" smtClean="0"/>
                <a:t>Android</a:t>
              </a:r>
              <a:endParaRPr lang="fr-FR" sz="1400"/>
            </a:p>
          </p:txBody>
        </p:sp>
        <p:sp>
          <p:nvSpPr>
            <p:cNvPr id="16405" name="Line 21"/>
            <p:cNvSpPr>
              <a:spLocks noChangeShapeType="1"/>
            </p:cNvSpPr>
            <p:nvPr/>
          </p:nvSpPr>
          <p:spPr bwMode="auto">
            <a:xfrm flipH="1">
              <a:off x="2332037" y="3769823"/>
              <a:ext cx="1679497" cy="29552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fr-FR" sz="1400"/>
            </a:p>
          </p:txBody>
        </p:sp>
        <p:sp>
          <p:nvSpPr>
            <p:cNvPr id="16406" name="Text Box 22"/>
            <p:cNvSpPr txBox="1">
              <a:spLocks noChangeArrowheads="1"/>
            </p:cNvSpPr>
            <p:nvPr/>
          </p:nvSpPr>
          <p:spPr bwMode="auto">
            <a:xfrm>
              <a:off x="457200" y="3890840"/>
              <a:ext cx="1874838"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fr-FR" sz="1400"/>
                <a:t>Arduino </a:t>
              </a:r>
              <a:r>
                <a:rPr lang="fr-FR" sz="1400" smtClean="0"/>
                <a:t>boards</a:t>
              </a:r>
              <a:endParaRPr lang="fr-FR" sz="1400"/>
            </a:p>
          </p:txBody>
        </p:sp>
        <p:sp>
          <p:nvSpPr>
            <p:cNvPr id="16407" name="Line 23"/>
            <p:cNvSpPr>
              <a:spLocks noChangeShapeType="1"/>
            </p:cNvSpPr>
            <p:nvPr/>
          </p:nvSpPr>
          <p:spPr bwMode="auto">
            <a:xfrm flipH="1" flipV="1">
              <a:off x="4787900" y="3860800"/>
              <a:ext cx="2376488" cy="2016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sz="1400"/>
            </a:p>
          </p:txBody>
        </p:sp>
        <p:sp>
          <p:nvSpPr>
            <p:cNvPr id="16408" name="Line 24"/>
            <p:cNvSpPr>
              <a:spLocks noChangeShapeType="1"/>
            </p:cNvSpPr>
            <p:nvPr/>
          </p:nvSpPr>
          <p:spPr bwMode="auto">
            <a:xfrm flipV="1">
              <a:off x="2339975" y="3860800"/>
              <a:ext cx="2016125" cy="2016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sz="1400"/>
            </a:p>
          </p:txBody>
        </p:sp>
        <p:sp>
          <p:nvSpPr>
            <p:cNvPr id="16409" name="Text Box 25"/>
            <p:cNvSpPr txBox="1">
              <a:spLocks noChangeArrowheads="1"/>
            </p:cNvSpPr>
            <p:nvPr/>
          </p:nvSpPr>
          <p:spPr bwMode="auto">
            <a:xfrm>
              <a:off x="3540627" y="6165850"/>
              <a:ext cx="1943101" cy="340823"/>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pPr>
              <a:r>
                <a:rPr lang="fr-FR" sz="1400"/>
                <a:t>Virtual Machines</a:t>
              </a:r>
            </a:p>
          </p:txBody>
        </p:sp>
        <p:sp>
          <p:nvSpPr>
            <p:cNvPr id="16410" name="Line 26"/>
            <p:cNvSpPr>
              <a:spLocks noChangeShapeType="1"/>
            </p:cNvSpPr>
            <p:nvPr/>
          </p:nvSpPr>
          <p:spPr bwMode="auto">
            <a:xfrm flipH="1">
              <a:off x="3563938" y="4005263"/>
              <a:ext cx="792162" cy="1439862"/>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fr-FR" sz="1400"/>
            </a:p>
          </p:txBody>
        </p:sp>
        <p:sp>
          <p:nvSpPr>
            <p:cNvPr id="16411" name="Text Box 27"/>
            <p:cNvSpPr txBox="1">
              <a:spLocks noChangeArrowheads="1"/>
            </p:cNvSpPr>
            <p:nvPr/>
          </p:nvSpPr>
          <p:spPr bwMode="auto">
            <a:xfrm>
              <a:off x="4211638" y="5661025"/>
              <a:ext cx="6477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JVM</a:t>
              </a:r>
            </a:p>
          </p:txBody>
        </p:sp>
        <p:sp>
          <p:nvSpPr>
            <p:cNvPr id="16412" name="Line 28"/>
            <p:cNvSpPr>
              <a:spLocks noChangeShapeType="1"/>
            </p:cNvSpPr>
            <p:nvPr/>
          </p:nvSpPr>
          <p:spPr bwMode="auto">
            <a:xfrm flipH="1">
              <a:off x="4500563" y="4005263"/>
              <a:ext cx="71437" cy="1584325"/>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3"/>
            </a:lnRef>
            <a:fillRef idx="0">
              <a:schemeClr val="accent3"/>
            </a:fillRef>
            <a:effectRef idx="2">
              <a:schemeClr val="accent3"/>
            </a:effectRef>
            <a:fontRef idx="minor">
              <a:schemeClr val="tx1"/>
            </a:fontRef>
          </p:style>
          <p:txBody>
            <a:bodyPr/>
            <a:lstStyle/>
            <a:p>
              <a:endParaRPr lang="fr-FR" sz="1400"/>
            </a:p>
          </p:txBody>
        </p:sp>
        <p:sp>
          <p:nvSpPr>
            <p:cNvPr id="16413" name="Text Box 29"/>
            <p:cNvSpPr txBox="1">
              <a:spLocks noChangeArrowheads="1"/>
            </p:cNvSpPr>
            <p:nvPr/>
          </p:nvSpPr>
          <p:spPr bwMode="auto">
            <a:xfrm>
              <a:off x="3132138" y="5516563"/>
              <a:ext cx="6477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a:t>
              </a:r>
              <a:r>
                <a:rPr lang="fr-FR" sz="1400" smtClean="0"/>
                <a:t>Net</a:t>
              </a:r>
              <a:endParaRPr lang="fr-FR" sz="1400"/>
            </a:p>
          </p:txBody>
        </p:sp>
        <p:sp>
          <p:nvSpPr>
            <p:cNvPr id="16416" name="Line 32"/>
            <p:cNvSpPr>
              <a:spLocks noChangeShapeType="1"/>
            </p:cNvSpPr>
            <p:nvPr/>
          </p:nvSpPr>
          <p:spPr bwMode="auto">
            <a:xfrm>
              <a:off x="4787900" y="4005263"/>
              <a:ext cx="649288" cy="151130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3"/>
            </a:lnRef>
            <a:fillRef idx="0">
              <a:schemeClr val="accent3"/>
            </a:fillRef>
            <a:effectRef idx="2">
              <a:schemeClr val="accent3"/>
            </a:effectRef>
            <a:fontRef idx="minor">
              <a:schemeClr val="tx1"/>
            </a:fontRef>
          </p:style>
          <p:txBody>
            <a:bodyPr/>
            <a:lstStyle/>
            <a:p>
              <a:endParaRPr lang="fr-FR" sz="1400"/>
            </a:p>
          </p:txBody>
        </p:sp>
        <p:sp>
          <p:nvSpPr>
            <p:cNvPr id="16417" name="Text Box 33"/>
            <p:cNvSpPr txBox="1">
              <a:spLocks noChangeArrowheads="1"/>
            </p:cNvSpPr>
            <p:nvPr/>
          </p:nvSpPr>
          <p:spPr bwMode="auto">
            <a:xfrm>
              <a:off x="5249531" y="5513873"/>
              <a:ext cx="1806907"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sz="1400" smtClean="0"/>
                <a:t>Web</a:t>
              </a:r>
              <a:endParaRPr lang="fr-FR" sz="1400"/>
            </a:p>
          </p:txBody>
        </p:sp>
        <p:sp>
          <p:nvSpPr>
            <p:cNvPr id="16418" name="Line 34"/>
            <p:cNvSpPr>
              <a:spLocks noChangeShapeType="1"/>
            </p:cNvSpPr>
            <p:nvPr/>
          </p:nvSpPr>
          <p:spPr bwMode="auto">
            <a:xfrm>
              <a:off x="5016500" y="3860800"/>
              <a:ext cx="1355724" cy="43180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6"/>
            </a:lnRef>
            <a:fillRef idx="0">
              <a:schemeClr val="accent6"/>
            </a:fillRef>
            <a:effectRef idx="2">
              <a:schemeClr val="accent6"/>
            </a:effectRef>
            <a:fontRef idx="minor">
              <a:schemeClr val="tx1"/>
            </a:fontRef>
          </p:style>
          <p:txBody>
            <a:bodyPr/>
            <a:lstStyle/>
            <a:p>
              <a:endParaRPr lang="fr-FR" sz="1400"/>
            </a:p>
          </p:txBody>
        </p:sp>
        <p:sp>
          <p:nvSpPr>
            <p:cNvPr id="16419" name="Text Box 35"/>
            <p:cNvSpPr txBox="1">
              <a:spLocks noChangeArrowheads="1"/>
            </p:cNvSpPr>
            <p:nvPr/>
          </p:nvSpPr>
          <p:spPr bwMode="auto">
            <a:xfrm>
              <a:off x="6372225" y="4149725"/>
              <a:ext cx="107950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FreeBSD</a:t>
              </a:r>
            </a:p>
          </p:txBody>
        </p:sp>
        <p:sp>
          <p:nvSpPr>
            <p:cNvPr id="16422" name="Line 38"/>
            <p:cNvSpPr>
              <a:spLocks noChangeShapeType="1"/>
            </p:cNvSpPr>
            <p:nvPr/>
          </p:nvSpPr>
          <p:spPr bwMode="auto">
            <a:xfrm flipH="1" flipV="1">
              <a:off x="2484437" y="2564368"/>
              <a:ext cx="1654175" cy="864632"/>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fr-FR" sz="1400"/>
            </a:p>
          </p:txBody>
        </p:sp>
        <p:sp>
          <p:nvSpPr>
            <p:cNvPr id="16423" name="Text Box 39"/>
            <p:cNvSpPr txBox="1">
              <a:spLocks noChangeArrowheads="1"/>
            </p:cNvSpPr>
            <p:nvPr/>
          </p:nvSpPr>
          <p:spPr bwMode="auto">
            <a:xfrm>
              <a:off x="1916694" y="2286000"/>
              <a:ext cx="644460"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sz="1400" smtClean="0"/>
                <a:t>iOS</a:t>
              </a:r>
              <a:endParaRPr lang="fr-FR" sz="1400"/>
            </a:p>
          </p:txBody>
        </p:sp>
        <p:sp>
          <p:nvSpPr>
            <p:cNvPr id="16424" name="Line 40"/>
            <p:cNvSpPr>
              <a:spLocks noChangeShapeType="1"/>
            </p:cNvSpPr>
            <p:nvPr/>
          </p:nvSpPr>
          <p:spPr bwMode="auto">
            <a:xfrm flipH="1" flipV="1">
              <a:off x="2339973" y="3357563"/>
              <a:ext cx="1671560" cy="21590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fr-FR" sz="1400"/>
            </a:p>
          </p:txBody>
        </p:sp>
        <p:sp>
          <p:nvSpPr>
            <p:cNvPr id="16425" name="Text Box 41"/>
            <p:cNvSpPr txBox="1">
              <a:spLocks noChangeArrowheads="1"/>
            </p:cNvSpPr>
            <p:nvPr/>
          </p:nvSpPr>
          <p:spPr bwMode="auto">
            <a:xfrm>
              <a:off x="971549" y="3124200"/>
              <a:ext cx="1368425"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a:t>Raspberry Pi</a:t>
              </a:r>
            </a:p>
          </p:txBody>
        </p:sp>
        <p:pic>
          <p:nvPicPr>
            <p:cNvPr id="39" name="Picture 6" descr="C:\Users\dk\Dropbox\Images\red-logo-twitter-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3062288"/>
              <a:ext cx="876300" cy="876300"/>
            </a:xfrm>
            <a:prstGeom prst="rect">
              <a:avLst/>
            </a:prstGeom>
            <a:noFill/>
            <a:extLst>
              <a:ext uri="{909E8E84-426E-40DD-AFC4-6F175D3DCCD1}">
                <a14:hiddenFill xmlns:a14="http://schemas.microsoft.com/office/drawing/2010/main">
                  <a:solidFill>
                    <a:srgbClr val="FFFFFF"/>
                  </a:solidFill>
                </a14:hiddenFill>
              </a:ext>
            </a:extLst>
          </p:spPr>
        </p:pic>
        <p:sp>
          <p:nvSpPr>
            <p:cNvPr id="43" name="Line 21"/>
            <p:cNvSpPr>
              <a:spLocks noChangeShapeType="1"/>
            </p:cNvSpPr>
            <p:nvPr/>
          </p:nvSpPr>
          <p:spPr bwMode="auto">
            <a:xfrm flipH="1">
              <a:off x="2484436" y="3890839"/>
              <a:ext cx="1654175" cy="870073"/>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fr-FR" sz="1400"/>
            </a:p>
          </p:txBody>
        </p:sp>
        <p:sp>
          <p:nvSpPr>
            <p:cNvPr id="44" name="Text Box 22"/>
            <p:cNvSpPr txBox="1">
              <a:spLocks noChangeArrowheads="1"/>
            </p:cNvSpPr>
            <p:nvPr/>
          </p:nvSpPr>
          <p:spPr bwMode="auto">
            <a:xfrm>
              <a:off x="381000" y="4612759"/>
              <a:ext cx="2072238" cy="3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fr-FR" sz="1400" smtClean="0"/>
                <a:t>IoT</a:t>
              </a:r>
              <a:endParaRPr lang="fr-FR" sz="1400"/>
            </a:p>
          </p:txBody>
        </p:sp>
        <p:sp>
          <p:nvSpPr>
            <p:cNvPr id="8" name="Right Arrow Callout 7"/>
            <p:cNvSpPr/>
            <p:nvPr/>
          </p:nvSpPr>
          <p:spPr>
            <a:xfrm>
              <a:off x="839665" y="1068555"/>
              <a:ext cx="1154907" cy="380416"/>
            </a:xfrm>
            <a:prstGeom prst="rightArrowCallout">
              <a:avLst>
                <a:gd name="adj1" fmla="val 30060"/>
                <a:gd name="adj2" fmla="val 27530"/>
                <a:gd name="adj3" fmla="val 57893"/>
                <a:gd name="adj4" fmla="val 649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smtClean="0"/>
                <a:t>Trend</a:t>
              </a:r>
              <a:endParaRPr lang="fr-FR" sz="1400"/>
            </a:p>
          </p:txBody>
        </p:sp>
        <p:sp>
          <p:nvSpPr>
            <p:cNvPr id="9" name="Left Arrow Callout 8"/>
            <p:cNvSpPr/>
            <p:nvPr/>
          </p:nvSpPr>
          <p:spPr>
            <a:xfrm>
              <a:off x="7157553" y="1052513"/>
              <a:ext cx="1370012" cy="360363"/>
            </a:xfrm>
            <a:prstGeom prst="leftArrowCallout">
              <a:avLst>
                <a:gd name="adj1" fmla="val 35684"/>
                <a:gd name="adj2" fmla="val 35684"/>
                <a:gd name="adj3" fmla="val 81091"/>
                <a:gd name="adj4" fmla="val 649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a:t>Legacy</a:t>
              </a:r>
            </a:p>
          </p:txBody>
        </p:sp>
        <p:sp>
          <p:nvSpPr>
            <p:cNvPr id="50" name="Right Arrow Callout 49"/>
            <p:cNvSpPr/>
            <p:nvPr/>
          </p:nvSpPr>
          <p:spPr>
            <a:xfrm>
              <a:off x="839665" y="6158998"/>
              <a:ext cx="1864631" cy="380416"/>
            </a:xfrm>
            <a:prstGeom prst="rightArrowCallout">
              <a:avLst>
                <a:gd name="adj1" fmla="val 30060"/>
                <a:gd name="adj2" fmla="val 27530"/>
                <a:gd name="adj3" fmla="val 57893"/>
                <a:gd name="adj4" fmla="val 789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smtClean="0"/>
                <a:t>Future-proof</a:t>
              </a:r>
              <a:endParaRPr lang="fr-FR" sz="1400"/>
            </a:p>
          </p:txBody>
        </p:sp>
      </p:grpSp>
    </p:spTree>
    <p:extLst>
      <p:ext uri="{BB962C8B-B14F-4D97-AF65-F5344CB8AC3E}">
        <p14:creationId xmlns:p14="http://schemas.microsoft.com/office/powerpoint/2010/main" val="1373399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33600"/>
            <a:ext cx="82296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43" name="Rectangle 11"/>
          <p:cNvSpPr>
            <a:spLocks noChangeArrowheads="1"/>
          </p:cNvSpPr>
          <p:nvPr/>
        </p:nvSpPr>
        <p:spPr bwMode="auto">
          <a:xfrm>
            <a:off x="1648676" y="2677172"/>
            <a:ext cx="1441450"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 name="TextBox 1"/>
          <p:cNvSpPr txBox="1"/>
          <p:nvPr/>
        </p:nvSpPr>
        <p:spPr>
          <a:xfrm>
            <a:off x="1916113" y="2819400"/>
            <a:ext cx="4038600" cy="584775"/>
          </a:xfrm>
          <a:prstGeom prst="rect">
            <a:avLst/>
          </a:prstGeom>
          <a:solidFill>
            <a:schemeClr val="accent3">
              <a:lumMod val="50000"/>
            </a:schemeClr>
          </a:solidFill>
          <a:effectLst>
            <a:glow rad="139700">
              <a:schemeClr val="accent3">
                <a:satMod val="175000"/>
                <a:alpha val="40000"/>
              </a:schemeClr>
            </a:glow>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600" b="1" smtClean="0"/>
              <a:t>Red = evolution of REBOL</a:t>
            </a:r>
          </a:p>
          <a:p>
            <a:r>
              <a:rPr lang="en-US" sz="1600" b="1" smtClean="0"/>
              <a:t>Most expressive general purpose language!</a:t>
            </a:r>
            <a:endParaRPr lang="fr-FR" sz="1600" b="1"/>
          </a:p>
        </p:txBody>
      </p:sp>
      <p:sp>
        <p:nvSpPr>
          <p:cNvPr id="8" name="Rectangle 2"/>
          <p:cNvSpPr txBox="1">
            <a:spLocks noChangeArrowheads="1"/>
          </p:cNvSpPr>
          <p:nvPr/>
        </p:nvSpPr>
        <p:spPr>
          <a:xfrm>
            <a:off x="457200" y="274638"/>
            <a:ext cx="8229600" cy="6334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smtClean="0"/>
              <a:t>Solution</a:t>
            </a:r>
            <a:endParaRPr lang="fr-FR" sz="3200"/>
          </a:p>
        </p:txBody>
      </p:sp>
      <p:sp>
        <p:nvSpPr>
          <p:cNvPr id="10"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9635" name="Rectangle 3"/>
          <p:cNvSpPr>
            <a:spLocks noGrp="1" noChangeArrowheads="1"/>
          </p:cNvSpPr>
          <p:nvPr>
            <p:ph type="title"/>
          </p:nvPr>
        </p:nvSpPr>
        <p:spPr>
          <a:xfrm>
            <a:off x="928483" y="1742428"/>
            <a:ext cx="7301117" cy="238772"/>
          </a:xfrm>
          <a:solidFill>
            <a:schemeClr val="accent1">
              <a:lumMod val="20000"/>
              <a:lumOff val="80000"/>
            </a:schemeClr>
          </a:solidFill>
        </p:spPr>
        <p:txBody>
          <a:bodyPr>
            <a:noAutofit/>
          </a:bodyPr>
          <a:lstStyle/>
          <a:p>
            <a:r>
              <a:rPr lang="en-US" sz="1600" smtClean="0"/>
              <a:t>The study below ranks programming </a:t>
            </a:r>
            <a:r>
              <a:rPr lang="en-US" sz="1600"/>
              <a:t>languages </a:t>
            </a:r>
            <a:r>
              <a:rPr lang="en-US" sz="1600" smtClean="0"/>
              <a:t>by expressiveness</a:t>
            </a:r>
            <a:endParaRPr lang="fr-FR" sz="1600"/>
          </a:p>
        </p:txBody>
      </p:sp>
      <p:sp>
        <p:nvSpPr>
          <p:cNvPr id="11" name="Rectangle 3"/>
          <p:cNvSpPr txBox="1">
            <a:spLocks noChangeArrowheads="1"/>
          </p:cNvSpPr>
          <p:nvPr/>
        </p:nvSpPr>
        <p:spPr>
          <a:xfrm>
            <a:off x="649946" y="10668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fr-FR" sz="1900">
                <a:solidFill>
                  <a:prstClr val="black"/>
                </a:solidFill>
                <a:ea typeface="+mn-ea"/>
                <a:cs typeface="+mn-cs"/>
              </a:rPr>
              <a:t>We provide, « Red », a new programming tool, used as the core technology for &lt;Red corp&gt; solutions</a:t>
            </a:r>
            <a:r>
              <a:rPr lang="fr-FR" sz="1900" smtClean="0">
                <a:solidFill>
                  <a:prstClr val="black"/>
                </a:solidFill>
                <a:ea typeface="+mn-ea"/>
                <a:cs typeface="+mn-cs"/>
              </a:rPr>
              <a:t>. </a:t>
            </a:r>
            <a:r>
              <a:rPr lang="en-US" sz="1900">
                <a:solidFill>
                  <a:prstClr val="black"/>
                </a:solidFill>
                <a:ea typeface="+mn-ea"/>
                <a:cs typeface="+mn-cs"/>
              </a:rPr>
              <a:t>Red is </a:t>
            </a:r>
            <a:r>
              <a:rPr lang="en-US" sz="1900" smtClean="0">
                <a:solidFill>
                  <a:prstClr val="black"/>
                </a:solidFill>
                <a:ea typeface="+mn-ea"/>
                <a:cs typeface="+mn-cs"/>
              </a:rPr>
              <a:t>simple, </a:t>
            </a:r>
            <a:r>
              <a:rPr lang="en-US" sz="1900">
                <a:solidFill>
                  <a:prstClr val="black"/>
                </a:solidFill>
                <a:ea typeface="+mn-ea"/>
                <a:cs typeface="+mn-cs"/>
              </a:rPr>
              <a:t>since it is closer to natural </a:t>
            </a:r>
            <a:r>
              <a:rPr lang="en-US" sz="1900" smtClean="0">
                <a:solidFill>
                  <a:prstClr val="black"/>
                </a:solidFill>
                <a:ea typeface="+mn-ea"/>
                <a:cs typeface="+mn-cs"/>
              </a:rPr>
              <a:t>language.</a:t>
            </a:r>
            <a:r>
              <a:rPr lang="fr-FR" sz="2400" smtClean="0"/>
              <a:t/>
            </a:r>
            <a:br>
              <a:rPr lang="fr-FR" sz="2400" smtClean="0"/>
            </a:br>
            <a:endParaRPr lang="fr-FR" sz="2400"/>
          </a:p>
        </p:txBody>
      </p:sp>
      <p:sp>
        <p:nvSpPr>
          <p:cNvPr id="12" name="Right Arrow 11"/>
          <p:cNvSpPr/>
          <p:nvPr/>
        </p:nvSpPr>
        <p:spPr>
          <a:xfrm rot="10800000">
            <a:off x="6400800" y="6229015"/>
            <a:ext cx="2286000" cy="515516"/>
          </a:xfrm>
          <a:prstGeom prst="rightArrow">
            <a:avLst/>
          </a:prstGeom>
          <a:solidFill>
            <a:schemeClr val="accent3">
              <a:lumMod val="40000"/>
              <a:lumOff val="60000"/>
            </a:schemeClr>
          </a:solidFill>
          <a:ln>
            <a:solidFill>
              <a:schemeClr val="accent3">
                <a:lumMod val="50000"/>
              </a:schemeClr>
            </a:solidFill>
          </a:ln>
          <a:effectLst>
            <a:outerShdw blurRad="50800" dist="38100" dir="10800000" algn="r" rotWithShape="0">
              <a:prstClr val="black">
                <a:alpha val="40000"/>
              </a:prstClr>
            </a:out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tx1"/>
              </a:solidFill>
            </a:endParaRPr>
          </a:p>
        </p:txBody>
      </p:sp>
      <p:sp>
        <p:nvSpPr>
          <p:cNvPr id="4" name="TextBox 3"/>
          <p:cNvSpPr txBox="1"/>
          <p:nvPr/>
        </p:nvSpPr>
        <p:spPr>
          <a:xfrm>
            <a:off x="6932891" y="6309606"/>
            <a:ext cx="1721587" cy="338554"/>
          </a:xfrm>
          <a:prstGeom prst="rect">
            <a:avLst/>
          </a:prstGeom>
          <a:noFill/>
        </p:spPr>
        <p:txBody>
          <a:bodyPr wrap="square" rtlCol="0">
            <a:spAutoFit/>
          </a:bodyPr>
          <a:lstStyle/>
          <a:p>
            <a:r>
              <a:rPr lang="fr-FR" sz="1600" smtClean="0"/>
              <a:t>Lower is better</a:t>
            </a:r>
            <a:endParaRPr lang="fr-FR" sz="1600"/>
          </a:p>
        </p:txBody>
      </p:sp>
      <p:sp>
        <p:nvSpPr>
          <p:cNvPr id="7" name="Oval Callout 6"/>
          <p:cNvSpPr/>
          <p:nvPr/>
        </p:nvSpPr>
        <p:spPr>
          <a:xfrm>
            <a:off x="1295031" y="4114800"/>
            <a:ext cx="2373682" cy="1747044"/>
          </a:xfrm>
          <a:prstGeom prst="wedgeEllipseCallout">
            <a:avLst/>
          </a:prstGeom>
          <a:solidFill>
            <a:schemeClr val="accent2">
              <a:lumMod val="75000"/>
              <a:alpha val="1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Down Arrow 12"/>
          <p:cNvSpPr/>
          <p:nvPr/>
        </p:nvSpPr>
        <p:spPr>
          <a:xfrm>
            <a:off x="2144713" y="3404175"/>
            <a:ext cx="337159" cy="1320225"/>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5" name="Rounded Rectangle 14"/>
          <p:cNvSpPr/>
          <p:nvPr/>
        </p:nvSpPr>
        <p:spPr>
          <a:xfrm>
            <a:off x="1408637" y="6024704"/>
            <a:ext cx="762000" cy="408623"/>
          </a:xfrm>
          <a:prstGeom prst="round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FR" b="1" smtClean="0">
                <a:solidFill>
                  <a:srgbClr val="C00000"/>
                </a:solidFill>
              </a:rPr>
              <a:t>Best!</a:t>
            </a:r>
            <a:endParaRPr lang="fr-FR" b="1">
              <a:solidFill>
                <a:srgbClr val="C00000"/>
              </a:solidFill>
            </a:endParaRPr>
          </a:p>
        </p:txBody>
      </p:sp>
      <p:cxnSp>
        <p:nvCxnSpPr>
          <p:cNvPr id="17" name="Straight Arrow Connector 16"/>
          <p:cNvCxnSpPr/>
          <p:nvPr/>
        </p:nvCxnSpPr>
        <p:spPr>
          <a:xfrm flipH="1" flipV="1">
            <a:off x="2481872" y="5715001"/>
            <a:ext cx="720725" cy="76388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3184528" y="6255940"/>
            <a:ext cx="21494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fr-FR" sz="1200" smtClean="0"/>
              <a:t>#1 and #2 are domain-specific languages</a:t>
            </a:r>
            <a:endParaRPr lang="fr-FR" sz="1200"/>
          </a:p>
        </p:txBody>
      </p:sp>
      <p:sp>
        <p:nvSpPr>
          <p:cNvPr id="30" name="TextBox 29"/>
          <p:cNvSpPr txBox="1"/>
          <p:nvPr/>
        </p:nvSpPr>
        <p:spPr>
          <a:xfrm>
            <a:off x="6248401" y="2133600"/>
            <a:ext cx="2422358" cy="246221"/>
          </a:xfrm>
          <a:prstGeom prst="rect">
            <a:avLst/>
          </a:prstGeom>
          <a:noFill/>
        </p:spPr>
        <p:txBody>
          <a:bodyPr wrap="square" rtlCol="0">
            <a:spAutoFit/>
          </a:bodyPr>
          <a:lstStyle/>
          <a:p>
            <a:pPr algn="r"/>
            <a:r>
              <a:rPr lang="fr-FR" sz="1000" b="1"/>
              <a:t>Source: </a:t>
            </a:r>
            <a:r>
              <a:rPr lang="fr-FR" sz="1000" b="1" smtClean="0"/>
              <a:t>redmonk.com, 2013</a:t>
            </a:r>
            <a:endParaRPr lang="fr-FR" sz="1000" b="1"/>
          </a:p>
        </p:txBody>
      </p:sp>
    </p:spTree>
    <p:extLst>
      <p:ext uri="{BB962C8B-B14F-4D97-AF65-F5344CB8AC3E}">
        <p14:creationId xmlns:p14="http://schemas.microsoft.com/office/powerpoint/2010/main" val="678422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3412"/>
          </a:xfrm>
        </p:spPr>
        <p:txBody>
          <a:bodyPr/>
          <a:lstStyle/>
          <a:p>
            <a:pPr algn="l"/>
            <a:r>
              <a:rPr lang="fr-FR" sz="3200" smtClean="0"/>
              <a:t>Annex: Users public testimonials</a:t>
            </a:r>
            <a:endParaRPr lang="fr-FR" sz="3200"/>
          </a:p>
        </p:txBody>
      </p:sp>
      <p:sp>
        <p:nvSpPr>
          <p:cNvPr id="18435" name="Rectangle 3"/>
          <p:cNvSpPr>
            <a:spLocks noGrp="1" noChangeArrowheads="1"/>
          </p:cNvSpPr>
          <p:nvPr>
            <p:ph type="body" idx="1"/>
          </p:nvPr>
        </p:nvSpPr>
        <p:spPr>
          <a:xfrm>
            <a:off x="4645025" y="990600"/>
            <a:ext cx="4176712" cy="5391150"/>
          </a:xfrm>
        </p:spPr>
        <p:txBody>
          <a:bodyPr>
            <a:noAutofit/>
          </a:bodyPr>
          <a:lstStyle/>
          <a:p>
            <a:pPr marL="0">
              <a:spcBef>
                <a:spcPts val="0"/>
              </a:spcBef>
              <a:buFontTx/>
              <a:buNone/>
            </a:pPr>
            <a:r>
              <a:rPr lang="en-US" sz="1200" i="1" smtClean="0"/>
              <a:t>“I </a:t>
            </a:r>
            <a:r>
              <a:rPr lang="en-US" sz="1200" i="1"/>
              <a:t>have to say that I haven't been this excited about </a:t>
            </a:r>
            <a:r>
              <a:rPr lang="en-US" sz="1200" i="1" smtClean="0"/>
              <a:t>something </a:t>
            </a:r>
            <a:r>
              <a:rPr lang="en-US" sz="1200" i="1"/>
              <a:t>for a long time. Red will allow me to develop and deliver all my </a:t>
            </a:r>
            <a:r>
              <a:rPr lang="en-US" sz="1200" i="1" smtClean="0"/>
              <a:t>code </a:t>
            </a:r>
            <a:r>
              <a:rPr lang="en-US" sz="1200" i="1"/>
              <a:t>from one platform and replace the three other languages that I have to </a:t>
            </a:r>
            <a:r>
              <a:rPr lang="en-US" sz="1200" i="1" smtClean="0"/>
              <a:t>use </a:t>
            </a:r>
            <a:r>
              <a:rPr lang="en-US" sz="1200" i="1"/>
              <a:t>for various tasks. A big thanks to Nenad and everyone else working on </a:t>
            </a:r>
            <a:r>
              <a:rPr lang="en-US" sz="1200" i="1" smtClean="0"/>
              <a:t>Red!”  -</a:t>
            </a:r>
            <a:r>
              <a:rPr lang="en-US" sz="1200" i="1"/>
              <a:t>ZM76, Red blog, </a:t>
            </a:r>
            <a:r>
              <a:rPr lang="en-US" sz="1200" i="1" smtClean="0"/>
              <a:t>29-Nov-2012</a:t>
            </a:r>
          </a:p>
          <a:p>
            <a:pPr marL="0">
              <a:spcBef>
                <a:spcPts val="0"/>
              </a:spcBef>
              <a:buFontTx/>
              <a:buNone/>
            </a:pPr>
            <a:endParaRPr lang="en-US" sz="1200" i="1"/>
          </a:p>
          <a:p>
            <a:pPr marL="0">
              <a:spcBef>
                <a:spcPts val="0"/>
              </a:spcBef>
              <a:buFontTx/>
              <a:buNone/>
            </a:pPr>
            <a:r>
              <a:rPr lang="en-US" sz="1200" i="1" smtClean="0"/>
              <a:t>“Red </a:t>
            </a:r>
            <a:r>
              <a:rPr lang="en-US" sz="1200" i="1"/>
              <a:t>is arguably the most mouth-watering language project out there—drawing from the rich vocabulary of Rebol and applying it to every level of software development, it pries open the murky depths of hardware and OS operations making it accessible to us mere mortals</a:t>
            </a:r>
            <a:r>
              <a:rPr lang="en-US" sz="1200" i="1" smtClean="0"/>
              <a:t>.” </a:t>
            </a:r>
            <a:r>
              <a:rPr lang="en-US" sz="1200" i="1"/>
              <a:t>-Chris Ross-Gill, Red blog, </a:t>
            </a:r>
            <a:r>
              <a:rPr lang="en-US" sz="1200" i="1" smtClean="0"/>
              <a:t>08-Feb-2014</a:t>
            </a:r>
            <a:endParaRPr lang="en-US" sz="1200" i="1"/>
          </a:p>
          <a:p>
            <a:pPr marL="0">
              <a:spcBef>
                <a:spcPts val="0"/>
              </a:spcBef>
              <a:buFontTx/>
              <a:buNone/>
            </a:pPr>
            <a:endParaRPr lang="en-US" sz="1200" i="1"/>
          </a:p>
          <a:p>
            <a:pPr marL="0">
              <a:spcBef>
                <a:spcPts val="0"/>
              </a:spcBef>
              <a:buFontTx/>
              <a:buNone/>
            </a:pPr>
            <a:r>
              <a:rPr lang="en-US" sz="1200" i="1" smtClean="0"/>
              <a:t>“I </a:t>
            </a:r>
            <a:r>
              <a:rPr lang="en-US" sz="1200" i="1"/>
              <a:t>don't have the skill to do what you're doing with RED but I </a:t>
            </a:r>
            <a:r>
              <a:rPr lang="en-US" sz="1200" i="1" smtClean="0"/>
              <a:t>get it. </a:t>
            </a:r>
            <a:r>
              <a:rPr lang="en-US" sz="1200" i="1"/>
              <a:t>It's a crime that "C" compilers are 50MB and the last JAVAscript update was 18MB or whatever. Sludge piled on top of sludge. Thank you for your labors</a:t>
            </a:r>
            <a:r>
              <a:rPr lang="en-US" sz="1200" i="1" smtClean="0"/>
              <a:t>.” </a:t>
            </a:r>
            <a:r>
              <a:rPr lang="en-US" sz="1200" i="1"/>
              <a:t>-Samhuih, Red blog, </a:t>
            </a:r>
            <a:r>
              <a:rPr lang="en-US" sz="1200" i="1" smtClean="0"/>
              <a:t>28-Jan-2014</a:t>
            </a:r>
          </a:p>
          <a:p>
            <a:pPr marL="0">
              <a:spcBef>
                <a:spcPts val="0"/>
              </a:spcBef>
              <a:buFontTx/>
              <a:buNone/>
            </a:pPr>
            <a:endParaRPr lang="en-US" sz="1200" i="1"/>
          </a:p>
          <a:p>
            <a:pPr marL="0">
              <a:spcBef>
                <a:spcPts val="0"/>
              </a:spcBef>
              <a:buFontTx/>
              <a:buNone/>
            </a:pPr>
            <a:r>
              <a:rPr lang="en-US" sz="1200" i="1"/>
              <a:t>"I enjoy using Red because it reminds me of programming in the 80's, back </a:t>
            </a:r>
            <a:r>
              <a:rPr lang="en-US" sz="1200" i="1" smtClean="0"/>
              <a:t>when </a:t>
            </a:r>
            <a:r>
              <a:rPr lang="en-US" sz="1200" i="1"/>
              <a:t>programming was fun. </a:t>
            </a:r>
            <a:r>
              <a:rPr lang="en-US" sz="1200" i="1" smtClean="0"/>
              <a:t>For  instance</a:t>
            </a:r>
            <a:r>
              <a:rPr lang="en-US" sz="1200" i="1"/>
              <a:t>, I think it amazing that it's possible to write a complete </a:t>
            </a:r>
            <a:r>
              <a:rPr lang="en-US" sz="1200" i="1" smtClean="0"/>
              <a:t>surveillance </a:t>
            </a:r>
            <a:r>
              <a:rPr lang="en-US" sz="1200" i="1"/>
              <a:t>camera solution, from the embedded hardware that captures and </a:t>
            </a:r>
            <a:r>
              <a:rPr lang="en-US" sz="1200" i="1" smtClean="0"/>
              <a:t>processes </a:t>
            </a:r>
            <a:r>
              <a:rPr lang="en-US" sz="1200" i="1"/>
              <a:t>the video to the user interface running on Windows/Mac/Android </a:t>
            </a:r>
            <a:r>
              <a:rPr lang="en-US" sz="1200" i="1" smtClean="0"/>
              <a:t>that </a:t>
            </a:r>
            <a:r>
              <a:rPr lang="en-US" sz="1200" i="1"/>
              <a:t>allows review of the captured and processed video</a:t>
            </a:r>
            <a:r>
              <a:rPr lang="en-US" sz="1200" i="1" smtClean="0"/>
              <a:t>.“ -</a:t>
            </a:r>
            <a:r>
              <a:rPr lang="en-US" sz="1200" i="1"/>
              <a:t>Bo Lechnowsky, Red blog, </a:t>
            </a:r>
            <a:r>
              <a:rPr lang="en-US" sz="1200" i="1" smtClean="0"/>
              <a:t>07-Feb-2014</a:t>
            </a:r>
            <a:endParaRPr lang="en-US" sz="1200" i="1"/>
          </a:p>
        </p:txBody>
      </p:sp>
      <p:sp>
        <p:nvSpPr>
          <p:cNvPr id="18436" name="Line 4"/>
          <p:cNvSpPr>
            <a:spLocks noChangeShapeType="1"/>
          </p:cNvSpPr>
          <p:nvPr/>
        </p:nvSpPr>
        <p:spPr bwMode="auto">
          <a:xfrm flipH="1">
            <a:off x="468313" y="908050"/>
            <a:ext cx="820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 name="Rectangle 3"/>
          <p:cNvSpPr txBox="1">
            <a:spLocks noChangeArrowheads="1"/>
          </p:cNvSpPr>
          <p:nvPr/>
        </p:nvSpPr>
        <p:spPr>
          <a:xfrm>
            <a:off x="395288" y="990600"/>
            <a:ext cx="4176712" cy="586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spcBef>
                <a:spcPts val="0"/>
              </a:spcBef>
              <a:buFontTx/>
              <a:buNone/>
            </a:pPr>
            <a:r>
              <a:rPr lang="nl-NL" sz="1200" i="1" smtClean="0"/>
              <a:t>“Amazing!” -</a:t>
            </a:r>
            <a:r>
              <a:rPr lang="nl-NL" sz="1200" i="1"/>
              <a:t>Hein Hoenjet, Red blog, </a:t>
            </a:r>
            <a:r>
              <a:rPr lang="nl-NL" sz="1200" i="1" smtClean="0"/>
              <a:t>29-Oct-2012</a:t>
            </a:r>
          </a:p>
          <a:p>
            <a:pPr marL="0">
              <a:spcBef>
                <a:spcPts val="0"/>
              </a:spcBef>
              <a:buFontTx/>
              <a:buNone/>
            </a:pPr>
            <a:endParaRPr lang="en-US" sz="1200" i="1"/>
          </a:p>
          <a:p>
            <a:pPr marL="0">
              <a:spcBef>
                <a:spcPts val="0"/>
              </a:spcBef>
              <a:buFontTx/>
              <a:buNone/>
            </a:pPr>
            <a:r>
              <a:rPr lang="en-US" sz="1200" i="1" smtClean="0"/>
              <a:t>“Truly </a:t>
            </a:r>
            <a:r>
              <a:rPr lang="en-US" sz="1200" i="1"/>
              <a:t>awesome work</a:t>
            </a:r>
            <a:r>
              <a:rPr lang="en-US" sz="1200" i="1" smtClean="0"/>
              <a:t>!” -</a:t>
            </a:r>
            <a:r>
              <a:rPr lang="en-US" sz="1200" i="1"/>
              <a:t>Ryan at Dash, Red blog, </a:t>
            </a:r>
            <a:r>
              <a:rPr lang="en-US" sz="1200" i="1" smtClean="0"/>
              <a:t>13-Mar-2012</a:t>
            </a:r>
          </a:p>
          <a:p>
            <a:pPr marL="0">
              <a:spcBef>
                <a:spcPts val="0"/>
              </a:spcBef>
              <a:buFontTx/>
              <a:buNone/>
            </a:pPr>
            <a:endParaRPr lang="en-US" sz="1200" i="1"/>
          </a:p>
          <a:p>
            <a:pPr marL="0">
              <a:spcBef>
                <a:spcPts val="0"/>
              </a:spcBef>
              <a:buFontTx/>
              <a:buNone/>
            </a:pPr>
            <a:r>
              <a:rPr lang="en-US" sz="1200" i="1" smtClean="0"/>
              <a:t>“This </a:t>
            </a:r>
            <a:r>
              <a:rPr lang="en-US" sz="1200" i="1"/>
              <a:t>is crazy! How can it do so much with so little!"  </a:t>
            </a:r>
            <a:r>
              <a:rPr lang="en-US" sz="1200" i="1" smtClean="0"/>
              <a:t>-Adam Brown, </a:t>
            </a:r>
            <a:r>
              <a:rPr lang="en-US" sz="1200" i="1"/>
              <a:t>Stackoverflow</a:t>
            </a:r>
            <a:r>
              <a:rPr lang="en-US" sz="1200" i="1" smtClean="0"/>
              <a:t>, 24-Jan-2014 </a:t>
            </a:r>
          </a:p>
          <a:p>
            <a:pPr marL="0">
              <a:spcBef>
                <a:spcPts val="0"/>
              </a:spcBef>
              <a:buFontTx/>
              <a:buNone/>
            </a:pPr>
            <a:endParaRPr lang="en-US" sz="1200" i="1"/>
          </a:p>
          <a:p>
            <a:pPr marL="0">
              <a:spcBef>
                <a:spcPts val="0"/>
              </a:spcBef>
              <a:buFontTx/>
              <a:buNone/>
            </a:pPr>
            <a:r>
              <a:rPr lang="en-US" sz="1200" i="1" smtClean="0"/>
              <a:t>"</a:t>
            </a:r>
            <a:r>
              <a:rPr lang="en-US" sz="1200" i="1"/>
              <a:t>First time to hear about Red. I hope that brilliant madness succeeds." </a:t>
            </a:r>
            <a:r>
              <a:rPr lang="en-US" sz="1200" i="1" smtClean="0"/>
              <a:t>-Semsem, Stackoverflow, 03-Feb-2014</a:t>
            </a:r>
          </a:p>
          <a:p>
            <a:pPr marL="0">
              <a:spcBef>
                <a:spcPts val="0"/>
              </a:spcBef>
              <a:buFontTx/>
              <a:buNone/>
            </a:pPr>
            <a:endParaRPr lang="en-US" sz="1200" i="1"/>
          </a:p>
          <a:p>
            <a:pPr marL="0">
              <a:spcBef>
                <a:spcPts val="0"/>
              </a:spcBef>
              <a:buFontTx/>
              <a:buNone/>
            </a:pPr>
            <a:r>
              <a:rPr lang="en-US" sz="1200" i="1" smtClean="0"/>
              <a:t>"I'm </a:t>
            </a:r>
            <a:r>
              <a:rPr lang="en-US" sz="1200" i="1"/>
              <a:t>rather impressed so far :) It's like lisp on </a:t>
            </a:r>
            <a:r>
              <a:rPr lang="en-US" sz="1200" i="1" smtClean="0"/>
              <a:t>steriods“ –jozefg, Stackoverflow, 17-Sep-2013</a:t>
            </a:r>
          </a:p>
          <a:p>
            <a:pPr marL="0">
              <a:spcBef>
                <a:spcPts val="0"/>
              </a:spcBef>
              <a:buFontTx/>
              <a:buNone/>
            </a:pPr>
            <a:endParaRPr lang="en-US" sz="1200" i="1"/>
          </a:p>
          <a:p>
            <a:pPr marL="0">
              <a:spcBef>
                <a:spcPts val="0"/>
              </a:spcBef>
              <a:buFontTx/>
              <a:buNone/>
            </a:pPr>
            <a:r>
              <a:rPr lang="en-US" sz="1200" i="1"/>
              <a:t>“Red looks very exciting its gonna make programming much easier.” -Clark Barrera, Red blog, </a:t>
            </a:r>
            <a:r>
              <a:rPr lang="en-US" sz="1200" i="1" smtClean="0"/>
              <a:t>31-Oct-2012</a:t>
            </a:r>
            <a:endParaRPr lang="en-US" sz="1200" i="1"/>
          </a:p>
          <a:p>
            <a:pPr marL="0">
              <a:spcBef>
                <a:spcPts val="0"/>
              </a:spcBef>
              <a:buFontTx/>
              <a:buNone/>
            </a:pPr>
            <a:endParaRPr lang="en-US" sz="1200" i="1"/>
          </a:p>
          <a:p>
            <a:pPr marL="0">
              <a:spcBef>
                <a:spcPts val="0"/>
              </a:spcBef>
              <a:buFontTx/>
              <a:buNone/>
            </a:pPr>
            <a:r>
              <a:rPr lang="en-US" sz="1200" i="1"/>
              <a:t>“Great! I think Red is by far the most exciting new computer language project.” -Λύκινος, Red blog, </a:t>
            </a:r>
            <a:r>
              <a:rPr lang="en-US" sz="1200" i="1" smtClean="0"/>
              <a:t>31-Oct-2012</a:t>
            </a:r>
          </a:p>
          <a:p>
            <a:pPr marL="0">
              <a:spcBef>
                <a:spcPts val="0"/>
              </a:spcBef>
              <a:buFontTx/>
              <a:buNone/>
            </a:pPr>
            <a:endParaRPr lang="nl-NL" sz="1200" i="1"/>
          </a:p>
          <a:p>
            <a:pPr marL="0">
              <a:spcBef>
                <a:spcPts val="0"/>
              </a:spcBef>
              <a:buFontTx/>
              <a:buNone/>
            </a:pPr>
            <a:r>
              <a:rPr lang="en-US" sz="1200" i="1"/>
              <a:t>“OK, I've been in Red-land for the last week or two, and have to say I'm never leaving...” -Josh Shireman, Stackoverflow, </a:t>
            </a:r>
            <a:r>
              <a:rPr lang="en-US" sz="1200" i="1" smtClean="0"/>
              <a:t>14-Oct-2013</a:t>
            </a:r>
            <a:endParaRPr lang="en-US" sz="1200" i="1"/>
          </a:p>
          <a:p>
            <a:pPr marL="0">
              <a:spcBef>
                <a:spcPts val="0"/>
              </a:spcBef>
              <a:buFontTx/>
              <a:buNone/>
            </a:pPr>
            <a:endParaRPr lang="en-US" sz="1200" i="1" smtClean="0"/>
          </a:p>
          <a:p>
            <a:pPr marL="0">
              <a:spcBef>
                <a:spcPts val="0"/>
              </a:spcBef>
              <a:buNone/>
            </a:pPr>
            <a:r>
              <a:rPr lang="en-US" sz="1200" i="1"/>
              <a:t>“One of the most promising (futuristic</a:t>
            </a:r>
            <a:r>
              <a:rPr lang="en-US" sz="1200" i="1" smtClean="0"/>
              <a:t>) language </a:t>
            </a:r>
            <a:r>
              <a:rPr lang="en-US" sz="1200" i="1"/>
              <a:t>projects. I happened to see the presentation the day before yesterday. It's cool..I must say.” -Amanda, Red blog, </a:t>
            </a:r>
            <a:r>
              <a:rPr lang="en-US" sz="1200" i="1" smtClean="0"/>
              <a:t>11-Apr-2012</a:t>
            </a:r>
            <a:endParaRPr lang="en-US" sz="1200" i="1"/>
          </a:p>
          <a:p>
            <a:pPr marL="0">
              <a:spcBef>
                <a:spcPts val="0"/>
              </a:spcBef>
              <a:buFontTx/>
              <a:buNone/>
            </a:pPr>
            <a:endParaRPr lang="en-US" sz="1200" i="1"/>
          </a:p>
          <a:p>
            <a:pPr marL="0">
              <a:spcBef>
                <a:spcPts val="0"/>
              </a:spcBef>
              <a:buFontTx/>
              <a:buNone/>
            </a:pPr>
            <a:r>
              <a:rPr lang="en-US" sz="1200" i="1" smtClean="0"/>
              <a:t>“Nenad </a:t>
            </a:r>
            <a:r>
              <a:rPr lang="en-US" sz="1200" i="1"/>
              <a:t>is working hard for the better of all of us. He's a person of planetary importance who should be given the resources of a Mars mission. Just being around him is so incredibly inspiring. The future is Red</a:t>
            </a:r>
            <a:r>
              <a:rPr lang="en-US" sz="1200" i="1" smtClean="0"/>
              <a:t>.” –Marco H.Sobol, LinkedIn, 23-Jan-2014</a:t>
            </a:r>
            <a:endParaRPr lang="en-US" sz="1200" i="1"/>
          </a:p>
          <a:p>
            <a:pPr marL="0">
              <a:spcBef>
                <a:spcPts val="0"/>
              </a:spcBef>
              <a:buFontTx/>
              <a:buNone/>
            </a:pPr>
            <a:endParaRPr lang="nl-NL" sz="1200" i="1"/>
          </a:p>
          <a:p>
            <a:pPr marL="0">
              <a:spcBef>
                <a:spcPts val="0"/>
              </a:spcBef>
              <a:buFontTx/>
              <a:buNone/>
            </a:pPr>
            <a:endParaRPr lang="fr-FR" sz="1200" i="1"/>
          </a:p>
        </p:txBody>
      </p:sp>
    </p:spTree>
    <p:extLst>
      <p:ext uri="{BB962C8B-B14F-4D97-AF65-F5344CB8AC3E}">
        <p14:creationId xmlns:p14="http://schemas.microsoft.com/office/powerpoint/2010/main" val="1737447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14298</TotalTime>
  <Words>871</Words>
  <Application>Microsoft Office PowerPoint</Application>
  <PresentationFormat>On-screen Show (4:3)</PresentationFormat>
  <Paragraphs>144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Red</vt:lpstr>
      <vt:lpstr>Android app developement in 2014…</vt:lpstr>
      <vt:lpstr>…is still immensely complex!</vt:lpstr>
      <vt:lpstr>Android: Java vs Red</vt:lpstr>
      <vt:lpstr>PowerPoint Presentation</vt:lpstr>
      <vt:lpstr>PowerPoint Presentation</vt:lpstr>
      <vt:lpstr>The study below ranks programming languages by expressiveness</vt:lpstr>
      <vt:lpstr>Annex: Users public testimonials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dc:creator>
  <cp:lastModifiedBy>Nenad Rakocevic</cp:lastModifiedBy>
  <cp:revision>373</cp:revision>
  <cp:lastPrinted>2014-11-18T02:37:11Z</cp:lastPrinted>
  <dcterms:created xsi:type="dcterms:W3CDTF">2006-08-16T00:00:00Z</dcterms:created>
  <dcterms:modified xsi:type="dcterms:W3CDTF">2015-03-21T07:10:22Z</dcterms:modified>
</cp:coreProperties>
</file>