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F262-107C-4EBB-984A-81B404075D84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2A76-CB48-4561-88D3-85815EDC5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7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ECFDB6EB-0324-4968-99C2-9C680D496749}" type="slidenum">
              <a:rPr lang="it-IT" smtClean="0"/>
              <a:t>1</a:t>
            </a:fld>
            <a:fld id="{40363D5E-9FCE-42E5-923E-454FEEFBB539}" type="slidenum">
              <a:rPr lang="it-IT" smtClean="0"/>
              <a:t>1</a:t>
            </a:fld>
            <a:fld id="{2144AF5B-732D-448D-9838-4AAFD00FB3D8}" type="slidenum">
              <a:rPr lang="it-IT" smtClean="0"/>
              <a:t>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2A76-CB48-4561-88D3-85815EDC5B6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81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1F3D-1FE0-47C3-9EF3-82B2FDC124C0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1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D923-218E-43FF-87C7-11209F52FBA5}" type="datetime1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0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940-2657-4508-B9E0-39BAEAD39125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25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A4CC-90AA-45A1-911C-6C906C96CA90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439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2C46-16C5-4F31-BAC7-F6C058476633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00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E330-BEFD-40BF-BAAC-1074F2DE25A4}" type="datetime1">
              <a:rPr lang="it-IT" smtClean="0"/>
              <a:t>19/02/2019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A1AD-8128-4673-9864-C10D2D78402A}" type="datetime1">
              <a:rPr lang="it-IT" smtClean="0"/>
              <a:t>19/02/2019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90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C5-9B65-4323-82FB-1895D1B6F069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481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DC23-F655-4B9B-873D-A6F348DB232B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68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197-F970-4525-A213-C2A8A7058DF5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56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EA50-70C1-4708-8B98-6BB86A67515B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27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1A33-03AC-4C54-A2FA-CC44886800F4}" type="datetime1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6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D81-258D-45A6-BA2F-B01F4DC7DA06}" type="datetime1">
              <a:rPr lang="it-IT" smtClean="0"/>
              <a:t>19/02/2019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1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BC53-FD8B-4561-8176-F650DE4F9461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9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C923-3ACD-4DDA-93E2-A64AA68D5CC7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6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C79-9BFD-4F04-A123-9D03D1CB2DB9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51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8708-00E1-4B9B-99F9-B4D1E5CBA5F7}" type="datetime1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7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8B1EC1-04EE-48E0-B901-7830E1F32695}" type="datetime1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2A3B-F500-401A-BB50-2149E244F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96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344816" cy="1008111"/>
          </a:xfrm>
        </p:spPr>
        <p:txBody>
          <a:bodyPr/>
          <a:lstStyle/>
          <a:p>
            <a:pPr algn="ctr"/>
            <a:r>
              <a:rPr lang="it-IT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 degli Studi di Genova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Scuola Politecnica</a:t>
            </a:r>
            <a:br>
              <a:rPr lang="it-I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Corso </a:t>
            </a:r>
            <a:r>
              <a:rPr lang="it-IT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Laurea Magistrale in Ingegneria Informatica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6619244" cy="3960440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Progetto Relativo al corso di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Software engineering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(progetto 31-</a:t>
            </a:r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C000"/>
                </a:solidFill>
              </a:rPr>
              <a:t>gestione laboratori virtuali</a:t>
            </a:r>
            <a:r>
              <a:rPr lang="it-IT" b="1" dirty="0" smtClean="0">
                <a:solidFill>
                  <a:schemeClr val="tx1"/>
                </a:solidFill>
              </a:rPr>
              <a:t>)</a:t>
            </a:r>
          </a:p>
          <a:p>
            <a:endParaRPr lang="it-IT" b="1" dirty="0">
              <a:solidFill>
                <a:schemeClr val="bg1"/>
              </a:solidFill>
            </a:endParaRPr>
          </a:p>
          <a:p>
            <a:r>
              <a:rPr lang="it-IT" sz="1600" b="1" u="sng" dirty="0" smtClean="0">
                <a:solidFill>
                  <a:srgbClr val="FFC000"/>
                </a:solidFill>
              </a:rPr>
              <a:t>Studente:</a:t>
            </a:r>
          </a:p>
          <a:p>
            <a:r>
              <a:rPr lang="it-IT" sz="1600" b="1" dirty="0" smtClean="0">
                <a:solidFill>
                  <a:schemeClr val="tx1"/>
                </a:solidFill>
              </a:rPr>
              <a:t>Rossi Riccardo</a:t>
            </a:r>
          </a:p>
          <a:p>
            <a:r>
              <a:rPr lang="it-IT" sz="1600" b="1" u="sng" dirty="0" smtClean="0">
                <a:solidFill>
                  <a:srgbClr val="FFC000"/>
                </a:solidFill>
              </a:rPr>
              <a:t>Docente:</a:t>
            </a:r>
          </a:p>
          <a:p>
            <a:r>
              <a:rPr lang="it-IT" sz="1600" b="1" dirty="0" smtClean="0">
                <a:solidFill>
                  <a:schemeClr val="tx1"/>
                </a:solidFill>
              </a:rPr>
              <a:t>Prof. Narizzano massimo</a:t>
            </a:r>
          </a:p>
          <a:p>
            <a:r>
              <a:rPr lang="it-IT" sz="1600" b="1" u="sng" dirty="0" smtClean="0">
                <a:solidFill>
                  <a:srgbClr val="FFC000"/>
                </a:solidFill>
              </a:rPr>
              <a:t>Cliente:</a:t>
            </a:r>
          </a:p>
          <a:p>
            <a:r>
              <a:rPr lang="it-IT" sz="1600" b="1" dirty="0" smtClean="0">
                <a:solidFill>
                  <a:schemeClr val="tx1"/>
                </a:solidFill>
              </a:rPr>
              <a:t>Istituto nautico san Giorgio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1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18025"/>
            <a:ext cx="7056784" cy="30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Contesto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>
                <a:latin typeface="Arial Rounded MT Bold" panose="020F0704030504030204" pitchFamily="34" charset="0"/>
              </a:rPr>
              <a:t>Gestione calcolatori di un ambiente scolastico affetto da una carenza cronica di </a:t>
            </a:r>
            <a:r>
              <a:rPr lang="it-IT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risorse</a:t>
            </a:r>
            <a:r>
              <a:rPr lang="it-IT" dirty="0">
                <a:latin typeface="Arial Rounded MT Bold" panose="020F0704030504030204" pitchFamily="34" charset="0"/>
              </a:rPr>
              <a:t> e </a:t>
            </a:r>
            <a:r>
              <a:rPr lang="it-IT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assistenza tecnica</a:t>
            </a:r>
            <a:r>
              <a:rPr lang="it-IT" dirty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Problema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Utilizzo del calcolatore diventato fondamentale nelle scuole, in particolare in Istituti Tecnici.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Aule di laboratorio piene di computer datati con risorse fisiche scarse.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Calcolatori vincolati a software obsoleto.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Software vincolato ad un determinato sistema operativo (più sistemi operativi nello stesso pc).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 - Enorme quantità di tempo impiegato dai tecnici di laboratorio  per «predisporre» un’aula.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Fondi a disposizione delle scuole molto scarsi e non sufficienti a fornire una buona dotazione tecnologica.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2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Obiettivo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Software per la gestione di un ambiente scolastico mediante infrastruttura di calcolo </a:t>
            </a: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virtualizzata</a:t>
            </a:r>
            <a:r>
              <a:rPr lang="it-IT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Unico server in grado di gestire tutti i calcolatori di un intero ambiente scolastico (e non solo!)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GLV</a:t>
            </a:r>
            <a:r>
              <a:rPr lang="it-IT" sz="36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Arial Rounded MT Bold" panose="020F0704030504030204" pitchFamily="34" charset="0"/>
              </a:rPr>
              <a:t>- </a:t>
            </a:r>
            <a:r>
              <a:rPr lang="it-IT" dirty="0" smtClean="0">
                <a:latin typeface="Arial Rounded MT Bold" panose="020F0704030504030204" pitchFamily="34" charset="0"/>
              </a:rPr>
              <a:t>Utilizzo della piattaforma </a:t>
            </a: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it-IT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oVirt </a:t>
            </a:r>
            <a:r>
              <a:rPr lang="it-IT" dirty="0">
                <a:latin typeface="Arial Rounded MT Bold" panose="020F0704030504030204" pitchFamily="34" charset="0"/>
              </a:rPr>
              <a:t> </a:t>
            </a:r>
            <a:r>
              <a:rPr lang="it-IT" dirty="0" smtClean="0">
                <a:latin typeface="Arial Rounded MT Bold" panose="020F0704030504030204" pitchFamily="34" charset="0"/>
              </a:rPr>
              <a:t>(alternativa </a:t>
            </a:r>
            <a:r>
              <a:rPr lang="it-IT" i="1" dirty="0" smtClean="0">
                <a:latin typeface="Arial Rounded MT Bold" panose="020F0704030504030204" pitchFamily="34" charset="0"/>
              </a:rPr>
              <a:t>open-source</a:t>
            </a:r>
            <a:r>
              <a:rPr lang="it-IT" dirty="0" smtClean="0">
                <a:latin typeface="Arial Rounded MT Bold" panose="020F0704030504030204" pitchFamily="34" charset="0"/>
              </a:rPr>
              <a:t> che più si ispira alla soluzione commerciale </a:t>
            </a:r>
            <a:r>
              <a:rPr lang="it-IT" i="1" dirty="0" err="1" smtClean="0">
                <a:latin typeface="Arial Rounded MT Bold" panose="020F0704030504030204" pitchFamily="34" charset="0"/>
              </a:rPr>
              <a:t>VMware</a:t>
            </a:r>
            <a:r>
              <a:rPr lang="it-IT" i="1" dirty="0" smtClean="0">
                <a:latin typeface="Arial Rounded MT Bold" panose="020F0704030504030204" pitchFamily="34" charset="0"/>
              </a:rPr>
              <a:t> </a:t>
            </a:r>
            <a:r>
              <a:rPr lang="it-IT" i="1" dirty="0" err="1" smtClean="0">
                <a:latin typeface="Arial Rounded MT Bold" panose="020F0704030504030204" pitchFamily="34" charset="0"/>
              </a:rPr>
              <a:t>vSphere</a:t>
            </a:r>
            <a:r>
              <a:rPr lang="it-IT" i="1" dirty="0" smtClean="0">
                <a:latin typeface="Arial Rounded MT Bold" panose="020F0704030504030204" pitchFamily="34" charset="0"/>
              </a:rPr>
              <a:t>)</a:t>
            </a:r>
            <a:r>
              <a:rPr lang="it-IT" dirty="0" smtClean="0">
                <a:latin typeface="Arial Rounded MT Bold" panose="020F0704030504030204" pitchFamily="34" charset="0"/>
              </a:rPr>
              <a:t>.</a:t>
            </a:r>
            <a:endParaRPr lang="it-IT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rial Rounded MT Bold" panose="020F0704030504030204" pitchFamily="34" charset="0"/>
              </a:rPr>
              <a:t>- Creazione nuova macchina </a:t>
            </a:r>
            <a:r>
              <a:rPr lang="it-IT" dirty="0" smtClean="0">
                <a:latin typeface="Arial Rounded MT Bold" panose="020F0704030504030204" pitchFamily="34" charset="0"/>
              </a:rPr>
              <a:t>virtuale </a:t>
            </a: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personalizzata</a:t>
            </a:r>
            <a:r>
              <a:rPr lang="it-IT" dirty="0" smtClean="0">
                <a:latin typeface="Arial Rounded MT Bold" panose="020F0704030504030204" pitchFamily="34" charset="0"/>
              </a:rPr>
              <a:t>.</a:t>
            </a:r>
            <a:endParaRPr lang="it-IT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rial Rounded MT Bold" panose="020F0704030504030204" pitchFamily="34" charset="0"/>
              </a:rPr>
              <a:t>- </a:t>
            </a:r>
            <a:r>
              <a:rPr lang="it-IT" dirty="0" smtClean="0">
                <a:latin typeface="Arial Rounded MT Bold" panose="020F0704030504030204" pitchFamily="34" charset="0"/>
              </a:rPr>
              <a:t>Pool </a:t>
            </a:r>
            <a:r>
              <a:rPr lang="it-IT" dirty="0">
                <a:latin typeface="Arial Rounded MT Bold" panose="020F0704030504030204" pitchFamily="34" charset="0"/>
              </a:rPr>
              <a:t>di macchine virtuali già esistenti.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Gestione </a:t>
            </a:r>
            <a:r>
              <a:rPr lang="it-IT" dirty="0">
                <a:latin typeface="Arial Rounded MT Bold" panose="020F0704030504030204" pitchFamily="34" charset="0"/>
              </a:rPr>
              <a:t>macchine </a:t>
            </a:r>
            <a:r>
              <a:rPr lang="it-IT" dirty="0" smtClean="0">
                <a:latin typeface="Arial Rounded MT Bold" panose="020F0704030504030204" pitchFamily="34" charset="0"/>
              </a:rPr>
              <a:t>virtuali sul client </a:t>
            </a:r>
            <a:r>
              <a:rPr lang="it-IT" dirty="0">
                <a:latin typeface="Arial Rounded MT Bold" panose="020F0704030504030204" pitchFamily="34" charset="0"/>
              </a:rPr>
              <a:t>(avvio, arresto, visualizzazione, eliminazione</a:t>
            </a:r>
            <a:r>
              <a:rPr lang="it-IT" dirty="0" smtClean="0">
                <a:latin typeface="Arial Rounded MT Bold" panose="020F0704030504030204" pitchFamily="34" charset="0"/>
              </a:rPr>
              <a:t>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Vincoli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Installazione sul client di </a:t>
            </a:r>
            <a:r>
              <a:rPr lang="it-IT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Remote-Viewer  </a:t>
            </a:r>
            <a:r>
              <a:rPr lang="it-IT" dirty="0" smtClean="0">
                <a:latin typeface="Arial Rounded MT Bold" panose="020F0704030504030204" pitchFamily="34" charset="0"/>
              </a:rPr>
              <a:t>(molto «leggero»)  per la visualizzazione della macchina virtuale.</a:t>
            </a:r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Approccio  iniziale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Identificazione del problema (quali sono le esigenze del cliente ?).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Identificazione delle funzionalità del software.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Scrittura del </a:t>
            </a:r>
            <a:r>
              <a:rPr lang="it-IT" i="1" dirty="0" smtClean="0">
                <a:latin typeface="Arial Rounded MT Bold" panose="020F0704030504030204" pitchFamily="34" charset="0"/>
              </a:rPr>
              <a:t>User </a:t>
            </a:r>
            <a:r>
              <a:rPr lang="it-IT" i="1" dirty="0">
                <a:latin typeface="Arial Rounded MT Bold" panose="020F0704030504030204" pitchFamily="34" charset="0"/>
              </a:rPr>
              <a:t>R</a:t>
            </a:r>
            <a:r>
              <a:rPr lang="it-IT" i="1" dirty="0" smtClean="0">
                <a:latin typeface="Arial Rounded MT Bold" panose="020F0704030504030204" pitchFamily="34" charset="0"/>
              </a:rPr>
              <a:t>equirements Document </a:t>
            </a:r>
            <a:r>
              <a:rPr lang="it-IT" dirty="0" smtClean="0">
                <a:latin typeface="Arial Rounded MT Bold" panose="020F0704030504030204" pitchFamily="34" charset="0"/>
              </a:rPr>
              <a:t>(traduzione delle funzionalità in </a:t>
            </a: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requisiti</a:t>
            </a:r>
            <a:r>
              <a:rPr lang="it-IT" dirty="0" smtClean="0">
                <a:latin typeface="Arial Rounded MT Bold" panose="020F0704030504030204" pitchFamily="34" charset="0"/>
              </a:rPr>
              <a:t>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Analisi del documento da parte del cliente (rispecchia le necessità? I requisiti sono quelli richiesti?).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Dai requisiti…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Documentarsi  (di cosa ho bisogno per lo sviluppo?).</a:t>
            </a:r>
            <a:endParaRPr lang="it-IT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Ideare possibili soluzioni per implementare le funzionalità del software.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Disegnare grafici  e diagrammi.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Stesura del documento di progettazione (</a:t>
            </a:r>
            <a:r>
              <a:rPr lang="it-IT" i="1" dirty="0" smtClean="0">
                <a:latin typeface="Arial Rounded MT Bold" panose="020F0704030504030204" pitchFamily="34" charset="0"/>
              </a:rPr>
              <a:t>DRS</a:t>
            </a:r>
            <a:r>
              <a:rPr lang="it-IT" dirty="0" smtClean="0">
                <a:latin typeface="Arial Rounded MT Bold" panose="020F0704030504030204" pitchFamily="34" charset="0"/>
              </a:rPr>
              <a:t>).</a:t>
            </a:r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Codice</a:t>
            </a:r>
          </a:p>
          <a:p>
            <a:pPr marL="0" indent="0">
              <a:buNone/>
            </a:pPr>
            <a:r>
              <a:rPr lang="it-IT" i="1" dirty="0" smtClean="0">
                <a:latin typeface="Arial Rounded MT Bold" panose="020F0704030504030204" pitchFamily="34" charset="0"/>
              </a:rPr>
              <a:t>HTML/CSS</a:t>
            </a:r>
            <a:r>
              <a:rPr lang="it-IT" dirty="0" smtClean="0">
                <a:latin typeface="Arial Rounded MT Bold" panose="020F0704030504030204" pitchFamily="34" charset="0"/>
              </a:rPr>
              <a:t>,  </a:t>
            </a:r>
            <a:r>
              <a:rPr lang="it-IT" i="1" dirty="0" smtClean="0">
                <a:latin typeface="Arial Rounded MT Bold" panose="020F0704030504030204" pitchFamily="34" charset="0"/>
              </a:rPr>
              <a:t>JavaScript </a:t>
            </a:r>
            <a:r>
              <a:rPr lang="it-IT" dirty="0" smtClean="0">
                <a:latin typeface="Arial Rounded MT Bold" panose="020F0704030504030204" pitchFamily="34" charset="0"/>
              </a:rPr>
              <a:t> </a:t>
            </a:r>
            <a:r>
              <a:rPr lang="it-IT" dirty="0" smtClean="0">
                <a:latin typeface="Arial Rounded MT Bold" panose="020F0704030504030204" pitchFamily="34" charset="0"/>
              </a:rPr>
              <a:t>(con </a:t>
            </a:r>
            <a:r>
              <a:rPr lang="it-IT" i="1" dirty="0" smtClean="0">
                <a:latin typeface="Arial Rounded MT Bold" panose="020F0704030504030204" pitchFamily="34" charset="0"/>
              </a:rPr>
              <a:t>jQuery </a:t>
            </a:r>
            <a:r>
              <a:rPr lang="it-IT" dirty="0" smtClean="0">
                <a:latin typeface="Arial Rounded MT Bold" panose="020F0704030504030204" pitchFamily="34" charset="0"/>
              </a:rPr>
              <a:t>),  </a:t>
            </a:r>
            <a:r>
              <a:rPr lang="it-IT" i="1" dirty="0" smtClean="0">
                <a:latin typeface="Arial Rounded MT Bold" panose="020F0704030504030204" pitchFamily="34" charset="0"/>
              </a:rPr>
              <a:t>PHP</a:t>
            </a:r>
            <a:r>
              <a:rPr lang="it-IT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Utilizzo </a:t>
            </a:r>
            <a:r>
              <a:rPr lang="it-IT" i="1" dirty="0" smtClean="0">
                <a:latin typeface="Arial Rounded MT Bold" panose="020F0704030504030204" pitchFamily="34" charset="0"/>
              </a:rPr>
              <a:t>di AJAX</a:t>
            </a:r>
            <a:r>
              <a:rPr lang="it-IT" dirty="0" smtClean="0">
                <a:latin typeface="Arial Rounded MT Bold" panose="020F0704030504030204" pitchFamily="34" charset="0"/>
              </a:rPr>
              <a:t>  per eseguire le chiamate alle </a:t>
            </a:r>
            <a:r>
              <a:rPr lang="it-IT" i="1" dirty="0" smtClean="0">
                <a:latin typeface="Arial Rounded MT Bold" panose="020F0704030504030204" pitchFamily="34" charset="0"/>
              </a:rPr>
              <a:t>API</a:t>
            </a:r>
            <a:r>
              <a:rPr lang="it-IT" dirty="0" smtClean="0">
                <a:latin typeface="Arial Rounded MT Bold" panose="020F0704030504030204" pitchFamily="34" charset="0"/>
              </a:rPr>
              <a:t> di </a:t>
            </a:r>
            <a:r>
              <a:rPr lang="it-IT" i="1" dirty="0" smtClean="0">
                <a:latin typeface="Arial Rounded MT Bold" panose="020F0704030504030204" pitchFamily="34" charset="0"/>
              </a:rPr>
              <a:t>oVirt</a:t>
            </a:r>
            <a:r>
              <a:rPr lang="it-IT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Installazione ambiente di lavoro (configurazione rete locale, installazione </a:t>
            </a:r>
            <a:r>
              <a:rPr lang="it-IT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oVirt Engine </a:t>
            </a:r>
            <a:r>
              <a:rPr lang="it-IT" dirty="0" smtClean="0">
                <a:latin typeface="Arial Rounded MT Bold" panose="020F0704030504030204" pitchFamily="34" charset="0"/>
              </a:rPr>
              <a:t>ed </a:t>
            </a:r>
            <a:r>
              <a:rPr lang="it-IT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oVirt Node</a:t>
            </a: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it-IT" dirty="0" smtClean="0">
                <a:latin typeface="Arial Rounded MT Bold" panose="020F0704030504030204" pitchFamily="34" charset="0"/>
              </a:rPr>
              <a:t>con relative configurazioni,  caricamento </a:t>
            </a:r>
            <a:r>
              <a:rPr lang="it-IT" i="1" dirty="0" smtClean="0">
                <a:latin typeface="Arial Rounded MT Bold" panose="020F0704030504030204" pitchFamily="34" charset="0"/>
              </a:rPr>
              <a:t>ISO</a:t>
            </a:r>
            <a:r>
              <a:rPr lang="it-IT" dirty="0" smtClean="0">
                <a:latin typeface="Arial Rounded MT Bold" panose="020F0704030504030204" pitchFamily="34" charset="0"/>
              </a:rPr>
              <a:t> dei sistemi operativi etc…).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Scrittura del codice (è importante mantenersi il più possibile fedeli al </a:t>
            </a:r>
            <a:r>
              <a:rPr lang="it-IT" i="1" dirty="0" smtClean="0">
                <a:latin typeface="Arial Rounded MT Bold" panose="020F0704030504030204" pitchFamily="34" charset="0"/>
              </a:rPr>
              <a:t>DRS</a:t>
            </a:r>
            <a:r>
              <a:rPr lang="it-IT" dirty="0" smtClean="0">
                <a:latin typeface="Arial Rounded MT Bold" panose="020F0704030504030204" pitchFamily="34" charset="0"/>
              </a:rPr>
              <a:t>, tuttavia è stata  necessaria qualche modifica e aggiunta durante la scrittura).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9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Testing</a:t>
            </a:r>
          </a:p>
          <a:p>
            <a:pPr marL="0" indent="0">
              <a:buNone/>
            </a:pPr>
            <a:r>
              <a:rPr lang="it-IT" i="1" u="sng" dirty="0" smtClean="0">
                <a:latin typeface="Arial Rounded MT Bold" panose="020F0704030504030204" pitchFamily="34" charset="0"/>
              </a:rPr>
              <a:t>Test  Strutturale: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Trovare dati di test che consentono di percorrere tutto il programma.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Utilizzo di </a:t>
            </a:r>
            <a:r>
              <a:rPr lang="it-IT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JSCoverage</a:t>
            </a:r>
            <a:r>
              <a:rPr lang="it-IT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it-IT" dirty="0" smtClean="0">
                <a:latin typeface="Arial Rounded MT Bold" panose="020F0704030504030204" pitchFamily="34" charset="0"/>
              </a:rPr>
              <a:t>per la copertura del codice.</a:t>
            </a:r>
          </a:p>
          <a:p>
            <a:pPr marL="0" indent="0">
              <a:buNone/>
            </a:pPr>
            <a:r>
              <a:rPr lang="it-IT" i="1" u="sng" dirty="0" smtClean="0">
                <a:latin typeface="Arial Rounded MT Bold" panose="020F0704030504030204" pitchFamily="34" charset="0"/>
              </a:rPr>
              <a:t>Test Funzionale: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Simulare l’utente che utilizzerà il software al fine di identificare eventuali errori e anomalie nel software.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Documentazione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Scrittura del file </a:t>
            </a:r>
            <a:r>
              <a:rPr lang="it-IT" i="1" dirty="0" smtClean="0">
                <a:latin typeface="Arial Rounded MT Bold" panose="020F0704030504030204" pitchFamily="34" charset="0"/>
              </a:rPr>
              <a:t>README.md  </a:t>
            </a:r>
            <a:r>
              <a:rPr lang="it-IT" dirty="0" smtClean="0">
                <a:latin typeface="Arial Rounded MT Bold" panose="020F0704030504030204" pitchFamily="34" charset="0"/>
              </a:rPr>
              <a:t>per «spiegare» a chi </a:t>
            </a:r>
            <a:r>
              <a:rPr lang="it-IT" dirty="0" smtClean="0">
                <a:latin typeface="Arial Rounded MT Bold" panose="020F0704030504030204" pitchFamily="34" charset="0"/>
              </a:rPr>
              <a:t>utilizzerà </a:t>
            </a:r>
            <a:r>
              <a:rPr lang="it-IT" dirty="0" smtClean="0">
                <a:latin typeface="Arial Rounded MT Bold" panose="020F0704030504030204" pitchFamily="34" charset="0"/>
              </a:rPr>
              <a:t>GLV come installare le funzionalità ed avviare il software. 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Documentazione ottenuta commentando il codice  attraverso caratteri specifici (generata con </a:t>
            </a:r>
            <a:r>
              <a:rPr lang="it-IT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JSDoc</a:t>
            </a:r>
            <a:r>
              <a:rPr lang="it-IT" dirty="0" smtClean="0">
                <a:latin typeface="Arial Rounded MT Bold" panose="020F0704030504030204" pitchFamily="34" charset="0"/>
              </a:rPr>
              <a:t>).</a:t>
            </a:r>
            <a:endParaRPr lang="it-IT" i="1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6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Software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Dimostrazione pratica </a:t>
            </a:r>
            <a:r>
              <a:rPr lang="it-IT" dirty="0" smtClean="0">
                <a:latin typeface="Arial Rounded MT Bold" panose="020F0704030504030204" pitchFamily="34" charset="0"/>
              </a:rPr>
              <a:t>del software.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Problemi riscontrati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Difficile comprensione iniziale riguardo le specifiche del software. 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Documentazione </a:t>
            </a:r>
            <a:r>
              <a:rPr lang="it-IT" i="1" dirty="0" smtClean="0">
                <a:latin typeface="Arial Rounded MT Bold" panose="020F0704030504030204" pitchFamily="34" charset="0"/>
              </a:rPr>
              <a:t>oVirt</a:t>
            </a:r>
            <a:r>
              <a:rPr lang="it-IT" dirty="0" smtClean="0">
                <a:latin typeface="Arial Rounded MT Bold" panose="020F0704030504030204" pitchFamily="34" charset="0"/>
              </a:rPr>
              <a:t>  quasi inesistente e sito web ufficiale molto confusionario e con contenuti obsoleti e poco chiari.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Pochissimo materiale sul web e difficoltà a trovare utenti che utilizzano la soluzione.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</a:t>
            </a:r>
            <a:r>
              <a:rPr lang="it-IT" dirty="0">
                <a:latin typeface="Arial Rounded MT Bold" panose="020F0704030504030204" pitchFamily="34" charset="0"/>
              </a:rPr>
              <a:t>C</a:t>
            </a:r>
            <a:r>
              <a:rPr lang="it-IT" dirty="0" smtClean="0">
                <a:latin typeface="Arial Rounded MT Bold" panose="020F0704030504030204" pitchFamily="34" charset="0"/>
              </a:rPr>
              <a:t>onfigurazione dell’ambiente di lavoro molto complessa.</a:t>
            </a:r>
          </a:p>
          <a:p>
            <a:pPr>
              <a:buFontTx/>
              <a:buChar char="-"/>
            </a:pPr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1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04664"/>
            <a:ext cx="7069846" cy="6336704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Futuro di GLV</a:t>
            </a:r>
            <a:endParaRPr lang="it-IT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Proseguimento come </a:t>
            </a:r>
            <a:r>
              <a:rPr lang="it-IT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tesi di laurea</a:t>
            </a:r>
            <a:r>
              <a:rPr lang="it-IT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Implementazione GLV su larga scala.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Utilizzo di GLV per gestire le </a:t>
            </a:r>
            <a:r>
              <a:rPr lang="it-IT" i="1" dirty="0" smtClean="0">
                <a:latin typeface="Arial Rounded MT Bold" panose="020F0704030504030204" pitchFamily="34" charset="0"/>
              </a:rPr>
              <a:t>LIM</a:t>
            </a:r>
            <a:r>
              <a:rPr lang="it-IT" dirty="0" smtClean="0">
                <a:latin typeface="Arial Rounded MT Bold" panose="020F0704030504030204" pitchFamily="34" charset="0"/>
              </a:rPr>
              <a:t>  con relativi driver.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Nuove </a:t>
            </a:r>
            <a:r>
              <a:rPr lang="it-IT" dirty="0" smtClean="0">
                <a:latin typeface="Arial Rounded MT Bold" panose="020F0704030504030204" pitchFamily="34" charset="0"/>
              </a:rPr>
              <a:t>specifiche ancora da decidere.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3600" i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Pro e Contro del corso</a:t>
            </a:r>
          </a:p>
          <a:p>
            <a:pPr marL="0" indent="0">
              <a:buNone/>
            </a:pPr>
            <a:r>
              <a:rPr lang="it-IT" i="1" u="sng" dirty="0" smtClean="0">
                <a:latin typeface="Arial Rounded MT Bold" panose="020F0704030504030204" pitchFamily="34" charset="0"/>
              </a:rPr>
              <a:t>Pro: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Sviluppo di nuove conoscenze. 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Prima esperienza vera e propria come ingegnere.</a:t>
            </a:r>
            <a:endParaRPr lang="it-IT" i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Uso di GitHub.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Contatto con persone esterne all’università.</a:t>
            </a:r>
          </a:p>
          <a:p>
            <a:pPr marL="0" indent="0">
              <a:buNone/>
            </a:pPr>
            <a:r>
              <a:rPr lang="it-IT" i="1" u="sng" dirty="0" smtClean="0">
                <a:latin typeface="Arial Rounded MT Bold" panose="020F0704030504030204" pitchFamily="34" charset="0"/>
              </a:rPr>
              <a:t>Contro:</a:t>
            </a:r>
          </a:p>
          <a:p>
            <a:pPr marL="0" indent="0">
              <a:buNone/>
            </a:pPr>
            <a:r>
              <a:rPr lang="it-IT" i="1" dirty="0" smtClean="0">
                <a:latin typeface="Arial Rounded MT Bold" panose="020F0704030504030204" pitchFamily="34" charset="0"/>
              </a:rPr>
              <a:t>- </a:t>
            </a:r>
            <a:r>
              <a:rPr lang="it-IT" dirty="0" smtClean="0">
                <a:latin typeface="Arial Rounded MT Bold" panose="020F0704030504030204" pitchFamily="34" charset="0"/>
              </a:rPr>
              <a:t>Grandissima quantità di tempo per completare tutti i passi del progetto.</a:t>
            </a:r>
          </a:p>
          <a:p>
            <a:pPr marL="0" indent="0">
              <a:buNone/>
            </a:pPr>
            <a:r>
              <a:rPr lang="it-IT" dirty="0" smtClean="0">
                <a:latin typeface="Arial Rounded MT Bold" panose="020F0704030504030204" pitchFamily="34" charset="0"/>
              </a:rPr>
              <a:t>- Necessità di troppe conoscenze preliminari per lo sviluppo.</a:t>
            </a:r>
          </a:p>
          <a:p>
            <a:pPr marL="0" indent="0">
              <a:buNone/>
            </a:pPr>
            <a:endParaRPr lang="it-IT" i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3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404664"/>
            <a:ext cx="7069846" cy="6336704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endParaRPr lang="it-IT" sz="4400" b="1" i="1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endParaRPr lang="it-IT" sz="4400" b="1" i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it-IT" sz="4400" b="1" i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GRAZIE A TUTTI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it-IT" sz="4400" b="1" i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PER L’ATTENZIONE</a:t>
            </a:r>
            <a:endParaRPr lang="it-IT" sz="4400" b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i="1" dirty="0" smtClean="0">
                <a:latin typeface="Arial Rounded MT Bold" panose="020F0704030504030204" pitchFamily="34" charset="0"/>
              </a:rPr>
              <a:t>  Rossi Riccardo</a:t>
            </a:r>
          </a:p>
          <a:p>
            <a:pPr marL="0" indent="0">
              <a:buNone/>
            </a:pPr>
            <a:r>
              <a:rPr lang="it-IT" i="1" dirty="0" smtClean="0">
                <a:latin typeface="Arial Rounded MT Bold" panose="020F0704030504030204" pitchFamily="34" charset="0"/>
              </a:rPr>
              <a:t>  </a:t>
            </a:r>
            <a:r>
              <a:rPr lang="it-IT" i="1" u="sng" dirty="0" smtClean="0">
                <a:latin typeface="Arial Rounded MT Bold" panose="020F0704030504030204" pitchFamily="34" charset="0"/>
              </a:rPr>
              <a:t>Red.riccardo.91@gmail.com</a:t>
            </a:r>
            <a:endParaRPr lang="it-IT" i="1" u="sng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A3B-F500-401A-BB50-2149E244F4E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5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TF00001029</Template>
  <TotalTime>218</TotalTime>
  <Words>674</Words>
  <Application>Microsoft Office PowerPoint</Application>
  <PresentationFormat>Presentazione su schermo (4:3)</PresentationFormat>
  <Paragraphs>99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Ione</vt:lpstr>
      <vt:lpstr>Università degli Studi di Genova Scuola Politecnica Corso di Laurea Magistrale in Ingegneria Informatica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Genova Scuola Politecnica Corsi di Laurea Magistrale in Ingegneria Informatica</dc:title>
  <dc:creator>Riccardo</dc:creator>
  <cp:lastModifiedBy>Riccardo</cp:lastModifiedBy>
  <cp:revision>81</cp:revision>
  <dcterms:created xsi:type="dcterms:W3CDTF">2019-02-19T09:19:13Z</dcterms:created>
  <dcterms:modified xsi:type="dcterms:W3CDTF">2019-02-19T16:14:19Z</dcterms:modified>
</cp:coreProperties>
</file>