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22.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10.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9.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notesSlides/notesSlide40.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2.xml" ContentType="application/vnd.openxmlformats-officedocument.presentationml.notesSlide+xml"/>
  <Override PartName="/ppt/slideLayouts/slideLayout12.xml" ContentType="application/vnd.openxmlformats-officedocument.presentationml.slideLayout+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slideLayouts/slideLayout11.xml" ContentType="application/vnd.openxmlformats-officedocument.presentationml.slideLayout+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slideLayouts/slideLayout10.xml" ContentType="application/vnd.openxmlformats-officedocument.presentationml.slideLayout+xml"/>
  <Override PartName="/ppt/notesSlides/notesSlide3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569" r:id="rId2"/>
    <p:sldId id="517" r:id="rId3"/>
    <p:sldId id="570" r:id="rId4"/>
    <p:sldId id="572" r:id="rId5"/>
    <p:sldId id="609" r:id="rId6"/>
    <p:sldId id="548" r:id="rId7"/>
    <p:sldId id="571" r:id="rId8"/>
    <p:sldId id="573" r:id="rId9"/>
    <p:sldId id="574" r:id="rId10"/>
    <p:sldId id="575" r:id="rId11"/>
    <p:sldId id="587" r:id="rId12"/>
    <p:sldId id="588" r:id="rId13"/>
    <p:sldId id="589" r:id="rId14"/>
    <p:sldId id="590" r:id="rId15"/>
    <p:sldId id="591" r:id="rId16"/>
    <p:sldId id="593" r:id="rId17"/>
    <p:sldId id="610" r:id="rId18"/>
    <p:sldId id="594" r:id="rId19"/>
    <p:sldId id="595" r:id="rId20"/>
    <p:sldId id="596" r:id="rId21"/>
    <p:sldId id="597" r:id="rId22"/>
    <p:sldId id="598" r:id="rId23"/>
    <p:sldId id="599" r:id="rId24"/>
    <p:sldId id="600" r:id="rId25"/>
    <p:sldId id="601" r:id="rId26"/>
    <p:sldId id="602" r:id="rId27"/>
    <p:sldId id="603" r:id="rId28"/>
    <p:sldId id="604" r:id="rId29"/>
    <p:sldId id="605" r:id="rId30"/>
    <p:sldId id="606" r:id="rId31"/>
    <p:sldId id="607" r:id="rId32"/>
    <p:sldId id="608" r:id="rId33"/>
    <p:sldId id="576" r:id="rId34"/>
    <p:sldId id="577" r:id="rId35"/>
    <p:sldId id="578" r:id="rId36"/>
    <p:sldId id="579" r:id="rId37"/>
    <p:sldId id="580" r:id="rId38"/>
    <p:sldId id="581" r:id="rId39"/>
    <p:sldId id="584" r:id="rId40"/>
    <p:sldId id="582" r:id="rId41"/>
    <p:sldId id="583" r:id="rId42"/>
    <p:sldId id="585" r:id="rId43"/>
    <p:sldId id="586" r:id="rId44"/>
  </p:sldIdLst>
  <p:sldSz cx="9144000" cy="6858000" type="screen4x3"/>
  <p:notesSz cx="7315200" cy="9601200"/>
  <p:defaultTextStyle>
    <a:defPPr>
      <a:defRPr lang="en-US"/>
    </a:defPPr>
    <a:lvl1pPr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1pPr>
    <a:lvl2pPr marL="4572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2pPr>
    <a:lvl3pPr marL="9144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3pPr>
    <a:lvl4pPr marL="13716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4pPr>
    <a:lvl5pPr marL="18288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2" autoAdjust="0"/>
    <p:restoredTop sz="94712" autoAdjust="0"/>
  </p:normalViewPr>
  <p:slideViewPr>
    <p:cSldViewPr>
      <p:cViewPr varScale="1">
        <p:scale>
          <a:sx n="102" d="100"/>
          <a:sy n="102" d="100"/>
        </p:scale>
        <p:origin x="1088" y="176"/>
      </p:cViewPr>
      <p:guideLst>
        <p:guide orient="horz" pos="2160"/>
        <p:guide pos="2736"/>
      </p:guideLst>
    </p:cSldViewPr>
  </p:slideViewPr>
  <p:outlineViewPr>
    <p:cViewPr>
      <p:scale>
        <a:sx n="100" d="100"/>
        <a:sy n="10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sorterViewPr>
    <p:cViewPr>
      <p:scale>
        <a:sx n="66" d="100"/>
        <a:sy n="66" d="100"/>
      </p:scale>
      <p:origin x="0" y="54"/>
    </p:cViewPr>
  </p:sorterViewPr>
  <p:notesViewPr>
    <p:cSldViewPr>
      <p:cViewPr varScale="1">
        <p:scale>
          <a:sx n="57" d="100"/>
          <a:sy n="57" d="100"/>
        </p:scale>
        <p:origin x="2741" y="43"/>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47" Type="http://schemas.openxmlformats.org/officeDocument/2006/relationships/presProps" Target="presProps.xml"/><Relationship Id="rId21" Type="http://schemas.openxmlformats.org/officeDocument/2006/relationships/slide" Target="slides/slide20.xml"/><Relationship Id="rId50" Type="http://schemas.openxmlformats.org/officeDocument/2006/relationships/tableStyles" Target="tableStyles.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9" Type="http://schemas.openxmlformats.org/officeDocument/2006/relationships/slide" Target="slides/slide28.xml"/><Relationship Id="rId2" Type="http://schemas.openxmlformats.org/officeDocument/2006/relationships/slide" Target="slides/slide1.xml"/><Relationship Id="rId16" Type="http://schemas.openxmlformats.org/officeDocument/2006/relationships/slide" Target="slides/slide15.xml"/><Relationship Id="rId24" Type="http://schemas.openxmlformats.org/officeDocument/2006/relationships/slide" Target="slides/slide23.xml"/><Relationship Id="rId32" Type="http://schemas.openxmlformats.org/officeDocument/2006/relationships/slide" Target="slides/slide31.xml"/><Relationship Id="rId11" Type="http://schemas.openxmlformats.org/officeDocument/2006/relationships/slide" Target="slides/slide10.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3.xml"/><Relationship Id="rId5" Type="http://schemas.openxmlformats.org/officeDocument/2006/relationships/slide" Target="slides/slide4.xml"/><Relationship Id="rId31" Type="http://schemas.openxmlformats.org/officeDocument/2006/relationships/slide" Target="slides/slide30.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slide" Target="slides/slide43.xml"/><Relationship Id="rId52" Type="http://schemas.openxmlformats.org/officeDocument/2006/relationships/customXml" Target="../customXml/item2.xml"/><Relationship Id="rId48"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 Type="http://schemas.openxmlformats.org/officeDocument/2006/relationships/slide" Target="slides/slide3.xml"/><Relationship Id="rId30" Type="http://schemas.openxmlformats.org/officeDocument/2006/relationships/slide" Target="slides/slide29.xml"/><Relationship Id="rId9" Type="http://schemas.openxmlformats.org/officeDocument/2006/relationships/slide" Target="slides/slide8.xml"/><Relationship Id="rId35" Type="http://schemas.openxmlformats.org/officeDocument/2006/relationships/slide" Target="slides/slide34.xml"/><Relationship Id="rId14" Type="http://schemas.openxmlformats.org/officeDocument/2006/relationships/slide" Target="slides/slide13.xml"/><Relationship Id="rId43" Type="http://schemas.openxmlformats.org/officeDocument/2006/relationships/slide" Target="slides/slide42.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46" Type="http://schemas.openxmlformats.org/officeDocument/2006/relationships/handoutMaster" Target="handoutMasters/handoutMaster1.xml"/><Relationship Id="rId25" Type="http://schemas.openxmlformats.org/officeDocument/2006/relationships/slide" Target="slides/slide24.xml"/><Relationship Id="rId33" Type="http://schemas.openxmlformats.org/officeDocument/2006/relationships/slide" Target="slides/slide32.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49"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5" Type="http://schemas.openxmlformats.org/officeDocument/2006/relationships/slide" Target="slides/slide14.xml"/></Relationships>
</file>

<file path=ppt/_rels/viewProps.xml.rels><?xml version="1.0" encoding="UTF-8" standalone="yes"?>
<Relationships xmlns="http://schemas.openxmlformats.org/package/2006/relationships"><Relationship Id="rId20" Type="http://schemas.openxmlformats.org/officeDocument/2006/relationships/slide" Target="slides/slide23.xml"/><Relationship Id="rId21" Type="http://schemas.openxmlformats.org/officeDocument/2006/relationships/slide" Target="slides/slide25.xml"/><Relationship Id="rId22" Type="http://schemas.openxmlformats.org/officeDocument/2006/relationships/slide" Target="slides/slide28.xml"/><Relationship Id="rId23" Type="http://schemas.openxmlformats.org/officeDocument/2006/relationships/slide" Target="slides/slide30.xml"/><Relationship Id="rId24" Type="http://schemas.openxmlformats.org/officeDocument/2006/relationships/slide" Target="slides/slide31.xml"/><Relationship Id="rId25" Type="http://schemas.openxmlformats.org/officeDocument/2006/relationships/slide" Target="slides/slide32.xml"/><Relationship Id="rId26" Type="http://schemas.openxmlformats.org/officeDocument/2006/relationships/slide" Target="slides/slide33.xml"/><Relationship Id="rId27" Type="http://schemas.openxmlformats.org/officeDocument/2006/relationships/slide" Target="slides/slide34.xml"/><Relationship Id="rId28" Type="http://schemas.openxmlformats.org/officeDocument/2006/relationships/slide" Target="slides/slide35.xml"/><Relationship Id="rId29" Type="http://schemas.openxmlformats.org/officeDocument/2006/relationships/slide" Target="slides/slide36.xml"/><Relationship Id="rId1" Type="http://schemas.openxmlformats.org/officeDocument/2006/relationships/slide" Target="slides/slide2.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6.xml"/><Relationship Id="rId30" Type="http://schemas.openxmlformats.org/officeDocument/2006/relationships/slide" Target="slides/slide37.xml"/><Relationship Id="rId31" Type="http://schemas.openxmlformats.org/officeDocument/2006/relationships/slide" Target="slides/slide38.xml"/><Relationship Id="rId32" Type="http://schemas.openxmlformats.org/officeDocument/2006/relationships/slide" Target="slides/slide39.xml"/><Relationship Id="rId9" Type="http://schemas.openxmlformats.org/officeDocument/2006/relationships/slide" Target="slides/slide10.xml"/><Relationship Id="rId6" Type="http://schemas.openxmlformats.org/officeDocument/2006/relationships/slide" Target="slides/slide7.xml"/><Relationship Id="rId7" Type="http://schemas.openxmlformats.org/officeDocument/2006/relationships/slide" Target="slides/slide8.xml"/><Relationship Id="rId8" Type="http://schemas.openxmlformats.org/officeDocument/2006/relationships/slide" Target="slides/slide9.xml"/><Relationship Id="rId33" Type="http://schemas.openxmlformats.org/officeDocument/2006/relationships/slide" Target="slides/slide40.xml"/><Relationship Id="rId34" Type="http://schemas.openxmlformats.org/officeDocument/2006/relationships/slide" Target="slides/slide41.xml"/><Relationship Id="rId35" Type="http://schemas.openxmlformats.org/officeDocument/2006/relationships/slide" Target="slides/slide42.xml"/><Relationship Id="rId36" Type="http://schemas.openxmlformats.org/officeDocument/2006/relationships/slide" Target="slides/slide43.xml"/><Relationship Id="rId10" Type="http://schemas.openxmlformats.org/officeDocument/2006/relationships/slide" Target="slides/slide11.xml"/><Relationship Id="rId11" Type="http://schemas.openxmlformats.org/officeDocument/2006/relationships/slide" Target="slides/slide12.xml"/><Relationship Id="rId12" Type="http://schemas.openxmlformats.org/officeDocument/2006/relationships/slide" Target="slides/slide13.xml"/><Relationship Id="rId13" Type="http://schemas.openxmlformats.org/officeDocument/2006/relationships/slide" Target="slides/slide14.xml"/><Relationship Id="rId14" Type="http://schemas.openxmlformats.org/officeDocument/2006/relationships/slide" Target="slides/slide15.xml"/><Relationship Id="rId15" Type="http://schemas.openxmlformats.org/officeDocument/2006/relationships/slide" Target="slides/slide16.xml"/><Relationship Id="rId16" Type="http://schemas.openxmlformats.org/officeDocument/2006/relationships/slide" Target="slides/slide18.xml"/><Relationship Id="rId17" Type="http://schemas.openxmlformats.org/officeDocument/2006/relationships/slide" Target="slides/slide19.xml"/><Relationship Id="rId18" Type="http://schemas.openxmlformats.org/officeDocument/2006/relationships/slide" Target="slides/slide20.xml"/><Relationship Id="rId19"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8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138" y="4560888"/>
            <a:ext cx="5367337"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437" tIns="50221" rIns="100437" bIns="50221"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268413" y="728663"/>
            <a:ext cx="4781550" cy="35845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435655934"/>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Rot="1" noChangeAspect="1" noChangeArrowheads="1" noTextEdit="1"/>
          </p:cNvSpPr>
          <p:nvPr>
            <p:ph type="sldImg"/>
          </p:nvPr>
        </p:nvSpPr>
        <p:spPr>
          <a:xfrm>
            <a:off x="1262063" y="722313"/>
            <a:ext cx="4795837" cy="3597275"/>
          </a:xfrm>
          <a:ln/>
        </p:spPr>
      </p:sp>
      <p:sp>
        <p:nvSpPr>
          <p:cNvPr id="863235" name="Rectangle 3"/>
          <p:cNvSpPr>
            <a:spLocks noGrp="1" noChangeArrowheads="1"/>
          </p:cNvSpPr>
          <p:nvPr>
            <p:ph type="body" idx="1"/>
          </p:nvPr>
        </p:nvSpPr>
        <p:spPr>
          <a:xfrm>
            <a:off x="974725" y="4560888"/>
            <a:ext cx="5365750" cy="4318000"/>
          </a:xfrm>
        </p:spPr>
        <p:txBody>
          <a:bodyPr lIns="95007" tIns="47499" rIns="95007" bIns="47499"/>
          <a:lstStyle/>
          <a:p>
            <a:endParaRPr lang="en-US"/>
          </a:p>
        </p:txBody>
      </p:sp>
    </p:spTree>
    <p:extLst>
      <p:ext uri="{BB962C8B-B14F-4D97-AF65-F5344CB8AC3E}">
        <p14:creationId xmlns:p14="http://schemas.microsoft.com/office/powerpoint/2010/main" val="2986734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24071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Rot="1" noChangeAspect="1" noChangeArrowheads="1" noTextEdit="1"/>
          </p:cNvSpPr>
          <p:nvPr>
            <p:ph type="sldImg"/>
          </p:nvPr>
        </p:nvSpPr>
        <p:spPr>
          <a:xfrm>
            <a:off x="1270000" y="728663"/>
            <a:ext cx="4778375" cy="3584575"/>
          </a:xfrm>
          <a:ln/>
        </p:spPr>
      </p:sp>
      <p:sp>
        <p:nvSpPr>
          <p:cNvPr id="937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4683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40035"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158625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Rot="1" noChangeAspect="1" noChangeArrowheads="1" noTextEdit="1"/>
          </p:cNvSpPr>
          <p:nvPr>
            <p:ph type="sldImg"/>
          </p:nvPr>
        </p:nvSpPr>
        <p:spPr>
          <a:xfrm>
            <a:off x="1270000" y="728663"/>
            <a:ext cx="4778375" cy="3584575"/>
          </a:xfrm>
          <a:ln/>
        </p:spPr>
      </p:sp>
      <p:sp>
        <p:nvSpPr>
          <p:cNvPr id="94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1171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Rot="1" noChangeAspect="1" noChangeArrowheads="1" noTextEdit="1"/>
          </p:cNvSpPr>
          <p:nvPr>
            <p:ph type="sldImg"/>
          </p:nvPr>
        </p:nvSpPr>
        <p:spPr>
          <a:xfrm>
            <a:off x="1270000" y="728663"/>
            <a:ext cx="4778375" cy="3584575"/>
          </a:xfrm>
          <a:ln/>
        </p:spPr>
      </p:sp>
      <p:sp>
        <p:nvSpPr>
          <p:cNvPr id="94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4574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Rot="1" noChangeAspect="1" noChangeArrowheads="1" noTextEdit="1"/>
          </p:cNvSpPr>
          <p:nvPr>
            <p:ph type="sldImg"/>
          </p:nvPr>
        </p:nvSpPr>
        <p:spPr>
          <a:xfrm>
            <a:off x="1270000" y="728663"/>
            <a:ext cx="4778375" cy="3584575"/>
          </a:xfrm>
          <a:ln/>
        </p:spPr>
      </p:sp>
      <p:sp>
        <p:nvSpPr>
          <p:cNvPr id="94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6698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Rot="1" noChangeAspect="1" noChangeArrowheads="1" noTextEdit="1"/>
          </p:cNvSpPr>
          <p:nvPr>
            <p:ph type="sldImg"/>
          </p:nvPr>
        </p:nvSpPr>
        <p:spPr>
          <a:xfrm>
            <a:off x="1270000" y="728663"/>
            <a:ext cx="4778375" cy="3584575"/>
          </a:xfrm>
          <a:ln/>
        </p:spPr>
      </p:sp>
      <p:sp>
        <p:nvSpPr>
          <p:cNvPr id="95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7419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xfrm>
            <a:off x="4143587" y="9119474"/>
            <a:ext cx="3169920" cy="4800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defTabSz="960754">
              <a:defRPr sz="3000" b="1">
                <a:solidFill>
                  <a:srgbClr val="000063"/>
                </a:solidFill>
                <a:latin typeface="Arial" charset="0"/>
                <a:ea typeface="ＭＳ Ｐゴシック" charset="-128"/>
              </a:defRPr>
            </a:lvl1pPr>
            <a:lvl2pPr marL="777911" indent="-299196" defTabSz="960754">
              <a:defRPr sz="3000" b="1">
                <a:solidFill>
                  <a:srgbClr val="000063"/>
                </a:solidFill>
                <a:latin typeface="Arial" charset="0"/>
                <a:ea typeface="ＭＳ Ｐゴシック" charset="-128"/>
              </a:defRPr>
            </a:lvl2pPr>
            <a:lvl3pPr marL="1196787" indent="-239357" defTabSz="960754">
              <a:defRPr sz="3000" b="1">
                <a:solidFill>
                  <a:srgbClr val="000063"/>
                </a:solidFill>
                <a:latin typeface="Arial" charset="0"/>
                <a:ea typeface="ＭＳ Ｐゴシック" charset="-128"/>
              </a:defRPr>
            </a:lvl3pPr>
            <a:lvl4pPr marL="1675501" indent="-239357" defTabSz="960754">
              <a:defRPr sz="3000" b="1">
                <a:solidFill>
                  <a:srgbClr val="000063"/>
                </a:solidFill>
                <a:latin typeface="Arial" charset="0"/>
                <a:ea typeface="ＭＳ Ｐゴシック" charset="-128"/>
              </a:defRPr>
            </a:lvl4pPr>
            <a:lvl5pPr marL="2154217" indent="-239357" defTabSz="960754">
              <a:defRPr sz="3000" b="1">
                <a:solidFill>
                  <a:srgbClr val="000063"/>
                </a:solidFill>
                <a:latin typeface="Arial" charset="0"/>
                <a:ea typeface="ＭＳ Ｐゴシック" charset="-128"/>
              </a:defRPr>
            </a:lvl5pPr>
            <a:lvl6pPr marL="2632931" indent="-239357" defTabSz="960754" eaLnBrk="0" fontAlgn="base" hangingPunct="0">
              <a:spcBef>
                <a:spcPct val="0"/>
              </a:spcBef>
              <a:spcAft>
                <a:spcPct val="0"/>
              </a:spcAft>
              <a:defRPr sz="3000" b="1">
                <a:solidFill>
                  <a:srgbClr val="000063"/>
                </a:solidFill>
                <a:latin typeface="Arial" charset="0"/>
                <a:ea typeface="ＭＳ Ｐゴシック" charset="-128"/>
              </a:defRPr>
            </a:lvl6pPr>
            <a:lvl7pPr marL="3111646" indent="-239357" defTabSz="960754" eaLnBrk="0" fontAlgn="base" hangingPunct="0">
              <a:spcBef>
                <a:spcPct val="0"/>
              </a:spcBef>
              <a:spcAft>
                <a:spcPct val="0"/>
              </a:spcAft>
              <a:defRPr sz="3000" b="1">
                <a:solidFill>
                  <a:srgbClr val="000063"/>
                </a:solidFill>
                <a:latin typeface="Arial" charset="0"/>
                <a:ea typeface="ＭＳ Ｐゴシック" charset="-128"/>
              </a:defRPr>
            </a:lvl7pPr>
            <a:lvl8pPr marL="3590361" indent="-239357" defTabSz="960754" eaLnBrk="0" fontAlgn="base" hangingPunct="0">
              <a:spcBef>
                <a:spcPct val="0"/>
              </a:spcBef>
              <a:spcAft>
                <a:spcPct val="0"/>
              </a:spcAft>
              <a:defRPr sz="3000" b="1">
                <a:solidFill>
                  <a:srgbClr val="000063"/>
                </a:solidFill>
                <a:latin typeface="Arial" charset="0"/>
                <a:ea typeface="ＭＳ Ｐゴシック" charset="-128"/>
              </a:defRPr>
            </a:lvl8pPr>
            <a:lvl9pPr marL="4069075" indent="-239357" defTabSz="960754" eaLnBrk="0" fontAlgn="base" hangingPunct="0">
              <a:spcBef>
                <a:spcPct val="0"/>
              </a:spcBef>
              <a:spcAft>
                <a:spcPct val="0"/>
              </a:spcAft>
              <a:defRPr sz="3000" b="1">
                <a:solidFill>
                  <a:srgbClr val="000063"/>
                </a:solidFill>
                <a:latin typeface="Arial" charset="0"/>
                <a:ea typeface="ＭＳ Ｐゴシック" charset="-128"/>
              </a:defRPr>
            </a:lvl9pPr>
          </a:lstStyle>
          <a:p>
            <a:fld id="{CC6FB9B4-2635-4B53-98D0-7E3824745310}" type="slidenum">
              <a:rPr lang="en-US" sz="1300" b="0">
                <a:solidFill>
                  <a:schemeClr val="tx1"/>
                </a:solidFill>
                <a:latin typeface="Times" charset="0"/>
              </a:rPr>
              <a:pPr/>
              <a:t>17</a:t>
            </a:fld>
            <a:endParaRPr lang="en-US" sz="1300" b="0">
              <a:solidFill>
                <a:schemeClr val="tx1"/>
              </a:solidFill>
              <a:latin typeface="Times" charset="0"/>
            </a:endParaRPr>
          </a:p>
        </p:txBody>
      </p:sp>
      <p:sp>
        <p:nvSpPr>
          <p:cNvPr id="98307" name="Rectangle 2"/>
          <p:cNvSpPr>
            <a:spLocks noGrp="1" noRot="1" noChangeAspect="1" noChangeArrowheads="1" noTextEdit="1"/>
          </p:cNvSpPr>
          <p:nvPr>
            <p:ph type="sldImg"/>
          </p:nvPr>
        </p:nvSpPr>
        <p:spPr>
          <a:xfrm>
            <a:off x="1270000" y="728663"/>
            <a:ext cx="4778375" cy="3584575"/>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charset="0"/>
              </a:rPr>
              <a:t>As soon as the data is loaded, more choices in </a:t>
            </a:r>
            <a:r>
              <a:rPr lang="en-US" dirty="0" err="1" smtClean="0">
                <a:latin typeface="Times" charset="0"/>
              </a:rPr>
              <a:t>Weka</a:t>
            </a:r>
            <a:r>
              <a:rPr lang="en-US" dirty="0" smtClean="0">
                <a:latin typeface="Times" charset="0"/>
              </a:rPr>
              <a:t> are available.  Among many:</a:t>
            </a:r>
          </a:p>
          <a:p>
            <a:pPr eaLnBrk="1" hangingPunct="1"/>
            <a:r>
              <a:rPr lang="en-US" b="1" dirty="0" err="1" smtClean="0">
                <a:latin typeface="Times" charset="0"/>
              </a:rPr>
              <a:t>Editting</a:t>
            </a:r>
            <a:r>
              <a:rPr lang="en-US" b="1" dirty="0" smtClean="0">
                <a:latin typeface="Times" charset="0"/>
              </a:rPr>
              <a:t> the data set</a:t>
            </a:r>
          </a:p>
          <a:p>
            <a:pPr eaLnBrk="1" hangingPunct="1"/>
            <a:r>
              <a:rPr lang="en-US" dirty="0" smtClean="0">
                <a:latin typeface="Times" charset="0"/>
              </a:rPr>
              <a:t>Select a type of the studies that we would like to do, </a:t>
            </a:r>
            <a:r>
              <a:rPr lang="en-US" dirty="0" err="1" smtClean="0">
                <a:latin typeface="Times" charset="0"/>
              </a:rPr>
              <a:t>etc</a:t>
            </a:r>
            <a:endParaRPr lang="en-US" dirty="0" smtClean="0">
              <a:latin typeface="Times" charset="0"/>
            </a:endParaRPr>
          </a:p>
          <a:p>
            <a:pPr eaLnBrk="1" hangingPunct="1"/>
            <a:r>
              <a:rPr lang="en-US" dirty="0" smtClean="0">
                <a:latin typeface="Times" charset="0"/>
              </a:rPr>
              <a:t>We will be </a:t>
            </a:r>
            <a:r>
              <a:rPr lang="en-US" b="1" dirty="0" smtClean="0">
                <a:latin typeface="Times" charset="0"/>
              </a:rPr>
              <a:t>focusing on some </a:t>
            </a:r>
            <a:r>
              <a:rPr lang="en-US" b="1" u="sng" dirty="0" smtClean="0">
                <a:latin typeface="Times" charset="0"/>
              </a:rPr>
              <a:t>classification studies </a:t>
            </a:r>
            <a:r>
              <a:rPr lang="en-US" dirty="0" smtClean="0">
                <a:latin typeface="Times" charset="0"/>
              </a:rPr>
              <a:t>today!</a:t>
            </a:r>
          </a:p>
        </p:txBody>
      </p:sp>
    </p:spTree>
    <p:extLst>
      <p:ext uri="{BB962C8B-B14F-4D97-AF65-F5344CB8AC3E}">
        <p14:creationId xmlns:p14="http://schemas.microsoft.com/office/powerpoint/2010/main" val="52805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Rot="1" noChangeAspect="1" noChangeArrowheads="1" noTextEdit="1"/>
          </p:cNvSpPr>
          <p:nvPr>
            <p:ph type="sldImg"/>
          </p:nvPr>
        </p:nvSpPr>
        <p:spPr>
          <a:xfrm>
            <a:off x="1270000" y="728663"/>
            <a:ext cx="4778375" cy="3584575"/>
          </a:xfrm>
          <a:ln/>
        </p:spPr>
      </p:sp>
      <p:sp>
        <p:nvSpPr>
          <p:cNvPr id="95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0213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Rot="1" noChangeAspect="1" noChangeArrowheads="1" noTextEdit="1"/>
          </p:cNvSpPr>
          <p:nvPr>
            <p:ph type="sldImg"/>
          </p:nvPr>
        </p:nvSpPr>
        <p:spPr>
          <a:xfrm>
            <a:off x="1270000" y="728663"/>
            <a:ext cx="4778375" cy="3584575"/>
          </a:xfrm>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794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Rot="1" noChangeAspect="1" noChangeArrowheads="1"/>
          </p:cNvSpPr>
          <p:nvPr>
            <p:ph type="sldImg"/>
          </p:nvPr>
        </p:nvSpPr>
        <p:spPr bwMode="auto">
          <a:xfrm>
            <a:off x="1260475" y="720725"/>
            <a:ext cx="4799013" cy="3598863"/>
          </a:xfrm>
          <a:prstGeom prst="rect">
            <a:avLst/>
          </a:prstGeom>
          <a:solidFill>
            <a:srgbClr val="FFFFFF"/>
          </a:solidFill>
          <a:ln>
            <a:solidFill>
              <a:srgbClr val="000000"/>
            </a:solidFill>
            <a:miter lim="800000"/>
            <a:headEnd/>
            <a:tailEnd/>
          </a:ln>
        </p:spPr>
      </p:sp>
      <p:sp>
        <p:nvSpPr>
          <p:cNvPr id="65024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a:p>
        </p:txBody>
      </p:sp>
    </p:spTree>
    <p:extLst>
      <p:ext uri="{BB962C8B-B14F-4D97-AF65-F5344CB8AC3E}">
        <p14:creationId xmlns:p14="http://schemas.microsoft.com/office/powerpoint/2010/main" val="2174743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Rot="1" noChangeAspect="1" noChangeArrowheads="1" noTextEdit="1"/>
          </p:cNvSpPr>
          <p:nvPr>
            <p:ph type="sldImg"/>
          </p:nvPr>
        </p:nvSpPr>
        <p:spPr>
          <a:xfrm>
            <a:off x="1270000" y="728663"/>
            <a:ext cx="4778375" cy="3584575"/>
          </a:xfrm>
          <a:ln/>
        </p:spPr>
      </p:sp>
      <p:sp>
        <p:nvSpPr>
          <p:cNvPr id="95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5884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Rot="1" noChangeAspect="1" noChangeArrowheads="1" noTextEdit="1"/>
          </p:cNvSpPr>
          <p:nvPr>
            <p:ph type="sldImg"/>
          </p:nvPr>
        </p:nvSpPr>
        <p:spPr>
          <a:xfrm>
            <a:off x="1270000" y="728663"/>
            <a:ext cx="4778375" cy="3584575"/>
          </a:xfrm>
          <a:ln/>
        </p:spPr>
      </p:sp>
      <p:sp>
        <p:nvSpPr>
          <p:cNvPr id="95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5103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1270000" y="728663"/>
            <a:ext cx="4778375" cy="3584575"/>
          </a:xfrm>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7594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Rot="1" noChangeAspect="1" noChangeArrowheads="1" noTextEdit="1"/>
          </p:cNvSpPr>
          <p:nvPr>
            <p:ph type="sldImg"/>
          </p:nvPr>
        </p:nvSpPr>
        <p:spPr>
          <a:xfrm>
            <a:off x="1270000" y="728663"/>
            <a:ext cx="4778375" cy="3584575"/>
          </a:xfrm>
          <a:ln/>
        </p:spPr>
      </p:sp>
      <p:sp>
        <p:nvSpPr>
          <p:cNvPr id="96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211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noTextEdit="1"/>
          </p:cNvSpPr>
          <p:nvPr>
            <p:ph type="sldImg"/>
          </p:nvPr>
        </p:nvSpPr>
        <p:spPr>
          <a:xfrm>
            <a:off x="1270000" y="728663"/>
            <a:ext cx="4778375" cy="3584575"/>
          </a:xfrm>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767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a:xfrm>
            <a:off x="1270000" y="728663"/>
            <a:ext cx="4778375" cy="3584575"/>
          </a:xfrm>
          <a:ln/>
        </p:spPr>
      </p:sp>
      <p:sp>
        <p:nvSpPr>
          <p:cNvPr id="96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5020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Rot="1" noChangeAspect="1" noChangeArrowheads="1" noTextEdit="1"/>
          </p:cNvSpPr>
          <p:nvPr>
            <p:ph type="sldImg"/>
          </p:nvPr>
        </p:nvSpPr>
        <p:spPr>
          <a:xfrm>
            <a:off x="1270000" y="728663"/>
            <a:ext cx="4778375" cy="3584575"/>
          </a:xfrm>
          <a:ln/>
        </p:spPr>
      </p:sp>
      <p:sp>
        <p:nvSpPr>
          <p:cNvPr id="96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4601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1026"/>
          <p:cNvSpPr>
            <a:spLocks noGrp="1" noRot="1" noChangeAspect="1" noChangeArrowheads="1" noTextEdit="1"/>
          </p:cNvSpPr>
          <p:nvPr>
            <p:ph type="sldImg"/>
          </p:nvPr>
        </p:nvSpPr>
        <p:spPr>
          <a:xfrm>
            <a:off x="1270000" y="728663"/>
            <a:ext cx="4778375" cy="3584575"/>
          </a:xfrm>
          <a:ln/>
        </p:spPr>
      </p:sp>
      <p:sp>
        <p:nvSpPr>
          <p:cNvPr id="97075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272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Rot="1" noChangeAspect="1" noChangeArrowheads="1" noTextEdit="1"/>
          </p:cNvSpPr>
          <p:nvPr>
            <p:ph type="sldImg"/>
          </p:nvPr>
        </p:nvSpPr>
        <p:spPr>
          <a:xfrm>
            <a:off x="1270000" y="728663"/>
            <a:ext cx="4778375" cy="3584575"/>
          </a:xfrm>
          <a:ln/>
        </p:spPr>
      </p:sp>
      <p:sp>
        <p:nvSpPr>
          <p:cNvPr id="97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0074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Rot="1" noChangeAspect="1" noChangeArrowheads="1" noTextEdit="1"/>
          </p:cNvSpPr>
          <p:nvPr>
            <p:ph type="sldImg"/>
          </p:nvPr>
        </p:nvSpPr>
        <p:spPr>
          <a:xfrm>
            <a:off x="1270000" y="728663"/>
            <a:ext cx="4778375" cy="3584575"/>
          </a:xfrm>
          <a:ln/>
        </p:spPr>
      </p:sp>
      <p:sp>
        <p:nvSpPr>
          <p:cNvPr id="97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366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p:cNvSpPr>
          <p:nvPr>
            <p:ph type="sldImg"/>
          </p:nvPr>
        </p:nvSpPr>
        <p:spPr bwMode="auto">
          <a:xfrm>
            <a:off x="1260475" y="720725"/>
            <a:ext cx="4799013" cy="3598863"/>
          </a:xfrm>
          <a:prstGeom prst="rect">
            <a:avLst/>
          </a:prstGeom>
          <a:solidFill>
            <a:srgbClr val="FFFFFF"/>
          </a:solidFill>
          <a:ln>
            <a:solidFill>
              <a:srgbClr val="000000"/>
            </a:solidFill>
            <a:miter lim="800000"/>
            <a:headEnd/>
            <a:tailEnd/>
          </a:ln>
        </p:spPr>
      </p:sp>
      <p:sp>
        <p:nvSpPr>
          <p:cNvPr id="90317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a:p>
        </p:txBody>
      </p:sp>
    </p:spTree>
    <p:extLst>
      <p:ext uri="{BB962C8B-B14F-4D97-AF65-F5344CB8AC3E}">
        <p14:creationId xmlns:p14="http://schemas.microsoft.com/office/powerpoint/2010/main" val="213322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Rot="1" noChangeAspect="1" noChangeArrowheads="1" noTextEdit="1"/>
          </p:cNvSpPr>
          <p:nvPr>
            <p:ph type="sldImg"/>
          </p:nvPr>
        </p:nvSpPr>
        <p:spPr>
          <a:xfrm>
            <a:off x="1270000" y="728663"/>
            <a:ext cx="4778375" cy="3584575"/>
          </a:xfrm>
          <a:ln/>
        </p:spPr>
      </p:sp>
      <p:sp>
        <p:nvSpPr>
          <p:cNvPr id="97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0749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Rot="1" noChangeAspect="1" noChangeArrowheads="1" noTextEdit="1"/>
          </p:cNvSpPr>
          <p:nvPr>
            <p:ph type="sldImg"/>
          </p:nvPr>
        </p:nvSpPr>
        <p:spPr>
          <a:xfrm>
            <a:off x="1270000" y="728663"/>
            <a:ext cx="4778375" cy="3584575"/>
          </a:xfrm>
          <a:ln/>
        </p:spPr>
      </p:sp>
      <p:sp>
        <p:nvSpPr>
          <p:cNvPr id="97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2170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Rot="1" noChangeAspect="1" noChangeArrowheads="1" noTextEdit="1"/>
          </p:cNvSpPr>
          <p:nvPr>
            <p:ph type="sldImg"/>
          </p:nvPr>
        </p:nvSpPr>
        <p:spPr>
          <a:xfrm>
            <a:off x="1270000" y="728663"/>
            <a:ext cx="4778375" cy="3584575"/>
          </a:xfrm>
          <a:ln/>
        </p:spPr>
      </p:sp>
      <p:sp>
        <p:nvSpPr>
          <p:cNvPr id="98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55300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5459"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8314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7507"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045003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9555"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822514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21603"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609559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23651"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370589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25699"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878369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Rot="1" noChangeAspect="1" noChangeArrowheads="1" noTextEdit="1"/>
          </p:cNvSpPr>
          <p:nvPr>
            <p:ph type="sldImg"/>
          </p:nvPr>
        </p:nvSpPr>
        <p:spPr>
          <a:xfrm>
            <a:off x="1270000" y="728663"/>
            <a:ext cx="4778375" cy="3584575"/>
          </a:xfrm>
          <a:ln/>
        </p:spPr>
      </p:sp>
      <p:sp>
        <p:nvSpPr>
          <p:cNvPr id="93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923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p:cNvSpPr>
          <p:nvPr>
            <p:ph type="sldImg"/>
          </p:nvPr>
        </p:nvSpPr>
        <p:spPr bwMode="auto">
          <a:xfrm>
            <a:off x="1260475" y="720725"/>
            <a:ext cx="4799013" cy="3598863"/>
          </a:xfrm>
          <a:prstGeom prst="rect">
            <a:avLst/>
          </a:prstGeom>
          <a:solidFill>
            <a:srgbClr val="FFFFFF"/>
          </a:solidFill>
          <a:ln>
            <a:solidFill>
              <a:srgbClr val="000000"/>
            </a:solidFill>
            <a:miter lim="800000"/>
            <a:headEnd/>
            <a:tailEnd/>
          </a:ln>
        </p:spPr>
      </p:sp>
      <p:sp>
        <p:nvSpPr>
          <p:cNvPr id="90726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a:p>
        </p:txBody>
      </p:sp>
    </p:spTree>
    <p:extLst>
      <p:ext uri="{BB962C8B-B14F-4D97-AF65-F5344CB8AC3E}">
        <p14:creationId xmlns:p14="http://schemas.microsoft.com/office/powerpoint/2010/main" val="3235616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Rot="1" noChangeAspect="1" noChangeArrowheads="1" noTextEdit="1"/>
          </p:cNvSpPr>
          <p:nvPr>
            <p:ph type="sldImg"/>
          </p:nvPr>
        </p:nvSpPr>
        <p:spPr>
          <a:xfrm>
            <a:off x="1270000" y="728663"/>
            <a:ext cx="4778375" cy="3584575"/>
          </a:xfrm>
          <a:ln/>
        </p:spPr>
      </p:sp>
      <p:sp>
        <p:nvSpPr>
          <p:cNvPr id="927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13431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Rot="1" noChangeAspect="1" noChangeArrowheads="1" noTextEdit="1"/>
          </p:cNvSpPr>
          <p:nvPr>
            <p:ph type="sldImg"/>
          </p:nvPr>
        </p:nvSpPr>
        <p:spPr>
          <a:xfrm>
            <a:off x="1270000" y="728663"/>
            <a:ext cx="4778375" cy="3584575"/>
          </a:xfrm>
          <a:ln/>
        </p:spPr>
      </p:sp>
      <p:sp>
        <p:nvSpPr>
          <p:cNvPr id="92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68784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Rot="1" noChangeAspect="1" noChangeArrowheads="1" noTextEdit="1"/>
          </p:cNvSpPr>
          <p:nvPr>
            <p:ph type="sldImg"/>
          </p:nvPr>
        </p:nvSpPr>
        <p:spPr>
          <a:xfrm>
            <a:off x="1270000" y="728663"/>
            <a:ext cx="4778375" cy="3584575"/>
          </a:xfrm>
          <a:ln/>
        </p:spPr>
      </p:sp>
      <p:sp>
        <p:nvSpPr>
          <p:cNvPr id="93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8348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Rot="1" noChangeAspect="1" noChangeArrowheads="1" noTextEdit="1"/>
          </p:cNvSpPr>
          <p:nvPr>
            <p:ph type="sldImg"/>
          </p:nvPr>
        </p:nvSpPr>
        <p:spPr>
          <a:xfrm>
            <a:off x="1270000" y="728663"/>
            <a:ext cx="4778375" cy="3584575"/>
          </a:xfrm>
          <a:ln/>
        </p:spPr>
      </p:sp>
      <p:sp>
        <p:nvSpPr>
          <p:cNvPr id="935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2368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Rot="1" noChangeAspect="1" noChangeArrowheads="1" noTextEdit="1"/>
          </p:cNvSpPr>
          <p:nvPr>
            <p:ph type="sldImg"/>
          </p:nvPr>
        </p:nvSpPr>
        <p:spPr>
          <a:xfrm>
            <a:off x="1260475" y="720725"/>
            <a:ext cx="4799013" cy="3598863"/>
          </a:xfrm>
          <a:ln/>
        </p:spPr>
      </p:sp>
      <p:sp>
        <p:nvSpPr>
          <p:cNvPr id="983043" name="Rectangle 3"/>
          <p:cNvSpPr>
            <a:spLocks noGrp="1" noChangeArrowheads="1"/>
          </p:cNvSpPr>
          <p:nvPr>
            <p:ph type="body" idx="1"/>
          </p:nvPr>
        </p:nvSpPr>
        <p:spPr>
          <a:xfrm>
            <a:off x="974725" y="4559300"/>
            <a:ext cx="5365750" cy="4321175"/>
          </a:xfrm>
        </p:spPr>
        <p:txBody>
          <a:bodyPr lIns="95034" tIns="47516" rIns="95034" bIns="47516"/>
          <a:lstStyle/>
          <a:p>
            <a:endParaRPr lang="en-US"/>
          </a:p>
        </p:txBody>
      </p:sp>
    </p:spTree>
    <p:extLst>
      <p:ext uri="{BB962C8B-B14F-4D97-AF65-F5344CB8AC3E}">
        <p14:creationId xmlns:p14="http://schemas.microsoft.com/office/powerpoint/2010/main" val="318019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Rot="1" noChangeAspect="1" noChangeArrowheads="1" noTextEdit="1"/>
          </p:cNvSpPr>
          <p:nvPr>
            <p:ph type="sldImg"/>
          </p:nvPr>
        </p:nvSpPr>
        <p:spPr>
          <a:xfrm>
            <a:off x="1270000" y="728663"/>
            <a:ext cx="4778375" cy="3584575"/>
          </a:xfrm>
          <a:ln/>
        </p:spPr>
      </p:sp>
      <p:sp>
        <p:nvSpPr>
          <p:cNvPr id="90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971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05219"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6820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347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890809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4151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018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7048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194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767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519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4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567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461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67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111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46018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1040" name="Group 16"/>
          <p:cNvGrpSpPr>
            <a:grpSpLocks/>
          </p:cNvGrpSpPr>
          <p:nvPr userDrawn="1"/>
        </p:nvGrpSpPr>
        <p:grpSpPr bwMode="auto">
          <a:xfrm>
            <a:off x="304800" y="838200"/>
            <a:ext cx="8534400" cy="152400"/>
            <a:chOff x="264" y="788"/>
            <a:chExt cx="5232" cy="124"/>
          </a:xfrm>
        </p:grpSpPr>
        <p:sp>
          <p:nvSpPr>
            <p:cNvPr id="1041" name="Rectangle 17"/>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 name="Text Box 10"/>
          <p:cNvSpPr txBox="1">
            <a:spLocks noChangeArrowheads="1"/>
          </p:cNvSpPr>
          <p:nvPr userDrawn="1"/>
        </p:nvSpPr>
        <p:spPr bwMode="auto">
          <a:xfrm>
            <a:off x="457200" y="6400800"/>
            <a:ext cx="853440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defRPr/>
            </a:pPr>
            <a:r>
              <a:rPr lang="en-US" b="0" dirty="0" smtClean="0"/>
              <a:t>02/03/2018</a:t>
            </a:r>
            <a:r>
              <a:rPr lang="en-US" b="0" dirty="0" smtClean="0"/>
              <a:t>			Introduction to Data Mining 			              </a:t>
            </a:r>
            <a:fld id="{20C2B3EF-A58E-4072-B0B8-DA68EAC103CC}" type="slidenum">
              <a:rPr lang="en-US" b="0" smtClean="0"/>
              <a:pPr>
                <a:spcBef>
                  <a:spcPct val="50000"/>
                </a:spcBef>
                <a:defRPr/>
              </a:pPr>
              <a:t>‹#›</a:t>
            </a:fld>
            <a:endParaRPr lang="en-US" b="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www.itl.nist.gov/div898/handbook/index.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4" Type="http://schemas.openxmlformats.org/officeDocument/2006/relationships/image" Target="../media/image24.wmf"/><Relationship Id="rId5" Type="http://schemas.openxmlformats.org/officeDocument/2006/relationships/image" Target="../media/image25.wmf"/><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wmf"/></Relationships>
</file>

<file path=ppt/slides/_rels/slide4.xml.rels><?xml version="1.0" encoding="UTF-8" standalone="yes"?>
<Relationships xmlns="http://schemas.openxmlformats.org/package/2006/relationships"><Relationship Id="rId3" Type="http://schemas.openxmlformats.org/officeDocument/2006/relationships/hyperlink" Target="http://www.ics.uci.edu/~mlearn/MLRepository.html" TargetMode="External"/><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228600" y="-152400"/>
            <a:ext cx="8763000" cy="838200"/>
          </a:xfrm>
        </p:spPr>
        <p:txBody>
          <a:bodyPr/>
          <a:lstStyle/>
          <a:p>
            <a:pPr algn="ctr"/>
            <a:r>
              <a:rPr lang="en-US"/>
              <a:t>Data Mining: Exploring Data</a:t>
            </a:r>
            <a:endParaRPr lang="en-US" sz="2800"/>
          </a:p>
        </p:txBody>
      </p:sp>
      <p:sp>
        <p:nvSpPr>
          <p:cNvPr id="862211" name="Rectangle 3"/>
          <p:cNvSpPr>
            <a:spLocks noChangeArrowheads="1"/>
          </p:cNvSpPr>
          <p:nvPr/>
        </p:nvSpPr>
        <p:spPr bwMode="auto">
          <a:xfrm>
            <a:off x="381000" y="1706563"/>
            <a:ext cx="8153400" cy="430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00000"/>
              </a:lnSpc>
              <a:spcBef>
                <a:spcPct val="20000"/>
              </a:spcBef>
              <a:spcAft>
                <a:spcPct val="0"/>
              </a:spcAft>
              <a:buClr>
                <a:schemeClr val="folHlink"/>
              </a:buClr>
              <a:buSzPct val="60000"/>
              <a:buFont typeface="Wingdings" pitchFamily="2" charset="2"/>
              <a:buNone/>
            </a:pPr>
            <a:r>
              <a:rPr lang="en-US" sz="3200" dirty="0"/>
              <a:t>Lecture Notes for </a:t>
            </a:r>
            <a:r>
              <a:rPr lang="en-US" sz="3200" dirty="0" smtClean="0"/>
              <a:t>Data Exploration Chapter</a:t>
            </a:r>
            <a:endParaRPr lang="en-US" sz="3200" dirty="0"/>
          </a:p>
          <a:p>
            <a:pPr algn="ctr" eaLnBrk="1" hangingPunct="1">
              <a:lnSpc>
                <a:spcPct val="100000"/>
              </a:lnSpc>
              <a:spcBef>
                <a:spcPct val="20000"/>
              </a:spcBef>
              <a:spcAft>
                <a:spcPct val="0"/>
              </a:spcAft>
              <a:buClr>
                <a:schemeClr val="folHlink"/>
              </a:buClr>
              <a:buSzPct val="60000"/>
              <a:buFont typeface="Wingdings" pitchFamily="2" charset="2"/>
              <a:buNone/>
            </a:pPr>
            <a:endParaRPr lang="en-US" sz="3200" dirty="0"/>
          </a:p>
          <a:p>
            <a:pPr algn="ctr" eaLnBrk="1" hangingPunct="1">
              <a:lnSpc>
                <a:spcPct val="100000"/>
              </a:lnSpc>
              <a:spcBef>
                <a:spcPct val="20000"/>
              </a:spcBef>
              <a:spcAft>
                <a:spcPct val="0"/>
              </a:spcAft>
              <a:buClr>
                <a:schemeClr val="folHlink"/>
              </a:buClr>
              <a:buSzPct val="60000"/>
              <a:buFont typeface="Wingdings" pitchFamily="2" charset="2"/>
              <a:buNone/>
            </a:pPr>
            <a:r>
              <a:rPr lang="en-US" sz="3200" dirty="0"/>
              <a:t>Introduction to Data Mining</a:t>
            </a:r>
          </a:p>
          <a:p>
            <a:pPr algn="ctr" eaLnBrk="1" hangingPunct="1">
              <a:lnSpc>
                <a:spcPct val="100000"/>
              </a:lnSpc>
              <a:spcBef>
                <a:spcPct val="20000"/>
              </a:spcBef>
              <a:spcAft>
                <a:spcPct val="0"/>
              </a:spcAft>
              <a:buClr>
                <a:schemeClr val="folHlink"/>
              </a:buClr>
              <a:buSzPct val="60000"/>
              <a:buFont typeface="Wingdings" pitchFamily="2" charset="2"/>
              <a:buNone/>
            </a:pPr>
            <a:r>
              <a:rPr lang="en-US" sz="2800" dirty="0"/>
              <a:t>by</a:t>
            </a:r>
          </a:p>
          <a:p>
            <a:pPr algn="ctr" eaLnBrk="1" hangingPunct="1">
              <a:lnSpc>
                <a:spcPct val="100000"/>
              </a:lnSpc>
              <a:spcBef>
                <a:spcPct val="20000"/>
              </a:spcBef>
              <a:spcAft>
                <a:spcPct val="0"/>
              </a:spcAft>
              <a:buClr>
                <a:schemeClr val="folHlink"/>
              </a:buClr>
              <a:buSzPct val="60000"/>
              <a:buFont typeface="Wingdings" pitchFamily="2" charset="2"/>
              <a:buNone/>
            </a:pPr>
            <a:r>
              <a:rPr lang="en-US" sz="2800" dirty="0"/>
              <a:t>Tan, Steinbach, </a:t>
            </a:r>
            <a:r>
              <a:rPr lang="en-US" sz="2800" dirty="0" smtClean="0"/>
              <a:t>Karpatne, Kumar</a:t>
            </a:r>
            <a:endParaRPr lang="en-US" sz="2800" dirty="0"/>
          </a:p>
          <a:p>
            <a:pPr algn="ctr">
              <a:lnSpc>
                <a:spcPct val="100000"/>
              </a:lnSpc>
              <a:spcAft>
                <a:spcPct val="0"/>
              </a:spcAft>
              <a:buClrTx/>
              <a:buSzTx/>
              <a:buFontTx/>
              <a:buNone/>
            </a:pPr>
            <a:endParaRPr lang="en-US" sz="1600" dirty="0">
              <a:solidFill>
                <a:srgbClr val="0000FF"/>
              </a:solidFill>
            </a:endParaRPr>
          </a:p>
          <a:p>
            <a:pPr algn="ctr">
              <a:lnSpc>
                <a:spcPct val="100000"/>
              </a:lnSpc>
              <a:spcAft>
                <a:spcPct val="0"/>
              </a:spcAft>
              <a:buClrTx/>
              <a:buSzTx/>
              <a:buFontTx/>
              <a:buNone/>
            </a:pPr>
            <a:endParaRPr lang="en-US" sz="1600" dirty="0">
              <a:solidFill>
                <a:srgbClr val="0000FF"/>
              </a:solidFill>
            </a:endParaRPr>
          </a:p>
          <a:p>
            <a:pPr algn="ctr">
              <a:lnSpc>
                <a:spcPct val="100000"/>
              </a:lnSpc>
              <a:spcAft>
                <a:spcPct val="0"/>
              </a:spcAft>
              <a:buClrTx/>
              <a:buSzTx/>
              <a:buFontTx/>
              <a:buNone/>
            </a:pPr>
            <a:endParaRPr lang="en-US" sz="1600" dirty="0"/>
          </a:p>
          <a:p>
            <a:pPr algn="ctr">
              <a:lnSpc>
                <a:spcPct val="100000"/>
              </a:lnSpc>
              <a:spcAft>
                <a:spcPct val="0"/>
              </a:spcAft>
              <a:buClrTx/>
              <a:buSzTx/>
              <a:buFontTx/>
              <a:buNone/>
            </a:pPr>
            <a:endParaRPr lang="en-US" sz="1600" dirty="0"/>
          </a:p>
          <a:p>
            <a:pPr algn="ctr">
              <a:lnSpc>
                <a:spcPct val="100000"/>
              </a:lnSpc>
              <a:spcAft>
                <a:spcPct val="0"/>
              </a:spcAft>
              <a:buClrTx/>
              <a:buSzTx/>
              <a:buFontTx/>
              <a:buNone/>
            </a:pPr>
            <a:endParaRPr lang="en-US" sz="1600" dirty="0"/>
          </a:p>
          <a:p>
            <a:pPr>
              <a:lnSpc>
                <a:spcPct val="100000"/>
              </a:lnSpc>
              <a:spcAft>
                <a:spcPct val="0"/>
              </a:spcAft>
              <a:buClrTx/>
              <a:buSzTx/>
              <a:buFontTx/>
              <a:buNone/>
            </a:pP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p:cNvSpPr>
            <a:spLocks noGrp="1" noChangeArrowheads="1"/>
          </p:cNvSpPr>
          <p:nvPr>
            <p:ph type="title"/>
          </p:nvPr>
        </p:nvSpPr>
        <p:spPr>
          <a:xfrm>
            <a:off x="381000" y="152400"/>
            <a:ext cx="8610600" cy="533400"/>
          </a:xfrm>
        </p:spPr>
        <p:txBody>
          <a:bodyPr/>
          <a:lstStyle/>
          <a:p>
            <a:r>
              <a:rPr lang="en-US"/>
              <a:t>Measures of Spread: Range and Variance</a:t>
            </a:r>
          </a:p>
        </p:txBody>
      </p:sp>
      <p:sp>
        <p:nvSpPr>
          <p:cNvPr id="912388" name="Rectangle 4"/>
          <p:cNvSpPr>
            <a:spLocks noGrp="1" noChangeArrowheads="1"/>
          </p:cNvSpPr>
          <p:nvPr>
            <p:ph type="body" idx="1"/>
          </p:nvPr>
        </p:nvSpPr>
        <p:spPr>
          <a:xfrm>
            <a:off x="411163" y="990600"/>
            <a:ext cx="8428037" cy="5181600"/>
          </a:xfrm>
        </p:spPr>
        <p:txBody>
          <a:bodyPr/>
          <a:lstStyle/>
          <a:p>
            <a:r>
              <a:rPr lang="en-US" sz="2400"/>
              <a:t>Range is the difference between the max and min</a:t>
            </a:r>
          </a:p>
          <a:p>
            <a:r>
              <a:rPr lang="en-US" sz="2400"/>
              <a:t>The variance or standard deviation </a:t>
            </a:r>
            <a:r>
              <a:rPr lang="en-US" sz="2400" i="1">
                <a:latin typeface="Times New Roman" pitchFamily="18" charset="0"/>
              </a:rPr>
              <a:t>s</a:t>
            </a:r>
            <a:r>
              <a:rPr lang="en-US" sz="2400" i="1" baseline="-25000">
                <a:latin typeface="Times New Roman" pitchFamily="18" charset="0"/>
              </a:rPr>
              <a:t>x</a:t>
            </a:r>
            <a:r>
              <a:rPr lang="en-US" sz="2400"/>
              <a:t> is the most common measure of the spread of a set of points.</a:t>
            </a:r>
            <a:r>
              <a:rPr lang="en-US"/>
              <a:t>  </a:t>
            </a:r>
          </a:p>
          <a:p>
            <a:endParaRPr lang="en-US" sz="2700"/>
          </a:p>
          <a:p>
            <a:pPr>
              <a:buFont typeface="Monotype Sorts" charset="2"/>
              <a:buNone/>
            </a:pPr>
            <a:endParaRPr lang="en-US" sz="2700"/>
          </a:p>
          <a:p>
            <a:r>
              <a:rPr lang="en-US" sz="2400"/>
              <a:t>Because of outliers, other measures are often used.</a:t>
            </a:r>
            <a:r>
              <a:rPr lang="en-US"/>
              <a:t>  </a:t>
            </a:r>
          </a:p>
        </p:txBody>
      </p:sp>
      <p:pic>
        <p:nvPicPr>
          <p:cNvPr id="91239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438400"/>
            <a:ext cx="5054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1239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3810000"/>
            <a:ext cx="6105525"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p:txBody>
          <a:bodyPr/>
          <a:lstStyle/>
          <a:p>
            <a:r>
              <a:rPr lang="en-US"/>
              <a:t>Visualization</a:t>
            </a:r>
          </a:p>
        </p:txBody>
      </p:sp>
      <p:sp>
        <p:nvSpPr>
          <p:cNvPr id="936963" name="Rectangle 3"/>
          <p:cNvSpPr>
            <a:spLocks noGrp="1" noChangeArrowheads="1"/>
          </p:cNvSpPr>
          <p:nvPr>
            <p:ph type="body" idx="1"/>
          </p:nvPr>
        </p:nvSpPr>
        <p:spPr>
          <a:xfrm>
            <a:off x="411163" y="1143000"/>
            <a:ext cx="8428037" cy="5181600"/>
          </a:xfrm>
        </p:spPr>
        <p:txBody>
          <a:bodyPr/>
          <a:lstStyle/>
          <a:p>
            <a:pPr>
              <a:lnSpc>
                <a:spcPct val="90000"/>
              </a:lnSpc>
              <a:spcBef>
                <a:spcPct val="15000"/>
              </a:spcBef>
              <a:buFont typeface="Monotype Sorts" charset="2"/>
              <a:buNone/>
            </a:pPr>
            <a:r>
              <a:rPr lang="en-US"/>
              <a:t>   Visualization is the conversion of data into a visual or tabular format so that the characteristics of the data and the relationships among data items or attributes can be analyzed or reported.</a:t>
            </a:r>
          </a:p>
          <a:p>
            <a:pPr>
              <a:lnSpc>
                <a:spcPct val="90000"/>
              </a:lnSpc>
            </a:pPr>
            <a:endParaRPr lang="en-US"/>
          </a:p>
          <a:p>
            <a:pPr>
              <a:lnSpc>
                <a:spcPct val="90000"/>
              </a:lnSpc>
            </a:pPr>
            <a:r>
              <a:rPr lang="en-US"/>
              <a:t>Visualization of data is one of the most powerful and appealing techniques for data exploration. </a:t>
            </a:r>
          </a:p>
          <a:p>
            <a:pPr lvl="1">
              <a:lnSpc>
                <a:spcPct val="90000"/>
              </a:lnSpc>
              <a:spcBef>
                <a:spcPct val="15000"/>
              </a:spcBef>
            </a:pPr>
            <a:r>
              <a:rPr lang="en-US"/>
              <a:t>Humans have a well developed ability to analyze large amounts of information that is presented visually</a:t>
            </a:r>
          </a:p>
          <a:p>
            <a:pPr lvl="1">
              <a:lnSpc>
                <a:spcPct val="90000"/>
              </a:lnSpc>
              <a:spcBef>
                <a:spcPct val="15000"/>
              </a:spcBef>
            </a:pPr>
            <a:r>
              <a:rPr lang="en-US"/>
              <a:t>Can detect general patterns and trends</a:t>
            </a:r>
          </a:p>
          <a:p>
            <a:pPr lvl="1">
              <a:lnSpc>
                <a:spcPct val="90000"/>
              </a:lnSpc>
              <a:spcBef>
                <a:spcPct val="15000"/>
              </a:spcBef>
            </a:pPr>
            <a:r>
              <a:rPr lang="en-US"/>
              <a:t>Can detect outliers and unusual patterns   </a:t>
            </a:r>
          </a:p>
          <a:p>
            <a:pPr lvl="2">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9014" name="Picture 6"/>
          <p:cNvPicPr>
            <a:picLocks noChangeAspect="1" noChangeArrowheads="1"/>
          </p:cNvPicPr>
          <p:nvPr/>
        </p:nvPicPr>
        <p:blipFill>
          <a:blip r:embed="rId3">
            <a:extLst>
              <a:ext uri="{28A0092B-C50C-407E-A947-70E740481C1C}">
                <a14:useLocalDpi xmlns:a14="http://schemas.microsoft.com/office/drawing/2010/main" val="0"/>
              </a:ext>
            </a:extLst>
          </a:blip>
          <a:srcRect b="2776"/>
          <a:stretch>
            <a:fillRect/>
          </a:stretch>
        </p:blipFill>
        <p:spPr bwMode="auto">
          <a:xfrm>
            <a:off x="1447800" y="2362200"/>
            <a:ext cx="5915025" cy="392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9010" name="Rectangle 2"/>
          <p:cNvSpPr>
            <a:spLocks noGrp="1" noChangeArrowheads="1"/>
          </p:cNvSpPr>
          <p:nvPr>
            <p:ph type="title"/>
          </p:nvPr>
        </p:nvSpPr>
        <p:spPr/>
        <p:txBody>
          <a:bodyPr/>
          <a:lstStyle/>
          <a:p>
            <a:r>
              <a:rPr lang="en-US"/>
              <a:t>Example: Sea Surface Temperature</a:t>
            </a:r>
          </a:p>
        </p:txBody>
      </p:sp>
      <p:sp>
        <p:nvSpPr>
          <p:cNvPr id="939011" name="Rectangle 3"/>
          <p:cNvSpPr>
            <a:spLocks noGrp="1" noChangeArrowheads="1"/>
          </p:cNvSpPr>
          <p:nvPr>
            <p:ph type="body" idx="1"/>
          </p:nvPr>
        </p:nvSpPr>
        <p:spPr>
          <a:xfrm>
            <a:off x="411163" y="1143000"/>
            <a:ext cx="8428037" cy="5181600"/>
          </a:xfrm>
        </p:spPr>
        <p:txBody>
          <a:bodyPr/>
          <a:lstStyle/>
          <a:p>
            <a:r>
              <a:rPr lang="en-US"/>
              <a:t>The following shows the Sea Surface Temperature (SST) for July 1982</a:t>
            </a:r>
          </a:p>
          <a:p>
            <a:pPr lvl="1"/>
            <a:r>
              <a:rPr lang="en-US" sz="2200"/>
              <a:t>Thousands of data points are summarized in a single figure</a:t>
            </a:r>
          </a:p>
          <a:p>
            <a:pPr lvl="1">
              <a:buFont typeface="Arial" charset="0"/>
              <a:buNone/>
            </a:pPr>
            <a:r>
              <a:rPr lang="en-US"/>
              <a:t> </a:t>
            </a:r>
          </a:p>
          <a:p>
            <a:pPr lvl="1">
              <a:lnSpc>
                <a:spcPct val="90000"/>
              </a:lnSpc>
              <a:spcBef>
                <a:spcPct val="15000"/>
              </a:spcBef>
            </a:pPr>
            <a:endParaRPr lang="en-US"/>
          </a:p>
          <a:p>
            <a:pPr lvl="2">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en-US"/>
              <a:t>Representation</a:t>
            </a:r>
          </a:p>
        </p:txBody>
      </p:sp>
      <p:sp>
        <p:nvSpPr>
          <p:cNvPr id="941059" name="Rectangle 3"/>
          <p:cNvSpPr>
            <a:spLocks noGrp="1" noChangeArrowheads="1"/>
          </p:cNvSpPr>
          <p:nvPr>
            <p:ph type="body" idx="1"/>
          </p:nvPr>
        </p:nvSpPr>
        <p:spPr>
          <a:xfrm>
            <a:off x="411163" y="1143000"/>
            <a:ext cx="8428037" cy="5334000"/>
          </a:xfrm>
        </p:spPr>
        <p:txBody>
          <a:bodyPr/>
          <a:lstStyle/>
          <a:p>
            <a:pPr>
              <a:lnSpc>
                <a:spcPct val="90000"/>
              </a:lnSpc>
              <a:tabLst>
                <a:tab pos="1257300" algn="l"/>
              </a:tabLst>
            </a:pPr>
            <a:r>
              <a:rPr lang="en-US"/>
              <a:t>Is the mapping of information to a visual format</a:t>
            </a:r>
          </a:p>
          <a:p>
            <a:pPr>
              <a:lnSpc>
                <a:spcPct val="90000"/>
              </a:lnSpc>
              <a:tabLst>
                <a:tab pos="1257300" algn="l"/>
              </a:tabLst>
            </a:pPr>
            <a:r>
              <a:rPr lang="en-US"/>
              <a:t>Data objects, their attributes, and the relationships among data objects are translated into graphical elements such as points, lines, shapes, and colors.</a:t>
            </a:r>
          </a:p>
          <a:p>
            <a:pPr>
              <a:lnSpc>
                <a:spcPct val="90000"/>
              </a:lnSpc>
              <a:tabLst>
                <a:tab pos="1257300" algn="l"/>
              </a:tabLst>
            </a:pPr>
            <a:r>
              <a:rPr lang="en-US"/>
              <a:t>Example: </a:t>
            </a:r>
          </a:p>
          <a:p>
            <a:pPr lvl="1">
              <a:lnSpc>
                <a:spcPct val="90000"/>
              </a:lnSpc>
              <a:tabLst>
                <a:tab pos="1257300" algn="l"/>
              </a:tabLst>
            </a:pPr>
            <a:r>
              <a:rPr lang="en-US"/>
              <a:t>Objects are often represented as points</a:t>
            </a:r>
          </a:p>
          <a:p>
            <a:pPr lvl="1">
              <a:lnSpc>
                <a:spcPct val="90000"/>
              </a:lnSpc>
              <a:tabLst>
                <a:tab pos="1257300" algn="l"/>
              </a:tabLst>
            </a:pPr>
            <a:r>
              <a:rPr lang="en-US"/>
              <a:t>Their attribute values can be represented as the position of the points or the characteristics of the points, e.g., color, size, and shape</a:t>
            </a:r>
          </a:p>
          <a:p>
            <a:pPr lvl="1">
              <a:lnSpc>
                <a:spcPct val="90000"/>
              </a:lnSpc>
              <a:tabLst>
                <a:tab pos="1257300" algn="l"/>
              </a:tabLst>
            </a:pPr>
            <a:r>
              <a:rPr lang="en-US"/>
              <a:t>If position is used, then the relationships of points, i.e., whether they form groups or a point is an outlier, is easily perceived.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r>
              <a:rPr lang="en-US"/>
              <a:t>Arrangement</a:t>
            </a:r>
          </a:p>
        </p:txBody>
      </p:sp>
      <p:sp>
        <p:nvSpPr>
          <p:cNvPr id="943107" name="Rectangle 3"/>
          <p:cNvSpPr>
            <a:spLocks noGrp="1" noChangeArrowheads="1"/>
          </p:cNvSpPr>
          <p:nvPr>
            <p:ph type="body" idx="1"/>
          </p:nvPr>
        </p:nvSpPr>
        <p:spPr>
          <a:xfrm>
            <a:off x="411163" y="1143000"/>
            <a:ext cx="8428037" cy="5181600"/>
          </a:xfrm>
        </p:spPr>
        <p:txBody>
          <a:bodyPr/>
          <a:lstStyle/>
          <a:p>
            <a:r>
              <a:rPr lang="en-US" dirty="0"/>
              <a:t>Is the placement of visual elements within a display</a:t>
            </a:r>
          </a:p>
          <a:p>
            <a:r>
              <a:rPr lang="en-US" dirty="0"/>
              <a:t>Can make a large difference in how easy it is to understand the data</a:t>
            </a:r>
          </a:p>
          <a:p>
            <a:r>
              <a:rPr lang="en-US" dirty="0"/>
              <a:t>Example:  </a:t>
            </a:r>
          </a:p>
          <a:p>
            <a:endParaRPr lang="en-US" dirty="0"/>
          </a:p>
          <a:p>
            <a:pPr lvl="1"/>
            <a:endParaRPr lang="en-US" dirty="0"/>
          </a:p>
        </p:txBody>
      </p:sp>
      <p:pic>
        <p:nvPicPr>
          <p:cNvPr id="94310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59827"/>
          <a:stretch/>
        </p:blipFill>
        <p:spPr bwMode="auto">
          <a:xfrm>
            <a:off x="838200" y="3582988"/>
            <a:ext cx="2809240"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1022"/>
          <a:stretch/>
        </p:blipFill>
        <p:spPr bwMode="auto">
          <a:xfrm>
            <a:off x="5562600" y="3582988"/>
            <a:ext cx="2725738"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en-US"/>
              <a:t>Selection</a:t>
            </a:r>
          </a:p>
        </p:txBody>
      </p:sp>
      <p:sp>
        <p:nvSpPr>
          <p:cNvPr id="945155" name="Rectangle 3"/>
          <p:cNvSpPr>
            <a:spLocks noGrp="1" noChangeArrowheads="1"/>
          </p:cNvSpPr>
          <p:nvPr>
            <p:ph type="body" idx="1"/>
          </p:nvPr>
        </p:nvSpPr>
        <p:spPr>
          <a:xfrm>
            <a:off x="411163" y="1143000"/>
            <a:ext cx="8428037" cy="5486400"/>
          </a:xfrm>
        </p:spPr>
        <p:txBody>
          <a:bodyPr/>
          <a:lstStyle/>
          <a:p>
            <a:pPr>
              <a:lnSpc>
                <a:spcPct val="90000"/>
              </a:lnSpc>
            </a:pPr>
            <a:r>
              <a:rPr lang="en-US"/>
              <a:t>Is the elimination or the de-emphasis of certain objects and attributes</a:t>
            </a:r>
          </a:p>
          <a:p>
            <a:pPr>
              <a:lnSpc>
                <a:spcPct val="90000"/>
              </a:lnSpc>
            </a:pPr>
            <a:r>
              <a:rPr lang="en-US"/>
              <a:t>Selection may involve the choosing a subset of attributes </a:t>
            </a:r>
          </a:p>
          <a:p>
            <a:pPr lvl="1">
              <a:lnSpc>
                <a:spcPct val="90000"/>
              </a:lnSpc>
            </a:pPr>
            <a:r>
              <a:rPr lang="en-US"/>
              <a:t>Dimensionality reduction is often used to reduce the number of dimensions to two or three</a:t>
            </a:r>
          </a:p>
          <a:p>
            <a:pPr lvl="1">
              <a:lnSpc>
                <a:spcPct val="90000"/>
              </a:lnSpc>
            </a:pPr>
            <a:r>
              <a:rPr lang="en-US"/>
              <a:t>Alternatively, pairs of attributes can be considered</a:t>
            </a:r>
          </a:p>
          <a:p>
            <a:pPr>
              <a:lnSpc>
                <a:spcPct val="90000"/>
              </a:lnSpc>
            </a:pPr>
            <a:r>
              <a:rPr lang="en-US"/>
              <a:t>Selection may also involve choosing a subset of objects</a:t>
            </a:r>
          </a:p>
          <a:p>
            <a:pPr lvl="1">
              <a:lnSpc>
                <a:spcPct val="90000"/>
              </a:lnSpc>
            </a:pPr>
            <a:r>
              <a:rPr lang="en-US"/>
              <a:t> A region of the screen can only show so many points</a:t>
            </a:r>
          </a:p>
          <a:p>
            <a:pPr lvl="1">
              <a:lnSpc>
                <a:spcPct val="90000"/>
              </a:lnSpc>
            </a:pPr>
            <a:r>
              <a:rPr lang="en-US"/>
              <a:t>Can sample, but want to preserve points in sparse areas </a:t>
            </a:r>
          </a:p>
          <a:p>
            <a:pPr lvl="1">
              <a:lnSpc>
                <a:spcPct val="90000"/>
              </a:lnSpc>
            </a:pP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en-US"/>
              <a:t>Visualization Techniques: Histograms</a:t>
            </a:r>
          </a:p>
        </p:txBody>
      </p:sp>
      <p:sp>
        <p:nvSpPr>
          <p:cNvPr id="949251" name="Rectangle 3"/>
          <p:cNvSpPr>
            <a:spLocks noGrp="1" noChangeArrowheads="1"/>
          </p:cNvSpPr>
          <p:nvPr>
            <p:ph type="body" idx="1"/>
          </p:nvPr>
        </p:nvSpPr>
        <p:spPr>
          <a:xfrm>
            <a:off x="411163" y="1143000"/>
            <a:ext cx="8428037" cy="2895600"/>
          </a:xfrm>
        </p:spPr>
        <p:txBody>
          <a:bodyPr/>
          <a:lstStyle/>
          <a:p>
            <a:r>
              <a:rPr lang="en-US" sz="2400"/>
              <a:t>Histogram </a:t>
            </a:r>
          </a:p>
          <a:p>
            <a:pPr lvl="1"/>
            <a:r>
              <a:rPr lang="en-US" sz="2000"/>
              <a:t>Usually shows the distribution of values of a single variable</a:t>
            </a:r>
          </a:p>
          <a:p>
            <a:pPr lvl="1"/>
            <a:r>
              <a:rPr lang="en-US" sz="2000"/>
              <a:t>Divide the values into bins and show a bar plot of the number of objects in each bin. </a:t>
            </a:r>
          </a:p>
          <a:p>
            <a:pPr lvl="1"/>
            <a:r>
              <a:rPr lang="en-US" sz="2000"/>
              <a:t>The height of each bar indicates the number of objects</a:t>
            </a:r>
          </a:p>
          <a:p>
            <a:pPr lvl="1"/>
            <a:r>
              <a:rPr lang="en-US" sz="2000"/>
              <a:t>Shape of histogram depends on the number of bins</a:t>
            </a:r>
          </a:p>
          <a:p>
            <a:r>
              <a:rPr lang="en-US" sz="2400"/>
              <a:t>Example: Petal Width </a:t>
            </a:r>
            <a:r>
              <a:rPr lang="en-US" sz="2000"/>
              <a:t>(10 and 20 bins, respectively)</a:t>
            </a:r>
            <a:r>
              <a:rPr lang="en-US" sz="2400"/>
              <a:t> </a:t>
            </a:r>
          </a:p>
          <a:p>
            <a:pPr lvl="1">
              <a:buFont typeface="Arial" charset="0"/>
              <a:buNone/>
            </a:pPr>
            <a:endParaRPr lang="en-US" sz="2000"/>
          </a:p>
        </p:txBody>
      </p:sp>
      <p:pic>
        <p:nvPicPr>
          <p:cNvPr id="9492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278" b="3267"/>
          <a:stretch>
            <a:fillRect/>
          </a:stretch>
        </p:blipFill>
        <p:spPr bwMode="auto">
          <a:xfrm>
            <a:off x="762000" y="3962400"/>
            <a:ext cx="32686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92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l="2278" b="3267"/>
          <a:stretch>
            <a:fillRect/>
          </a:stretch>
        </p:blipFill>
        <p:spPr bwMode="auto">
          <a:xfrm>
            <a:off x="4495800" y="3962400"/>
            <a:ext cx="32686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6" descr="w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400"/>
            <a:ext cx="6400800" cy="484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2"/>
          <p:cNvSpPr txBox="1">
            <a:spLocks noChangeArrowheads="1"/>
          </p:cNvSpPr>
          <p:nvPr/>
        </p:nvSpPr>
        <p:spPr bwMode="auto">
          <a:xfrm>
            <a:off x="609600" y="0"/>
            <a:ext cx="77698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6" rIns="91411" bIns="45706" anchor="ctr"/>
          <a:lstStyle>
            <a:lvl1pPr defTabSz="1123950">
              <a:defRPr sz="2800" b="1">
                <a:solidFill>
                  <a:srgbClr val="000063"/>
                </a:solidFill>
                <a:latin typeface="Arial" charset="0"/>
                <a:ea typeface="ＭＳ Ｐゴシック" charset="-128"/>
              </a:defRPr>
            </a:lvl1pPr>
            <a:lvl2pPr marL="742950" indent="-285750" defTabSz="1123950">
              <a:defRPr sz="2800" b="1">
                <a:solidFill>
                  <a:srgbClr val="000063"/>
                </a:solidFill>
                <a:latin typeface="Arial" charset="0"/>
                <a:ea typeface="ＭＳ Ｐゴシック" charset="-128"/>
              </a:defRPr>
            </a:lvl2pPr>
            <a:lvl3pPr marL="1143000" indent="-228600" defTabSz="1123950">
              <a:defRPr sz="2800" b="1">
                <a:solidFill>
                  <a:srgbClr val="000063"/>
                </a:solidFill>
                <a:latin typeface="Arial" charset="0"/>
                <a:ea typeface="ＭＳ Ｐゴシック" charset="-128"/>
              </a:defRPr>
            </a:lvl3pPr>
            <a:lvl4pPr marL="1600200" indent="-228600" defTabSz="1123950">
              <a:defRPr sz="2800" b="1">
                <a:solidFill>
                  <a:srgbClr val="000063"/>
                </a:solidFill>
                <a:latin typeface="Arial" charset="0"/>
                <a:ea typeface="ＭＳ Ｐゴシック" charset="-128"/>
              </a:defRPr>
            </a:lvl4pPr>
            <a:lvl5pPr marL="2057400" indent="-228600" defTabSz="1123950">
              <a:defRPr sz="2800" b="1">
                <a:solidFill>
                  <a:srgbClr val="000063"/>
                </a:solidFill>
                <a:latin typeface="Arial" charset="0"/>
                <a:ea typeface="ＭＳ Ｐゴシック" charset="-128"/>
              </a:defRPr>
            </a:lvl5pPr>
            <a:lvl6pPr marL="2514600" indent="-228600" defTabSz="1123950" eaLnBrk="0" fontAlgn="base" hangingPunct="0">
              <a:spcBef>
                <a:spcPct val="0"/>
              </a:spcBef>
              <a:spcAft>
                <a:spcPct val="0"/>
              </a:spcAft>
              <a:defRPr sz="2800" b="1">
                <a:solidFill>
                  <a:srgbClr val="000063"/>
                </a:solidFill>
                <a:latin typeface="Arial" charset="0"/>
                <a:ea typeface="ＭＳ Ｐゴシック" charset="-128"/>
              </a:defRPr>
            </a:lvl6pPr>
            <a:lvl7pPr marL="2971800" indent="-228600" defTabSz="1123950" eaLnBrk="0" fontAlgn="base" hangingPunct="0">
              <a:spcBef>
                <a:spcPct val="0"/>
              </a:spcBef>
              <a:spcAft>
                <a:spcPct val="0"/>
              </a:spcAft>
              <a:defRPr sz="2800" b="1">
                <a:solidFill>
                  <a:srgbClr val="000063"/>
                </a:solidFill>
                <a:latin typeface="Arial" charset="0"/>
                <a:ea typeface="ＭＳ Ｐゴシック" charset="-128"/>
              </a:defRPr>
            </a:lvl7pPr>
            <a:lvl8pPr marL="3429000" indent="-228600" defTabSz="1123950" eaLnBrk="0" fontAlgn="base" hangingPunct="0">
              <a:spcBef>
                <a:spcPct val="0"/>
              </a:spcBef>
              <a:spcAft>
                <a:spcPct val="0"/>
              </a:spcAft>
              <a:defRPr sz="2800" b="1">
                <a:solidFill>
                  <a:srgbClr val="000063"/>
                </a:solidFill>
                <a:latin typeface="Arial" charset="0"/>
                <a:ea typeface="ＭＳ Ｐゴシック" charset="-128"/>
              </a:defRPr>
            </a:lvl8pPr>
            <a:lvl9pPr marL="3886200" indent="-228600" defTabSz="1123950" eaLnBrk="0" fontAlgn="base" hangingPunct="0">
              <a:spcBef>
                <a:spcPct val="0"/>
              </a:spcBef>
              <a:spcAft>
                <a:spcPct val="0"/>
              </a:spcAft>
              <a:defRPr sz="2800" b="1">
                <a:solidFill>
                  <a:srgbClr val="000063"/>
                </a:solidFill>
                <a:latin typeface="Arial" charset="0"/>
                <a:ea typeface="ＭＳ Ｐゴシック" charset="-128"/>
              </a:defRPr>
            </a:lvl9pPr>
          </a:lstStyle>
          <a:p>
            <a:pPr algn="ctr" eaLnBrk="1" hangingPunct="1"/>
            <a:r>
              <a:rPr lang="en-US" b="0" dirty="0" smtClean="0">
                <a:solidFill>
                  <a:schemeClr val="tx2"/>
                </a:solidFill>
                <a:cs typeface="Arial" charset="0"/>
              </a:rPr>
              <a:t>Histogram from </a:t>
            </a:r>
            <a:r>
              <a:rPr lang="en-US" b="0" dirty="0" err="1" smtClean="0">
                <a:solidFill>
                  <a:schemeClr val="tx2"/>
                </a:solidFill>
                <a:cs typeface="Arial" charset="0"/>
              </a:rPr>
              <a:t>Weka</a:t>
            </a:r>
            <a:endParaRPr lang="en-US" b="0" dirty="0">
              <a:solidFill>
                <a:schemeClr val="tx2"/>
              </a:solidFill>
              <a:cs typeface="Arial" charset="0"/>
            </a:endParaRPr>
          </a:p>
        </p:txBody>
      </p:sp>
    </p:spTree>
    <p:extLst>
      <p:ext uri="{BB962C8B-B14F-4D97-AF65-F5344CB8AC3E}">
        <p14:creationId xmlns:p14="http://schemas.microsoft.com/office/powerpoint/2010/main" val="3953757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13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17775"/>
            <a:ext cx="5657850"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1298" name="Rectangle 2"/>
          <p:cNvSpPr>
            <a:spLocks noGrp="1" noChangeArrowheads="1"/>
          </p:cNvSpPr>
          <p:nvPr>
            <p:ph type="title"/>
          </p:nvPr>
        </p:nvSpPr>
        <p:spPr/>
        <p:txBody>
          <a:bodyPr/>
          <a:lstStyle/>
          <a:p>
            <a:r>
              <a:rPr lang="en-US"/>
              <a:t>Two-Dimensional Histograms</a:t>
            </a:r>
          </a:p>
        </p:txBody>
      </p:sp>
      <p:sp>
        <p:nvSpPr>
          <p:cNvPr id="951299" name="Rectangle 3"/>
          <p:cNvSpPr>
            <a:spLocks noGrp="1" noChangeArrowheads="1"/>
          </p:cNvSpPr>
          <p:nvPr>
            <p:ph type="body" idx="1"/>
          </p:nvPr>
        </p:nvSpPr>
        <p:spPr>
          <a:xfrm>
            <a:off x="411163" y="1066800"/>
            <a:ext cx="8428037" cy="1752600"/>
          </a:xfrm>
        </p:spPr>
        <p:txBody>
          <a:bodyPr/>
          <a:lstStyle/>
          <a:p>
            <a:pPr>
              <a:lnSpc>
                <a:spcPct val="90000"/>
              </a:lnSpc>
            </a:pPr>
            <a:r>
              <a:rPr lang="en-US"/>
              <a:t>Show the joint distribution of the values of two attributes </a:t>
            </a:r>
          </a:p>
          <a:p>
            <a:pPr>
              <a:lnSpc>
                <a:spcPct val="90000"/>
              </a:lnSpc>
            </a:pPr>
            <a:r>
              <a:rPr lang="en-US"/>
              <a:t>Example: petal width and petal length</a:t>
            </a:r>
          </a:p>
          <a:p>
            <a:pPr lvl="1">
              <a:lnSpc>
                <a:spcPct val="90000"/>
              </a:lnSpc>
            </a:pPr>
            <a:r>
              <a:rPr lang="en-US" sz="2000"/>
              <a:t>What does this tell us?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p:txBody>
          <a:bodyPr/>
          <a:lstStyle/>
          <a:p>
            <a:r>
              <a:rPr lang="en-US"/>
              <a:t>Visualization Techniques: Box Plots</a:t>
            </a:r>
          </a:p>
        </p:txBody>
      </p:sp>
      <p:sp>
        <p:nvSpPr>
          <p:cNvPr id="953347" name="Rectangle 3"/>
          <p:cNvSpPr>
            <a:spLocks noGrp="1" noChangeArrowheads="1"/>
          </p:cNvSpPr>
          <p:nvPr>
            <p:ph type="body" idx="1"/>
          </p:nvPr>
        </p:nvSpPr>
        <p:spPr>
          <a:xfrm>
            <a:off x="411163" y="1143000"/>
            <a:ext cx="3246437" cy="4876800"/>
          </a:xfrm>
        </p:spPr>
        <p:txBody>
          <a:bodyPr/>
          <a:lstStyle/>
          <a:p>
            <a:r>
              <a:rPr lang="en-US"/>
              <a:t>Box Plots </a:t>
            </a:r>
          </a:p>
          <a:p>
            <a:pPr lvl="1"/>
            <a:r>
              <a:rPr lang="en-US"/>
              <a:t>Invented by J. Tukey</a:t>
            </a:r>
          </a:p>
          <a:p>
            <a:pPr lvl="1"/>
            <a:r>
              <a:rPr lang="en-US"/>
              <a:t>Another way of displaying the distribution of data </a:t>
            </a:r>
          </a:p>
          <a:p>
            <a:pPr lvl="1"/>
            <a:r>
              <a:rPr lang="en-US"/>
              <a:t>Following figure shows the basic part of a box plot</a:t>
            </a:r>
          </a:p>
          <a:p>
            <a:pPr lvl="1"/>
            <a:endParaRPr lang="en-US"/>
          </a:p>
          <a:p>
            <a:pPr lvl="1">
              <a:buFont typeface="Arial" charset="0"/>
              <a:buNone/>
            </a:pPr>
            <a:endParaRPr lang="en-US"/>
          </a:p>
        </p:txBody>
      </p:sp>
      <p:grpSp>
        <p:nvGrpSpPr>
          <p:cNvPr id="953352" name="Group 8"/>
          <p:cNvGrpSpPr>
            <a:grpSpLocks/>
          </p:cNvGrpSpPr>
          <p:nvPr/>
        </p:nvGrpSpPr>
        <p:grpSpPr bwMode="auto">
          <a:xfrm>
            <a:off x="4876800" y="1193800"/>
            <a:ext cx="644525" cy="4824413"/>
            <a:chOff x="1800" y="882"/>
            <a:chExt cx="1015" cy="4878"/>
          </a:xfrm>
        </p:grpSpPr>
        <p:sp>
          <p:nvSpPr>
            <p:cNvPr id="953353" name="Line 9"/>
            <p:cNvSpPr>
              <a:spLocks noChangeShapeType="1"/>
            </p:cNvSpPr>
            <p:nvPr/>
          </p:nvSpPr>
          <p:spPr bwMode="auto">
            <a:xfrm flipV="1">
              <a:off x="2314" y="1729"/>
              <a:ext cx="1" cy="1399"/>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953354" name="Line 10"/>
            <p:cNvSpPr>
              <a:spLocks noChangeShapeType="1"/>
            </p:cNvSpPr>
            <p:nvPr/>
          </p:nvSpPr>
          <p:spPr bwMode="auto">
            <a:xfrm flipV="1">
              <a:off x="2314" y="4117"/>
              <a:ext cx="1" cy="1181"/>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953355" name="Line 11"/>
            <p:cNvSpPr>
              <a:spLocks noChangeShapeType="1"/>
            </p:cNvSpPr>
            <p:nvPr/>
          </p:nvSpPr>
          <p:spPr bwMode="auto">
            <a:xfrm>
              <a:off x="2057" y="5298"/>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6" name="Line 12"/>
            <p:cNvSpPr>
              <a:spLocks noChangeShapeType="1"/>
            </p:cNvSpPr>
            <p:nvPr/>
          </p:nvSpPr>
          <p:spPr bwMode="auto">
            <a:xfrm>
              <a:off x="2057" y="1729"/>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7" name="Rectangle 13"/>
            <p:cNvSpPr>
              <a:spLocks noChangeArrowheads="1"/>
            </p:cNvSpPr>
            <p:nvPr/>
          </p:nvSpPr>
          <p:spPr bwMode="auto">
            <a:xfrm>
              <a:off x="1800" y="3128"/>
              <a:ext cx="1015" cy="989"/>
            </a:xfrm>
            <a:prstGeom prst="rect">
              <a:avLst/>
            </a:prstGeom>
            <a:noFill/>
            <a:ln w="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3358" name="Line 14"/>
            <p:cNvSpPr>
              <a:spLocks noChangeShapeType="1"/>
            </p:cNvSpPr>
            <p:nvPr/>
          </p:nvSpPr>
          <p:spPr bwMode="auto">
            <a:xfrm>
              <a:off x="1800" y="3719"/>
              <a:ext cx="10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9" name="Line 15"/>
            <p:cNvSpPr>
              <a:spLocks noChangeShapeType="1"/>
            </p:cNvSpPr>
            <p:nvPr/>
          </p:nvSpPr>
          <p:spPr bwMode="auto">
            <a:xfrm>
              <a:off x="2250" y="93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0" name="Line 16"/>
            <p:cNvSpPr>
              <a:spLocks noChangeShapeType="1"/>
            </p:cNvSpPr>
            <p:nvPr/>
          </p:nvSpPr>
          <p:spPr bwMode="auto">
            <a:xfrm>
              <a:off x="2314" y="882"/>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1" name="Line 17"/>
            <p:cNvSpPr>
              <a:spLocks noChangeShapeType="1"/>
            </p:cNvSpPr>
            <p:nvPr/>
          </p:nvSpPr>
          <p:spPr bwMode="auto">
            <a:xfrm>
              <a:off x="2250" y="152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2" name="Line 18"/>
            <p:cNvSpPr>
              <a:spLocks noChangeShapeType="1"/>
            </p:cNvSpPr>
            <p:nvPr/>
          </p:nvSpPr>
          <p:spPr bwMode="auto">
            <a:xfrm>
              <a:off x="2314" y="1473"/>
              <a:ext cx="1" cy="115"/>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3" name="Line 19"/>
            <p:cNvSpPr>
              <a:spLocks noChangeShapeType="1"/>
            </p:cNvSpPr>
            <p:nvPr/>
          </p:nvSpPr>
          <p:spPr bwMode="auto">
            <a:xfrm>
              <a:off x="2250" y="1332"/>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4" name="Line 20"/>
            <p:cNvSpPr>
              <a:spLocks noChangeShapeType="1"/>
            </p:cNvSpPr>
            <p:nvPr/>
          </p:nvSpPr>
          <p:spPr bwMode="auto">
            <a:xfrm>
              <a:off x="2314" y="1280"/>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5" name="Line 21"/>
            <p:cNvSpPr>
              <a:spLocks noChangeShapeType="1"/>
            </p:cNvSpPr>
            <p:nvPr/>
          </p:nvSpPr>
          <p:spPr bwMode="auto">
            <a:xfrm>
              <a:off x="2250" y="5708"/>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6" name="Line 22"/>
            <p:cNvSpPr>
              <a:spLocks noChangeShapeType="1"/>
            </p:cNvSpPr>
            <p:nvPr/>
          </p:nvSpPr>
          <p:spPr bwMode="auto">
            <a:xfrm>
              <a:off x="2314" y="5657"/>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53368" name="Line 24"/>
          <p:cNvSpPr>
            <a:spLocks noChangeShapeType="1"/>
          </p:cNvSpPr>
          <p:nvPr/>
        </p:nvSpPr>
        <p:spPr bwMode="auto">
          <a:xfrm>
            <a:off x="5676900" y="1211263"/>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69" name="Text Box 25"/>
          <p:cNvSpPr txBox="1">
            <a:spLocks noChangeArrowheads="1"/>
          </p:cNvSpPr>
          <p:nvPr/>
        </p:nvSpPr>
        <p:spPr bwMode="auto">
          <a:xfrm>
            <a:off x="6134100" y="1066800"/>
            <a:ext cx="1181100"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outlier</a:t>
            </a:r>
          </a:p>
        </p:txBody>
      </p:sp>
      <p:sp>
        <p:nvSpPr>
          <p:cNvPr id="953371" name="Line 27"/>
          <p:cNvSpPr>
            <a:spLocks noChangeShapeType="1"/>
          </p:cNvSpPr>
          <p:nvPr/>
        </p:nvSpPr>
        <p:spPr bwMode="auto">
          <a:xfrm>
            <a:off x="5676900" y="5553075"/>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2" name="Text Box 28"/>
          <p:cNvSpPr txBox="1">
            <a:spLocks noChangeArrowheads="1"/>
          </p:cNvSpPr>
          <p:nvPr/>
        </p:nvSpPr>
        <p:spPr bwMode="auto">
          <a:xfrm>
            <a:off x="6134100" y="5408613"/>
            <a:ext cx="2019300"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10</a:t>
            </a:r>
            <a:r>
              <a:rPr lang="en-US" sz="2000" baseline="30000"/>
              <a:t>th</a:t>
            </a:r>
            <a:r>
              <a:rPr lang="en-US" sz="2000"/>
              <a:t> percentile</a:t>
            </a:r>
          </a:p>
        </p:txBody>
      </p:sp>
      <p:sp>
        <p:nvSpPr>
          <p:cNvPr id="953374" name="Line 30"/>
          <p:cNvSpPr>
            <a:spLocks noChangeShapeType="1"/>
          </p:cNvSpPr>
          <p:nvPr/>
        </p:nvSpPr>
        <p:spPr bwMode="auto">
          <a:xfrm>
            <a:off x="5676900" y="4389438"/>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5" name="Text Box 31"/>
          <p:cNvSpPr txBox="1">
            <a:spLocks noChangeArrowheads="1"/>
          </p:cNvSpPr>
          <p:nvPr/>
        </p:nvSpPr>
        <p:spPr bwMode="auto">
          <a:xfrm>
            <a:off x="6134100" y="4237038"/>
            <a:ext cx="1943100"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25</a:t>
            </a:r>
            <a:r>
              <a:rPr lang="en-US" sz="2000" baseline="30000"/>
              <a:t>th</a:t>
            </a:r>
            <a:r>
              <a:rPr lang="en-US" sz="2000"/>
              <a:t> percentile</a:t>
            </a:r>
          </a:p>
        </p:txBody>
      </p:sp>
      <p:sp>
        <p:nvSpPr>
          <p:cNvPr id="953377" name="Line 33"/>
          <p:cNvSpPr>
            <a:spLocks noChangeShapeType="1"/>
          </p:cNvSpPr>
          <p:nvPr/>
        </p:nvSpPr>
        <p:spPr bwMode="auto">
          <a:xfrm>
            <a:off x="5676900" y="3417888"/>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8" name="Text Box 34"/>
          <p:cNvSpPr txBox="1">
            <a:spLocks noChangeArrowheads="1"/>
          </p:cNvSpPr>
          <p:nvPr/>
        </p:nvSpPr>
        <p:spPr bwMode="auto">
          <a:xfrm>
            <a:off x="6134100" y="3273425"/>
            <a:ext cx="20193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75</a:t>
            </a:r>
            <a:r>
              <a:rPr lang="en-US" sz="2000" baseline="30000"/>
              <a:t>th</a:t>
            </a:r>
            <a:r>
              <a:rPr lang="en-US" sz="2000"/>
              <a:t> percentile</a:t>
            </a:r>
          </a:p>
        </p:txBody>
      </p:sp>
      <p:sp>
        <p:nvSpPr>
          <p:cNvPr id="953380" name="Line 36"/>
          <p:cNvSpPr>
            <a:spLocks noChangeShapeType="1"/>
          </p:cNvSpPr>
          <p:nvPr/>
        </p:nvSpPr>
        <p:spPr bwMode="auto">
          <a:xfrm>
            <a:off x="5676900" y="3962400"/>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81" name="Text Box 37"/>
          <p:cNvSpPr txBox="1">
            <a:spLocks noChangeArrowheads="1"/>
          </p:cNvSpPr>
          <p:nvPr/>
        </p:nvSpPr>
        <p:spPr bwMode="auto">
          <a:xfrm>
            <a:off x="6134100" y="3810000"/>
            <a:ext cx="1866900" cy="430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50</a:t>
            </a:r>
            <a:r>
              <a:rPr lang="en-US" sz="2000" baseline="30000"/>
              <a:t>th</a:t>
            </a:r>
            <a:r>
              <a:rPr lang="en-US" sz="2000"/>
              <a:t> percentile</a:t>
            </a:r>
          </a:p>
        </p:txBody>
      </p:sp>
      <p:sp>
        <p:nvSpPr>
          <p:cNvPr id="953383" name="Line 39"/>
          <p:cNvSpPr>
            <a:spLocks noChangeShapeType="1"/>
          </p:cNvSpPr>
          <p:nvPr/>
        </p:nvSpPr>
        <p:spPr bwMode="auto">
          <a:xfrm>
            <a:off x="5676900" y="2057400"/>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84" name="Text Box 40"/>
          <p:cNvSpPr txBox="1">
            <a:spLocks noChangeArrowheads="1"/>
          </p:cNvSpPr>
          <p:nvPr/>
        </p:nvSpPr>
        <p:spPr bwMode="auto">
          <a:xfrm>
            <a:off x="6134100" y="1905000"/>
            <a:ext cx="1866900" cy="534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90</a:t>
            </a:r>
            <a:r>
              <a:rPr lang="en-US" sz="2000" baseline="30000"/>
              <a:t>th</a:t>
            </a:r>
            <a:r>
              <a:rPr lang="en-US" sz="2000"/>
              <a:t> percentile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4" name="Rectangle 8"/>
          <p:cNvSpPr>
            <a:spLocks noGrp="1" noChangeArrowheads="1"/>
          </p:cNvSpPr>
          <p:nvPr>
            <p:ph type="title"/>
          </p:nvPr>
        </p:nvSpPr>
        <p:spPr/>
        <p:txBody>
          <a:bodyPr/>
          <a:lstStyle/>
          <a:p>
            <a:r>
              <a:rPr lang="en-US"/>
              <a:t>What is data exploration?</a:t>
            </a:r>
          </a:p>
        </p:txBody>
      </p:sp>
      <p:sp>
        <p:nvSpPr>
          <p:cNvPr id="649225" name="Rectangle 9"/>
          <p:cNvSpPr>
            <a:spLocks noGrp="1" noChangeArrowheads="1"/>
          </p:cNvSpPr>
          <p:nvPr>
            <p:ph type="body" sz="half" idx="1"/>
          </p:nvPr>
        </p:nvSpPr>
        <p:spPr>
          <a:xfrm>
            <a:off x="381000" y="1905000"/>
            <a:ext cx="8610600" cy="4343400"/>
          </a:xfrm>
        </p:spPr>
        <p:txBody>
          <a:bodyPr/>
          <a:lstStyle/>
          <a:p>
            <a:r>
              <a:rPr lang="en-US" sz="2400" dirty="0"/>
              <a:t>Key motivations of data exploration include</a:t>
            </a:r>
          </a:p>
          <a:p>
            <a:pPr lvl="1"/>
            <a:r>
              <a:rPr lang="en-US" sz="2200" dirty="0"/>
              <a:t>Helping to select the right tool for preprocessing or analysis</a:t>
            </a:r>
          </a:p>
          <a:p>
            <a:pPr lvl="1"/>
            <a:r>
              <a:rPr lang="en-US" sz="2200" dirty="0"/>
              <a:t>Making use of humans’ abilities to recognize patterns</a:t>
            </a:r>
          </a:p>
          <a:p>
            <a:pPr marL="1257300" lvl="2" indent="-342900"/>
            <a:r>
              <a:rPr lang="en-US" sz="2200" dirty="0"/>
              <a:t>People can recognize patterns not captured by data analysis tools</a:t>
            </a:r>
          </a:p>
          <a:p>
            <a:r>
              <a:rPr lang="en-US" sz="2400" dirty="0"/>
              <a:t>Related to the area of Exploratory Data Analysis (EDA)</a:t>
            </a:r>
          </a:p>
          <a:p>
            <a:pPr lvl="1"/>
            <a:r>
              <a:rPr lang="en-US" sz="2200" dirty="0"/>
              <a:t>Created by statistician John </a:t>
            </a:r>
            <a:r>
              <a:rPr lang="en-US" sz="2200" dirty="0" err="1"/>
              <a:t>Tukey</a:t>
            </a:r>
            <a:endParaRPr lang="en-US" sz="2200" dirty="0"/>
          </a:p>
          <a:p>
            <a:pPr lvl="1"/>
            <a:r>
              <a:rPr lang="en-US" sz="2200" dirty="0"/>
              <a:t>Seminal book is Exploratory Data Analysis by </a:t>
            </a:r>
            <a:r>
              <a:rPr lang="en-US" sz="2200" dirty="0" err="1"/>
              <a:t>Tukey</a:t>
            </a:r>
            <a:endParaRPr lang="en-US" sz="2200" dirty="0"/>
          </a:p>
          <a:p>
            <a:pPr lvl="1"/>
            <a:r>
              <a:rPr lang="en-US" sz="2200" dirty="0"/>
              <a:t>A nice online introduction can be found in Chapter 1 of the </a:t>
            </a:r>
            <a:r>
              <a:rPr lang="en-US" sz="2200" i="1" dirty="0"/>
              <a:t>NIST/SEMATECH e-Handbook of Statistical Methods</a:t>
            </a:r>
            <a:r>
              <a:rPr lang="en-US" sz="2200" dirty="0"/>
              <a:t> </a:t>
            </a:r>
            <a:r>
              <a:rPr lang="en-US" sz="2200" dirty="0">
                <a:hlinkClick r:id="rId3"/>
              </a:rPr>
              <a:t>http://www.itl.nist.gov/div898/handbook/index.htm</a:t>
            </a:r>
            <a:endParaRPr lang="en-US" sz="2600" dirty="0"/>
          </a:p>
        </p:txBody>
      </p:sp>
      <p:sp>
        <p:nvSpPr>
          <p:cNvPr id="649234" name="Text Box 18"/>
          <p:cNvSpPr txBox="1">
            <a:spLocks noChangeArrowheads="1"/>
          </p:cNvSpPr>
          <p:nvPr/>
        </p:nvSpPr>
        <p:spPr bwMode="auto">
          <a:xfrm>
            <a:off x="381000" y="1066800"/>
            <a:ext cx="7848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SzPct val="75000"/>
              <a:buFont typeface="Monotype Sorts" charset="2"/>
              <a:buNone/>
            </a:pPr>
            <a:r>
              <a:rPr lang="en-US" sz="2400" b="1"/>
              <a:t>A preliminary exploration of the data to better understand its characteristics.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5430"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6654800"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5394" name="Rectangle 2"/>
          <p:cNvSpPr>
            <a:spLocks noGrp="1" noChangeArrowheads="1"/>
          </p:cNvSpPr>
          <p:nvPr>
            <p:ph type="title"/>
          </p:nvPr>
        </p:nvSpPr>
        <p:spPr/>
        <p:txBody>
          <a:bodyPr/>
          <a:lstStyle/>
          <a:p>
            <a:r>
              <a:rPr lang="en-US"/>
              <a:t>Example of Box Plots </a:t>
            </a:r>
          </a:p>
        </p:txBody>
      </p:sp>
      <p:sp>
        <p:nvSpPr>
          <p:cNvPr id="955395" name="Rectangle 3"/>
          <p:cNvSpPr>
            <a:spLocks noGrp="1" noChangeArrowheads="1"/>
          </p:cNvSpPr>
          <p:nvPr>
            <p:ph type="body" idx="1"/>
          </p:nvPr>
        </p:nvSpPr>
        <p:spPr>
          <a:xfrm>
            <a:off x="411163" y="1143000"/>
            <a:ext cx="8428037" cy="1676400"/>
          </a:xfrm>
        </p:spPr>
        <p:txBody>
          <a:bodyPr/>
          <a:lstStyle/>
          <a:p>
            <a:r>
              <a:rPr lang="en-US"/>
              <a:t>Box plots can be used to compare attributes</a:t>
            </a:r>
          </a:p>
          <a:p>
            <a:pPr lvl="1"/>
            <a:endParaRPr lang="en-US"/>
          </a:p>
          <a:p>
            <a:pPr lvl="1">
              <a:buFont typeface="Arial" charset="0"/>
              <a:buNone/>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lstStyle/>
          <a:p>
            <a:r>
              <a:rPr lang="en-US"/>
              <a:t>Visualization Techniques: Scatter Plots</a:t>
            </a:r>
          </a:p>
        </p:txBody>
      </p:sp>
      <p:sp>
        <p:nvSpPr>
          <p:cNvPr id="957443" name="Rectangle 3"/>
          <p:cNvSpPr>
            <a:spLocks noGrp="1" noChangeArrowheads="1"/>
          </p:cNvSpPr>
          <p:nvPr>
            <p:ph type="body" idx="1"/>
          </p:nvPr>
        </p:nvSpPr>
        <p:spPr>
          <a:xfrm>
            <a:off x="381000" y="1143000"/>
            <a:ext cx="8428038" cy="5105400"/>
          </a:xfrm>
        </p:spPr>
        <p:txBody>
          <a:bodyPr/>
          <a:lstStyle/>
          <a:p>
            <a:pPr>
              <a:lnSpc>
                <a:spcPct val="90000"/>
              </a:lnSpc>
            </a:pPr>
            <a:r>
              <a:rPr lang="en-US"/>
              <a:t>Scatter plots </a:t>
            </a:r>
          </a:p>
          <a:p>
            <a:pPr lvl="1">
              <a:lnSpc>
                <a:spcPct val="90000"/>
              </a:lnSpc>
            </a:pPr>
            <a:r>
              <a:rPr lang="en-US"/>
              <a:t>Attributes values determine the position</a:t>
            </a:r>
          </a:p>
          <a:p>
            <a:pPr lvl="1">
              <a:lnSpc>
                <a:spcPct val="90000"/>
              </a:lnSpc>
            </a:pPr>
            <a:r>
              <a:rPr lang="en-US"/>
              <a:t>Two-dimensional scatter plots most common, but can have three-dimensional scatter plots</a:t>
            </a:r>
          </a:p>
          <a:p>
            <a:pPr lvl="1">
              <a:lnSpc>
                <a:spcPct val="90000"/>
              </a:lnSpc>
            </a:pPr>
            <a:r>
              <a:rPr lang="en-US"/>
              <a:t>Often additional attributes can be displayed by using the size, shape, and color of the markers that represent the objects </a:t>
            </a:r>
          </a:p>
          <a:p>
            <a:pPr lvl="1">
              <a:lnSpc>
                <a:spcPct val="90000"/>
              </a:lnSpc>
            </a:pPr>
            <a:r>
              <a:rPr lang="en-US"/>
              <a:t>It is useful to have arrays of scatter plots can compactly summarize the relationships of several pairs of attributes</a:t>
            </a:r>
          </a:p>
          <a:p>
            <a:pPr lvl="2">
              <a:lnSpc>
                <a:spcPct val="90000"/>
              </a:lnSpc>
            </a:pPr>
            <a:r>
              <a:rPr lang="en-US"/>
              <a:t> </a:t>
            </a:r>
            <a:r>
              <a:rPr lang="en-US" sz="2200"/>
              <a:t>See example on the next slide</a:t>
            </a:r>
          </a:p>
          <a:p>
            <a:pPr lvl="1">
              <a:lnSpc>
                <a:spcPct val="90000"/>
              </a:lnSpc>
            </a:pPr>
            <a:endParaRPr lang="en-US" sz="2200"/>
          </a:p>
          <a:p>
            <a:pPr lvl="1">
              <a:lnSpc>
                <a:spcPct val="90000"/>
              </a:lnSpc>
              <a:buFont typeface="Arial" charset="0"/>
              <a:buNone/>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9492" name="Picture 4"/>
          <p:cNvPicPr>
            <a:picLocks noChangeAspect="1" noChangeArrowheads="1"/>
          </p:cNvPicPr>
          <p:nvPr/>
        </p:nvPicPr>
        <p:blipFill>
          <a:blip r:embed="rId3">
            <a:extLst>
              <a:ext uri="{28A0092B-C50C-407E-A947-70E740481C1C}">
                <a14:useLocalDpi xmlns:a14="http://schemas.microsoft.com/office/drawing/2010/main" val="0"/>
              </a:ext>
            </a:extLst>
          </a:blip>
          <a:srcRect t="4138" b="2779"/>
          <a:stretch>
            <a:fillRect/>
          </a:stretch>
        </p:blipFill>
        <p:spPr bwMode="auto">
          <a:xfrm>
            <a:off x="381000" y="1066800"/>
            <a:ext cx="798988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9490" name="Rectangle 2"/>
          <p:cNvSpPr>
            <a:spLocks noGrp="1" noChangeArrowheads="1"/>
          </p:cNvSpPr>
          <p:nvPr>
            <p:ph type="title"/>
          </p:nvPr>
        </p:nvSpPr>
        <p:spPr/>
        <p:txBody>
          <a:bodyPr/>
          <a:lstStyle/>
          <a:p>
            <a:r>
              <a:rPr lang="en-US"/>
              <a:t>Scatter Plot Array of Iris Attributes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t>Visualization Techniques: Contour Plots</a:t>
            </a:r>
          </a:p>
        </p:txBody>
      </p:sp>
      <p:sp>
        <p:nvSpPr>
          <p:cNvPr id="961539" name="Rectangle 3"/>
          <p:cNvSpPr>
            <a:spLocks noGrp="1" noChangeArrowheads="1"/>
          </p:cNvSpPr>
          <p:nvPr>
            <p:ph type="body" idx="1"/>
          </p:nvPr>
        </p:nvSpPr>
        <p:spPr>
          <a:xfrm>
            <a:off x="381000" y="1143000"/>
            <a:ext cx="8428038" cy="5257800"/>
          </a:xfrm>
        </p:spPr>
        <p:txBody>
          <a:bodyPr/>
          <a:lstStyle/>
          <a:p>
            <a:pPr>
              <a:lnSpc>
                <a:spcPct val="90000"/>
              </a:lnSpc>
            </a:pPr>
            <a:r>
              <a:rPr lang="en-US"/>
              <a:t>Contour plots </a:t>
            </a:r>
          </a:p>
          <a:p>
            <a:pPr lvl="1">
              <a:lnSpc>
                <a:spcPct val="90000"/>
              </a:lnSpc>
            </a:pPr>
            <a:r>
              <a:rPr lang="en-US"/>
              <a:t>Useful when a continuous attribute is measured on a spatial grid</a:t>
            </a:r>
          </a:p>
          <a:p>
            <a:pPr lvl="1">
              <a:lnSpc>
                <a:spcPct val="90000"/>
              </a:lnSpc>
            </a:pPr>
            <a:r>
              <a:rPr lang="en-US"/>
              <a:t>They partition the plane into regions of similar values</a:t>
            </a:r>
          </a:p>
          <a:p>
            <a:pPr lvl="1">
              <a:lnSpc>
                <a:spcPct val="90000"/>
              </a:lnSpc>
            </a:pPr>
            <a:r>
              <a:rPr lang="en-US"/>
              <a:t>The contour lines that form the boundaries of these regions connect points with equal values	</a:t>
            </a:r>
          </a:p>
          <a:p>
            <a:pPr lvl="1">
              <a:lnSpc>
                <a:spcPct val="90000"/>
              </a:lnSpc>
            </a:pPr>
            <a:r>
              <a:rPr lang="en-US"/>
              <a:t>The most common example is contour maps of elevation</a:t>
            </a:r>
          </a:p>
          <a:p>
            <a:pPr lvl="1">
              <a:lnSpc>
                <a:spcPct val="90000"/>
              </a:lnSpc>
            </a:pPr>
            <a:r>
              <a:rPr lang="en-US"/>
              <a:t>Can also display temperature, rainfall, air pressure, etc.</a:t>
            </a:r>
          </a:p>
          <a:p>
            <a:pPr marL="1311275" lvl="2" indent="-396875">
              <a:lnSpc>
                <a:spcPct val="90000"/>
              </a:lnSpc>
            </a:pPr>
            <a:r>
              <a:rPr lang="en-US" sz="2200"/>
              <a:t>An example for Sea Surface Temperature (SST) is provided on  the next slide</a:t>
            </a:r>
          </a:p>
          <a:p>
            <a:pPr lvl="1">
              <a:lnSpc>
                <a:spcPct val="90000"/>
              </a:lnSpc>
              <a:buFont typeface="Arial" charset="0"/>
              <a:buNone/>
            </a:pPr>
            <a:endParaRPr lang="en-US" sz="22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a:t>Contour Plot Example: SST Dec, 1998</a:t>
            </a:r>
          </a:p>
        </p:txBody>
      </p:sp>
      <p:grpSp>
        <p:nvGrpSpPr>
          <p:cNvPr id="963591" name="Group 7"/>
          <p:cNvGrpSpPr>
            <a:grpSpLocks/>
          </p:cNvGrpSpPr>
          <p:nvPr/>
        </p:nvGrpSpPr>
        <p:grpSpPr bwMode="auto">
          <a:xfrm>
            <a:off x="533400" y="1143000"/>
            <a:ext cx="7802563" cy="4932363"/>
            <a:chOff x="336" y="720"/>
            <a:chExt cx="4915" cy="3107"/>
          </a:xfrm>
        </p:grpSpPr>
        <p:pic>
          <p:nvPicPr>
            <p:cNvPr id="963589" name="Picture 5"/>
            <p:cNvPicPr>
              <a:picLocks noChangeAspect="1" noChangeArrowheads="1"/>
            </p:cNvPicPr>
            <p:nvPr/>
          </p:nvPicPr>
          <p:blipFill>
            <a:blip r:embed="rId3">
              <a:extLst>
                <a:ext uri="{28A0092B-C50C-407E-A947-70E740481C1C}">
                  <a14:useLocalDpi xmlns:a14="http://schemas.microsoft.com/office/drawing/2010/main" val="0"/>
                </a:ext>
              </a:extLst>
            </a:blip>
            <a:srcRect t="4268" b="7529"/>
            <a:stretch>
              <a:fillRect/>
            </a:stretch>
          </p:blipFill>
          <p:spPr bwMode="auto">
            <a:xfrm>
              <a:off x="336" y="720"/>
              <a:ext cx="4915"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3590" name="Text Box 6"/>
            <p:cNvSpPr txBox="1">
              <a:spLocks noChangeArrowheads="1"/>
            </p:cNvSpPr>
            <p:nvPr/>
          </p:nvSpPr>
          <p:spPr bwMode="auto">
            <a:xfrm>
              <a:off x="4359" y="3618"/>
              <a:ext cx="481"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Celsius</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a:t>Visualization Techniques: Matrix Plots</a:t>
            </a:r>
          </a:p>
        </p:txBody>
      </p:sp>
      <p:sp>
        <p:nvSpPr>
          <p:cNvPr id="965635" name="Rectangle 3"/>
          <p:cNvSpPr>
            <a:spLocks noGrp="1" noChangeArrowheads="1"/>
          </p:cNvSpPr>
          <p:nvPr>
            <p:ph type="body" idx="1"/>
          </p:nvPr>
        </p:nvSpPr>
        <p:spPr>
          <a:xfrm>
            <a:off x="381000" y="1143000"/>
            <a:ext cx="8428038" cy="4724400"/>
          </a:xfrm>
        </p:spPr>
        <p:txBody>
          <a:bodyPr/>
          <a:lstStyle/>
          <a:p>
            <a:r>
              <a:rPr lang="en-US"/>
              <a:t>Matrix plots </a:t>
            </a:r>
          </a:p>
          <a:p>
            <a:pPr lvl="1"/>
            <a:r>
              <a:rPr lang="en-US"/>
              <a:t>Can plot the data matrix</a:t>
            </a:r>
          </a:p>
          <a:p>
            <a:pPr lvl="1"/>
            <a:r>
              <a:rPr lang="en-US"/>
              <a:t>This can be useful when objects are sorted according to class</a:t>
            </a:r>
          </a:p>
          <a:p>
            <a:pPr lvl="1"/>
            <a:r>
              <a:rPr lang="en-US"/>
              <a:t>Typically, the attributes are normalized to prevent one attribute from dominating the plot	</a:t>
            </a:r>
          </a:p>
          <a:p>
            <a:pPr lvl="1"/>
            <a:r>
              <a:rPr lang="en-US"/>
              <a:t>Plots of similarity or distance matrices can also be useful for visualizing the relationships between objects</a:t>
            </a:r>
          </a:p>
          <a:p>
            <a:pPr lvl="1"/>
            <a:r>
              <a:rPr lang="en-US"/>
              <a:t>Examples of matrix plots are presented on the next two slides</a:t>
            </a:r>
          </a:p>
          <a:p>
            <a:pPr lvl="1">
              <a:buFont typeface="Arial" charset="0"/>
              <a:buNone/>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t>Visualization of the Iris Data Matrix</a:t>
            </a:r>
          </a:p>
        </p:txBody>
      </p:sp>
      <p:grpSp>
        <p:nvGrpSpPr>
          <p:cNvPr id="967687" name="Group 7"/>
          <p:cNvGrpSpPr>
            <a:grpSpLocks/>
          </p:cNvGrpSpPr>
          <p:nvPr/>
        </p:nvGrpSpPr>
        <p:grpSpPr bwMode="auto">
          <a:xfrm>
            <a:off x="685800" y="1295400"/>
            <a:ext cx="7802563" cy="5099050"/>
            <a:chOff x="432" y="816"/>
            <a:chExt cx="4915" cy="3212"/>
          </a:xfrm>
        </p:grpSpPr>
        <p:pic>
          <p:nvPicPr>
            <p:cNvPr id="967685" name="Picture 5"/>
            <p:cNvPicPr>
              <a:picLocks noChangeAspect="1" noChangeArrowheads="1"/>
            </p:cNvPicPr>
            <p:nvPr/>
          </p:nvPicPr>
          <p:blipFill>
            <a:blip r:embed="rId3">
              <a:extLst>
                <a:ext uri="{28A0092B-C50C-407E-A947-70E740481C1C}">
                  <a14:useLocalDpi xmlns:a14="http://schemas.microsoft.com/office/drawing/2010/main" val="0"/>
                </a:ext>
              </a:extLst>
            </a:blip>
            <a:srcRect t="4475" b="4475"/>
            <a:stretch>
              <a:fillRect/>
            </a:stretch>
          </p:blipFill>
          <p:spPr bwMode="auto">
            <a:xfrm>
              <a:off x="432" y="816"/>
              <a:ext cx="4915" cy="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7686" name="Text Box 6"/>
            <p:cNvSpPr txBox="1">
              <a:spLocks noChangeArrowheads="1"/>
            </p:cNvSpPr>
            <p:nvPr/>
          </p:nvSpPr>
          <p:spPr bwMode="auto">
            <a:xfrm>
              <a:off x="4455" y="3666"/>
              <a:ext cx="56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standard</a:t>
              </a:r>
            </a:p>
            <a:p>
              <a:r>
                <a:rPr lang="en-US"/>
                <a:t>deviation</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152400" y="152400"/>
            <a:ext cx="8991600" cy="533400"/>
          </a:xfrm>
        </p:spPr>
        <p:txBody>
          <a:bodyPr/>
          <a:lstStyle/>
          <a:p>
            <a:r>
              <a:rPr lang="en-US"/>
              <a:t>Visualization of the Iris Correlation Matrix</a:t>
            </a:r>
          </a:p>
        </p:txBody>
      </p:sp>
      <p:pic>
        <p:nvPicPr>
          <p:cNvPr id="969732" name="Picture 4"/>
          <p:cNvPicPr>
            <a:picLocks noChangeAspect="1" noChangeArrowheads="1"/>
          </p:cNvPicPr>
          <p:nvPr/>
        </p:nvPicPr>
        <p:blipFill>
          <a:blip r:embed="rId3">
            <a:extLst>
              <a:ext uri="{28A0092B-C50C-407E-A947-70E740481C1C}">
                <a14:useLocalDpi xmlns:a14="http://schemas.microsoft.com/office/drawing/2010/main" val="0"/>
              </a:ext>
            </a:extLst>
          </a:blip>
          <a:srcRect t="4268"/>
          <a:stretch>
            <a:fillRect/>
          </a:stretch>
        </p:blipFill>
        <p:spPr bwMode="auto">
          <a:xfrm>
            <a:off x="381000" y="1120775"/>
            <a:ext cx="7802563"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381000" y="152400"/>
            <a:ext cx="8458200" cy="533400"/>
          </a:xfrm>
        </p:spPr>
        <p:txBody>
          <a:bodyPr/>
          <a:lstStyle/>
          <a:p>
            <a:r>
              <a:rPr lang="en-US" sz="2800"/>
              <a:t>Visualization Techniques: Parallel Coordinates</a:t>
            </a:r>
          </a:p>
        </p:txBody>
      </p:sp>
      <p:sp>
        <p:nvSpPr>
          <p:cNvPr id="971779" name="Rectangle 3"/>
          <p:cNvSpPr>
            <a:spLocks noGrp="1" noChangeArrowheads="1"/>
          </p:cNvSpPr>
          <p:nvPr>
            <p:ph type="body" idx="1"/>
          </p:nvPr>
        </p:nvSpPr>
        <p:spPr>
          <a:xfrm>
            <a:off x="381000" y="1143000"/>
            <a:ext cx="8428038" cy="5486400"/>
          </a:xfrm>
        </p:spPr>
        <p:txBody>
          <a:bodyPr/>
          <a:lstStyle/>
          <a:p>
            <a:pPr>
              <a:lnSpc>
                <a:spcPct val="90000"/>
              </a:lnSpc>
            </a:pPr>
            <a:r>
              <a:rPr lang="en-US"/>
              <a:t>Parallel Coordinates </a:t>
            </a:r>
          </a:p>
          <a:p>
            <a:pPr marL="749300" lvl="1">
              <a:lnSpc>
                <a:spcPct val="90000"/>
              </a:lnSpc>
            </a:pPr>
            <a:r>
              <a:rPr lang="en-US"/>
              <a:t>Used to plot the attribute values of high-dimensional data</a:t>
            </a:r>
          </a:p>
          <a:p>
            <a:pPr marL="749300" lvl="1">
              <a:lnSpc>
                <a:spcPct val="90000"/>
              </a:lnSpc>
            </a:pPr>
            <a:r>
              <a:rPr lang="en-US"/>
              <a:t>Instead of using perpendicular axes, use a set of parallel axes </a:t>
            </a:r>
          </a:p>
          <a:p>
            <a:pPr marL="749300" lvl="1">
              <a:lnSpc>
                <a:spcPct val="90000"/>
              </a:lnSpc>
            </a:pPr>
            <a:r>
              <a:rPr lang="en-US"/>
              <a:t>The attribute values of each object are plotted as a point on each corresponding coordinate axis and the points are connected by a line	</a:t>
            </a:r>
          </a:p>
          <a:p>
            <a:pPr marL="749300" lvl="1">
              <a:lnSpc>
                <a:spcPct val="90000"/>
              </a:lnSpc>
            </a:pPr>
            <a:r>
              <a:rPr lang="en-US"/>
              <a:t>Thus, each object is represented as a line </a:t>
            </a:r>
          </a:p>
          <a:p>
            <a:pPr marL="749300" lvl="1">
              <a:lnSpc>
                <a:spcPct val="90000"/>
              </a:lnSpc>
            </a:pPr>
            <a:r>
              <a:rPr lang="en-US"/>
              <a:t>Often, the lines representing a distinct class of objects group together, at least for some attributes</a:t>
            </a:r>
          </a:p>
          <a:p>
            <a:pPr marL="749300" lvl="1">
              <a:lnSpc>
                <a:spcPct val="90000"/>
              </a:lnSpc>
            </a:pPr>
            <a:r>
              <a:rPr lang="en-US"/>
              <a:t>Ordering of attributes is important in seeing such groupings</a:t>
            </a:r>
          </a:p>
          <a:p>
            <a:pPr marL="749300" lvl="1">
              <a:lnSpc>
                <a:spcPct val="90000"/>
              </a:lnSpc>
              <a:buFont typeface="Arial" charset="0"/>
              <a:buNone/>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1026"/>
          <p:cNvSpPr>
            <a:spLocks noGrp="1" noChangeArrowheads="1"/>
          </p:cNvSpPr>
          <p:nvPr>
            <p:ph type="title"/>
          </p:nvPr>
        </p:nvSpPr>
        <p:spPr/>
        <p:txBody>
          <a:bodyPr/>
          <a:lstStyle/>
          <a:p>
            <a:r>
              <a:rPr lang="en-US"/>
              <a:t>Parallel Coordinates Plots for Iris Data</a:t>
            </a:r>
          </a:p>
        </p:txBody>
      </p:sp>
      <p:pic>
        <p:nvPicPr>
          <p:cNvPr id="973828" name="Picture 1028"/>
          <p:cNvPicPr>
            <a:picLocks noChangeAspect="1" noChangeArrowheads="1"/>
          </p:cNvPicPr>
          <p:nvPr/>
        </p:nvPicPr>
        <p:blipFill>
          <a:blip r:embed="rId3">
            <a:extLst>
              <a:ext uri="{28A0092B-C50C-407E-A947-70E740481C1C}">
                <a14:useLocalDpi xmlns:a14="http://schemas.microsoft.com/office/drawing/2010/main" val="0"/>
              </a:ext>
            </a:extLst>
          </a:blip>
          <a:srcRect l="4727" t="1036" b="2245"/>
          <a:stretch>
            <a:fillRect/>
          </a:stretch>
        </p:blipFill>
        <p:spPr bwMode="auto">
          <a:xfrm>
            <a:off x="0" y="1981200"/>
            <a:ext cx="4606925"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3829" name="Picture 1029"/>
          <p:cNvPicPr>
            <a:picLocks noChangeAspect="1" noChangeArrowheads="1"/>
          </p:cNvPicPr>
          <p:nvPr/>
        </p:nvPicPr>
        <p:blipFill>
          <a:blip r:embed="rId4">
            <a:extLst>
              <a:ext uri="{28A0092B-C50C-407E-A947-70E740481C1C}">
                <a14:useLocalDpi xmlns:a14="http://schemas.microsoft.com/office/drawing/2010/main" val="0"/>
              </a:ext>
            </a:extLst>
          </a:blip>
          <a:srcRect l="5209" r="1634"/>
          <a:stretch>
            <a:fillRect/>
          </a:stretch>
        </p:blipFill>
        <p:spPr bwMode="auto">
          <a:xfrm>
            <a:off x="4648200" y="2057400"/>
            <a:ext cx="4343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r>
              <a:rPr lang="en-US"/>
              <a:t>Techniques Used In Data Exploration  </a:t>
            </a:r>
          </a:p>
        </p:txBody>
      </p:sp>
      <p:sp>
        <p:nvSpPr>
          <p:cNvPr id="902147" name="Rectangle 3"/>
          <p:cNvSpPr>
            <a:spLocks noGrp="1" noChangeArrowheads="1"/>
          </p:cNvSpPr>
          <p:nvPr>
            <p:ph type="body" sz="half" idx="1"/>
          </p:nvPr>
        </p:nvSpPr>
        <p:spPr>
          <a:xfrm>
            <a:off x="411163" y="1219200"/>
            <a:ext cx="8351837" cy="5029200"/>
          </a:xfrm>
        </p:spPr>
        <p:txBody>
          <a:bodyPr/>
          <a:lstStyle/>
          <a:p>
            <a:pPr>
              <a:lnSpc>
                <a:spcPct val="90000"/>
              </a:lnSpc>
            </a:pPr>
            <a:r>
              <a:rPr lang="en-US"/>
              <a:t>In EDA, as originally defined by Tukey</a:t>
            </a:r>
          </a:p>
          <a:p>
            <a:pPr lvl="1">
              <a:lnSpc>
                <a:spcPct val="90000"/>
              </a:lnSpc>
            </a:pPr>
            <a:r>
              <a:rPr lang="en-US"/>
              <a:t>The focus was on visualization</a:t>
            </a:r>
          </a:p>
          <a:p>
            <a:pPr lvl="1">
              <a:lnSpc>
                <a:spcPct val="90000"/>
              </a:lnSpc>
            </a:pPr>
            <a:r>
              <a:rPr lang="en-US"/>
              <a:t>Clustering and anomaly detection were viewed as exploratory techniques</a:t>
            </a:r>
          </a:p>
          <a:p>
            <a:pPr lvl="1">
              <a:lnSpc>
                <a:spcPct val="90000"/>
              </a:lnSpc>
            </a:pPr>
            <a:r>
              <a:rPr lang="en-US"/>
              <a:t>In data mining, clustering and anomaly detection are major areas of interest, and not thought of as just exploratory</a:t>
            </a:r>
          </a:p>
          <a:p>
            <a:pPr lvl="1">
              <a:lnSpc>
                <a:spcPct val="90000"/>
              </a:lnSpc>
            </a:pPr>
            <a:endParaRPr lang="en-US" sz="1800"/>
          </a:p>
          <a:p>
            <a:pPr>
              <a:lnSpc>
                <a:spcPct val="90000"/>
              </a:lnSpc>
            </a:pPr>
            <a:r>
              <a:rPr lang="en-US"/>
              <a:t>In our discussion of data exploration, we focus on</a:t>
            </a:r>
          </a:p>
          <a:p>
            <a:pPr lvl="1">
              <a:lnSpc>
                <a:spcPct val="90000"/>
              </a:lnSpc>
            </a:pPr>
            <a:r>
              <a:rPr lang="en-US"/>
              <a:t>Summary statistics</a:t>
            </a:r>
          </a:p>
          <a:p>
            <a:pPr lvl="1">
              <a:lnSpc>
                <a:spcPct val="90000"/>
              </a:lnSpc>
            </a:pPr>
            <a:r>
              <a:rPr lang="en-US"/>
              <a:t>Visualization</a:t>
            </a:r>
          </a:p>
          <a:p>
            <a:pPr lvl="1">
              <a:lnSpc>
                <a:spcPct val="90000"/>
              </a:lnSpc>
            </a:pPr>
            <a:r>
              <a:rPr lang="en-US"/>
              <a:t>Online Analytical Processing (OLAP)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1026"/>
          <p:cNvSpPr>
            <a:spLocks noGrp="1" noChangeArrowheads="1"/>
          </p:cNvSpPr>
          <p:nvPr>
            <p:ph type="title"/>
          </p:nvPr>
        </p:nvSpPr>
        <p:spPr/>
        <p:txBody>
          <a:bodyPr/>
          <a:lstStyle/>
          <a:p>
            <a:r>
              <a:rPr lang="en-US"/>
              <a:t>Other Visualization Techniques</a:t>
            </a:r>
          </a:p>
        </p:txBody>
      </p:sp>
      <p:sp>
        <p:nvSpPr>
          <p:cNvPr id="975875" name="Rectangle 1027"/>
          <p:cNvSpPr>
            <a:spLocks noGrp="1" noChangeArrowheads="1"/>
          </p:cNvSpPr>
          <p:nvPr>
            <p:ph type="body" idx="1"/>
          </p:nvPr>
        </p:nvSpPr>
        <p:spPr>
          <a:xfrm>
            <a:off x="381000" y="1143000"/>
            <a:ext cx="8428038" cy="5334000"/>
          </a:xfrm>
        </p:spPr>
        <p:txBody>
          <a:bodyPr/>
          <a:lstStyle/>
          <a:p>
            <a:pPr>
              <a:lnSpc>
                <a:spcPct val="90000"/>
              </a:lnSpc>
            </a:pPr>
            <a:r>
              <a:rPr lang="en-US"/>
              <a:t>Star Plots </a:t>
            </a:r>
          </a:p>
          <a:p>
            <a:pPr lvl="1">
              <a:lnSpc>
                <a:spcPct val="90000"/>
              </a:lnSpc>
            </a:pPr>
            <a:r>
              <a:rPr lang="en-US"/>
              <a:t>Similar approach to parallel coordinates, but axes radiate from a central point</a:t>
            </a:r>
          </a:p>
          <a:p>
            <a:pPr lvl="1">
              <a:lnSpc>
                <a:spcPct val="90000"/>
              </a:lnSpc>
            </a:pPr>
            <a:r>
              <a:rPr lang="en-US"/>
              <a:t>The line connecting the values of an object is a polygon</a:t>
            </a:r>
          </a:p>
          <a:p>
            <a:pPr>
              <a:lnSpc>
                <a:spcPct val="90000"/>
              </a:lnSpc>
            </a:pPr>
            <a:r>
              <a:rPr lang="en-US"/>
              <a:t>Chernoff Faces</a:t>
            </a:r>
          </a:p>
          <a:p>
            <a:pPr lvl="1">
              <a:lnSpc>
                <a:spcPct val="90000"/>
              </a:lnSpc>
            </a:pPr>
            <a:r>
              <a:rPr lang="en-US"/>
              <a:t>Approach created by Herman Chernoff</a:t>
            </a:r>
          </a:p>
          <a:p>
            <a:pPr lvl="1">
              <a:lnSpc>
                <a:spcPct val="90000"/>
              </a:lnSpc>
            </a:pPr>
            <a:r>
              <a:rPr lang="en-US"/>
              <a:t>This approach associates each attribute with a characteristic of a face</a:t>
            </a:r>
          </a:p>
          <a:p>
            <a:pPr lvl="1">
              <a:lnSpc>
                <a:spcPct val="90000"/>
              </a:lnSpc>
            </a:pPr>
            <a:r>
              <a:rPr lang="en-US"/>
              <a:t>The values of each attribute determine the appearance of the corresponding facial characteristic	</a:t>
            </a:r>
          </a:p>
          <a:p>
            <a:pPr lvl="1">
              <a:lnSpc>
                <a:spcPct val="90000"/>
              </a:lnSpc>
            </a:pPr>
            <a:r>
              <a:rPr lang="en-US"/>
              <a:t>Each object becomes a separate face</a:t>
            </a:r>
          </a:p>
          <a:p>
            <a:pPr lvl="1">
              <a:lnSpc>
                <a:spcPct val="90000"/>
              </a:lnSpc>
            </a:pPr>
            <a:r>
              <a:rPr lang="en-US"/>
              <a:t>Relies on human’s ability to distinguish faces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1026"/>
          <p:cNvSpPr>
            <a:spLocks noGrp="1" noChangeArrowheads="1"/>
          </p:cNvSpPr>
          <p:nvPr>
            <p:ph type="title"/>
          </p:nvPr>
        </p:nvSpPr>
        <p:spPr>
          <a:xfrm>
            <a:off x="152400" y="152400"/>
            <a:ext cx="8991600" cy="533400"/>
          </a:xfrm>
        </p:spPr>
        <p:txBody>
          <a:bodyPr/>
          <a:lstStyle/>
          <a:p>
            <a:r>
              <a:rPr lang="en-US"/>
              <a:t>Star Plots for Iris Data</a:t>
            </a:r>
          </a:p>
        </p:txBody>
      </p:sp>
      <p:pic>
        <p:nvPicPr>
          <p:cNvPr id="977924" name="Picture 1028"/>
          <p:cNvPicPr>
            <a:picLocks noChangeAspect="1" noChangeArrowheads="1"/>
          </p:cNvPicPr>
          <p:nvPr/>
        </p:nvPicPr>
        <p:blipFill>
          <a:blip r:embed="rId3">
            <a:extLst>
              <a:ext uri="{28A0092B-C50C-407E-A947-70E740481C1C}">
                <a14:useLocalDpi xmlns:a14="http://schemas.microsoft.com/office/drawing/2010/main" val="0"/>
              </a:ext>
            </a:extLst>
          </a:blip>
          <a:srcRect l="13716" t="18285" r="6215" b="17870"/>
          <a:stretch>
            <a:fillRect/>
          </a:stretch>
        </p:blipFill>
        <p:spPr bwMode="auto">
          <a:xfrm>
            <a:off x="533400" y="1600200"/>
            <a:ext cx="713898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7925" name="Rectangle 1029"/>
          <p:cNvSpPr>
            <a:spLocks noGrp="1" noChangeArrowheads="1"/>
          </p:cNvSpPr>
          <p:nvPr>
            <p:ph type="body" idx="1"/>
          </p:nvPr>
        </p:nvSpPr>
        <p:spPr>
          <a:xfrm>
            <a:off x="7086600" y="1828800"/>
            <a:ext cx="2057400" cy="3505200"/>
          </a:xfrm>
          <a:noFill/>
          <a:ln/>
        </p:spPr>
        <p:txBody>
          <a:bodyPr/>
          <a:lstStyle/>
          <a:p>
            <a:pPr>
              <a:lnSpc>
                <a:spcPct val="90000"/>
              </a:lnSpc>
              <a:buFont typeface="Monotype Sorts" charset="2"/>
              <a:buNone/>
            </a:pPr>
            <a:r>
              <a:rPr lang="en-US" sz="2400"/>
              <a:t>Setosa</a:t>
            </a:r>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r>
              <a:rPr lang="en-US" sz="2400"/>
              <a:t>Versicolour</a:t>
            </a:r>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r>
              <a:rPr lang="en-US" sz="2400"/>
              <a:t>Virginica</a:t>
            </a:r>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endParaRPr 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a:xfrm>
            <a:off x="152400" y="152400"/>
            <a:ext cx="8991600" cy="533400"/>
          </a:xfrm>
        </p:spPr>
        <p:txBody>
          <a:bodyPr/>
          <a:lstStyle/>
          <a:p>
            <a:r>
              <a:rPr lang="en-US"/>
              <a:t>Chernoff Faces for Iris Data</a:t>
            </a:r>
          </a:p>
        </p:txBody>
      </p:sp>
      <p:pic>
        <p:nvPicPr>
          <p:cNvPr id="979972" name="Picture 4"/>
          <p:cNvPicPr>
            <a:picLocks noChangeAspect="1" noChangeArrowheads="1"/>
          </p:cNvPicPr>
          <p:nvPr/>
        </p:nvPicPr>
        <p:blipFill>
          <a:blip r:embed="rId3">
            <a:extLst>
              <a:ext uri="{28A0092B-C50C-407E-A947-70E740481C1C}">
                <a14:useLocalDpi xmlns:a14="http://schemas.microsoft.com/office/drawing/2010/main" val="0"/>
              </a:ext>
            </a:extLst>
          </a:blip>
          <a:srcRect l="18523" t="24202" r="14157" b="19345"/>
          <a:stretch>
            <a:fillRect/>
          </a:stretch>
        </p:blipFill>
        <p:spPr bwMode="auto">
          <a:xfrm>
            <a:off x="0" y="1295400"/>
            <a:ext cx="7391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9974" name="Rectangle 6"/>
          <p:cNvSpPr>
            <a:spLocks noGrp="1" noChangeArrowheads="1"/>
          </p:cNvSpPr>
          <p:nvPr>
            <p:ph type="body" idx="1"/>
          </p:nvPr>
        </p:nvSpPr>
        <p:spPr>
          <a:xfrm>
            <a:off x="7391400" y="1447800"/>
            <a:ext cx="2057400" cy="4114800"/>
          </a:xfrm>
          <a:noFill/>
          <a:ln/>
        </p:spPr>
        <p:txBody>
          <a:bodyPr/>
          <a:lstStyle/>
          <a:p>
            <a:pPr>
              <a:lnSpc>
                <a:spcPct val="80000"/>
              </a:lnSpc>
              <a:buFont typeface="Monotype Sorts" charset="2"/>
              <a:buNone/>
            </a:pPr>
            <a:r>
              <a:rPr lang="en-US" sz="2400"/>
              <a:t>Setosa</a:t>
            </a:r>
          </a:p>
          <a:p>
            <a:pPr>
              <a:lnSpc>
                <a:spcPct val="80000"/>
              </a:lnSpc>
            </a:pPr>
            <a:endParaRPr lang="en-US" sz="2400"/>
          </a:p>
          <a:p>
            <a:pPr>
              <a:lnSpc>
                <a:spcPct val="80000"/>
              </a:lnSpc>
            </a:pPr>
            <a:endParaRPr lang="en-US" sz="2400"/>
          </a:p>
          <a:p>
            <a:pPr>
              <a:lnSpc>
                <a:spcPct val="80000"/>
              </a:lnSpc>
            </a:pPr>
            <a:endParaRPr lang="en-US" sz="2400"/>
          </a:p>
          <a:p>
            <a:pPr>
              <a:lnSpc>
                <a:spcPct val="80000"/>
              </a:lnSpc>
              <a:buFont typeface="Monotype Sorts" charset="2"/>
              <a:buNone/>
            </a:pPr>
            <a:r>
              <a:rPr lang="en-US" sz="2400"/>
              <a:t>Versicolour</a:t>
            </a:r>
          </a:p>
          <a:p>
            <a:pPr>
              <a:lnSpc>
                <a:spcPct val="80000"/>
              </a:lnSpc>
            </a:pPr>
            <a:endParaRPr lang="en-US" sz="2400"/>
          </a:p>
          <a:p>
            <a:pPr>
              <a:lnSpc>
                <a:spcPct val="80000"/>
              </a:lnSpc>
            </a:pPr>
            <a:endParaRPr lang="en-US" sz="2400"/>
          </a:p>
          <a:p>
            <a:pPr>
              <a:lnSpc>
                <a:spcPct val="80000"/>
              </a:lnSpc>
              <a:buFont typeface="Monotype Sorts" charset="2"/>
              <a:buNone/>
            </a:pPr>
            <a:endParaRPr lang="en-US" sz="2400"/>
          </a:p>
          <a:p>
            <a:pPr>
              <a:lnSpc>
                <a:spcPct val="80000"/>
              </a:lnSpc>
              <a:buFont typeface="Monotype Sorts" charset="2"/>
              <a:buNone/>
            </a:pPr>
            <a:endParaRPr lang="en-US" sz="2400"/>
          </a:p>
          <a:p>
            <a:pPr>
              <a:lnSpc>
                <a:spcPct val="80000"/>
              </a:lnSpc>
              <a:buFont typeface="Monotype Sorts" charset="2"/>
              <a:buNone/>
            </a:pPr>
            <a:r>
              <a:rPr lang="en-US" sz="2400"/>
              <a:t>Virginica</a:t>
            </a:r>
          </a:p>
          <a:p>
            <a:pPr>
              <a:lnSpc>
                <a:spcPct val="80000"/>
              </a:lnSpc>
            </a:pPr>
            <a:endParaRPr lang="en-US" sz="2400"/>
          </a:p>
          <a:p>
            <a:pPr>
              <a:lnSpc>
                <a:spcPct val="80000"/>
              </a:lnSpc>
            </a:pPr>
            <a:endParaRPr lang="en-US" sz="2400"/>
          </a:p>
          <a:p>
            <a:pPr>
              <a:lnSpc>
                <a:spcPct val="80000"/>
              </a:lnSpc>
              <a:buFont typeface="Monotype Sorts" charset="2"/>
              <a:buNone/>
            </a:pPr>
            <a:endParaRPr lang="en-US"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t>OLAP</a:t>
            </a:r>
          </a:p>
        </p:txBody>
      </p:sp>
      <p:sp>
        <p:nvSpPr>
          <p:cNvPr id="914435" name="Rectangle 3"/>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a:t>On-Line Analytical Processing (OLAP) was proposed by E. F. Codd, the father of the relational database.</a:t>
            </a:r>
          </a:p>
          <a:p>
            <a:pPr>
              <a:lnSpc>
                <a:spcPct val="90000"/>
              </a:lnSpc>
              <a:spcBef>
                <a:spcPct val="15000"/>
              </a:spcBef>
            </a:pPr>
            <a:r>
              <a:rPr lang="en-US"/>
              <a:t>Relational databases put data into tables, while OLAP uses a multidimensional array representation. </a:t>
            </a:r>
          </a:p>
          <a:p>
            <a:pPr lvl="1">
              <a:lnSpc>
                <a:spcPct val="90000"/>
              </a:lnSpc>
              <a:spcBef>
                <a:spcPct val="15000"/>
              </a:spcBef>
            </a:pPr>
            <a:r>
              <a:rPr lang="en-US"/>
              <a:t>Such representations of data previously existed in statistics and other fields</a:t>
            </a:r>
          </a:p>
          <a:p>
            <a:pPr>
              <a:lnSpc>
                <a:spcPct val="90000"/>
              </a:lnSpc>
              <a:spcBef>
                <a:spcPct val="15000"/>
              </a:spcBef>
            </a:pPr>
            <a:r>
              <a:rPr lang="en-US"/>
              <a:t>There are a number of data analysis and data exploration operations that are easier with such a data representation.  </a:t>
            </a:r>
          </a:p>
          <a:p>
            <a:pPr lvl="2">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a:t>Creating a Multidimensional Array</a:t>
            </a:r>
          </a:p>
        </p:txBody>
      </p:sp>
      <p:sp>
        <p:nvSpPr>
          <p:cNvPr id="916483" name="Rectangle 3"/>
          <p:cNvSpPr>
            <a:spLocks noGrp="1" noChangeArrowheads="1"/>
          </p:cNvSpPr>
          <p:nvPr>
            <p:ph type="body" idx="1"/>
          </p:nvPr>
        </p:nvSpPr>
        <p:spPr>
          <a:xfrm>
            <a:off x="411163" y="1143000"/>
            <a:ext cx="8656637" cy="5181600"/>
          </a:xfrm>
        </p:spPr>
        <p:txBody>
          <a:bodyPr/>
          <a:lstStyle/>
          <a:p>
            <a:r>
              <a:rPr lang="en-US" sz="2400"/>
              <a:t>Converting tabular data into a multidimensional array:</a:t>
            </a:r>
          </a:p>
          <a:p>
            <a:pPr marL="749300" lvl="1"/>
            <a:r>
              <a:rPr lang="en-US"/>
              <a:t>Identify which attributes are to be the dimensions and which attribute is to be the target attribute </a:t>
            </a:r>
          </a:p>
          <a:p>
            <a:pPr marL="1206500" lvl="2" indent="-292100"/>
            <a:r>
              <a:rPr lang="en-US" sz="2200"/>
              <a:t>Attributes used as dimensions must have discrete values</a:t>
            </a:r>
          </a:p>
          <a:p>
            <a:pPr marL="1206500" lvl="2" indent="-292100"/>
            <a:r>
              <a:rPr lang="en-US" sz="2200"/>
              <a:t>Values of target variable appear as entries in the array</a:t>
            </a:r>
          </a:p>
          <a:p>
            <a:pPr marL="1206500" lvl="2" indent="-292100"/>
            <a:r>
              <a:rPr lang="en-US" sz="2200"/>
              <a:t>The target value is typically a count or continuous value</a:t>
            </a:r>
          </a:p>
          <a:p>
            <a:pPr marL="1206500" lvl="2" indent="-292100"/>
            <a:r>
              <a:rPr lang="en-US" sz="2200"/>
              <a:t>Can have no target variable at all except the count of objects that have the same set of attribute values</a:t>
            </a:r>
          </a:p>
          <a:p>
            <a:pPr marL="749300" lvl="1"/>
            <a:r>
              <a:rPr lang="en-US"/>
              <a:t>Find the value of each entry in the multidimensional array by summing the values (of the target attribute) or the count of all objects that have the attribute values corresponding to that entry.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p:txBody>
          <a:bodyPr/>
          <a:lstStyle/>
          <a:p>
            <a:r>
              <a:rPr lang="en-US"/>
              <a:t>Example: Iris data</a:t>
            </a:r>
          </a:p>
        </p:txBody>
      </p:sp>
      <p:sp>
        <p:nvSpPr>
          <p:cNvPr id="918531" name="Rectangle 3"/>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sz="2400"/>
              <a:t>We show how the attributes, petal length, petal width, and species type can be converted to a multidimensional array</a:t>
            </a:r>
          </a:p>
          <a:p>
            <a:pPr marL="749300" lvl="1">
              <a:lnSpc>
                <a:spcPct val="90000"/>
              </a:lnSpc>
              <a:spcBef>
                <a:spcPct val="15000"/>
              </a:spcBef>
            </a:pPr>
            <a:r>
              <a:rPr lang="en-US"/>
              <a:t>First, we discretized the petal width and length to have categorical values: </a:t>
            </a:r>
            <a:r>
              <a:rPr lang="en-US" i="1"/>
              <a:t>low</a:t>
            </a:r>
            <a:r>
              <a:rPr lang="en-US"/>
              <a:t>, </a:t>
            </a:r>
            <a:r>
              <a:rPr lang="en-US" i="1"/>
              <a:t>medium</a:t>
            </a:r>
            <a:r>
              <a:rPr lang="en-US"/>
              <a:t>, and </a:t>
            </a:r>
            <a:r>
              <a:rPr lang="en-US" i="1"/>
              <a:t>high</a:t>
            </a:r>
          </a:p>
        </p:txBody>
      </p:sp>
      <p:pic>
        <p:nvPicPr>
          <p:cNvPr id="91853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r="-1634"/>
          <a:stretch>
            <a:fillRect/>
          </a:stretch>
        </p:blipFill>
        <p:spPr bwMode="auto">
          <a:xfrm>
            <a:off x="1219200" y="2743200"/>
            <a:ext cx="6019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0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371600"/>
            <a:ext cx="5210175" cy="457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0578" name="Rectangle 2"/>
          <p:cNvSpPr>
            <a:spLocks noGrp="1" noChangeArrowheads="1"/>
          </p:cNvSpPr>
          <p:nvPr>
            <p:ph type="title"/>
          </p:nvPr>
        </p:nvSpPr>
        <p:spPr/>
        <p:txBody>
          <a:bodyPr/>
          <a:lstStyle/>
          <a:p>
            <a:r>
              <a:rPr lang="en-US"/>
              <a:t>Example: Iris data (continued)</a:t>
            </a:r>
          </a:p>
        </p:txBody>
      </p:sp>
      <p:sp>
        <p:nvSpPr>
          <p:cNvPr id="920579" name="Rectangle 3"/>
          <p:cNvSpPr>
            <a:spLocks noGrp="1" noChangeArrowheads="1"/>
          </p:cNvSpPr>
          <p:nvPr>
            <p:ph type="body" idx="1"/>
          </p:nvPr>
        </p:nvSpPr>
        <p:spPr>
          <a:xfrm>
            <a:off x="411163" y="1143000"/>
            <a:ext cx="3779837" cy="5181600"/>
          </a:xfrm>
        </p:spPr>
        <p:txBody>
          <a:bodyPr/>
          <a:lstStyle/>
          <a:p>
            <a:pPr>
              <a:lnSpc>
                <a:spcPct val="90000"/>
              </a:lnSpc>
              <a:spcBef>
                <a:spcPct val="15000"/>
              </a:spcBef>
            </a:pPr>
            <a:r>
              <a:rPr lang="en-US" sz="2400"/>
              <a:t>Each unique tuple of petal width, petal length, and species type identifies one element of the array.</a:t>
            </a:r>
          </a:p>
          <a:p>
            <a:pPr>
              <a:lnSpc>
                <a:spcPct val="90000"/>
              </a:lnSpc>
              <a:spcBef>
                <a:spcPct val="15000"/>
              </a:spcBef>
            </a:pPr>
            <a:r>
              <a:rPr lang="en-US" sz="2400"/>
              <a:t>This element is assigned the corresponding count value.   </a:t>
            </a:r>
          </a:p>
          <a:p>
            <a:pPr>
              <a:lnSpc>
                <a:spcPct val="90000"/>
              </a:lnSpc>
              <a:spcBef>
                <a:spcPct val="15000"/>
              </a:spcBef>
            </a:pPr>
            <a:r>
              <a:rPr lang="en-US" sz="2400"/>
              <a:t>The figure illustrates </a:t>
            </a:r>
            <a:br>
              <a:rPr lang="en-US" sz="2400"/>
            </a:br>
            <a:r>
              <a:rPr lang="en-US" sz="2400"/>
              <a:t>the result.</a:t>
            </a:r>
          </a:p>
          <a:p>
            <a:pPr>
              <a:lnSpc>
                <a:spcPct val="90000"/>
              </a:lnSpc>
              <a:spcBef>
                <a:spcPct val="15000"/>
              </a:spcBef>
            </a:pPr>
            <a:r>
              <a:rPr lang="en-US" sz="2400"/>
              <a:t>All non-specified </a:t>
            </a:r>
            <a:br>
              <a:rPr lang="en-US" sz="2400"/>
            </a:br>
            <a:r>
              <a:rPr lang="en-US" sz="2400"/>
              <a:t>tuples are 0.</a:t>
            </a:r>
          </a:p>
          <a:p>
            <a:pPr marL="1206500" lvl="2" indent="-292100">
              <a:lnSpc>
                <a:spcPct val="90000"/>
              </a:lnSpc>
              <a:spcBef>
                <a:spcPct val="15000"/>
              </a:spcBef>
            </a:pPr>
            <a:endParaRPr 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7" name="Rectangle 3"/>
          <p:cNvSpPr>
            <a:spLocks noGrp="1" noChangeArrowheads="1"/>
          </p:cNvSpPr>
          <p:nvPr>
            <p:ph type="title"/>
          </p:nvPr>
        </p:nvSpPr>
        <p:spPr/>
        <p:txBody>
          <a:bodyPr/>
          <a:lstStyle/>
          <a:p>
            <a:r>
              <a:rPr lang="en-US"/>
              <a:t>Example: Iris data (continued)</a:t>
            </a:r>
          </a:p>
        </p:txBody>
      </p:sp>
      <p:sp>
        <p:nvSpPr>
          <p:cNvPr id="922628" name="Rectangle 4"/>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a:t>Slices of the multidimensional array are shown by the following cross-tabulations</a:t>
            </a:r>
          </a:p>
          <a:p>
            <a:pPr>
              <a:lnSpc>
                <a:spcPct val="90000"/>
              </a:lnSpc>
              <a:spcBef>
                <a:spcPct val="15000"/>
              </a:spcBef>
            </a:pPr>
            <a:r>
              <a:rPr lang="en-US"/>
              <a:t>What do these tables tell us?</a:t>
            </a:r>
          </a:p>
          <a:p>
            <a:pPr marL="1206500" lvl="2" indent="-292100">
              <a:lnSpc>
                <a:spcPct val="90000"/>
              </a:lnSpc>
              <a:spcBef>
                <a:spcPct val="15000"/>
              </a:spcBef>
            </a:pPr>
            <a:endParaRPr lang="en-US"/>
          </a:p>
        </p:txBody>
      </p:sp>
      <p:pic>
        <p:nvPicPr>
          <p:cNvPr id="9226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50" y="2514600"/>
            <a:ext cx="40354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63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2650" y="2530475"/>
            <a:ext cx="4222750"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636"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850" y="4191000"/>
            <a:ext cx="4159250" cy="160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r>
              <a:rPr lang="en-US"/>
              <a:t>OLAP Operations: Data Cube</a:t>
            </a:r>
          </a:p>
        </p:txBody>
      </p:sp>
      <p:sp>
        <p:nvSpPr>
          <p:cNvPr id="924675" name="Rectangle 3"/>
          <p:cNvSpPr>
            <a:spLocks noGrp="1" noChangeArrowheads="1"/>
          </p:cNvSpPr>
          <p:nvPr>
            <p:ph type="body" idx="1"/>
          </p:nvPr>
        </p:nvSpPr>
        <p:spPr>
          <a:xfrm>
            <a:off x="411163" y="1066800"/>
            <a:ext cx="8428037" cy="5181600"/>
          </a:xfrm>
        </p:spPr>
        <p:txBody>
          <a:bodyPr/>
          <a:lstStyle/>
          <a:p>
            <a:pPr>
              <a:lnSpc>
                <a:spcPct val="90000"/>
              </a:lnSpc>
              <a:spcBef>
                <a:spcPct val="5000"/>
              </a:spcBef>
            </a:pPr>
            <a:r>
              <a:rPr lang="en-US"/>
              <a:t>The key operation of a OLAP is the formation of a data cube</a:t>
            </a:r>
          </a:p>
          <a:p>
            <a:pPr>
              <a:lnSpc>
                <a:spcPct val="90000"/>
              </a:lnSpc>
              <a:spcBef>
                <a:spcPct val="5000"/>
              </a:spcBef>
            </a:pPr>
            <a:r>
              <a:rPr lang="en-US"/>
              <a:t>A data cube is a multidimensional representation of data, together with all possible aggregates.</a:t>
            </a:r>
          </a:p>
          <a:p>
            <a:pPr>
              <a:lnSpc>
                <a:spcPct val="90000"/>
              </a:lnSpc>
              <a:spcBef>
                <a:spcPct val="5000"/>
              </a:spcBef>
            </a:pPr>
            <a:r>
              <a:rPr lang="en-US"/>
              <a:t>By all possible aggregates, we mean the aggregates that result by selecting a proper subset of the dimensions and summing over all remaining dimensions.</a:t>
            </a:r>
          </a:p>
          <a:p>
            <a:pPr>
              <a:lnSpc>
                <a:spcPct val="90000"/>
              </a:lnSpc>
              <a:spcBef>
                <a:spcPct val="5000"/>
              </a:spcBef>
            </a:pPr>
            <a:r>
              <a:rPr lang="en-US"/>
              <a:t>For example, if we choose the species type dimension of the Iris data and sum over all other dimensions, the result will be a one-dimensional entry with three entries, each of which gives the number of flowers of each type.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0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81200"/>
            <a:ext cx="4524375"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0818" name="Rectangle 2"/>
          <p:cNvSpPr>
            <a:spLocks noGrp="1" noChangeArrowheads="1"/>
          </p:cNvSpPr>
          <p:nvPr>
            <p:ph type="body" idx="1"/>
          </p:nvPr>
        </p:nvSpPr>
        <p:spPr>
          <a:xfrm>
            <a:off x="411163" y="1066800"/>
            <a:ext cx="4618037" cy="5334000"/>
          </a:xfrm>
        </p:spPr>
        <p:txBody>
          <a:bodyPr/>
          <a:lstStyle/>
          <a:p>
            <a:r>
              <a:rPr lang="en-US" sz="2400"/>
              <a:t>Consider a data set that records the sales of products at a number of company stores at various dates.</a:t>
            </a:r>
          </a:p>
          <a:p>
            <a:r>
              <a:rPr lang="en-US" sz="2400"/>
              <a:t>This data can be represented </a:t>
            </a:r>
            <a:br>
              <a:rPr lang="en-US" sz="2400"/>
            </a:br>
            <a:r>
              <a:rPr lang="en-US" sz="2400"/>
              <a:t>as a 3 dimensional array</a:t>
            </a:r>
          </a:p>
          <a:p>
            <a:r>
              <a:rPr lang="en-US" sz="2400"/>
              <a:t>There are 3 two-dimensional</a:t>
            </a:r>
            <a:br>
              <a:rPr lang="en-US" sz="2400"/>
            </a:br>
            <a:r>
              <a:rPr lang="en-US" sz="2400"/>
              <a:t>aggregates (3 choose 2 ),</a:t>
            </a:r>
            <a:br>
              <a:rPr lang="en-US" sz="2400"/>
            </a:br>
            <a:r>
              <a:rPr lang="en-US" sz="2400"/>
              <a:t>3 one-dimensional aggregates,</a:t>
            </a:r>
            <a:br>
              <a:rPr lang="en-US" sz="2400"/>
            </a:br>
            <a:r>
              <a:rPr lang="en-US" sz="2400"/>
              <a:t>and 1 zero-dimensional </a:t>
            </a:r>
            <a:br>
              <a:rPr lang="en-US" sz="2400"/>
            </a:br>
            <a:r>
              <a:rPr lang="en-US" sz="2400"/>
              <a:t>aggregate (the overall total)</a:t>
            </a:r>
          </a:p>
          <a:p>
            <a:endParaRPr lang="en-US" sz="2400"/>
          </a:p>
        </p:txBody>
      </p:sp>
      <p:sp>
        <p:nvSpPr>
          <p:cNvPr id="930820" name="Rectangle 4"/>
          <p:cNvSpPr>
            <a:spLocks noGrp="1" noChangeArrowheads="1"/>
          </p:cNvSpPr>
          <p:nvPr>
            <p:ph type="title"/>
          </p:nvPr>
        </p:nvSpPr>
        <p:spPr/>
        <p:txBody>
          <a:bodyPr/>
          <a:lstStyle/>
          <a:p>
            <a:r>
              <a:rPr lang="en-US"/>
              <a:t>Data Cube Example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Iris Sample Data Set  </a:t>
            </a:r>
          </a:p>
        </p:txBody>
      </p:sp>
      <p:sp>
        <p:nvSpPr>
          <p:cNvPr id="906243" name="Rectangle 3"/>
          <p:cNvSpPr>
            <a:spLocks noGrp="1" noChangeArrowheads="1"/>
          </p:cNvSpPr>
          <p:nvPr>
            <p:ph type="body" sz="half" idx="1"/>
          </p:nvPr>
        </p:nvSpPr>
        <p:spPr>
          <a:xfrm>
            <a:off x="411163" y="1219200"/>
            <a:ext cx="8351837" cy="1981200"/>
          </a:xfrm>
        </p:spPr>
        <p:txBody>
          <a:bodyPr/>
          <a:lstStyle/>
          <a:p>
            <a:pPr>
              <a:lnSpc>
                <a:spcPct val="90000"/>
              </a:lnSpc>
            </a:pPr>
            <a:r>
              <a:rPr lang="en-US" sz="2400"/>
              <a:t>Many of the exploratory data techniques are illustrated with the Iris Plant data set.</a:t>
            </a:r>
          </a:p>
          <a:p>
            <a:pPr lvl="1">
              <a:lnSpc>
                <a:spcPct val="90000"/>
              </a:lnSpc>
            </a:pPr>
            <a:r>
              <a:rPr lang="en-US" sz="2000"/>
              <a:t>Can be obtained from the UCI Machine Learning Repository </a:t>
            </a:r>
            <a:br>
              <a:rPr lang="en-US" sz="2000"/>
            </a:br>
            <a:r>
              <a:rPr lang="en-US" sz="2000">
                <a:hlinkClick r:id="rId3"/>
              </a:rPr>
              <a:t>http://www.ics.uci.edu/~mlearn/MLRepository.html</a:t>
            </a:r>
            <a:r>
              <a:rPr lang="en-US" sz="2000"/>
              <a:t> </a:t>
            </a:r>
          </a:p>
          <a:p>
            <a:pPr lvl="1">
              <a:lnSpc>
                <a:spcPct val="90000"/>
              </a:lnSpc>
            </a:pPr>
            <a:r>
              <a:rPr lang="en-US"/>
              <a:t>From the statistician Douglas Fisher</a:t>
            </a:r>
          </a:p>
          <a:p>
            <a:pPr lvl="1">
              <a:lnSpc>
                <a:spcPct val="90000"/>
              </a:lnSpc>
            </a:pPr>
            <a:r>
              <a:rPr lang="en-US"/>
              <a:t>Three flower types (classes):</a:t>
            </a:r>
          </a:p>
          <a:p>
            <a:pPr lvl="2">
              <a:lnSpc>
                <a:spcPct val="90000"/>
              </a:lnSpc>
            </a:pPr>
            <a:r>
              <a:rPr lang="en-US" sz="1600"/>
              <a:t> </a:t>
            </a:r>
            <a:r>
              <a:rPr lang="en-US"/>
              <a:t>Setosa</a:t>
            </a:r>
          </a:p>
          <a:p>
            <a:pPr lvl="2">
              <a:lnSpc>
                <a:spcPct val="90000"/>
              </a:lnSpc>
            </a:pPr>
            <a:r>
              <a:rPr lang="en-US"/>
              <a:t> Virginica </a:t>
            </a:r>
          </a:p>
          <a:p>
            <a:pPr lvl="2">
              <a:lnSpc>
                <a:spcPct val="90000"/>
              </a:lnSpc>
            </a:pPr>
            <a:r>
              <a:rPr lang="en-US"/>
              <a:t> Versicolour</a:t>
            </a:r>
          </a:p>
          <a:p>
            <a:pPr lvl="1">
              <a:lnSpc>
                <a:spcPct val="90000"/>
              </a:lnSpc>
            </a:pPr>
            <a:r>
              <a:rPr lang="en-US"/>
              <a:t>Four (non-class) attributes</a:t>
            </a:r>
          </a:p>
          <a:p>
            <a:pPr lvl="2">
              <a:lnSpc>
                <a:spcPct val="90000"/>
              </a:lnSpc>
            </a:pPr>
            <a:r>
              <a:rPr lang="en-US"/>
              <a:t> Sepal width and length</a:t>
            </a:r>
          </a:p>
          <a:p>
            <a:pPr lvl="2">
              <a:lnSpc>
                <a:spcPct val="90000"/>
              </a:lnSpc>
            </a:pPr>
            <a:r>
              <a:rPr lang="en-US"/>
              <a:t> Petal width and length</a:t>
            </a:r>
          </a:p>
        </p:txBody>
      </p:sp>
      <p:sp>
        <p:nvSpPr>
          <p:cNvPr id="906244" name="Text Box 4"/>
          <p:cNvSpPr txBox="1">
            <a:spLocks noChangeArrowheads="1"/>
          </p:cNvSpPr>
          <p:nvPr/>
        </p:nvSpPr>
        <p:spPr bwMode="auto">
          <a:xfrm>
            <a:off x="3032125" y="2906713"/>
            <a:ext cx="207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endParaRPr lang="en-US" b="1"/>
          </a:p>
        </p:txBody>
      </p:sp>
      <p:sp>
        <p:nvSpPr>
          <p:cNvPr id="906248" name="Rectangle 8"/>
          <p:cNvSpPr>
            <a:spLocks noChangeArrowheads="1"/>
          </p:cNvSpPr>
          <p:nvPr/>
        </p:nvSpPr>
        <p:spPr bwMode="auto">
          <a:xfrm>
            <a:off x="5334000" y="5257800"/>
            <a:ext cx="37338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r>
              <a:rPr lang="en-US">
                <a:latin typeface="Times New Roman" pitchFamily="18" charset="0"/>
              </a:rPr>
              <a:t>Virginica. Robert H. Mohlenbrock. USDA NRCS. 1995. Northeast wetland flora: Field office guide to plant species. Northeast National Technical Center, Chester, PA. Courtesy of USDA NRCS Wetland Science Institute. </a:t>
            </a:r>
          </a:p>
        </p:txBody>
      </p:sp>
      <p:pic>
        <p:nvPicPr>
          <p:cNvPr id="90624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0480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3" name="Rectangle 3"/>
          <p:cNvSpPr>
            <a:spLocks noGrp="1" noChangeArrowheads="1"/>
          </p:cNvSpPr>
          <p:nvPr>
            <p:ph type="body" idx="1"/>
          </p:nvPr>
        </p:nvSpPr>
        <p:spPr>
          <a:xfrm>
            <a:off x="411163" y="1066800"/>
            <a:ext cx="8428037" cy="5181600"/>
          </a:xfrm>
        </p:spPr>
        <p:txBody>
          <a:bodyPr/>
          <a:lstStyle/>
          <a:p>
            <a:pPr>
              <a:lnSpc>
                <a:spcPct val="90000"/>
              </a:lnSpc>
            </a:pPr>
            <a:r>
              <a:rPr lang="en-US"/>
              <a:t>The following figure table shows one of the two dimensional aggregates, along with two of the one-dimensional aggregates, and the overall total</a:t>
            </a:r>
          </a:p>
          <a:p>
            <a:pPr>
              <a:lnSpc>
                <a:spcPct val="90000"/>
              </a:lnSpc>
            </a:pPr>
            <a:endParaRPr lang="en-US"/>
          </a:p>
        </p:txBody>
      </p:sp>
      <p:sp>
        <p:nvSpPr>
          <p:cNvPr id="926722" name="Rectangle 2"/>
          <p:cNvSpPr>
            <a:spLocks noGrp="1" noChangeArrowheads="1"/>
          </p:cNvSpPr>
          <p:nvPr>
            <p:ph type="title"/>
          </p:nvPr>
        </p:nvSpPr>
        <p:spPr/>
        <p:txBody>
          <a:bodyPr/>
          <a:lstStyle/>
          <a:p>
            <a:r>
              <a:rPr lang="en-US"/>
              <a:t>Data Cube Example (continued)</a:t>
            </a:r>
          </a:p>
        </p:txBody>
      </p:sp>
      <p:pic>
        <p:nvPicPr>
          <p:cNvPr id="9267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63800"/>
            <a:ext cx="91408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p:txBody>
          <a:bodyPr/>
          <a:lstStyle/>
          <a:p>
            <a:r>
              <a:rPr lang="en-US"/>
              <a:t>OLAP Operations: Slicing and Dicing</a:t>
            </a:r>
          </a:p>
        </p:txBody>
      </p:sp>
      <p:sp>
        <p:nvSpPr>
          <p:cNvPr id="928771" name="Rectangle 3"/>
          <p:cNvSpPr>
            <a:spLocks noGrp="1" noChangeArrowheads="1"/>
          </p:cNvSpPr>
          <p:nvPr>
            <p:ph type="body" idx="1"/>
          </p:nvPr>
        </p:nvSpPr>
        <p:spPr>
          <a:xfrm>
            <a:off x="411163" y="1066800"/>
            <a:ext cx="8428037" cy="5181600"/>
          </a:xfrm>
        </p:spPr>
        <p:txBody>
          <a:bodyPr/>
          <a:lstStyle/>
          <a:p>
            <a:r>
              <a:rPr lang="en-US"/>
              <a:t>Slicing is selecting a group of cells from the entire multidimensional array by specifying a specific value for one or more dimensions. </a:t>
            </a:r>
          </a:p>
          <a:p>
            <a:r>
              <a:rPr lang="en-US"/>
              <a:t>Dicing involves selecting a subset of cells by specifying a range of attribute values. </a:t>
            </a:r>
          </a:p>
          <a:p>
            <a:pPr marL="749300" lvl="1"/>
            <a:r>
              <a:rPr lang="en-US"/>
              <a:t>This is equivalent to defining a subarray from the complete array. </a:t>
            </a:r>
          </a:p>
          <a:p>
            <a:r>
              <a:rPr lang="en-US"/>
              <a:t>In practice, both operations can also be accompanied by aggregation over some dimensions.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381000" y="152400"/>
            <a:ext cx="8610600" cy="533400"/>
          </a:xfrm>
        </p:spPr>
        <p:txBody>
          <a:bodyPr/>
          <a:lstStyle/>
          <a:p>
            <a:r>
              <a:rPr lang="en-US"/>
              <a:t>OLAP Operations: Roll-up and Drill-down</a:t>
            </a:r>
          </a:p>
        </p:txBody>
      </p:sp>
      <p:sp>
        <p:nvSpPr>
          <p:cNvPr id="932867" name="Rectangle 3"/>
          <p:cNvSpPr>
            <a:spLocks noGrp="1" noChangeArrowheads="1"/>
          </p:cNvSpPr>
          <p:nvPr>
            <p:ph type="body" idx="1"/>
          </p:nvPr>
        </p:nvSpPr>
        <p:spPr>
          <a:xfrm>
            <a:off x="381000" y="1219200"/>
            <a:ext cx="8428038" cy="4953000"/>
          </a:xfrm>
        </p:spPr>
        <p:txBody>
          <a:bodyPr/>
          <a:lstStyle/>
          <a:p>
            <a:r>
              <a:rPr lang="en-US"/>
              <a:t>Attribute values often have a hierarchical structure.</a:t>
            </a:r>
          </a:p>
          <a:p>
            <a:pPr marL="749300" lvl="1"/>
            <a:r>
              <a:rPr lang="en-US"/>
              <a:t>Each date is associated with a year, month, and week.</a:t>
            </a:r>
          </a:p>
          <a:p>
            <a:pPr marL="749300" lvl="1"/>
            <a:r>
              <a:rPr lang="en-US"/>
              <a:t>A location is associated with a continent, country, state (province, etc.), and city. </a:t>
            </a:r>
          </a:p>
          <a:p>
            <a:pPr marL="749300" lvl="1"/>
            <a:r>
              <a:rPr lang="en-US"/>
              <a:t>Products can be divided into various categories, such as clothing, electronics, and furniture.</a:t>
            </a:r>
          </a:p>
          <a:p>
            <a:r>
              <a:rPr lang="en-US"/>
              <a:t>Note that these categories often nest and form a tree or lattice</a:t>
            </a:r>
          </a:p>
          <a:p>
            <a:pPr marL="749300" lvl="1"/>
            <a:r>
              <a:rPr lang="en-US"/>
              <a:t>A year contains months which contains day</a:t>
            </a:r>
          </a:p>
          <a:p>
            <a:pPr marL="749300" lvl="1"/>
            <a:r>
              <a:rPr lang="en-US"/>
              <a:t>A country contains a state which contains a city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xfrm>
            <a:off x="381000" y="152400"/>
            <a:ext cx="8610600" cy="533400"/>
          </a:xfrm>
        </p:spPr>
        <p:txBody>
          <a:bodyPr/>
          <a:lstStyle/>
          <a:p>
            <a:r>
              <a:rPr lang="en-US"/>
              <a:t>OLAP Operations: Roll-up and Drill-down</a:t>
            </a:r>
          </a:p>
        </p:txBody>
      </p:sp>
      <p:sp>
        <p:nvSpPr>
          <p:cNvPr id="934915" name="Rectangle 3"/>
          <p:cNvSpPr>
            <a:spLocks noGrp="1" noChangeArrowheads="1"/>
          </p:cNvSpPr>
          <p:nvPr>
            <p:ph type="body" idx="1"/>
          </p:nvPr>
        </p:nvSpPr>
        <p:spPr>
          <a:xfrm>
            <a:off x="381000" y="1219200"/>
            <a:ext cx="8428038" cy="5181600"/>
          </a:xfrm>
        </p:spPr>
        <p:txBody>
          <a:bodyPr/>
          <a:lstStyle/>
          <a:p>
            <a:r>
              <a:rPr lang="en-US"/>
              <a:t>This hierarchical structure gives rise to the roll-up and drill-down operations.</a:t>
            </a:r>
          </a:p>
          <a:p>
            <a:pPr marL="749300" lvl="1"/>
            <a:r>
              <a:rPr lang="en-US"/>
              <a:t>For sales data, we can aggregate (roll up) the sales across all the dates in a month. </a:t>
            </a:r>
          </a:p>
          <a:p>
            <a:pPr marL="749300" lvl="1"/>
            <a:r>
              <a:rPr lang="en-US"/>
              <a:t>Conversely, given a view of the data where the time dimension is broken into months, we could split the monthly sales totals (drill down) into daily sales totals.</a:t>
            </a:r>
          </a:p>
          <a:p>
            <a:pPr marL="749300" lvl="1"/>
            <a:r>
              <a:rPr lang="en-US"/>
              <a:t>Likewise, we can drill down or roll up on the location or product ID attributes.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p:txBody>
          <a:bodyPr/>
          <a:lstStyle/>
          <a:p>
            <a:r>
              <a:rPr lang="en-US"/>
              <a:t>Iris Flower  </a:t>
            </a:r>
          </a:p>
        </p:txBody>
      </p:sp>
      <p:sp>
        <p:nvSpPr>
          <p:cNvPr id="982020" name="Text Box 4"/>
          <p:cNvSpPr txBox="1">
            <a:spLocks noChangeArrowheads="1"/>
          </p:cNvSpPr>
          <p:nvPr/>
        </p:nvSpPr>
        <p:spPr bwMode="auto">
          <a:xfrm>
            <a:off x="3032125" y="2906713"/>
            <a:ext cx="207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endParaRPr lang="en-US" b="1"/>
          </a:p>
        </p:txBody>
      </p:sp>
      <p:sp>
        <p:nvSpPr>
          <p:cNvPr id="982021" name="Rectangle 5"/>
          <p:cNvSpPr>
            <a:spLocks noChangeArrowheads="1"/>
          </p:cNvSpPr>
          <p:nvPr/>
        </p:nvSpPr>
        <p:spPr bwMode="auto">
          <a:xfrm>
            <a:off x="152400" y="5715000"/>
            <a:ext cx="883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r>
              <a:rPr lang="en-US">
                <a:latin typeface="Times New Roman" pitchFamily="18" charset="0"/>
              </a:rPr>
              <a:t>Virginica. Robert H. Mohlenbrock. USDA NRCS. 1995. Northeast wetland flora: Field office guide to plant species. Northeast National Technical Center, Chester, PA. Courtesy of USDA NRCS Wetland Science Institute. </a:t>
            </a:r>
          </a:p>
        </p:txBody>
      </p:sp>
      <p:pic>
        <p:nvPicPr>
          <p:cNvPr id="9820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6856413"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t>Summary Statistics</a:t>
            </a:r>
          </a:p>
        </p:txBody>
      </p:sp>
      <p:sp>
        <p:nvSpPr>
          <p:cNvPr id="826371" name="Rectangle 3"/>
          <p:cNvSpPr>
            <a:spLocks noGrp="1" noChangeArrowheads="1"/>
          </p:cNvSpPr>
          <p:nvPr>
            <p:ph type="body" idx="1"/>
          </p:nvPr>
        </p:nvSpPr>
        <p:spPr>
          <a:xfrm>
            <a:off x="411163" y="1143000"/>
            <a:ext cx="8428037" cy="5181600"/>
          </a:xfrm>
        </p:spPr>
        <p:txBody>
          <a:bodyPr/>
          <a:lstStyle/>
          <a:p>
            <a:r>
              <a:rPr lang="en-US"/>
              <a:t>Summary statistics  are numbers that summarize properties of the data</a:t>
            </a:r>
          </a:p>
          <a:p>
            <a:pPr lvl="2"/>
            <a:endParaRPr lang="en-US"/>
          </a:p>
          <a:p>
            <a:pPr lvl="1"/>
            <a:r>
              <a:rPr lang="en-US"/>
              <a:t>Summarized properties include frequency, location and spread</a:t>
            </a:r>
          </a:p>
          <a:p>
            <a:pPr lvl="2"/>
            <a:r>
              <a:rPr lang="en-US"/>
              <a:t> </a:t>
            </a:r>
            <a:r>
              <a:rPr lang="en-US" sz="2200"/>
              <a:t>Examples: 	location - mean</a:t>
            </a:r>
            <a:br>
              <a:rPr lang="en-US" sz="2200"/>
            </a:br>
            <a:r>
              <a:rPr lang="en-US" sz="2200"/>
              <a:t>                   	spread - standard deviation</a:t>
            </a:r>
          </a:p>
          <a:p>
            <a:pPr lvl="2"/>
            <a:endParaRPr lang="en-US"/>
          </a:p>
          <a:p>
            <a:pPr lvl="1"/>
            <a:r>
              <a:rPr lang="en-US"/>
              <a:t>Most summary statistics can be calculated in a single pass through the data</a:t>
            </a:r>
          </a:p>
          <a:p>
            <a:pPr lvl="2">
              <a:buFont typeface="Wingdings" pitchFamily="2" charset="2"/>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Frequency and Mode</a:t>
            </a:r>
          </a:p>
        </p:txBody>
      </p:sp>
      <p:sp>
        <p:nvSpPr>
          <p:cNvPr id="904195" name="Rectangle 3"/>
          <p:cNvSpPr>
            <a:spLocks noGrp="1" noChangeArrowheads="1"/>
          </p:cNvSpPr>
          <p:nvPr>
            <p:ph type="body" idx="1"/>
          </p:nvPr>
        </p:nvSpPr>
        <p:spPr>
          <a:xfrm>
            <a:off x="411163" y="1143000"/>
            <a:ext cx="8428037" cy="5181600"/>
          </a:xfrm>
        </p:spPr>
        <p:txBody>
          <a:bodyPr/>
          <a:lstStyle/>
          <a:p>
            <a:r>
              <a:rPr lang="en-US" sz="3200" dirty="0"/>
              <a:t>The frequency of an attribute value is the percentage of time the value occurs in the </a:t>
            </a:r>
            <a:br>
              <a:rPr lang="en-US" sz="3200" dirty="0"/>
            </a:br>
            <a:r>
              <a:rPr lang="en-US" sz="3200" dirty="0"/>
              <a:t>data set</a:t>
            </a:r>
            <a:r>
              <a:rPr lang="en-US" dirty="0"/>
              <a:t> </a:t>
            </a:r>
          </a:p>
          <a:p>
            <a:pPr lvl="1"/>
            <a:r>
              <a:rPr lang="en-US" dirty="0"/>
              <a:t>For example, given the attribute </a:t>
            </a:r>
            <a:r>
              <a:rPr lang="en-US" dirty="0" smtClean="0"/>
              <a:t>‘gender’ </a:t>
            </a:r>
            <a:r>
              <a:rPr lang="en-US" dirty="0"/>
              <a:t>and a representative population of people, the gender ‘female’ occurs about 50% of the time.</a:t>
            </a:r>
          </a:p>
          <a:p>
            <a:r>
              <a:rPr lang="en-US" dirty="0"/>
              <a:t>The mode of an attribute is the most frequent attribute value   </a:t>
            </a:r>
          </a:p>
          <a:p>
            <a:r>
              <a:rPr lang="en-US" dirty="0"/>
              <a:t>The notions of frequency and mode are typically used with categorical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Percentiles</a:t>
            </a:r>
          </a:p>
        </p:txBody>
      </p:sp>
      <p:sp>
        <p:nvSpPr>
          <p:cNvPr id="908291" name="Rectangle 3"/>
          <p:cNvSpPr>
            <a:spLocks noGrp="1" noChangeArrowheads="1"/>
          </p:cNvSpPr>
          <p:nvPr>
            <p:ph type="body" idx="1"/>
          </p:nvPr>
        </p:nvSpPr>
        <p:spPr>
          <a:xfrm>
            <a:off x="411163" y="1143000"/>
            <a:ext cx="8428037" cy="5181600"/>
          </a:xfrm>
        </p:spPr>
        <p:txBody>
          <a:bodyPr/>
          <a:lstStyle/>
          <a:p>
            <a:r>
              <a:rPr lang="en-US"/>
              <a:t>For continuous data, the notion of a percentile is more useful. </a:t>
            </a:r>
          </a:p>
          <a:p>
            <a:endParaRPr lang="en-US"/>
          </a:p>
          <a:p>
            <a:pPr>
              <a:buFont typeface="Monotype Sorts" charset="2"/>
              <a:buNone/>
            </a:pPr>
            <a:r>
              <a:rPr lang="en-US"/>
              <a:t>Given an ordinal or continuous attribute </a:t>
            </a:r>
            <a:r>
              <a:rPr lang="en-US" i="1"/>
              <a:t>x</a:t>
            </a:r>
            <a:r>
              <a:rPr lang="en-US"/>
              <a:t> and a number </a:t>
            </a:r>
            <a:r>
              <a:rPr lang="en-US" i="1"/>
              <a:t>p</a:t>
            </a:r>
            <a:r>
              <a:rPr lang="en-US"/>
              <a:t> between 0 and 100, the </a:t>
            </a:r>
            <a:r>
              <a:rPr lang="en-US" i="1"/>
              <a:t>p</a:t>
            </a:r>
            <a:r>
              <a:rPr lang="en-US"/>
              <a:t>th percentile is a value x</a:t>
            </a:r>
            <a:r>
              <a:rPr lang="en-US" baseline="-25000"/>
              <a:t>p</a:t>
            </a:r>
            <a:r>
              <a:rPr lang="en-US"/>
              <a:t> of x such that </a:t>
            </a:r>
            <a:r>
              <a:rPr lang="en-US" i="1"/>
              <a:t>p</a:t>
            </a:r>
            <a:r>
              <a:rPr lang="en-US"/>
              <a:t>% of the observed values of x are less than x</a:t>
            </a:r>
            <a:r>
              <a:rPr lang="en-US" baseline="-25000"/>
              <a:t>p</a:t>
            </a:r>
            <a:r>
              <a:rPr lang="en-US"/>
              <a:t>. </a:t>
            </a:r>
          </a:p>
          <a:p>
            <a:pPr>
              <a:buFont typeface="Monotype Sorts" charset="2"/>
              <a:buNone/>
            </a:pPr>
            <a:endParaRPr lang="en-US"/>
          </a:p>
          <a:p>
            <a:r>
              <a:rPr lang="en-US"/>
              <a:t>For instance, the 50th percentile is the value x</a:t>
            </a:r>
            <a:r>
              <a:rPr lang="en-US" baseline="-25000"/>
              <a:t>50%</a:t>
            </a:r>
            <a:r>
              <a:rPr lang="en-US"/>
              <a:t> such that 50% of all values of x are less than x</a:t>
            </a:r>
            <a:r>
              <a:rPr lang="en-US" baseline="-25000"/>
              <a:t>50%.</a:t>
            </a:r>
            <a:r>
              <a:rPr lang="en-US"/>
              <a:t> .</a:t>
            </a:r>
          </a:p>
        </p:txBody>
      </p:sp>
      <p:graphicFrame>
        <p:nvGraphicFramePr>
          <p:cNvPr id="908292" name="Object 4"/>
          <p:cNvGraphicFramePr>
            <a:graphicFrameLocks noChangeAspect="1"/>
          </p:cNvGraphicFramePr>
          <p:nvPr/>
        </p:nvGraphicFramePr>
        <p:xfrm>
          <a:off x="4483100" y="3327400"/>
          <a:ext cx="177800" cy="203200"/>
        </p:xfrm>
        <a:graphic>
          <a:graphicData uri="http://schemas.openxmlformats.org/presentationml/2006/ole">
            <mc:AlternateContent xmlns:mc="http://schemas.openxmlformats.org/markup-compatibility/2006">
              <mc:Choice xmlns:v="urn:schemas-microsoft-com:vml" Requires="v">
                <p:oleObj spid="_x0000_s984077" name="Equation" r:id="rId4" imgW="177800" imgH="203200" progId="Equation.3">
                  <p:embed/>
                </p:oleObj>
              </mc:Choice>
              <mc:Fallback>
                <p:oleObj name="Equation" r:id="rId4" imgW="177800" imgH="203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3100" y="3327400"/>
                        <a:ext cx="1778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3352800"/>
            <a:ext cx="898525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38" name="Rectangle 2"/>
          <p:cNvSpPr>
            <a:spLocks noGrp="1" noChangeArrowheads="1"/>
          </p:cNvSpPr>
          <p:nvPr>
            <p:ph type="title"/>
          </p:nvPr>
        </p:nvSpPr>
        <p:spPr>
          <a:xfrm>
            <a:off x="381000" y="152400"/>
            <a:ext cx="8458200" cy="533400"/>
          </a:xfrm>
        </p:spPr>
        <p:txBody>
          <a:bodyPr/>
          <a:lstStyle/>
          <a:p>
            <a:r>
              <a:rPr lang="en-US"/>
              <a:t>Measures of Location: Mean and Median</a:t>
            </a:r>
          </a:p>
        </p:txBody>
      </p:sp>
      <p:sp>
        <p:nvSpPr>
          <p:cNvPr id="910339" name="Rectangle 3"/>
          <p:cNvSpPr>
            <a:spLocks noGrp="1" noChangeArrowheads="1"/>
          </p:cNvSpPr>
          <p:nvPr>
            <p:ph type="body" idx="1"/>
          </p:nvPr>
        </p:nvSpPr>
        <p:spPr>
          <a:xfrm>
            <a:off x="411163" y="1143000"/>
            <a:ext cx="8428037" cy="5181600"/>
          </a:xfrm>
        </p:spPr>
        <p:txBody>
          <a:bodyPr/>
          <a:lstStyle/>
          <a:p>
            <a:r>
              <a:rPr lang="en-US"/>
              <a:t>The mean is the most common measure of the location of a set of points.  </a:t>
            </a:r>
          </a:p>
          <a:p>
            <a:r>
              <a:rPr lang="en-US"/>
              <a:t>However, the mean is very sensitive to outliers.   </a:t>
            </a:r>
          </a:p>
          <a:p>
            <a:r>
              <a:rPr lang="en-US"/>
              <a:t>Thus, the median or a trimmed mean is also commonly used.</a:t>
            </a:r>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ts val="400"/>
          </a:spcAft>
          <a:buClr>
            <a:srgbClr val="0C7B9C"/>
          </a:buClr>
          <a:buSzPct val="100000"/>
          <a:buFont typeface="Times New Roman" pitchFamily="18" charset="0"/>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ts val="400"/>
          </a:spcAft>
          <a:buClr>
            <a:srgbClr val="0C7B9C"/>
          </a:buClr>
          <a:buSzPct val="100000"/>
          <a:buFont typeface="Times New Roman" pitchFamily="18" charset="0"/>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7F423302C9CD4E8A30D4BCC9D69D1B" ma:contentTypeVersion="0" ma:contentTypeDescription="Create a new document." ma:contentTypeScope="" ma:versionID="7d952ac1931c16f12218c1afd43cd918">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C2518E-C998-4359-BB3A-8F6095862BC4}"/>
</file>

<file path=customXml/itemProps2.xml><?xml version="1.0" encoding="utf-8"?>
<ds:datastoreItem xmlns:ds="http://schemas.openxmlformats.org/officeDocument/2006/customXml" ds:itemID="{B887DCAA-4EAD-4B8E-B385-B3B93D9654A4}"/>
</file>

<file path=customXml/itemProps3.xml><?xml version="1.0" encoding="utf-8"?>
<ds:datastoreItem xmlns:ds="http://schemas.openxmlformats.org/officeDocument/2006/customXml" ds:itemID="{6920DA1E-3834-456C-8EC4-91A28A81C156}"/>
</file>

<file path=docProps/app.xml><?xml version="1.0" encoding="utf-8"?>
<Properties xmlns="http://schemas.openxmlformats.org/officeDocument/2006/extended-properties" xmlns:vt="http://schemas.openxmlformats.org/officeDocument/2006/docPropsVTypes">
  <Template>Porky:Words:ASCI:PSE:Budgets FY97:LC.BRev.FY97</Template>
  <TotalTime>146478299</TotalTime>
  <Pages>3</Pages>
  <Words>2033</Words>
  <Application>Microsoft Macintosh PowerPoint</Application>
  <PresentationFormat>On-screen Show (4:3)</PresentationFormat>
  <Paragraphs>255</Paragraphs>
  <Slides>43</Slides>
  <Notes>43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Monotype Sorts</vt:lpstr>
      <vt:lpstr>ＭＳ Ｐゴシック</vt:lpstr>
      <vt:lpstr>Tahoma</vt:lpstr>
      <vt:lpstr>Times</vt:lpstr>
      <vt:lpstr>Times New Roman</vt:lpstr>
      <vt:lpstr>Wingdings</vt:lpstr>
      <vt:lpstr>Arial</vt:lpstr>
      <vt:lpstr>LC.BRev.FY97</vt:lpstr>
      <vt:lpstr>Equation</vt:lpstr>
      <vt:lpstr>Data Mining: Exploring Data</vt:lpstr>
      <vt:lpstr>What is data exploration?</vt:lpstr>
      <vt:lpstr>Techniques Used In Data Exploration  </vt:lpstr>
      <vt:lpstr>Iris Sample Data Set  </vt:lpstr>
      <vt:lpstr>Iris Flower  </vt:lpstr>
      <vt:lpstr>Summary Statistics</vt:lpstr>
      <vt:lpstr>Frequency and Mode</vt:lpstr>
      <vt:lpstr>Percentiles</vt:lpstr>
      <vt:lpstr>Measures of Location: Mean and Median</vt:lpstr>
      <vt:lpstr>Measures of Spread: Range and Variance</vt:lpstr>
      <vt:lpstr>Visualization</vt:lpstr>
      <vt:lpstr>Example: Sea Surface Temperature</vt:lpstr>
      <vt:lpstr>Representation</vt:lpstr>
      <vt:lpstr>Arrangement</vt:lpstr>
      <vt:lpstr>Selection</vt:lpstr>
      <vt:lpstr>Visualization Techniques: Histograms</vt:lpstr>
      <vt:lpstr>PowerPoint Presentation</vt:lpstr>
      <vt:lpstr>Two-Dimensional Histograms</vt:lpstr>
      <vt:lpstr>Visualization Techniques: Box Plots</vt:lpstr>
      <vt:lpstr>Example of Box Plots </vt:lpstr>
      <vt:lpstr>Visualization Techniques: Scatter Plots</vt:lpstr>
      <vt:lpstr>Scatter Plot Array of Iris Attributes</vt:lpstr>
      <vt:lpstr>Visualization Techniques: Contour Plots</vt:lpstr>
      <vt:lpstr>Contour Plot Example: SST Dec, 1998</vt:lpstr>
      <vt:lpstr>Visualization Techniques: Matrix Plots</vt:lpstr>
      <vt:lpstr>Visualization of the Iris Data Matrix</vt:lpstr>
      <vt:lpstr>Visualization of the Iris Correlation Matrix</vt:lpstr>
      <vt:lpstr>Visualization Techniques: Parallel Coordinates</vt:lpstr>
      <vt:lpstr>Parallel Coordinates Plots for Iris Data</vt:lpstr>
      <vt:lpstr>Other Visualization Techniques</vt:lpstr>
      <vt:lpstr>Star Plots for Iris Data</vt:lpstr>
      <vt:lpstr>Chernoff Faces for Iris Data</vt:lpstr>
      <vt:lpstr>OLAP</vt:lpstr>
      <vt:lpstr>Creating a Multidimensional Array</vt:lpstr>
      <vt:lpstr>Example: Iris data</vt:lpstr>
      <vt:lpstr>Example: Iris data (continued)</vt:lpstr>
      <vt:lpstr>Example: Iris data (continued)</vt:lpstr>
      <vt:lpstr>OLAP Operations: Data Cube</vt:lpstr>
      <vt:lpstr>Data Cube Example</vt:lpstr>
      <vt:lpstr>Data Cube Example (continued)</vt:lpstr>
      <vt:lpstr>OLAP Operations: Slicing and Dicing</vt:lpstr>
      <vt:lpstr>OLAP Operations: Roll-up and Drill-down</vt:lpstr>
      <vt:lpstr>OLAP Operations: Roll-up and Drill-down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anujkarpatne@gmail.com</cp:lastModifiedBy>
  <cp:revision>391</cp:revision>
  <cp:lastPrinted>2001-08-28T17:59:37Z</cp:lastPrinted>
  <dcterms:created xsi:type="dcterms:W3CDTF">1998-03-18T13:44:31Z</dcterms:created>
  <dcterms:modified xsi:type="dcterms:W3CDTF">2018-02-04T01:57:45Z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0x010100B07F423302C9CD4E8A30D4BCC9D69D1B</vt:lpwstr>
  </property>
</Properties>
</file>