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4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15.xml" ContentType="application/vnd.openxmlformats-officedocument.presentationml.slide+xml"/>
  <Override PartName="/ppt/slides/slide31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0.xml" ContentType="application/vnd.openxmlformats-officedocument.presentationml.slide+xml"/>
  <Override PartName="/ppt/slides/slide32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608" r:id="rId2"/>
    <p:sldId id="537" r:id="rId3"/>
    <p:sldId id="600" r:id="rId4"/>
    <p:sldId id="538" r:id="rId5"/>
    <p:sldId id="518" r:id="rId6"/>
    <p:sldId id="582" r:id="rId7"/>
    <p:sldId id="543" r:id="rId8"/>
    <p:sldId id="583" r:id="rId9"/>
    <p:sldId id="584" r:id="rId10"/>
    <p:sldId id="585" r:id="rId11"/>
    <p:sldId id="586" r:id="rId12"/>
    <p:sldId id="587" r:id="rId13"/>
    <p:sldId id="588" r:id="rId14"/>
    <p:sldId id="602" r:id="rId15"/>
    <p:sldId id="589" r:id="rId16"/>
    <p:sldId id="592" r:id="rId17"/>
    <p:sldId id="591" r:id="rId18"/>
    <p:sldId id="629" r:id="rId19"/>
    <p:sldId id="630" r:id="rId20"/>
    <p:sldId id="626" r:id="rId21"/>
    <p:sldId id="523" r:id="rId22"/>
    <p:sldId id="593" r:id="rId23"/>
    <p:sldId id="524" r:id="rId24"/>
    <p:sldId id="544" r:id="rId25"/>
    <p:sldId id="594" r:id="rId26"/>
    <p:sldId id="525" r:id="rId27"/>
    <p:sldId id="597" r:id="rId28"/>
    <p:sldId id="599" r:id="rId29"/>
    <p:sldId id="557" r:id="rId30"/>
    <p:sldId id="606" r:id="rId31"/>
    <p:sldId id="603" r:id="rId32"/>
    <p:sldId id="527" r:id="rId33"/>
    <p:sldId id="613" r:id="rId34"/>
    <p:sldId id="556" r:id="rId35"/>
    <p:sldId id="528" r:id="rId36"/>
    <p:sldId id="598" r:id="rId37"/>
    <p:sldId id="530" r:id="rId38"/>
    <p:sldId id="620" r:id="rId39"/>
    <p:sldId id="622" r:id="rId40"/>
    <p:sldId id="623" r:id="rId41"/>
    <p:sldId id="624" r:id="rId42"/>
    <p:sldId id="625" r:id="rId43"/>
    <p:sldId id="618" r:id="rId44"/>
    <p:sldId id="533" r:id="rId45"/>
    <p:sldId id="558" r:id="rId46"/>
    <p:sldId id="534" r:id="rId47"/>
    <p:sldId id="607" r:id="rId48"/>
    <p:sldId id="535" r:id="rId49"/>
    <p:sldId id="611" r:id="rId50"/>
    <p:sldId id="541" r:id="rId51"/>
    <p:sldId id="559" r:id="rId52"/>
    <p:sldId id="542" r:id="rId53"/>
    <p:sldId id="610" r:id="rId54"/>
    <p:sldId id="575" r:id="rId55"/>
    <p:sldId id="590" r:id="rId56"/>
    <p:sldId id="614" r:id="rId57"/>
    <p:sldId id="616" r:id="rId58"/>
    <p:sldId id="615" r:id="rId59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CC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>
      <p:cViewPr varScale="1">
        <p:scale>
          <a:sx n="83" d="100"/>
          <a:sy n="83" d="100"/>
        </p:scale>
        <p:origin x="1450" y="91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995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68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277B3A8-67C7-4473-9C1F-2BA18C20115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591" y="4416098"/>
            <a:ext cx="5143698" cy="4180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11" tIns="48408" rIns="96811" bIns="48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FE134F7-90DD-4F1D-939E-74E22355464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29150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F0B64970-62DD-4CCB-BE49-E6E4750AD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2F05AA2-C02A-41DD-8091-E72CDA86A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4112" y="4416098"/>
            <a:ext cx="5142177" cy="4180921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1577" tIns="45784" rIns="91577" bIns="45784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FCDDEAF5-9425-4DDC-A2D2-5810C9FFB7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3438" cy="3484563"/>
          </a:xfrm>
          <a:solidFill>
            <a:srgbClr val="FFFFFF"/>
          </a:solidFill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FD0D418-3071-46CA-B154-602AA1AB3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4112" y="4414561"/>
            <a:ext cx="5142177" cy="4183995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1595" tIns="45798" rIns="91595" bIns="45798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20B3041E-EF8E-4B4D-8CED-02568D6775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2213" y="704850"/>
            <a:ext cx="4629150" cy="3471863"/>
          </a:xfrm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992D7DAD-5E42-4229-9A2B-16AC2D955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7AB66-8BEC-4374-B582-654D4281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4F4FC-889D-4209-8548-C1427F83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52E91-62B6-4061-8AAF-A1889813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030DB-C84A-437B-98A8-C1055F546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4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1D285-3BD2-4F3B-BBAB-C04FC3DE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6FC5-CD46-443D-AF3B-EB208BB6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2B4E4-8C04-4104-9FE3-95B574A0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37938-371B-47C1-885B-7ACB9ACC1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6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5EA3C-4E81-4614-B8B4-D60DFDC2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56C88-2B9E-4E1F-924E-B499BD45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784C-9166-43BE-A081-B123289D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269F-7759-4DA0-9608-D32C3E3BF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45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DAC3C-E6EB-4C75-9D16-CE1BFB8B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5AD7E-CBEF-49AB-A4DD-E4595D3E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39139-E158-4F9E-8870-36DCC009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AD124-652D-4699-9BEB-BF0A63105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34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02A53-3B60-466B-B1DF-038EAD17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35803-0B27-4F43-A185-3763EC4E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395D3-A094-4D9D-8522-A6248BF7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E6091-0CA5-4BB6-82E3-E3DDEB6685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53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AA4356F-CD02-4726-A4AB-6FEC6084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3362CAB-4783-4D17-9D0F-38B6CF0F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4AD326-B49A-480D-9BCA-F1F273A8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3C97A-1A61-43C2-9A71-CFE5CD1BB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07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C836B-BBB1-49CD-806E-1ACF4971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C0D8-A1FC-4785-96F2-868916A9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C24E1-0393-48F3-8283-A07D2755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65D86-E609-426B-A8CE-A64F423A7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71980-C1C8-4457-9F6A-96D532D2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EDED4-8281-48BC-9DC3-53F66806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1B9BB-6491-48F2-B082-FC6E13A3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76ADD-85D9-4CF9-A35B-123309FF4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5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90355-5FEF-4FD5-BB07-08E84440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C9272-297F-44FA-B478-6D02E406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CC2C9-7724-4AF5-B9DA-C3E472DE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ABA30-5C07-4190-BB1A-CB854329E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7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C30A7-4926-40A3-B3DC-AEB03245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71E5B-7ACA-4D12-B9E7-E8687F49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4153C-B741-4628-9750-A6B692D3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B45EF-3B47-450B-BC67-DCDC7D68D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6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DFC1F6-C458-46F6-B0BD-38DC3620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E49FB-57EF-466C-A8A9-2F28FBFC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7D181-759B-49B8-A953-647A9793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4A348-CE91-4292-9AB0-F99CB4CD1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90BEF-6253-4D72-8553-3D34C72D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4D8E0-D346-419B-A9B5-A7B5A9C4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4A60E-F033-46F8-B461-915F241D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6E141-97F8-4B3F-847A-A8137189D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1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C7691-5F7E-46F5-A49D-15FBE797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FD8DA-3FCD-4194-BB65-ED1ADB1B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20564-0793-46A9-A4F5-CD6CFA38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E10A9-468F-43A0-AA1F-444D5252C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1DE60-975A-4778-9583-C8700479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06BDB-F234-47E6-A3EE-5A34D34D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60F21-1145-4032-9BA5-A50FAE79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6CDED-EC16-4D05-BE8C-F537553C0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9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0DA54-A986-4935-BD72-340598F0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136B6-70C4-4FD1-9FC9-C5CFEFAD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293E0-3E30-4489-9664-EBC7CF18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06FC9-E9D5-4381-B73B-9601D9E38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7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6AD0634-2613-4488-A360-18E5D37B4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80C930-2D4E-47AF-965A-C2E890EFE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>
            <a:extLst>
              <a:ext uri="{FF2B5EF4-FFF2-40B4-BE49-F238E27FC236}">
                <a16:creationId xmlns:a16="http://schemas.microsoft.com/office/drawing/2014/main" id="{FBB0EDC6-3D2F-4E03-A555-AB7EDCE0457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2" name="Rectangle 17">
              <a:extLst>
                <a:ext uri="{FF2B5EF4-FFF2-40B4-BE49-F238E27FC236}">
                  <a16:creationId xmlns:a16="http://schemas.microsoft.com/office/drawing/2014/main" id="{AFD96532-8723-40E0-8AD8-26F391284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3" name="Rectangle 18">
              <a:extLst>
                <a:ext uri="{FF2B5EF4-FFF2-40B4-BE49-F238E27FC236}">
                  <a16:creationId xmlns:a16="http://schemas.microsoft.com/office/drawing/2014/main" id="{E8B966A8-337D-4FF1-A4E2-D44F3A0D7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C16EC6-558C-4173-89B4-4706DB978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506A4-A838-434C-ABAB-02288EF9B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1B2CA85-76FB-495C-84FC-037B18CA4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8829-4BBA-4BC4-A745-E82BE7DD1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</p:sldLayoutIdLst>
  <p:hf hdr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-84" charset="2"/>
        <a:buChar char="l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2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3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9.wmf"/><Relationship Id="rId11" Type="http://schemas.openxmlformats.org/officeDocument/2006/relationships/image" Target="../media/image38.png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2.wmf"/><Relationship Id="rId9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5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40.emf"/><Relationship Id="rId4" Type="http://schemas.openxmlformats.org/officeDocument/2006/relationships/oleObject" Target="../embeddings/oleObject4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4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4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4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32.wmf"/><Relationship Id="rId9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9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image" Target="../media/image51.png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37.emf"/><Relationship Id="rId10" Type="http://schemas.openxmlformats.org/officeDocument/2006/relationships/image" Target="../media/image58.png"/><Relationship Id="rId4" Type="http://schemas.openxmlformats.org/officeDocument/2006/relationships/oleObject" Target="../embeddings/oleObject57.bin"/><Relationship Id="rId9" Type="http://schemas.openxmlformats.org/officeDocument/2006/relationships/image" Target="../media/image3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32.wmf"/><Relationship Id="rId9" Type="http://schemas.openxmlformats.org/officeDocument/2006/relationships/image" Target="../media/image46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44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44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AF3285F-F532-4C69-95A5-0DFDA2E19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763000" cy="8382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Data Mining </a:t>
            </a:r>
            <a:br>
              <a:rPr lang="en-US" dirty="0">
                <a:cs typeface="+mj-cs"/>
              </a:rPr>
            </a:br>
            <a:r>
              <a:rPr lang="en-US" dirty="0">
                <a:cs typeface="+mj-cs"/>
              </a:rPr>
              <a:t>Classification: Basic Concepts and Techniques</a:t>
            </a:r>
            <a:endParaRPr lang="en-US" sz="2800" dirty="0">
              <a:cs typeface="+mj-cs"/>
            </a:endParaRP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017A54E0-3AFD-4279-BB59-91186E9BF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49450"/>
            <a:ext cx="8153400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/>
              <a:t>Lecture Notes for Chapter 3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3200" b="0"/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/>
              <a:t>Introduction to Data Mining, 2</a:t>
            </a:r>
            <a:r>
              <a:rPr lang="en-US" altLang="en-US" sz="3200" b="0" baseline="30000"/>
              <a:t>nd</a:t>
            </a:r>
            <a:r>
              <a:rPr lang="en-US" altLang="en-US" sz="3200" b="0"/>
              <a:t> Edition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="0"/>
              <a:t>by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="0"/>
              <a:t>Tan, Steinbach, Karpatne, Kumar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/>
          </a:p>
        </p:txBody>
      </p:sp>
      <p:grpSp>
        <p:nvGrpSpPr>
          <p:cNvPr id="4099" name="Group 7">
            <a:extLst>
              <a:ext uri="{FF2B5EF4-FFF2-40B4-BE49-F238E27FC236}">
                <a16:creationId xmlns:a16="http://schemas.microsoft.com/office/drawing/2014/main" id="{FA339C1D-8655-4C1E-BA2A-43370A6D923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447800"/>
            <a:ext cx="8534400" cy="152400"/>
            <a:chOff x="264" y="788"/>
            <a:chExt cx="5232" cy="124"/>
          </a:xfrm>
        </p:grpSpPr>
        <p:sp>
          <p:nvSpPr>
            <p:cNvPr id="4103" name="Rectangle 8">
              <a:extLst>
                <a:ext uri="{FF2B5EF4-FFF2-40B4-BE49-F238E27FC236}">
                  <a16:creationId xmlns:a16="http://schemas.microsoft.com/office/drawing/2014/main" id="{F3DCE9BF-8C6D-48E2-B368-2E45A8C2B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104" name="Rectangle 9">
              <a:extLst>
                <a:ext uri="{FF2B5EF4-FFF2-40B4-BE49-F238E27FC236}">
                  <a16:creationId xmlns:a16="http://schemas.microsoft.com/office/drawing/2014/main" id="{53F9E187-85FC-45F6-940D-715D4E8A4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31050B-5B97-4A44-AE00-4839CE3932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96A76-0A06-4DED-8B91-B0EE654D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75DD6-4672-4F62-BD9E-D41CCA69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DB5FB9-BC54-407B-B625-9BB964FB1D22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8500862-0B0F-4476-B043-EB69CCE76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5362" name="Line 3">
            <a:extLst>
              <a:ext uri="{FF2B5EF4-FFF2-40B4-BE49-F238E27FC236}">
                <a16:creationId xmlns:a16="http://schemas.microsoft.com/office/drawing/2014/main" id="{82A8ADAA-CCDA-4312-9E67-3455102DB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Line 4">
            <a:extLst>
              <a:ext uri="{FF2B5EF4-FFF2-40B4-BE49-F238E27FC236}">
                <a16:creationId xmlns:a16="http://schemas.microsoft.com/office/drawing/2014/main" id="{4EC4C0D6-BDF2-445C-87F4-1C40D009B8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5">
            <a:extLst>
              <a:ext uri="{FF2B5EF4-FFF2-40B4-BE49-F238E27FC236}">
                <a16:creationId xmlns:a16="http://schemas.microsoft.com/office/drawing/2014/main" id="{A42839C7-9CF1-4A02-8FB5-906617682C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6">
            <a:extLst>
              <a:ext uri="{FF2B5EF4-FFF2-40B4-BE49-F238E27FC236}">
                <a16:creationId xmlns:a16="http://schemas.microsoft.com/office/drawing/2014/main" id="{52DA3C68-DE02-434B-B10E-89F873817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7">
            <a:extLst>
              <a:ext uri="{FF2B5EF4-FFF2-40B4-BE49-F238E27FC236}">
                <a16:creationId xmlns:a16="http://schemas.microsoft.com/office/drawing/2014/main" id="{6A5CACC0-3644-4FBC-9F83-1D723E133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8">
            <a:extLst>
              <a:ext uri="{FF2B5EF4-FFF2-40B4-BE49-F238E27FC236}">
                <a16:creationId xmlns:a16="http://schemas.microsoft.com/office/drawing/2014/main" id="{8DA73204-53C6-4A30-B336-60FA1AF723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Text Box 10">
            <a:extLst>
              <a:ext uri="{FF2B5EF4-FFF2-40B4-BE49-F238E27FC236}">
                <a16:creationId xmlns:a16="http://schemas.microsoft.com/office/drawing/2014/main" id="{0E64B6E4-17B0-4AD3-91DF-291F8B5BF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69" name="Text Box 11">
            <a:extLst>
              <a:ext uri="{FF2B5EF4-FFF2-40B4-BE49-F238E27FC236}">
                <a16:creationId xmlns:a16="http://schemas.microsoft.com/office/drawing/2014/main" id="{39DACC15-A05A-4C39-AA3A-DEDDF011E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0" name="AutoShape 12">
            <a:extLst>
              <a:ext uri="{FF2B5EF4-FFF2-40B4-BE49-F238E27FC236}">
                <a16:creationId xmlns:a16="http://schemas.microsoft.com/office/drawing/2014/main" id="{C7EF50E1-1C39-48C8-95DF-1EF8FA8CE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1" name="Text Box 13">
            <a:extLst>
              <a:ext uri="{FF2B5EF4-FFF2-40B4-BE49-F238E27FC236}">
                <a16:creationId xmlns:a16="http://schemas.microsoft.com/office/drawing/2014/main" id="{CA80B343-AAD0-4560-A866-299F90A71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2" name="AutoShape 14">
            <a:extLst>
              <a:ext uri="{FF2B5EF4-FFF2-40B4-BE49-F238E27FC236}">
                <a16:creationId xmlns:a16="http://schemas.microsoft.com/office/drawing/2014/main" id="{C8BBC06F-05D5-4849-976E-C7E6D7802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3" name="Text Box 15">
            <a:extLst>
              <a:ext uri="{FF2B5EF4-FFF2-40B4-BE49-F238E27FC236}">
                <a16:creationId xmlns:a16="http://schemas.microsoft.com/office/drawing/2014/main" id="{30CCC176-FBB9-4FA4-98F9-4D645EF81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4" name="AutoShape 16">
            <a:extLst>
              <a:ext uri="{FF2B5EF4-FFF2-40B4-BE49-F238E27FC236}">
                <a16:creationId xmlns:a16="http://schemas.microsoft.com/office/drawing/2014/main" id="{DC143013-C6EB-4F90-BB6E-9CDE718FC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5" name="Text Box 17">
            <a:extLst>
              <a:ext uri="{FF2B5EF4-FFF2-40B4-BE49-F238E27FC236}">
                <a16:creationId xmlns:a16="http://schemas.microsoft.com/office/drawing/2014/main" id="{5B9032FF-678A-498E-80BD-1480159E6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5376" name="AutoShape 18">
            <a:extLst>
              <a:ext uri="{FF2B5EF4-FFF2-40B4-BE49-F238E27FC236}">
                <a16:creationId xmlns:a16="http://schemas.microsoft.com/office/drawing/2014/main" id="{3A744CE6-8BB1-4F67-AE18-36B692D68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7" name="Text Box 19">
            <a:extLst>
              <a:ext uri="{FF2B5EF4-FFF2-40B4-BE49-F238E27FC236}">
                <a16:creationId xmlns:a16="http://schemas.microsoft.com/office/drawing/2014/main" id="{5C64B847-705F-4B1C-9890-A1207D706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8" name="Text Box 20">
            <a:extLst>
              <a:ext uri="{FF2B5EF4-FFF2-40B4-BE49-F238E27FC236}">
                <a16:creationId xmlns:a16="http://schemas.microsoft.com/office/drawing/2014/main" id="{691A2651-5243-4D95-A246-DF3792B55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9" name="Text Box 21">
            <a:extLst>
              <a:ext uri="{FF2B5EF4-FFF2-40B4-BE49-F238E27FC236}">
                <a16:creationId xmlns:a16="http://schemas.microsoft.com/office/drawing/2014/main" id="{D43D4DD6-3792-4914-9435-6A7ABE615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5380" name="Text Box 22">
            <a:extLst>
              <a:ext uri="{FF2B5EF4-FFF2-40B4-BE49-F238E27FC236}">
                <a16:creationId xmlns:a16="http://schemas.microsoft.com/office/drawing/2014/main" id="{18A9BCD1-0990-4A0E-8E08-E636B690B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5381" name="Text Box 23">
            <a:extLst>
              <a:ext uri="{FF2B5EF4-FFF2-40B4-BE49-F238E27FC236}">
                <a16:creationId xmlns:a16="http://schemas.microsoft.com/office/drawing/2014/main" id="{FA7D88B2-342B-43B6-B21B-1EDC76898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82" name="Text Box 24">
            <a:extLst>
              <a:ext uri="{FF2B5EF4-FFF2-40B4-BE49-F238E27FC236}">
                <a16:creationId xmlns:a16="http://schemas.microsoft.com/office/drawing/2014/main" id="{0B10F677-30F4-408E-82D7-9DA7A4F37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83" name="Text Box 25">
            <a:extLst>
              <a:ext uri="{FF2B5EF4-FFF2-40B4-BE49-F238E27FC236}">
                <a16:creationId xmlns:a16="http://schemas.microsoft.com/office/drawing/2014/main" id="{112A6B55-8DC1-4C86-8E9F-961BA729C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5384" name="Object 26">
            <a:extLst>
              <a:ext uri="{FF2B5EF4-FFF2-40B4-BE49-F238E27FC236}">
                <a16:creationId xmlns:a16="http://schemas.microsoft.com/office/drawing/2014/main" id="{6CBCE12D-0A7E-461B-BAD9-7D9815A203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6528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7" name="Document" r:id="rId3" imgW="5143500" imgH="1600200" progId="Word.Document.8">
                  <p:embed/>
                </p:oleObj>
              </mc:Choice>
              <mc:Fallback>
                <p:oleObj name="Document" r:id="rId3" imgW="5143500" imgH="16002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6528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5" name="Text Box 27">
            <a:extLst>
              <a:ext uri="{FF2B5EF4-FFF2-40B4-BE49-F238E27FC236}">
                <a16:creationId xmlns:a16="http://schemas.microsoft.com/office/drawing/2014/main" id="{2F709821-A106-4BE4-99B7-AE604DE11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5386" name="Line 28">
            <a:extLst>
              <a:ext uri="{FF2B5EF4-FFF2-40B4-BE49-F238E27FC236}">
                <a16:creationId xmlns:a16="http://schemas.microsoft.com/office/drawing/2014/main" id="{A92EC166-4110-4F14-99E2-A753E98215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2362200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Text Box 33">
            <a:extLst>
              <a:ext uri="{FF2B5EF4-FFF2-40B4-BE49-F238E27FC236}">
                <a16:creationId xmlns:a16="http://schemas.microsoft.com/office/drawing/2014/main" id="{D80BA117-04E5-4D25-8053-C681B78FA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9FD10-0A33-4956-BDBE-AB42698458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AE56F-575B-4B90-8E9A-AFEB9177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00529-DB81-49F5-90C2-BC901E99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992193-6115-4B4C-A949-FD144E791A6E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4189845-0FAC-4C8A-9572-31A23A8AE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6386" name="Line 3">
            <a:extLst>
              <a:ext uri="{FF2B5EF4-FFF2-40B4-BE49-F238E27FC236}">
                <a16:creationId xmlns:a16="http://schemas.microsoft.com/office/drawing/2014/main" id="{6654FDA8-72F4-4D9E-B29D-6F727DBFD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Line 4">
            <a:extLst>
              <a:ext uri="{FF2B5EF4-FFF2-40B4-BE49-F238E27FC236}">
                <a16:creationId xmlns:a16="http://schemas.microsoft.com/office/drawing/2014/main" id="{44368EF9-2C0E-455C-A6F3-CCF0895561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Line 5">
            <a:extLst>
              <a:ext uri="{FF2B5EF4-FFF2-40B4-BE49-F238E27FC236}">
                <a16:creationId xmlns:a16="http://schemas.microsoft.com/office/drawing/2014/main" id="{C631A44B-603B-4521-8C36-20C85C885C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6">
            <a:extLst>
              <a:ext uri="{FF2B5EF4-FFF2-40B4-BE49-F238E27FC236}">
                <a16:creationId xmlns:a16="http://schemas.microsoft.com/office/drawing/2014/main" id="{0DAFE3D3-63CA-44B4-AE2B-82F420AA5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7">
            <a:extLst>
              <a:ext uri="{FF2B5EF4-FFF2-40B4-BE49-F238E27FC236}">
                <a16:creationId xmlns:a16="http://schemas.microsoft.com/office/drawing/2014/main" id="{3F74804A-7A96-4B96-87E2-09A4D26F6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8">
            <a:extLst>
              <a:ext uri="{FF2B5EF4-FFF2-40B4-BE49-F238E27FC236}">
                <a16:creationId xmlns:a16="http://schemas.microsoft.com/office/drawing/2014/main" id="{AC8075D9-C9A2-48B5-BCB4-2D4791F51F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Text Box 10">
            <a:extLst>
              <a:ext uri="{FF2B5EF4-FFF2-40B4-BE49-F238E27FC236}">
                <a16:creationId xmlns:a16="http://schemas.microsoft.com/office/drawing/2014/main" id="{FAB0D765-6F13-48B0-B577-41CBA0636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3" name="Text Box 11">
            <a:extLst>
              <a:ext uri="{FF2B5EF4-FFF2-40B4-BE49-F238E27FC236}">
                <a16:creationId xmlns:a16="http://schemas.microsoft.com/office/drawing/2014/main" id="{E0C25DCC-6325-43C2-8087-9B8F569C2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4" name="AutoShape 12">
            <a:extLst>
              <a:ext uri="{FF2B5EF4-FFF2-40B4-BE49-F238E27FC236}">
                <a16:creationId xmlns:a16="http://schemas.microsoft.com/office/drawing/2014/main" id="{468DE7B0-FDD7-42CC-ADC9-86D382BAC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5" name="Text Box 13">
            <a:extLst>
              <a:ext uri="{FF2B5EF4-FFF2-40B4-BE49-F238E27FC236}">
                <a16:creationId xmlns:a16="http://schemas.microsoft.com/office/drawing/2014/main" id="{DABC81D7-2103-4EA9-9306-8BDB3DF0E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6" name="AutoShape 14">
            <a:extLst>
              <a:ext uri="{FF2B5EF4-FFF2-40B4-BE49-F238E27FC236}">
                <a16:creationId xmlns:a16="http://schemas.microsoft.com/office/drawing/2014/main" id="{946D1A10-755F-4542-807A-00A40EE7C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7" name="Text Box 15">
            <a:extLst>
              <a:ext uri="{FF2B5EF4-FFF2-40B4-BE49-F238E27FC236}">
                <a16:creationId xmlns:a16="http://schemas.microsoft.com/office/drawing/2014/main" id="{3070DA6E-BD1C-450C-99ED-2E2433E8F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8" name="AutoShape 16">
            <a:extLst>
              <a:ext uri="{FF2B5EF4-FFF2-40B4-BE49-F238E27FC236}">
                <a16:creationId xmlns:a16="http://schemas.microsoft.com/office/drawing/2014/main" id="{7BA13988-E217-467B-BE7D-6D9BB058E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9" name="Text Box 17">
            <a:extLst>
              <a:ext uri="{FF2B5EF4-FFF2-40B4-BE49-F238E27FC236}">
                <a16:creationId xmlns:a16="http://schemas.microsoft.com/office/drawing/2014/main" id="{88775961-4A12-4FE2-9D8F-C980F1D56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6400" name="AutoShape 18">
            <a:extLst>
              <a:ext uri="{FF2B5EF4-FFF2-40B4-BE49-F238E27FC236}">
                <a16:creationId xmlns:a16="http://schemas.microsoft.com/office/drawing/2014/main" id="{7C14FA3E-B966-49C0-9A59-A3B925832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401" name="Text Box 19">
            <a:extLst>
              <a:ext uri="{FF2B5EF4-FFF2-40B4-BE49-F238E27FC236}">
                <a16:creationId xmlns:a16="http://schemas.microsoft.com/office/drawing/2014/main" id="{FE456DF6-A29A-4A91-9FB7-8154021C4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2" name="Text Box 20">
            <a:extLst>
              <a:ext uri="{FF2B5EF4-FFF2-40B4-BE49-F238E27FC236}">
                <a16:creationId xmlns:a16="http://schemas.microsoft.com/office/drawing/2014/main" id="{50D0CB85-8DB9-4236-B5F3-B701D9806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3" name="Text Box 21">
            <a:extLst>
              <a:ext uri="{FF2B5EF4-FFF2-40B4-BE49-F238E27FC236}">
                <a16:creationId xmlns:a16="http://schemas.microsoft.com/office/drawing/2014/main" id="{58324734-18CC-406B-B866-BD7576D55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6404" name="Text Box 22">
            <a:extLst>
              <a:ext uri="{FF2B5EF4-FFF2-40B4-BE49-F238E27FC236}">
                <a16:creationId xmlns:a16="http://schemas.microsoft.com/office/drawing/2014/main" id="{FC071BAD-0D75-4863-8163-D80876FC0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6405" name="Text Box 23">
            <a:extLst>
              <a:ext uri="{FF2B5EF4-FFF2-40B4-BE49-F238E27FC236}">
                <a16:creationId xmlns:a16="http://schemas.microsoft.com/office/drawing/2014/main" id="{0893316C-21F3-4B37-9942-0700AD30C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6" name="Text Box 24">
            <a:extLst>
              <a:ext uri="{FF2B5EF4-FFF2-40B4-BE49-F238E27FC236}">
                <a16:creationId xmlns:a16="http://schemas.microsoft.com/office/drawing/2014/main" id="{0F440198-8C5F-40FD-949F-5DB9B4C78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7" name="Text Box 25">
            <a:extLst>
              <a:ext uri="{FF2B5EF4-FFF2-40B4-BE49-F238E27FC236}">
                <a16:creationId xmlns:a16="http://schemas.microsoft.com/office/drawing/2014/main" id="{D3E175E6-83AF-4B08-B14D-6BE5654C3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6408" name="Object 26">
            <a:extLst>
              <a:ext uri="{FF2B5EF4-FFF2-40B4-BE49-F238E27FC236}">
                <a16:creationId xmlns:a16="http://schemas.microsoft.com/office/drawing/2014/main" id="{5AD7F2BF-2DD1-44E8-93CE-3F8CD9A91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5766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Document" r:id="rId3" imgW="5054600" imgH="1600200" progId="Word.Document.8">
                  <p:embed/>
                </p:oleObj>
              </mc:Choice>
              <mc:Fallback>
                <p:oleObj name="Document" r:id="rId3" imgW="5054600" imgH="16002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5766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9" name="Text Box 27">
            <a:extLst>
              <a:ext uri="{FF2B5EF4-FFF2-40B4-BE49-F238E27FC236}">
                <a16:creationId xmlns:a16="http://schemas.microsoft.com/office/drawing/2014/main" id="{5814FC83-E9AA-4A72-923A-B36CA1125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6410" name="Line 28">
            <a:extLst>
              <a:ext uri="{FF2B5EF4-FFF2-40B4-BE49-F238E27FC236}">
                <a16:creationId xmlns:a16="http://schemas.microsoft.com/office/drawing/2014/main" id="{9B60F30B-25F0-4E02-9205-9196E72DB7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057400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Text Box 29">
            <a:extLst>
              <a:ext uri="{FF2B5EF4-FFF2-40B4-BE49-F238E27FC236}">
                <a16:creationId xmlns:a16="http://schemas.microsoft.com/office/drawing/2014/main" id="{782D7552-4A10-49EF-AA4E-FBC4DEE9A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F8AD1-81E6-466A-A329-F412ABE3CB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B1CBD-DABB-4236-9028-F5951045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227FA-A692-4498-876D-E141937D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680B55-7697-4C7B-89C2-F38D3ACF3205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F913686-F9A1-43CF-971D-57FD40452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7410" name="Line 3">
            <a:extLst>
              <a:ext uri="{FF2B5EF4-FFF2-40B4-BE49-F238E27FC236}">
                <a16:creationId xmlns:a16="http://schemas.microsoft.com/office/drawing/2014/main" id="{A5C44BA8-84B4-4329-B4FC-AA80BBE1D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Line 4">
            <a:extLst>
              <a:ext uri="{FF2B5EF4-FFF2-40B4-BE49-F238E27FC236}">
                <a16:creationId xmlns:a16="http://schemas.microsoft.com/office/drawing/2014/main" id="{797895E3-BF9E-446D-9E4F-1641D1CBD5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5">
            <a:extLst>
              <a:ext uri="{FF2B5EF4-FFF2-40B4-BE49-F238E27FC236}">
                <a16:creationId xmlns:a16="http://schemas.microsoft.com/office/drawing/2014/main" id="{09581D5C-6807-48B8-AC2F-8E48F06FE3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6">
            <a:extLst>
              <a:ext uri="{FF2B5EF4-FFF2-40B4-BE49-F238E27FC236}">
                <a16:creationId xmlns:a16="http://schemas.microsoft.com/office/drawing/2014/main" id="{94B25752-DE6D-4333-B1E8-3A66014C1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7">
            <a:extLst>
              <a:ext uri="{FF2B5EF4-FFF2-40B4-BE49-F238E27FC236}">
                <a16:creationId xmlns:a16="http://schemas.microsoft.com/office/drawing/2014/main" id="{2FC40FF1-CE46-4E85-B66E-8F5BD7489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8">
            <a:extLst>
              <a:ext uri="{FF2B5EF4-FFF2-40B4-BE49-F238E27FC236}">
                <a16:creationId xmlns:a16="http://schemas.microsoft.com/office/drawing/2014/main" id="{4E0AC857-653F-4E1C-A81F-4C632F7FE3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Text Box 10">
            <a:extLst>
              <a:ext uri="{FF2B5EF4-FFF2-40B4-BE49-F238E27FC236}">
                <a16:creationId xmlns:a16="http://schemas.microsoft.com/office/drawing/2014/main" id="{31A188CD-F3E0-4270-BBA1-15965EB02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17" name="Text Box 11">
            <a:extLst>
              <a:ext uri="{FF2B5EF4-FFF2-40B4-BE49-F238E27FC236}">
                <a16:creationId xmlns:a16="http://schemas.microsoft.com/office/drawing/2014/main" id="{B088FB2D-4993-482E-92FF-F12075DE8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18" name="AutoShape 12">
            <a:extLst>
              <a:ext uri="{FF2B5EF4-FFF2-40B4-BE49-F238E27FC236}">
                <a16:creationId xmlns:a16="http://schemas.microsoft.com/office/drawing/2014/main" id="{1F9C1CC1-F565-4255-996C-D3743FE57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19" name="Text Box 13">
            <a:extLst>
              <a:ext uri="{FF2B5EF4-FFF2-40B4-BE49-F238E27FC236}">
                <a16:creationId xmlns:a16="http://schemas.microsoft.com/office/drawing/2014/main" id="{956999A7-BB5C-470C-92AF-D68F15462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0" name="AutoShape 14">
            <a:extLst>
              <a:ext uri="{FF2B5EF4-FFF2-40B4-BE49-F238E27FC236}">
                <a16:creationId xmlns:a16="http://schemas.microsoft.com/office/drawing/2014/main" id="{1C101A96-F92E-4F68-9D70-DADD2D5D2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1" name="Text Box 15">
            <a:extLst>
              <a:ext uri="{FF2B5EF4-FFF2-40B4-BE49-F238E27FC236}">
                <a16:creationId xmlns:a16="http://schemas.microsoft.com/office/drawing/2014/main" id="{0376D1BD-C3DD-4253-AEEC-8937457BB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2" name="AutoShape 16">
            <a:extLst>
              <a:ext uri="{FF2B5EF4-FFF2-40B4-BE49-F238E27FC236}">
                <a16:creationId xmlns:a16="http://schemas.microsoft.com/office/drawing/2014/main" id="{B1823FFB-E289-4C8C-901F-55F3978AD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3" name="Text Box 17">
            <a:extLst>
              <a:ext uri="{FF2B5EF4-FFF2-40B4-BE49-F238E27FC236}">
                <a16:creationId xmlns:a16="http://schemas.microsoft.com/office/drawing/2014/main" id="{953DB719-85F0-4BBA-B5BA-5D45B6EBE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7424" name="AutoShape 18">
            <a:extLst>
              <a:ext uri="{FF2B5EF4-FFF2-40B4-BE49-F238E27FC236}">
                <a16:creationId xmlns:a16="http://schemas.microsoft.com/office/drawing/2014/main" id="{7837243C-859F-4CB3-9D4A-9F92C6781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5" name="Text Box 19">
            <a:extLst>
              <a:ext uri="{FF2B5EF4-FFF2-40B4-BE49-F238E27FC236}">
                <a16:creationId xmlns:a16="http://schemas.microsoft.com/office/drawing/2014/main" id="{ED1B0FE0-BC53-4B69-A5F4-50CC2EDB5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6" name="Text Box 20">
            <a:extLst>
              <a:ext uri="{FF2B5EF4-FFF2-40B4-BE49-F238E27FC236}">
                <a16:creationId xmlns:a16="http://schemas.microsoft.com/office/drawing/2014/main" id="{3B41FB1B-D4C9-4F5D-96D0-968FDC030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7" name="Text Box 21">
            <a:extLst>
              <a:ext uri="{FF2B5EF4-FFF2-40B4-BE49-F238E27FC236}">
                <a16:creationId xmlns:a16="http://schemas.microsoft.com/office/drawing/2014/main" id="{CA9CAFDA-E71A-4A2B-B9CD-37E59FFD2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7428" name="Text Box 22">
            <a:extLst>
              <a:ext uri="{FF2B5EF4-FFF2-40B4-BE49-F238E27FC236}">
                <a16:creationId xmlns:a16="http://schemas.microsoft.com/office/drawing/2014/main" id="{071D0BFD-351B-4C5C-84FD-11F209DC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7429" name="Text Box 23">
            <a:extLst>
              <a:ext uri="{FF2B5EF4-FFF2-40B4-BE49-F238E27FC236}">
                <a16:creationId xmlns:a16="http://schemas.microsoft.com/office/drawing/2014/main" id="{770EE8FE-0778-4053-9E39-C40CFA073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30" name="Text Box 24">
            <a:extLst>
              <a:ext uri="{FF2B5EF4-FFF2-40B4-BE49-F238E27FC236}">
                <a16:creationId xmlns:a16="http://schemas.microsoft.com/office/drawing/2014/main" id="{D2ABB308-17E1-4414-A45B-197C197ED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31" name="Text Box 25">
            <a:extLst>
              <a:ext uri="{FF2B5EF4-FFF2-40B4-BE49-F238E27FC236}">
                <a16:creationId xmlns:a16="http://schemas.microsoft.com/office/drawing/2014/main" id="{1E12C45D-75EC-4B1A-979F-6C12A5CE2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7432" name="Object 26">
            <a:extLst>
              <a:ext uri="{FF2B5EF4-FFF2-40B4-BE49-F238E27FC236}">
                <a16:creationId xmlns:a16="http://schemas.microsoft.com/office/drawing/2014/main" id="{E020D34F-E07B-40D6-9CDD-CF254E264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71951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Document" r:id="rId3" imgW="5270500" imgH="1562100" progId="Word.Document.8">
                  <p:embed/>
                </p:oleObj>
              </mc:Choice>
              <mc:Fallback>
                <p:oleObj name="Document" r:id="rId3" imgW="5270500" imgH="15621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71951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3" name="Text Box 27">
            <a:extLst>
              <a:ext uri="{FF2B5EF4-FFF2-40B4-BE49-F238E27FC236}">
                <a16:creationId xmlns:a16="http://schemas.microsoft.com/office/drawing/2014/main" id="{99F29EE8-4751-46EC-8D7E-1F20D6519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7434" name="Line 28">
            <a:extLst>
              <a:ext uri="{FF2B5EF4-FFF2-40B4-BE49-F238E27FC236}">
                <a16:creationId xmlns:a16="http://schemas.microsoft.com/office/drawing/2014/main" id="{A44AE565-601F-42D4-8DC6-15A8D7B207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590800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Text Box 29">
            <a:extLst>
              <a:ext uri="{FF2B5EF4-FFF2-40B4-BE49-F238E27FC236}">
                <a16:creationId xmlns:a16="http://schemas.microsoft.com/office/drawing/2014/main" id="{BCB815D9-B2C1-478F-9E33-19EA73F1C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6F20-2D52-417B-962D-2AF9AB48E4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50F69-DABC-42AD-A475-F05F8074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4B7A5-BE48-456C-9BAB-189A8197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051604-57D2-428E-A2A7-786F957DB7C8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05C3759-8E76-4AB9-AC94-72D0D840B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8434" name="Line 3">
            <a:extLst>
              <a:ext uri="{FF2B5EF4-FFF2-40B4-BE49-F238E27FC236}">
                <a16:creationId xmlns:a16="http://schemas.microsoft.com/office/drawing/2014/main" id="{399E9645-00A4-4D7C-B515-111A12ED8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Line 4">
            <a:extLst>
              <a:ext uri="{FF2B5EF4-FFF2-40B4-BE49-F238E27FC236}">
                <a16:creationId xmlns:a16="http://schemas.microsoft.com/office/drawing/2014/main" id="{C7E01FEE-3176-4252-B438-78753CA6BE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5">
            <a:extLst>
              <a:ext uri="{FF2B5EF4-FFF2-40B4-BE49-F238E27FC236}">
                <a16:creationId xmlns:a16="http://schemas.microsoft.com/office/drawing/2014/main" id="{71C82E23-8BA5-44A8-B2EB-01CCAC0BA5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6">
            <a:extLst>
              <a:ext uri="{FF2B5EF4-FFF2-40B4-BE49-F238E27FC236}">
                <a16:creationId xmlns:a16="http://schemas.microsoft.com/office/drawing/2014/main" id="{D2D8FE7A-F89D-4917-A3C8-EB087058A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7">
            <a:extLst>
              <a:ext uri="{FF2B5EF4-FFF2-40B4-BE49-F238E27FC236}">
                <a16:creationId xmlns:a16="http://schemas.microsoft.com/office/drawing/2014/main" id="{CB301687-71A5-482B-BF68-968E7B898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8">
            <a:extLst>
              <a:ext uri="{FF2B5EF4-FFF2-40B4-BE49-F238E27FC236}">
                <a16:creationId xmlns:a16="http://schemas.microsoft.com/office/drawing/2014/main" id="{ED00308B-5029-45D5-A6C1-95ADCD1800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10">
            <a:extLst>
              <a:ext uri="{FF2B5EF4-FFF2-40B4-BE49-F238E27FC236}">
                <a16:creationId xmlns:a16="http://schemas.microsoft.com/office/drawing/2014/main" id="{04C790B7-6159-47D9-956D-24FBD8D5B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1" name="Text Box 11">
            <a:extLst>
              <a:ext uri="{FF2B5EF4-FFF2-40B4-BE49-F238E27FC236}">
                <a16:creationId xmlns:a16="http://schemas.microsoft.com/office/drawing/2014/main" id="{E1CD48A7-0889-4527-8882-82C342A89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2" name="AutoShape 12">
            <a:extLst>
              <a:ext uri="{FF2B5EF4-FFF2-40B4-BE49-F238E27FC236}">
                <a16:creationId xmlns:a16="http://schemas.microsoft.com/office/drawing/2014/main" id="{7B042607-BD97-4D38-AC64-720FAD0A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3" name="Text Box 13">
            <a:extLst>
              <a:ext uri="{FF2B5EF4-FFF2-40B4-BE49-F238E27FC236}">
                <a16:creationId xmlns:a16="http://schemas.microsoft.com/office/drawing/2014/main" id="{042CF95A-82ED-4DCE-BB58-65892E88B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4" name="AutoShape 14">
            <a:extLst>
              <a:ext uri="{FF2B5EF4-FFF2-40B4-BE49-F238E27FC236}">
                <a16:creationId xmlns:a16="http://schemas.microsoft.com/office/drawing/2014/main" id="{51C8C9CC-D1E7-4DC0-B900-B5BD33B2E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5" name="Text Box 15">
            <a:extLst>
              <a:ext uri="{FF2B5EF4-FFF2-40B4-BE49-F238E27FC236}">
                <a16:creationId xmlns:a16="http://schemas.microsoft.com/office/drawing/2014/main" id="{E358D76E-CD35-4981-BBB2-B927D44D1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6" name="AutoShape 16">
            <a:extLst>
              <a:ext uri="{FF2B5EF4-FFF2-40B4-BE49-F238E27FC236}">
                <a16:creationId xmlns:a16="http://schemas.microsoft.com/office/drawing/2014/main" id="{0EBBB9E0-0579-4083-BDC3-0ABEA6A55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7" name="Text Box 17">
            <a:extLst>
              <a:ext uri="{FF2B5EF4-FFF2-40B4-BE49-F238E27FC236}">
                <a16:creationId xmlns:a16="http://schemas.microsoft.com/office/drawing/2014/main" id="{DF7435AE-F972-41DA-8230-09E7AE62C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8448" name="AutoShape 18">
            <a:extLst>
              <a:ext uri="{FF2B5EF4-FFF2-40B4-BE49-F238E27FC236}">
                <a16:creationId xmlns:a16="http://schemas.microsoft.com/office/drawing/2014/main" id="{54DC5B1A-1D8C-42A1-BEA2-82FB2892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9" name="Text Box 19">
            <a:extLst>
              <a:ext uri="{FF2B5EF4-FFF2-40B4-BE49-F238E27FC236}">
                <a16:creationId xmlns:a16="http://schemas.microsoft.com/office/drawing/2014/main" id="{2446B3D7-94C1-4A2D-BEB4-53AA4CCC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0" name="Text Box 20">
            <a:extLst>
              <a:ext uri="{FF2B5EF4-FFF2-40B4-BE49-F238E27FC236}">
                <a16:creationId xmlns:a16="http://schemas.microsoft.com/office/drawing/2014/main" id="{C9F0E219-2699-4F54-90F2-790CA879E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1" name="Text Box 21">
            <a:extLst>
              <a:ext uri="{FF2B5EF4-FFF2-40B4-BE49-F238E27FC236}">
                <a16:creationId xmlns:a16="http://schemas.microsoft.com/office/drawing/2014/main" id="{0AA7AFE8-9E06-4ACA-9B00-45165F13F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8452" name="Text Box 22">
            <a:extLst>
              <a:ext uri="{FF2B5EF4-FFF2-40B4-BE49-F238E27FC236}">
                <a16:creationId xmlns:a16="http://schemas.microsoft.com/office/drawing/2014/main" id="{D476EC57-B797-4925-B872-F2D238CF4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8453" name="Text Box 23">
            <a:extLst>
              <a:ext uri="{FF2B5EF4-FFF2-40B4-BE49-F238E27FC236}">
                <a16:creationId xmlns:a16="http://schemas.microsoft.com/office/drawing/2014/main" id="{F80673C3-33A9-402B-99BC-8590762B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4" name="Text Box 24">
            <a:extLst>
              <a:ext uri="{FF2B5EF4-FFF2-40B4-BE49-F238E27FC236}">
                <a16:creationId xmlns:a16="http://schemas.microsoft.com/office/drawing/2014/main" id="{91118D36-64EA-4224-9A3A-FE735EB4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5" name="Text Box 25">
            <a:extLst>
              <a:ext uri="{FF2B5EF4-FFF2-40B4-BE49-F238E27FC236}">
                <a16:creationId xmlns:a16="http://schemas.microsoft.com/office/drawing/2014/main" id="{A93F7C38-7B33-469E-BFF9-7B31347CA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8456" name="Object 26">
            <a:extLst>
              <a:ext uri="{FF2B5EF4-FFF2-40B4-BE49-F238E27FC236}">
                <a16:creationId xmlns:a16="http://schemas.microsoft.com/office/drawing/2014/main" id="{D0CA5208-FBE8-4E4B-A361-169649B9B6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6576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Document" r:id="rId3" imgW="5168900" imgH="1562100" progId="Word.Document.8">
                  <p:embed/>
                </p:oleObj>
              </mc:Choice>
              <mc:Fallback>
                <p:oleObj name="Document" r:id="rId3" imgW="5168900" imgH="15621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6576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Text Box 27">
            <a:extLst>
              <a:ext uri="{FF2B5EF4-FFF2-40B4-BE49-F238E27FC236}">
                <a16:creationId xmlns:a16="http://schemas.microsoft.com/office/drawing/2014/main" id="{76816771-711F-4BC4-918C-2184680F5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8458" name="Line 28">
            <a:extLst>
              <a:ext uri="{FF2B5EF4-FFF2-40B4-BE49-F238E27FC236}">
                <a16:creationId xmlns:a16="http://schemas.microsoft.com/office/drawing/2014/main" id="{F25AA361-4357-47CF-BE8B-B1EEC10BD5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590800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Text Box 29">
            <a:extLst>
              <a:ext uri="{FF2B5EF4-FFF2-40B4-BE49-F238E27FC236}">
                <a16:creationId xmlns:a16="http://schemas.microsoft.com/office/drawing/2014/main" id="{4AEE59DA-1B0D-4F50-8002-E0118DEEC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581400"/>
            <a:ext cx="2667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 b="0"/>
              <a:t>Assign Defaulted to “No”</a:t>
            </a:r>
          </a:p>
        </p:txBody>
      </p:sp>
      <p:sp>
        <p:nvSpPr>
          <p:cNvPr id="18460" name="Text Box 30">
            <a:extLst>
              <a:ext uri="{FF2B5EF4-FFF2-40B4-BE49-F238E27FC236}">
                <a16:creationId xmlns:a16="http://schemas.microsoft.com/office/drawing/2014/main" id="{E907DFBA-BB46-4A6E-A242-2552E64E3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87E7-DF44-467E-B58D-798AAF2680D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333F7-16EE-41B7-9E81-67BCD0E6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C2A98-03E9-466F-B5F5-FA160B54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2E9FB-D088-443F-98CA-C22614E314EC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57D3325-CA50-47D6-B18E-E49B6EB5A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Classification Task</a:t>
            </a:r>
          </a:p>
        </p:txBody>
      </p:sp>
      <p:graphicFrame>
        <p:nvGraphicFramePr>
          <p:cNvPr id="19458" name="Object 3">
            <a:extLst>
              <a:ext uri="{FF2B5EF4-FFF2-40B4-BE49-F238E27FC236}">
                <a16:creationId xmlns:a16="http://schemas.microsoft.com/office/drawing/2014/main" id="{922FCB22-D9C1-47D5-B45A-D63DF09FDBB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093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Visio" r:id="rId3" imgW="8432800" imgH="6286500" progId="Visio.Drawing.6">
                  <p:embed/>
                </p:oleObj>
              </mc:Choice>
              <mc:Fallback>
                <p:oleObj name="Visio" r:id="rId3" imgW="8432800" imgH="62865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Line 4">
            <a:extLst>
              <a:ext uri="{FF2B5EF4-FFF2-40B4-BE49-F238E27FC236}">
                <a16:creationId xmlns:a16="http://schemas.microsoft.com/office/drawing/2014/main" id="{D2A2C65F-1598-45AB-9C71-7C8C24AD2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3622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Text Box 5">
            <a:extLst>
              <a:ext uri="{FF2B5EF4-FFF2-40B4-BE49-F238E27FC236}">
                <a16:creationId xmlns:a16="http://schemas.microsoft.com/office/drawing/2014/main" id="{E0B96271-3927-49B3-A826-E4A57F01A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283075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A83EC-A45F-4EC0-B522-0C8F3E6CD1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6D156-1546-4409-874D-F94E9E6D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0A6B8-37D4-45C2-9640-364AB27E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B1C1F-2B1A-4D96-AD0B-E4A81121055F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3A98C3D-2995-4F43-B868-3D29606AA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Induction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C4EEE4B1-2980-40D8-B25E-F7BD11704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Many Algorithms: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Hunt’s Algorithm (one of the earliest)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CART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ID3, C4.5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SLIQ,SPRINT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2971E-063A-421F-B81A-C5AE59EFEE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01513-7FDD-475C-98BB-CF2E6B47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8466B-54FA-4716-9DA8-9B80AFB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3946A-9181-431C-9F3B-E440726DFE0F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7848EE3C-5155-461B-95F1-0EB904BA1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General Structure of Hunt’s Algorithm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2C4A2D3-EEA6-4EED-B84C-069A3654AF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Let D</a:t>
            </a:r>
            <a:r>
              <a:rPr lang="en-US" sz="2000" baseline="-25000">
                <a:cs typeface="+mn-cs"/>
              </a:rPr>
              <a:t>t</a:t>
            </a:r>
            <a:r>
              <a:rPr lang="en-US" sz="2000">
                <a:cs typeface="+mn-cs"/>
              </a:rPr>
              <a:t> be the set of training records that reach a node t</a:t>
            </a:r>
          </a:p>
          <a:p>
            <a:pPr lvl="4">
              <a:defRPr/>
            </a:pPr>
            <a:endParaRPr lang="en-US" sz="1600">
              <a:latin typeface="Times New Roman" charset="0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General Procedure: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/>
              <a:t>If D</a:t>
            </a:r>
            <a:r>
              <a:rPr lang="en-US" sz="2000" baseline="-25000"/>
              <a:t>t</a:t>
            </a:r>
            <a:r>
              <a:rPr lang="en-US" sz="2000"/>
              <a:t> contains records that belong the same class y</a:t>
            </a:r>
            <a:r>
              <a:rPr lang="en-US" sz="2000" baseline="-25000"/>
              <a:t>t</a:t>
            </a:r>
            <a:r>
              <a:rPr lang="en-US" sz="2000"/>
              <a:t>, then t is a leaf node labeled as y</a:t>
            </a:r>
            <a:r>
              <a:rPr lang="en-US" sz="2000" baseline="-25000"/>
              <a:t>t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/>
              <a:t>If D</a:t>
            </a:r>
            <a:r>
              <a:rPr lang="en-US" sz="2000" baseline="-25000"/>
              <a:t>t</a:t>
            </a:r>
            <a:r>
              <a:rPr lang="en-US" sz="2000"/>
              <a:t> contains records that belong to more than one class, use an attribute test to split the data into smaller subsets. Recursively apply the procedure to each subset.</a:t>
            </a:r>
          </a:p>
        </p:txBody>
      </p:sp>
      <p:sp>
        <p:nvSpPr>
          <p:cNvPr id="21507" name="Oval 11">
            <a:extLst>
              <a:ext uri="{FF2B5EF4-FFF2-40B4-BE49-F238E27FC236}">
                <a16:creationId xmlns:a16="http://schemas.microsoft.com/office/drawing/2014/main" id="{22149E8B-C419-4FBD-AE16-6FC670E88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800600"/>
            <a:ext cx="14478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1508" name="Line 12">
            <a:extLst>
              <a:ext uri="{FF2B5EF4-FFF2-40B4-BE49-F238E27FC236}">
                <a16:creationId xmlns:a16="http://schemas.microsoft.com/office/drawing/2014/main" id="{41CBB8FC-6869-4033-A8AB-0BD2341FCC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55626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Line 13">
            <a:extLst>
              <a:ext uri="{FF2B5EF4-FFF2-40B4-BE49-F238E27FC236}">
                <a16:creationId xmlns:a16="http://schemas.microsoft.com/office/drawing/2014/main" id="{7EEB5828-06C8-4232-AB96-10FA60D78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14">
            <a:extLst>
              <a:ext uri="{FF2B5EF4-FFF2-40B4-BE49-F238E27FC236}">
                <a16:creationId xmlns:a16="http://schemas.microsoft.com/office/drawing/2014/main" id="{AD977740-5001-4B4A-8AD9-702811ADF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5626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15">
            <a:extLst>
              <a:ext uri="{FF2B5EF4-FFF2-40B4-BE49-F238E27FC236}">
                <a16:creationId xmlns:a16="http://schemas.microsoft.com/office/drawing/2014/main" id="{FC7DE917-44FB-491E-935A-E4C8454885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44196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Text Box 16">
            <a:extLst>
              <a:ext uri="{FF2B5EF4-FFF2-40B4-BE49-F238E27FC236}">
                <a16:creationId xmlns:a16="http://schemas.microsoft.com/office/drawing/2014/main" id="{3DD21F39-B618-45D5-A6C5-1C153D36B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267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D</a:t>
            </a:r>
            <a:r>
              <a:rPr lang="en-US" altLang="en-US" sz="2000" baseline="-25000"/>
              <a:t>t</a:t>
            </a:r>
          </a:p>
        </p:txBody>
      </p:sp>
      <p:sp>
        <p:nvSpPr>
          <p:cNvPr id="21513" name="Text Box 17">
            <a:extLst>
              <a:ext uri="{FF2B5EF4-FFF2-40B4-BE49-F238E27FC236}">
                <a16:creationId xmlns:a16="http://schemas.microsoft.com/office/drawing/2014/main" id="{7C8902AE-44B0-45F4-8544-9CEDFD7F8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953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/>
              <a:t>?</a:t>
            </a:r>
          </a:p>
        </p:txBody>
      </p:sp>
      <p:graphicFrame>
        <p:nvGraphicFramePr>
          <p:cNvPr id="21514" name="Object 21">
            <a:extLst>
              <a:ext uri="{FF2B5EF4-FFF2-40B4-BE49-F238E27FC236}">
                <a16:creationId xmlns:a16="http://schemas.microsoft.com/office/drawing/2014/main" id="{0541B6A4-7546-427F-A972-49B708EEFDC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410200" y="1143000"/>
          <a:ext cx="3200400" cy="315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Document" r:id="rId3" imgW="5854700" imgH="5778500" progId="Word.Document.8">
                  <p:embed/>
                </p:oleObj>
              </mc:Choice>
              <mc:Fallback>
                <p:oleObj name="Document" r:id="rId3" imgW="5854700" imgH="5778500" progId="Word.Document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143000"/>
                        <a:ext cx="3200400" cy="315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6770D-1B68-4D94-8FD5-9AC763B689F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F04E0-CFF7-43C1-B288-EBA1A887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F3D08-2C9B-41F8-A628-166300A6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7EC43-4E6A-4B0C-92C0-F5F14DCE6FB5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D95B777-2489-4DF5-A548-382C8F0D8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Hunt’s Algorithm</a:t>
            </a:r>
          </a:p>
        </p:txBody>
      </p:sp>
      <p:graphicFrame>
        <p:nvGraphicFramePr>
          <p:cNvPr id="22530" name="Object 56">
            <a:extLst>
              <a:ext uri="{FF2B5EF4-FFF2-40B4-BE49-F238E27FC236}">
                <a16:creationId xmlns:a16="http://schemas.microsoft.com/office/drawing/2014/main" id="{8506C3F0-35A0-49A3-A623-81F02C4A740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" name="Visio" r:id="rId3" imgW="8204200" imgH="6578600" progId="Visio.Drawing.6">
                  <p:embed/>
                </p:oleObj>
              </mc:Choice>
              <mc:Fallback>
                <p:oleObj name="Visio" r:id="rId3" imgW="8204200" imgH="6578600" progId="Visio.Drawing.6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TextBox 1">
            <a:extLst>
              <a:ext uri="{FF2B5EF4-FFF2-40B4-BE49-F238E27FC236}">
                <a16:creationId xmlns:a16="http://schemas.microsoft.com/office/drawing/2014/main" id="{4EB848A9-E81B-4281-875C-8801DA035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32" name="TextBox 5">
            <a:extLst>
              <a:ext uri="{FF2B5EF4-FFF2-40B4-BE49-F238E27FC236}">
                <a16:creationId xmlns:a16="http://schemas.microsoft.com/office/drawing/2014/main" id="{03E523CE-8CAE-4322-9C3B-AE4828D9E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(4,3)</a:t>
            </a:r>
          </a:p>
        </p:txBody>
      </p:sp>
      <p:sp>
        <p:nvSpPr>
          <p:cNvPr id="22533" name="TextBox 6">
            <a:extLst>
              <a:ext uri="{FF2B5EF4-FFF2-40B4-BE49-F238E27FC236}">
                <a16:creationId xmlns:a16="http://schemas.microsoft.com/office/drawing/2014/main" id="{1A027D95-13BB-4617-8172-B957DCFA1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34" name="TextBox 7">
            <a:extLst>
              <a:ext uri="{FF2B5EF4-FFF2-40B4-BE49-F238E27FC236}">
                <a16:creationId xmlns:a16="http://schemas.microsoft.com/office/drawing/2014/main" id="{FCF5CBEC-2B63-49D7-8678-C0DD8F327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(1,3)</a:t>
            </a:r>
          </a:p>
        </p:txBody>
      </p:sp>
      <p:sp>
        <p:nvSpPr>
          <p:cNvPr id="22535" name="TextBox 8">
            <a:extLst>
              <a:ext uri="{FF2B5EF4-FFF2-40B4-BE49-F238E27FC236}">
                <a16:creationId xmlns:a16="http://schemas.microsoft.com/office/drawing/2014/main" id="{FC6E3DCF-5C51-4372-99A1-7CAED63A1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36" name="TextBox 9">
            <a:extLst>
              <a:ext uri="{FF2B5EF4-FFF2-40B4-BE49-F238E27FC236}">
                <a16:creationId xmlns:a16="http://schemas.microsoft.com/office/drawing/2014/main" id="{AD393820-1EBB-4679-9050-BA416EE0F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37" name="TextBox 10">
            <a:extLst>
              <a:ext uri="{FF2B5EF4-FFF2-40B4-BE49-F238E27FC236}">
                <a16:creationId xmlns:a16="http://schemas.microsoft.com/office/drawing/2014/main" id="{84A063BA-ADAB-4E12-B639-E5683B6CB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(1,0)</a:t>
            </a:r>
          </a:p>
        </p:txBody>
      </p:sp>
      <p:sp>
        <p:nvSpPr>
          <p:cNvPr id="22538" name="TextBox 11">
            <a:extLst>
              <a:ext uri="{FF2B5EF4-FFF2-40B4-BE49-F238E27FC236}">
                <a16:creationId xmlns:a16="http://schemas.microsoft.com/office/drawing/2014/main" id="{E0864A68-265B-416D-BA52-9AB3BFB31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(0,3)</a:t>
            </a:r>
          </a:p>
        </p:txBody>
      </p:sp>
      <p:sp>
        <p:nvSpPr>
          <p:cNvPr id="22539" name="TextBox 12">
            <a:extLst>
              <a:ext uri="{FF2B5EF4-FFF2-40B4-BE49-F238E27FC236}">
                <a16:creationId xmlns:a16="http://schemas.microsoft.com/office/drawing/2014/main" id="{88B8DBFC-365C-4FAB-A058-4EC023939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40" name="TextBox 13">
            <a:extLst>
              <a:ext uri="{FF2B5EF4-FFF2-40B4-BE49-F238E27FC236}">
                <a16:creationId xmlns:a16="http://schemas.microsoft.com/office/drawing/2014/main" id="{6793F287-A6F9-406E-A72F-13CB137A5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(7,3)</a:t>
            </a:r>
          </a:p>
        </p:txBody>
      </p:sp>
      <p:graphicFrame>
        <p:nvGraphicFramePr>
          <p:cNvPr id="22541" name="Object 54">
            <a:extLst>
              <a:ext uri="{FF2B5EF4-FFF2-40B4-BE49-F238E27FC236}">
                <a16:creationId xmlns:a16="http://schemas.microsoft.com/office/drawing/2014/main" id="{45BBD209-1575-4B4B-B463-8298FA9F4640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2" name="Document" r:id="rId5" imgW="5524500" imgH="6070600" progId="Word.Document.8">
                  <p:embed/>
                </p:oleObj>
              </mc:Choice>
              <mc:Fallback>
                <p:oleObj name="Document" r:id="rId5" imgW="5524500" imgH="6070600" progId="Word.Document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E771483-6CE4-4CEB-A86C-E7D2EEA66451}"/>
              </a:ext>
            </a:extLst>
          </p:cNvPr>
          <p:cNvSpPr/>
          <p:nvPr/>
        </p:nvSpPr>
        <p:spPr bwMode="auto">
          <a:xfrm>
            <a:off x="3200400" y="4330700"/>
            <a:ext cx="3276600" cy="19177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149DD4-B013-4F2C-9D72-C7D3A4519918}"/>
              </a:ext>
            </a:extLst>
          </p:cNvPr>
          <p:cNvSpPr/>
          <p:nvPr/>
        </p:nvSpPr>
        <p:spPr bwMode="auto">
          <a:xfrm>
            <a:off x="3048000" y="2919413"/>
            <a:ext cx="2816225" cy="172878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F897B5-E60B-4B59-BB49-F61A90760B3B}"/>
              </a:ext>
            </a:extLst>
          </p:cNvPr>
          <p:cNvSpPr/>
          <p:nvPr/>
        </p:nvSpPr>
        <p:spPr bwMode="auto">
          <a:xfrm>
            <a:off x="57150" y="3476625"/>
            <a:ext cx="2816225" cy="27717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65CFA4-067B-47E8-82B0-D9A71C73AD35}"/>
              </a:ext>
            </a:extLst>
          </p:cNvPr>
          <p:cNvSpPr/>
          <p:nvPr/>
        </p:nvSpPr>
        <p:spPr bwMode="auto">
          <a:xfrm>
            <a:off x="3198813" y="1104900"/>
            <a:ext cx="2816225" cy="27717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22C72-C6F6-493E-8BED-D3197F38F74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EAC59-8C84-4C0F-B5E1-67D3580D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D91FD-F089-4F90-8808-442FC880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B371F-FCEB-4D85-9DBB-4D3DE055E792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E675B67F-EC35-4BBB-BE3C-DAF4815AA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Hunt’s Algorithm</a:t>
            </a:r>
          </a:p>
        </p:txBody>
      </p:sp>
      <p:graphicFrame>
        <p:nvGraphicFramePr>
          <p:cNvPr id="23554" name="Object 56">
            <a:extLst>
              <a:ext uri="{FF2B5EF4-FFF2-40B4-BE49-F238E27FC236}">
                <a16:creationId xmlns:a16="http://schemas.microsoft.com/office/drawing/2014/main" id="{11D6679B-25A3-4A43-90FE-206623FDB01B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4" name="Visio" r:id="rId3" imgW="8204200" imgH="6578600" progId="Visio.Drawing.6">
                  <p:embed/>
                </p:oleObj>
              </mc:Choice>
              <mc:Fallback>
                <p:oleObj name="Visio" r:id="rId3" imgW="8204200" imgH="6578600" progId="Visio.Drawing.6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Box 1">
            <a:extLst>
              <a:ext uri="{FF2B5EF4-FFF2-40B4-BE49-F238E27FC236}">
                <a16:creationId xmlns:a16="http://schemas.microsoft.com/office/drawing/2014/main" id="{5DF4CC05-588E-4FF4-BE61-A294B8EAC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56" name="TextBox 5">
            <a:extLst>
              <a:ext uri="{FF2B5EF4-FFF2-40B4-BE49-F238E27FC236}">
                <a16:creationId xmlns:a16="http://schemas.microsoft.com/office/drawing/2014/main" id="{80EED559-871C-48F1-A1A2-D02692435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(4,3)</a:t>
            </a:r>
          </a:p>
        </p:txBody>
      </p:sp>
      <p:sp>
        <p:nvSpPr>
          <p:cNvPr id="23557" name="TextBox 6">
            <a:extLst>
              <a:ext uri="{FF2B5EF4-FFF2-40B4-BE49-F238E27FC236}">
                <a16:creationId xmlns:a16="http://schemas.microsoft.com/office/drawing/2014/main" id="{49B8F759-27C1-4D21-9084-6CCD8EC82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58" name="TextBox 7">
            <a:extLst>
              <a:ext uri="{FF2B5EF4-FFF2-40B4-BE49-F238E27FC236}">
                <a16:creationId xmlns:a16="http://schemas.microsoft.com/office/drawing/2014/main" id="{32C83207-C0FA-4754-A515-DC9A8D8E2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(1,3)</a:t>
            </a:r>
          </a:p>
        </p:txBody>
      </p:sp>
      <p:sp>
        <p:nvSpPr>
          <p:cNvPr id="23559" name="TextBox 8">
            <a:extLst>
              <a:ext uri="{FF2B5EF4-FFF2-40B4-BE49-F238E27FC236}">
                <a16:creationId xmlns:a16="http://schemas.microsoft.com/office/drawing/2014/main" id="{08FC3801-30B8-41E6-8FFB-2F264D34A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60" name="TextBox 9">
            <a:extLst>
              <a:ext uri="{FF2B5EF4-FFF2-40B4-BE49-F238E27FC236}">
                <a16:creationId xmlns:a16="http://schemas.microsoft.com/office/drawing/2014/main" id="{DBF9BB1C-1C86-494A-8509-550642DE7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61" name="TextBox 10">
            <a:extLst>
              <a:ext uri="{FF2B5EF4-FFF2-40B4-BE49-F238E27FC236}">
                <a16:creationId xmlns:a16="http://schemas.microsoft.com/office/drawing/2014/main" id="{AA45C6D3-8D35-4B48-8D7B-7C63A15AD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(1,0)</a:t>
            </a:r>
          </a:p>
        </p:txBody>
      </p:sp>
      <p:sp>
        <p:nvSpPr>
          <p:cNvPr id="23562" name="TextBox 11">
            <a:extLst>
              <a:ext uri="{FF2B5EF4-FFF2-40B4-BE49-F238E27FC236}">
                <a16:creationId xmlns:a16="http://schemas.microsoft.com/office/drawing/2014/main" id="{51B47AB5-430D-4054-9B14-40D0C8FA2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(0,3)</a:t>
            </a:r>
          </a:p>
        </p:txBody>
      </p:sp>
      <p:sp>
        <p:nvSpPr>
          <p:cNvPr id="23563" name="TextBox 12">
            <a:extLst>
              <a:ext uri="{FF2B5EF4-FFF2-40B4-BE49-F238E27FC236}">
                <a16:creationId xmlns:a16="http://schemas.microsoft.com/office/drawing/2014/main" id="{7DF9D8C9-4706-4913-880F-78C692D7C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64" name="TextBox 13">
            <a:extLst>
              <a:ext uri="{FF2B5EF4-FFF2-40B4-BE49-F238E27FC236}">
                <a16:creationId xmlns:a16="http://schemas.microsoft.com/office/drawing/2014/main" id="{DB5537AA-0DC4-43A4-B6D9-679276C03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(7,3)</a:t>
            </a:r>
          </a:p>
        </p:txBody>
      </p:sp>
      <p:graphicFrame>
        <p:nvGraphicFramePr>
          <p:cNvPr id="23565" name="Object 54">
            <a:extLst>
              <a:ext uri="{FF2B5EF4-FFF2-40B4-BE49-F238E27FC236}">
                <a16:creationId xmlns:a16="http://schemas.microsoft.com/office/drawing/2014/main" id="{6E742D5B-5187-460D-9728-9BAAEA676A43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5" name="Document" r:id="rId5" imgW="5524500" imgH="6070600" progId="Word.Document.8">
                  <p:embed/>
                </p:oleObj>
              </mc:Choice>
              <mc:Fallback>
                <p:oleObj name="Document" r:id="rId5" imgW="5524500" imgH="6070600" progId="Word.Document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4CEED446-D9A0-4F47-9C3A-6DE1D8A40443}"/>
              </a:ext>
            </a:extLst>
          </p:cNvPr>
          <p:cNvSpPr/>
          <p:nvPr/>
        </p:nvSpPr>
        <p:spPr bwMode="auto">
          <a:xfrm>
            <a:off x="3200400" y="4330700"/>
            <a:ext cx="3276600" cy="19177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94CFC8-92F4-47C5-AD82-CCC512C4AC8A}"/>
              </a:ext>
            </a:extLst>
          </p:cNvPr>
          <p:cNvSpPr/>
          <p:nvPr/>
        </p:nvSpPr>
        <p:spPr bwMode="auto">
          <a:xfrm>
            <a:off x="3048000" y="2919413"/>
            <a:ext cx="2816225" cy="172878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A5C920-FA68-49A6-BD72-B445967CA763}"/>
              </a:ext>
            </a:extLst>
          </p:cNvPr>
          <p:cNvSpPr/>
          <p:nvPr/>
        </p:nvSpPr>
        <p:spPr bwMode="auto">
          <a:xfrm>
            <a:off x="57150" y="3476625"/>
            <a:ext cx="2816225" cy="27717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00080-F728-4A0B-B7BE-9FA7958A6F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5ED7D-35A5-46AE-B8A8-E1056796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6C587-BD81-4F5D-91D3-38483768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F53F7-FF8C-43D3-84DB-83CC87EF03F4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BAEA07A2-CA67-4A32-A09B-034A89771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Hunt’s Algorithm</a:t>
            </a:r>
          </a:p>
        </p:txBody>
      </p:sp>
      <p:graphicFrame>
        <p:nvGraphicFramePr>
          <p:cNvPr id="24578" name="Object 56">
            <a:extLst>
              <a:ext uri="{FF2B5EF4-FFF2-40B4-BE49-F238E27FC236}">
                <a16:creationId xmlns:a16="http://schemas.microsoft.com/office/drawing/2014/main" id="{C9FBFF79-E83C-48ED-A124-1D35F2126583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7" name="Visio" r:id="rId3" imgW="8204200" imgH="6578600" progId="Visio.Drawing.6">
                  <p:embed/>
                </p:oleObj>
              </mc:Choice>
              <mc:Fallback>
                <p:oleObj name="Visio" r:id="rId3" imgW="8204200" imgH="6578600" progId="Visio.Drawing.6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TextBox 1">
            <a:extLst>
              <a:ext uri="{FF2B5EF4-FFF2-40B4-BE49-F238E27FC236}">
                <a16:creationId xmlns:a16="http://schemas.microsoft.com/office/drawing/2014/main" id="{C7ED59C7-718E-4D24-8711-2AE56EE50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0" name="TextBox 5">
            <a:extLst>
              <a:ext uri="{FF2B5EF4-FFF2-40B4-BE49-F238E27FC236}">
                <a16:creationId xmlns:a16="http://schemas.microsoft.com/office/drawing/2014/main" id="{B5F6F829-8ACD-44F8-A5C2-2B6C46E68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(4,3)</a:t>
            </a:r>
          </a:p>
        </p:txBody>
      </p:sp>
      <p:sp>
        <p:nvSpPr>
          <p:cNvPr id="24581" name="TextBox 6">
            <a:extLst>
              <a:ext uri="{FF2B5EF4-FFF2-40B4-BE49-F238E27FC236}">
                <a16:creationId xmlns:a16="http://schemas.microsoft.com/office/drawing/2014/main" id="{EC16800E-7AA7-414E-917D-85968FA79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2" name="TextBox 7">
            <a:extLst>
              <a:ext uri="{FF2B5EF4-FFF2-40B4-BE49-F238E27FC236}">
                <a16:creationId xmlns:a16="http://schemas.microsoft.com/office/drawing/2014/main" id="{F2A76673-BF1E-43C9-823E-28C07A6A1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(1,3)</a:t>
            </a:r>
          </a:p>
        </p:txBody>
      </p:sp>
      <p:sp>
        <p:nvSpPr>
          <p:cNvPr id="24583" name="TextBox 8">
            <a:extLst>
              <a:ext uri="{FF2B5EF4-FFF2-40B4-BE49-F238E27FC236}">
                <a16:creationId xmlns:a16="http://schemas.microsoft.com/office/drawing/2014/main" id="{1F129BBA-69BA-4517-83CE-594C0F6AD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4" name="TextBox 9">
            <a:extLst>
              <a:ext uri="{FF2B5EF4-FFF2-40B4-BE49-F238E27FC236}">
                <a16:creationId xmlns:a16="http://schemas.microsoft.com/office/drawing/2014/main" id="{E6BBB9E8-E8D8-442F-8400-100DBC7A4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5" name="TextBox 10">
            <a:extLst>
              <a:ext uri="{FF2B5EF4-FFF2-40B4-BE49-F238E27FC236}">
                <a16:creationId xmlns:a16="http://schemas.microsoft.com/office/drawing/2014/main" id="{FDD1860B-5F49-4C0A-B3C3-EADE3037E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(1,0)</a:t>
            </a:r>
          </a:p>
        </p:txBody>
      </p:sp>
      <p:sp>
        <p:nvSpPr>
          <p:cNvPr id="24586" name="TextBox 11">
            <a:extLst>
              <a:ext uri="{FF2B5EF4-FFF2-40B4-BE49-F238E27FC236}">
                <a16:creationId xmlns:a16="http://schemas.microsoft.com/office/drawing/2014/main" id="{E09500AE-F8A4-4EC0-BEB1-A7873FF66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(0,3)</a:t>
            </a:r>
          </a:p>
        </p:txBody>
      </p:sp>
      <p:sp>
        <p:nvSpPr>
          <p:cNvPr id="24587" name="TextBox 12">
            <a:extLst>
              <a:ext uri="{FF2B5EF4-FFF2-40B4-BE49-F238E27FC236}">
                <a16:creationId xmlns:a16="http://schemas.microsoft.com/office/drawing/2014/main" id="{68C87926-2A2A-483F-BA21-4603D75B9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8" name="TextBox 13">
            <a:extLst>
              <a:ext uri="{FF2B5EF4-FFF2-40B4-BE49-F238E27FC236}">
                <a16:creationId xmlns:a16="http://schemas.microsoft.com/office/drawing/2014/main" id="{D499C468-37A6-4E69-A27A-D271A47FE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(7,3)</a:t>
            </a:r>
          </a:p>
        </p:txBody>
      </p:sp>
      <p:graphicFrame>
        <p:nvGraphicFramePr>
          <p:cNvPr id="24589" name="Object 54">
            <a:extLst>
              <a:ext uri="{FF2B5EF4-FFF2-40B4-BE49-F238E27FC236}">
                <a16:creationId xmlns:a16="http://schemas.microsoft.com/office/drawing/2014/main" id="{8850E977-9B7A-4E8D-8EE4-87995642ED57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8" name="Document" r:id="rId5" imgW="5524500" imgH="6070600" progId="Word.Document.8">
                  <p:embed/>
                </p:oleObj>
              </mc:Choice>
              <mc:Fallback>
                <p:oleObj name="Document" r:id="rId5" imgW="5524500" imgH="6070600" progId="Word.Document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C4DA0EF-D307-48F4-B158-643E0255A36D}"/>
              </a:ext>
            </a:extLst>
          </p:cNvPr>
          <p:cNvSpPr/>
          <p:nvPr/>
        </p:nvSpPr>
        <p:spPr bwMode="auto">
          <a:xfrm>
            <a:off x="3200400" y="4330700"/>
            <a:ext cx="3276600" cy="19177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F287B-E014-4F5C-B97A-7D6D07E76FBE}"/>
              </a:ext>
            </a:extLst>
          </p:cNvPr>
          <p:cNvSpPr/>
          <p:nvPr/>
        </p:nvSpPr>
        <p:spPr bwMode="auto">
          <a:xfrm>
            <a:off x="3048000" y="2919413"/>
            <a:ext cx="2816225" cy="172878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7D35B-C9A3-414B-BD13-7FADBE885D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52B06-F3FA-4AE9-8B59-4FEF2DA8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3A4A7-3902-44F7-B2B1-4CED9C5D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B7660-E5A7-4E19-9158-548A515C650E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016B6D02-8AE9-4F7E-97B0-C9CCD7FC4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Classification: Definition</a:t>
            </a:r>
          </a:p>
        </p:txBody>
      </p:sp>
      <p:sp>
        <p:nvSpPr>
          <p:cNvPr id="3075" name="Rectangle 5">
            <a:extLst>
              <a:ext uri="{FF2B5EF4-FFF2-40B4-BE49-F238E27FC236}">
                <a16:creationId xmlns:a16="http://schemas.microsoft.com/office/drawing/2014/main" id="{D5E82030-C269-4E19-A3DA-C9DC83A38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>
                <a:cs typeface="+mn-cs"/>
              </a:rPr>
              <a:t>Given a collection of records (training set )</a:t>
            </a:r>
          </a:p>
          <a:p>
            <a:pPr lvl="1">
              <a:buFont typeface="Arial" charset="0"/>
              <a:buChar char="–"/>
              <a:defRPr/>
            </a:pPr>
            <a:r>
              <a:rPr lang="en-US"/>
              <a:t>Each record is by characterized by a tuple (</a:t>
            </a:r>
            <a:r>
              <a:rPr lang="en-US" b="1" i="1">
                <a:latin typeface="Times New Roman" charset="0"/>
              </a:rPr>
              <a:t>x</a:t>
            </a:r>
            <a:r>
              <a:rPr lang="en-US"/>
              <a:t>,</a:t>
            </a:r>
            <a:r>
              <a:rPr lang="en-US" i="1">
                <a:latin typeface="Times New Roman" charset="0"/>
              </a:rPr>
              <a:t>y</a:t>
            </a:r>
            <a:r>
              <a:rPr lang="en-US"/>
              <a:t>), where </a:t>
            </a:r>
            <a:r>
              <a:rPr lang="en-US" b="1" i="1">
                <a:latin typeface="Times New Roman" charset="0"/>
              </a:rPr>
              <a:t>x </a:t>
            </a:r>
            <a:r>
              <a:rPr lang="en-US"/>
              <a:t>is the attribute set and </a:t>
            </a:r>
            <a:r>
              <a:rPr lang="en-US" i="1">
                <a:latin typeface="Times New Roman" charset="0"/>
              </a:rPr>
              <a:t>y </a:t>
            </a:r>
            <a:r>
              <a:rPr lang="en-US"/>
              <a:t>is the class label</a:t>
            </a:r>
          </a:p>
          <a:p>
            <a:pPr lvl="2">
              <a:buFont typeface="Wingdings" charset="0"/>
              <a:buChar char="u"/>
              <a:defRPr/>
            </a:pPr>
            <a:r>
              <a:rPr lang="en-US"/>
              <a:t> </a:t>
            </a:r>
            <a:r>
              <a:rPr lang="en-US" b="1" i="1">
                <a:latin typeface="Times New Roman" charset="0"/>
              </a:rPr>
              <a:t>x</a:t>
            </a:r>
            <a:r>
              <a:rPr lang="en-US"/>
              <a:t>: attribute, predictor, independent variable, input</a:t>
            </a:r>
          </a:p>
          <a:p>
            <a:pPr lvl="2">
              <a:buFont typeface="Wingdings" charset="0"/>
              <a:buChar char="u"/>
              <a:defRPr/>
            </a:pPr>
            <a:r>
              <a:rPr lang="en-US"/>
              <a:t> </a:t>
            </a:r>
            <a:r>
              <a:rPr lang="en-US" i="1">
                <a:latin typeface="Times New Roman" charset="0"/>
              </a:rPr>
              <a:t>y</a:t>
            </a:r>
            <a:r>
              <a:rPr lang="en-US"/>
              <a:t>: class, response, dependent variable, output</a:t>
            </a:r>
          </a:p>
          <a:p>
            <a:pPr lvl="4">
              <a:defRPr/>
            </a:pPr>
            <a:endParaRPr lang="en-US">
              <a:latin typeface="Times New Roman" charset="0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>
                <a:cs typeface="+mn-cs"/>
              </a:rPr>
              <a:t>Task:</a:t>
            </a:r>
          </a:p>
          <a:p>
            <a:pPr lvl="1">
              <a:buFont typeface="Arial" charset="0"/>
              <a:buChar char="–"/>
              <a:defRPr/>
            </a:pPr>
            <a:r>
              <a:rPr lang="en-US"/>
              <a:t>Learn a model that maps each attribute set </a:t>
            </a:r>
            <a:r>
              <a:rPr lang="en-US" b="1" i="1">
                <a:latin typeface="Times New Roman" charset="0"/>
              </a:rPr>
              <a:t>x </a:t>
            </a:r>
            <a:r>
              <a:rPr lang="en-US"/>
              <a:t>into one of the predefined class labels </a:t>
            </a:r>
            <a:r>
              <a:rPr lang="en-US" i="1">
                <a:latin typeface="Times New Roman" charset="0"/>
              </a:rPr>
              <a:t>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2A8E8-34E1-49C0-938E-437D52E252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C378C-EF0B-4ED7-A0AF-229AA7AD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F9B5E-B437-410B-A7CB-230267D9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5B7A3-5A38-4F3E-B10F-49462E68EC55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9A0CD44C-E1FF-40C2-8837-BBEA984CA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Hunt’s Algorithm</a:t>
            </a:r>
          </a:p>
        </p:txBody>
      </p:sp>
      <p:graphicFrame>
        <p:nvGraphicFramePr>
          <p:cNvPr id="25602" name="Object 56">
            <a:extLst>
              <a:ext uri="{FF2B5EF4-FFF2-40B4-BE49-F238E27FC236}">
                <a16:creationId xmlns:a16="http://schemas.microsoft.com/office/drawing/2014/main" id="{4246272B-C399-490D-AB97-57B80558B81E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9" name="Visio" r:id="rId3" imgW="8204200" imgH="6578600" progId="Visio.Drawing.6">
                  <p:embed/>
                </p:oleObj>
              </mc:Choice>
              <mc:Fallback>
                <p:oleObj name="Visio" r:id="rId3" imgW="8204200" imgH="6578600" progId="Visio.Drawing.6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Box 1">
            <a:extLst>
              <a:ext uri="{FF2B5EF4-FFF2-40B4-BE49-F238E27FC236}">
                <a16:creationId xmlns:a16="http://schemas.microsoft.com/office/drawing/2014/main" id="{A9B0328E-E3D2-4E8C-BDCF-9F410CAB4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04" name="TextBox 5">
            <a:extLst>
              <a:ext uri="{FF2B5EF4-FFF2-40B4-BE49-F238E27FC236}">
                <a16:creationId xmlns:a16="http://schemas.microsoft.com/office/drawing/2014/main" id="{27CDD6FA-5CF2-49F9-AE32-F963958DC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(4,3)</a:t>
            </a:r>
          </a:p>
        </p:txBody>
      </p:sp>
      <p:sp>
        <p:nvSpPr>
          <p:cNvPr id="25605" name="TextBox 6">
            <a:extLst>
              <a:ext uri="{FF2B5EF4-FFF2-40B4-BE49-F238E27FC236}">
                <a16:creationId xmlns:a16="http://schemas.microsoft.com/office/drawing/2014/main" id="{EB51C09A-4501-4CFD-88A7-69A3B1E14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06" name="TextBox 7">
            <a:extLst>
              <a:ext uri="{FF2B5EF4-FFF2-40B4-BE49-F238E27FC236}">
                <a16:creationId xmlns:a16="http://schemas.microsoft.com/office/drawing/2014/main" id="{14C876BA-C197-4DAB-92BB-33B7F97A9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(1,3)</a:t>
            </a:r>
          </a:p>
        </p:txBody>
      </p:sp>
      <p:sp>
        <p:nvSpPr>
          <p:cNvPr id="25607" name="TextBox 8">
            <a:extLst>
              <a:ext uri="{FF2B5EF4-FFF2-40B4-BE49-F238E27FC236}">
                <a16:creationId xmlns:a16="http://schemas.microsoft.com/office/drawing/2014/main" id="{800F3BDD-CE05-4B84-859E-BFB8EA784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08" name="TextBox 9">
            <a:extLst>
              <a:ext uri="{FF2B5EF4-FFF2-40B4-BE49-F238E27FC236}">
                <a16:creationId xmlns:a16="http://schemas.microsoft.com/office/drawing/2014/main" id="{877D365D-6536-4403-B372-55F28646E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09" name="TextBox 10">
            <a:extLst>
              <a:ext uri="{FF2B5EF4-FFF2-40B4-BE49-F238E27FC236}">
                <a16:creationId xmlns:a16="http://schemas.microsoft.com/office/drawing/2014/main" id="{475CDFEE-6AD7-44DC-9D73-17DDBADA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(1,0)</a:t>
            </a:r>
          </a:p>
        </p:txBody>
      </p:sp>
      <p:sp>
        <p:nvSpPr>
          <p:cNvPr id="25610" name="TextBox 11">
            <a:extLst>
              <a:ext uri="{FF2B5EF4-FFF2-40B4-BE49-F238E27FC236}">
                <a16:creationId xmlns:a16="http://schemas.microsoft.com/office/drawing/2014/main" id="{12A4C05D-B2E6-4D1D-B286-40DB4DF49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(0,3)</a:t>
            </a:r>
          </a:p>
        </p:txBody>
      </p:sp>
      <p:sp>
        <p:nvSpPr>
          <p:cNvPr id="25611" name="TextBox 12">
            <a:extLst>
              <a:ext uri="{FF2B5EF4-FFF2-40B4-BE49-F238E27FC236}">
                <a16:creationId xmlns:a16="http://schemas.microsoft.com/office/drawing/2014/main" id="{4EB14A6B-43A9-4336-A92C-595EA7B60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12" name="TextBox 13">
            <a:extLst>
              <a:ext uri="{FF2B5EF4-FFF2-40B4-BE49-F238E27FC236}">
                <a16:creationId xmlns:a16="http://schemas.microsoft.com/office/drawing/2014/main" id="{81370EE4-7857-44B6-A6DC-BAF550685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(7,3)</a:t>
            </a:r>
          </a:p>
        </p:txBody>
      </p:sp>
      <p:graphicFrame>
        <p:nvGraphicFramePr>
          <p:cNvPr id="25613" name="Object 54">
            <a:extLst>
              <a:ext uri="{FF2B5EF4-FFF2-40B4-BE49-F238E27FC236}">
                <a16:creationId xmlns:a16="http://schemas.microsoft.com/office/drawing/2014/main" id="{2D287EF9-04FD-40A6-9B26-1BF3B92E5024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0" name="Document" r:id="rId5" imgW="5524500" imgH="6070600" progId="Word.Document.8">
                  <p:embed/>
                </p:oleObj>
              </mc:Choice>
              <mc:Fallback>
                <p:oleObj name="Document" r:id="rId5" imgW="5524500" imgH="6070600" progId="Word.Document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0E90B-7AC8-49CA-A11B-99812A38B67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6BD54-CC51-4AD5-AF02-A9D7C52E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1D9FB-5787-4E28-A80A-D987C7F7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49EFE-B825-4CEE-ACAE-E9CA80B372AF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2BAA94B4-C984-462E-ABEB-F5E6DA11A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Design Issues of Decision Tree Induction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B46A9D7B-6625-4393-82BB-AFBD9403B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>
                <a:cs typeface="+mn-cs"/>
              </a:rPr>
              <a:t>How should training records be split?</a:t>
            </a:r>
          </a:p>
          <a:p>
            <a:pPr lvl="1">
              <a:buFont typeface="Arial" charset="0"/>
              <a:buChar char="–"/>
              <a:defRPr/>
            </a:pPr>
            <a:r>
              <a:rPr lang="en-US"/>
              <a:t>Method for specifying test condition </a:t>
            </a:r>
          </a:p>
          <a:p>
            <a:pPr lvl="2">
              <a:buFont typeface="Wingdings" charset="0"/>
              <a:buChar char="u"/>
              <a:defRPr/>
            </a:pPr>
            <a:r>
              <a:rPr lang="en-US"/>
              <a:t> depending on attribute types</a:t>
            </a:r>
          </a:p>
          <a:p>
            <a:pPr lvl="1">
              <a:buFont typeface="Arial" charset="0"/>
              <a:buChar char="–"/>
              <a:defRPr/>
            </a:pPr>
            <a:r>
              <a:rPr lang="en-US"/>
              <a:t>Measure for evaluating the goodness of a test condition</a:t>
            </a:r>
          </a:p>
          <a:p>
            <a:pPr lvl="1">
              <a:buFont typeface="Arial" charset="0"/>
              <a:buChar char="–"/>
              <a:defRPr/>
            </a:pPr>
            <a:endParaRPr lang="en-US"/>
          </a:p>
          <a:p>
            <a:pPr>
              <a:buFont typeface="Monotype Sorts" charset="0"/>
              <a:buChar char="l"/>
              <a:defRPr/>
            </a:pPr>
            <a:r>
              <a:rPr lang="en-US">
                <a:cs typeface="+mn-cs"/>
              </a:rPr>
              <a:t>How should the splitting procedure stop?</a:t>
            </a:r>
          </a:p>
          <a:p>
            <a:pPr lvl="1">
              <a:buFont typeface="Arial" charset="0"/>
              <a:buChar char="–"/>
              <a:defRPr/>
            </a:pPr>
            <a:r>
              <a:rPr lang="en-US"/>
              <a:t>Stop splitting if all the records belong to the same class or have identical attribute values</a:t>
            </a:r>
          </a:p>
          <a:p>
            <a:pPr lvl="1">
              <a:buFont typeface="Arial" charset="0"/>
              <a:buChar char="–"/>
              <a:defRPr/>
            </a:pPr>
            <a:r>
              <a:rPr lang="en-US"/>
              <a:t>Early termination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92C59-1A5D-44CE-8827-CE3CD5F577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9EEB1-E4DF-4BC9-A953-512A2372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064E-82E7-48D6-82D0-F6491A63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E923A-7A08-4B88-BEF2-18FCA48FB701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4D136AC-4374-4C25-9F7A-750042289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Methods for Expressing Test Conditions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44DD460-903E-47EE-82F1-F2F26AB64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Depends on attribute types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Binary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Nominal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Ordinal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Continuous</a:t>
            </a:r>
          </a:p>
          <a:p>
            <a:pPr lvl="1">
              <a:buFont typeface="Arial" charset="0"/>
              <a:buChar char="–"/>
              <a:defRPr/>
            </a:pPr>
            <a:endParaRPr lang="en-US" dirty="0"/>
          </a:p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Depends on number of ways to split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2-way split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Multi-way split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5604A-AC66-4ADB-8076-E9F53358C0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92669-F619-4F36-AB46-9A480154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5F15E-4118-4F6B-9C81-A6F4C234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4D0E1-CF69-438E-B8B9-B974011A8BC5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A17A043-A99E-4F99-8E83-AFB0B7151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Test Condition for Nominal Attributes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B36E1F1-2168-4EB9-98F4-99EF59AA64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5303837" cy="5181600"/>
          </a:xfrm>
        </p:spPr>
        <p:txBody>
          <a:bodyPr/>
          <a:lstStyle/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altLang="en-US" sz="2400" dirty="0">
                <a:solidFill>
                  <a:srgbClr val="FF0000"/>
                </a:solidFill>
                <a:ea typeface="+mn-ea"/>
                <a:cs typeface="+mn-cs"/>
              </a:rPr>
              <a:t>Multi-way split:</a:t>
            </a:r>
            <a:r>
              <a:rPr lang="en-US" altLang="en-US" sz="2400" dirty="0">
                <a:ea typeface="+mn-ea"/>
                <a:cs typeface="+mn-cs"/>
              </a:rPr>
              <a:t>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altLang="en-US" sz="2400" dirty="0"/>
              <a:t>Use as many partitions as distinct values.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400" dirty="0">
              <a:ea typeface="+mn-ea"/>
              <a:cs typeface="+mn-cs"/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400" dirty="0">
              <a:ea typeface="+mn-ea"/>
              <a:cs typeface="+mn-cs"/>
            </a:endParaRPr>
          </a:p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altLang="en-US" sz="2400" dirty="0">
                <a:solidFill>
                  <a:srgbClr val="FF0000"/>
                </a:solidFill>
                <a:ea typeface="+mn-ea"/>
                <a:cs typeface="+mn-cs"/>
              </a:rPr>
              <a:t>Binary split:</a:t>
            </a:r>
            <a:r>
              <a:rPr lang="en-US" altLang="en-US" sz="2400" dirty="0">
                <a:ea typeface="+mn-ea"/>
                <a:cs typeface="+mn-cs"/>
              </a:rPr>
              <a:t> 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altLang="en-US" sz="2400" dirty="0"/>
              <a:t>Divides values into two subsets</a:t>
            </a:r>
          </a:p>
        </p:txBody>
      </p:sp>
      <p:graphicFrame>
        <p:nvGraphicFramePr>
          <p:cNvPr id="28675" name="Object 25">
            <a:extLst>
              <a:ext uri="{FF2B5EF4-FFF2-40B4-BE49-F238E27FC236}">
                <a16:creationId xmlns:a16="http://schemas.microsoft.com/office/drawing/2014/main" id="{E91C178A-4BAD-4D02-AE53-1BD3FE2CA83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34000" y="1371600"/>
          <a:ext cx="3352800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9" name="Visio" r:id="rId3" imgW="4013200" imgH="2184400" progId="Visio.Drawing.6">
                  <p:embed/>
                </p:oleObj>
              </mc:Choice>
              <mc:Fallback>
                <p:oleObj name="Visio" r:id="rId3" imgW="4013200" imgH="2184400" progId="Visio.Drawing.6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371600"/>
                        <a:ext cx="3352800" cy="182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27">
            <a:extLst>
              <a:ext uri="{FF2B5EF4-FFF2-40B4-BE49-F238E27FC236}">
                <a16:creationId xmlns:a16="http://schemas.microsoft.com/office/drawing/2014/main" id="{793015B2-9A1A-4F32-AC9D-F23B3709B21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10000" y="4495800"/>
          <a:ext cx="3471863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0" name="Visio" r:id="rId5" imgW="4813300" imgH="2514600" progId="Visio.Drawing.6">
                  <p:embed/>
                </p:oleObj>
              </mc:Choice>
              <mc:Fallback>
                <p:oleObj name="Visio" r:id="rId5" imgW="4813300" imgH="2514600" progId="Visio.Drawing.6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95800"/>
                        <a:ext cx="3471863" cy="180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29">
            <a:extLst>
              <a:ext uri="{FF2B5EF4-FFF2-40B4-BE49-F238E27FC236}">
                <a16:creationId xmlns:a16="http://schemas.microsoft.com/office/drawing/2014/main" id="{AAF70523-35DE-4E64-A8AC-01C518025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4495800"/>
          <a:ext cx="2022475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1" name="Visio" r:id="rId7" imgW="2717800" imgH="2425700" progId="Visio.Drawing.6">
                  <p:embed/>
                </p:oleObj>
              </mc:Choice>
              <mc:Fallback>
                <p:oleObj name="Visio" r:id="rId7" imgW="2717800" imgH="2425700" progId="Visio.Drawing.6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95800"/>
                        <a:ext cx="2022475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0C8D4-1257-44F7-BDBB-51FB816963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9A8FD-2D1A-487B-9726-1548A840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524A2-F09E-4750-A4A3-0A925BD0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D3CB4-708B-4B73-95BA-B3B3B1DD14F5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7">
            <a:extLst>
              <a:ext uri="{FF2B5EF4-FFF2-40B4-BE49-F238E27FC236}">
                <a16:creationId xmlns:a16="http://schemas.microsoft.com/office/drawing/2014/main" id="{6D0852F6-70DB-4D98-9F93-B243381AD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Test Condition for Ordinal Attributes</a:t>
            </a:r>
          </a:p>
        </p:txBody>
      </p:sp>
      <p:sp>
        <p:nvSpPr>
          <p:cNvPr id="23555" name="Rectangle 30">
            <a:extLst>
              <a:ext uri="{FF2B5EF4-FFF2-40B4-BE49-F238E27FC236}">
                <a16:creationId xmlns:a16="http://schemas.microsoft.com/office/drawing/2014/main" id="{F93DC60A-1BD9-4CBB-91B5-D728E0A222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342900" indent="-342900">
              <a:buFont typeface="Monotype Sorts" charset="0"/>
              <a:buChar char="l"/>
              <a:defRPr/>
            </a:pPr>
            <a:r>
              <a:rPr lang="en-US" sz="2400">
                <a:solidFill>
                  <a:srgbClr val="FF0000"/>
                </a:solidFill>
                <a:cs typeface="+mn-cs"/>
              </a:rPr>
              <a:t>Multi-way split:</a:t>
            </a:r>
            <a:r>
              <a:rPr lang="en-US" sz="2400">
                <a:cs typeface="+mn-cs"/>
              </a:rPr>
              <a:t>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/>
              <a:t>Use as many partitions as distinct values</a:t>
            </a:r>
          </a:p>
          <a:p>
            <a:pPr marL="742950" lvl="1" indent="-285750">
              <a:buFont typeface="Arial" charset="0"/>
              <a:buChar char="–"/>
              <a:defRPr/>
            </a:pPr>
            <a:endParaRPr lang="en-US" sz="2400"/>
          </a:p>
          <a:p>
            <a:pPr marL="342900" indent="-342900">
              <a:buFont typeface="Monotype Sorts" charset="0"/>
              <a:buChar char="l"/>
              <a:defRPr/>
            </a:pPr>
            <a:r>
              <a:rPr lang="en-US" sz="2400">
                <a:solidFill>
                  <a:srgbClr val="FF0000"/>
                </a:solidFill>
                <a:cs typeface="+mn-cs"/>
              </a:rPr>
              <a:t>Binary split:</a:t>
            </a:r>
            <a:r>
              <a:rPr lang="en-US" sz="2400">
                <a:cs typeface="+mn-cs"/>
              </a:rPr>
              <a:t> 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/>
              <a:t>Divides values into two subsets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/>
              <a:t>Preserve order property among attribute values</a:t>
            </a:r>
          </a:p>
        </p:txBody>
      </p:sp>
      <p:graphicFrame>
        <p:nvGraphicFramePr>
          <p:cNvPr id="29699" name="Object 40">
            <a:extLst>
              <a:ext uri="{FF2B5EF4-FFF2-40B4-BE49-F238E27FC236}">
                <a16:creationId xmlns:a16="http://schemas.microsoft.com/office/drawing/2014/main" id="{DB8ECD47-0CBB-4EF1-A140-CF9FB7AD7A1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34000" y="1143000"/>
          <a:ext cx="2951163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4" name="Visio" r:id="rId3" imgW="3962400" imgH="2120900" progId="Visio.Drawing.6">
                  <p:embed/>
                </p:oleObj>
              </mc:Choice>
              <mc:Fallback>
                <p:oleObj name="Visio" r:id="rId3" imgW="3962400" imgH="2120900" progId="Visio.Drawing.6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143000"/>
                        <a:ext cx="2951163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1">
            <a:extLst>
              <a:ext uri="{FF2B5EF4-FFF2-40B4-BE49-F238E27FC236}">
                <a16:creationId xmlns:a16="http://schemas.microsoft.com/office/drawing/2014/main" id="{E888EEA9-D0BA-43CC-BC4E-51DCEF50DE2B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29200" y="2819400"/>
          <a:ext cx="3352800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5" name="Visio" r:id="rId5" imgW="4457700" imgH="2324100" progId="Visio.Drawing.6">
                  <p:embed/>
                </p:oleObj>
              </mc:Choice>
              <mc:Fallback>
                <p:oleObj name="Visio" r:id="rId5" imgW="4457700" imgH="2324100" progId="Visio.Drawing.6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19400"/>
                        <a:ext cx="3352800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3">
            <a:extLst>
              <a:ext uri="{FF2B5EF4-FFF2-40B4-BE49-F238E27FC236}">
                <a16:creationId xmlns:a16="http://schemas.microsoft.com/office/drawing/2014/main" id="{814461B8-0AAC-4226-8614-452596996C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648200"/>
          <a:ext cx="146050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6" name="Visio" r:id="rId7" imgW="1917700" imgH="2324100" progId="Visio.Drawing.6">
                  <p:embed/>
                </p:oleObj>
              </mc:Choice>
              <mc:Fallback>
                <p:oleObj name="Visio" r:id="rId7" imgW="1917700" imgH="2324100" progId="Visio.Drawing.6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648200"/>
                        <a:ext cx="146050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53" name="AutoShape 45">
            <a:extLst>
              <a:ext uri="{FF2B5EF4-FFF2-40B4-BE49-F238E27FC236}">
                <a16:creationId xmlns:a16="http://schemas.microsoft.com/office/drawing/2014/main" id="{A4E58D19-2F3C-4280-961E-A624D4B454F9}"/>
              </a:ext>
            </a:extLst>
          </p:cNvPr>
          <p:cNvSpPr>
            <a:spLocks/>
          </p:cNvSpPr>
          <p:nvPr/>
        </p:nvSpPr>
        <p:spPr bwMode="auto">
          <a:xfrm>
            <a:off x="7086600" y="5105400"/>
            <a:ext cx="1524000" cy="723900"/>
          </a:xfrm>
          <a:prstGeom prst="borderCallout2">
            <a:avLst>
              <a:gd name="adj1" fmla="val 15792"/>
              <a:gd name="adj2" fmla="val -5000"/>
              <a:gd name="adj3" fmla="val 15792"/>
              <a:gd name="adj4" fmla="val -29898"/>
              <a:gd name="adj5" fmla="val 102412"/>
              <a:gd name="adj6" fmla="val -5562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This grouping violates order property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867C7-34B0-41AD-9084-5A31138D2E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2BAAB-9EA3-4F96-A555-24A3123E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82065-7B11-4FE8-9790-CBACC454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8AD22-6FE2-48DF-97D6-2E47F1F4643D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5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9C6E965-D7B0-418F-BAA0-1757CFFA7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Test Condition for Continuous Attributes</a:t>
            </a:r>
          </a:p>
        </p:txBody>
      </p:sp>
      <p:graphicFrame>
        <p:nvGraphicFramePr>
          <p:cNvPr id="30722" name="Object 4">
            <a:extLst>
              <a:ext uri="{FF2B5EF4-FFF2-40B4-BE49-F238E27FC236}">
                <a16:creationId xmlns:a16="http://schemas.microsoft.com/office/drawing/2014/main" id="{205C434A-C905-41D9-9154-228F67FDB7A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38188" y="1746250"/>
          <a:ext cx="7608887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2" name="Visio" r:id="rId3" imgW="8547100" imgH="3695700" progId="Visio.Drawing.6">
                  <p:embed/>
                </p:oleObj>
              </mc:Choice>
              <mc:Fallback>
                <p:oleObj name="Visio" r:id="rId3" imgW="8547100" imgH="36957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1746250"/>
                        <a:ext cx="7608887" cy="328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79055-9444-4DAA-A321-5736FBCD0D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1FDEF-C3F0-4087-9634-ED00071F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D6A55-6A7E-4C40-BC3D-4C76DD19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0F45B-8088-480D-848D-D09825134EBE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66374BC9-6E69-4676-B2EE-6C984C601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Splitting Based on Continuous Attributes</a:t>
            </a:r>
          </a:p>
        </p:txBody>
      </p:sp>
      <p:sp>
        <p:nvSpPr>
          <p:cNvPr id="31746" name="Rectangle 5">
            <a:extLst>
              <a:ext uri="{FF2B5EF4-FFF2-40B4-BE49-F238E27FC236}">
                <a16:creationId xmlns:a16="http://schemas.microsoft.com/office/drawing/2014/main" id="{14C108E9-73E2-44FA-BD06-0B9588369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Different ways of handling</a:t>
            </a:r>
          </a:p>
          <a:p>
            <a:pPr lvl="1"/>
            <a:r>
              <a:rPr lang="en-US" altLang="en-US">
                <a:solidFill>
                  <a:srgbClr val="CC3300"/>
                </a:solidFill>
                <a:ea typeface="ＭＳ Ｐゴシック" panose="020B0600070205080204" pitchFamily="34" charset="-128"/>
              </a:rPr>
              <a:t>Discretization</a:t>
            </a:r>
            <a:r>
              <a:rPr lang="en-US" altLang="en-US">
                <a:ea typeface="ＭＳ Ｐゴシック" panose="020B0600070205080204" pitchFamily="34" charset="-128"/>
              </a:rPr>
              <a:t> to form an ordinal categorical attribute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Ranges can be found by equal interval bucketing, equal frequency bucketing (percentiles), or clustering.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 Static – discretize once at the beginning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 Dynamic – repeat at each node</a:t>
            </a:r>
          </a:p>
          <a:p>
            <a:pPr lvl="4"/>
            <a:endParaRPr lang="en-US" altLang="en-US">
              <a:solidFill>
                <a:srgbClr val="CC3300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solidFill>
                  <a:srgbClr val="CC3300"/>
                </a:solidFill>
                <a:ea typeface="ＭＳ Ｐゴシック" panose="020B0600070205080204" pitchFamily="34" charset="-128"/>
              </a:rPr>
              <a:t>Binary Decision</a:t>
            </a:r>
            <a:r>
              <a:rPr lang="en-US" altLang="en-US">
                <a:ea typeface="ＭＳ Ｐゴシック" panose="020B0600070205080204" pitchFamily="34" charset="-128"/>
              </a:rPr>
              <a:t>: (A &lt; v) or (A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 v)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 consider all possible splits and finds the best cut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 can be more compute intensive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C31AC-2B90-4B6B-B916-A46B6DB29C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43062-9BC5-487B-84A5-9EFDCBFB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C8E37-4C0F-4C14-A500-6AA41D7B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7BC3DC-97F5-419B-A87C-21871F4EC09C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0">
            <a:extLst>
              <a:ext uri="{FF2B5EF4-FFF2-40B4-BE49-F238E27FC236}">
                <a16:creationId xmlns:a16="http://schemas.microsoft.com/office/drawing/2014/main" id="{88D91FEC-A941-47CC-99F5-40D7974149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1009650"/>
            <a:ext cx="3170238" cy="3105150"/>
          </a:xfrm>
        </p:spPr>
      </p:pic>
      <p:sp>
        <p:nvSpPr>
          <p:cNvPr id="26627" name="Rectangle 6">
            <a:extLst>
              <a:ext uri="{FF2B5EF4-FFF2-40B4-BE49-F238E27FC236}">
                <a16:creationId xmlns:a16="http://schemas.microsoft.com/office/drawing/2014/main" id="{BF26A80B-9FC2-4BDA-87FA-0FC0742FD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to determine the Best Split</a:t>
            </a:r>
          </a:p>
        </p:txBody>
      </p:sp>
      <p:graphicFrame>
        <p:nvGraphicFramePr>
          <p:cNvPr id="32771" name="Object 5">
            <a:extLst>
              <a:ext uri="{FF2B5EF4-FFF2-40B4-BE49-F238E27FC236}">
                <a16:creationId xmlns:a16="http://schemas.microsoft.com/office/drawing/2014/main" id="{F868737F-DC54-4051-A73E-55DCA0DC0A5E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020763" y="4129088"/>
          <a:ext cx="7589837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3" name="Visio" r:id="rId4" imgW="9652000" imgH="2247900" progId="Visio.Drawing.6">
                  <p:embed/>
                </p:oleObj>
              </mc:Choice>
              <mc:Fallback>
                <p:oleObj name="Visio" r:id="rId4" imgW="9652000" imgH="22479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4129088"/>
                        <a:ext cx="7589837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8">
            <a:extLst>
              <a:ext uri="{FF2B5EF4-FFF2-40B4-BE49-F238E27FC236}">
                <a16:creationId xmlns:a16="http://schemas.microsoft.com/office/drawing/2014/main" id="{2DE94204-FD3A-4289-9699-A34D3099D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0"/>
            <a:ext cx="510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Before Splitting: 10 records of class 0,</a:t>
            </a:r>
            <a:br>
              <a:rPr lang="en-US" altLang="en-US" sz="1800"/>
            </a:br>
            <a:r>
              <a:rPr lang="en-US" altLang="en-US" sz="1800"/>
              <a:t>		10 records of class 1</a:t>
            </a:r>
          </a:p>
        </p:txBody>
      </p:sp>
      <p:sp>
        <p:nvSpPr>
          <p:cNvPr id="32773" name="Text Box 9">
            <a:extLst>
              <a:ext uri="{FF2B5EF4-FFF2-40B4-BE49-F238E27FC236}">
                <a16:creationId xmlns:a16="http://schemas.microsoft.com/office/drawing/2014/main" id="{7B664C1E-ADF5-4EF1-AD98-DCAB7B325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957888"/>
            <a:ext cx="510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Which test condition is the best?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0E319-76AC-4C15-903D-8F6EFEEA65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B1F03-06D1-4093-BA48-3CB59539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A537D-5F67-45A5-BD34-E9A9F857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B2881E-104F-4428-945D-FE5790AEABC9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790C841-580F-48BA-BB39-25D505192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to determine the Best Split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02D20C9-F2A0-41FD-9792-B5B1AB21F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>
                <a:cs typeface="+mn-cs"/>
              </a:rPr>
              <a:t>Greedy approach: </a:t>
            </a:r>
          </a:p>
          <a:p>
            <a:pPr lvl="1">
              <a:buFont typeface="Arial" charset="0"/>
              <a:buChar char="–"/>
              <a:defRPr/>
            </a:pPr>
            <a:r>
              <a:rPr lang="en-US"/>
              <a:t>Nodes with </a:t>
            </a:r>
            <a:r>
              <a:rPr lang="en-US">
                <a:solidFill>
                  <a:srgbClr val="FF0000"/>
                </a:solidFill>
              </a:rPr>
              <a:t>purer</a:t>
            </a:r>
            <a:r>
              <a:rPr lang="en-US"/>
              <a:t> class distribution are preferred</a:t>
            </a:r>
          </a:p>
          <a:p>
            <a:pPr lvl="4">
              <a:defRPr/>
            </a:pPr>
            <a:endParaRPr lang="en-US">
              <a:latin typeface="Times New Roman" charset="0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>
                <a:cs typeface="+mn-cs"/>
              </a:rPr>
              <a:t>Need a measure of node impurity:</a:t>
            </a:r>
          </a:p>
          <a:p>
            <a:pPr lvl="1">
              <a:buFont typeface="Arial" charset="0"/>
              <a:buNone/>
              <a:defRPr/>
            </a:pPr>
            <a:endParaRPr lang="en-US"/>
          </a:p>
        </p:txBody>
      </p:sp>
      <p:graphicFrame>
        <p:nvGraphicFramePr>
          <p:cNvPr id="33795" name="Object 6">
            <a:extLst>
              <a:ext uri="{FF2B5EF4-FFF2-40B4-BE49-F238E27FC236}">
                <a16:creationId xmlns:a16="http://schemas.microsoft.com/office/drawing/2014/main" id="{2F6BA1FB-28FD-4212-B8EF-1FFA025DB639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09800" y="4038600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4" name="Visio" r:id="rId3" imgW="660400" imgH="596900" progId="Visio.Drawing.6">
                  <p:embed/>
                </p:oleObj>
              </mc:Choice>
              <mc:Fallback>
                <p:oleObj name="Visio" r:id="rId3" imgW="660400" imgH="59690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10">
            <a:extLst>
              <a:ext uri="{FF2B5EF4-FFF2-40B4-BE49-F238E27FC236}">
                <a16:creationId xmlns:a16="http://schemas.microsoft.com/office/drawing/2014/main" id="{E8E82353-70BD-4F4B-A45B-F2A83E7592F0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715000" y="4038600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" name="Visio" r:id="rId5" imgW="660400" imgH="596900" progId="Visio.Drawing.6">
                  <p:embed/>
                </p:oleObj>
              </mc:Choice>
              <mc:Fallback>
                <p:oleObj name="Visio" r:id="rId5" imgW="660400" imgH="596900" progId="Visio.Drawing.6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38600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12">
            <a:extLst>
              <a:ext uri="{FF2B5EF4-FFF2-40B4-BE49-F238E27FC236}">
                <a16:creationId xmlns:a16="http://schemas.microsoft.com/office/drawing/2014/main" id="{6AB3A4F5-F9F7-4D62-9A29-CB16CDCA7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0292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High degree of impurity</a:t>
            </a:r>
          </a:p>
        </p:txBody>
      </p:sp>
      <p:sp>
        <p:nvSpPr>
          <p:cNvPr id="33798" name="Text Box 13">
            <a:extLst>
              <a:ext uri="{FF2B5EF4-FFF2-40B4-BE49-F238E27FC236}">
                <a16:creationId xmlns:a16="http://schemas.microsoft.com/office/drawing/2014/main" id="{D74128B7-0AB8-416A-A19B-1F48004E9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0292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Low degree of impurity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F0309-BC5B-493A-933F-34962B8425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81511-C389-4406-9808-90A029AA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1A086-61BC-473A-A535-E404A3D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8DB3AA-7E9D-4145-BD5E-7F396D8044A4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BB4EB6D-D451-45BA-9136-20124E60E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Measures of Node Impurity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0C85A6B-940F-44C4-B348-A9948B68E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Gini Index</a:t>
            </a:r>
          </a:p>
          <a:p>
            <a:pPr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Entropy</a:t>
            </a:r>
          </a:p>
          <a:p>
            <a:pPr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Misclassification error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C6FE7-BFB7-4D58-AB43-F2AED9FCB9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577CD-6375-4037-AF91-7D521746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B50FF-0759-4EEF-8393-268F1697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5D98BA-5D74-4A99-B019-B5438A47F31F}" type="slidenum">
              <a:rPr lang="en-US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/>
              <p:nvPr/>
            </p:nvSpPr>
            <p:spPr>
              <a:xfrm>
                <a:off x="1613727" y="1503551"/>
                <a:ext cx="3781484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27" y="1503551"/>
                <a:ext cx="3781484" cy="10378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/>
              <p:nvPr/>
            </p:nvSpPr>
            <p:spPr>
              <a:xfrm>
                <a:off x="1613727" y="2857566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27" y="2857566"/>
                <a:ext cx="4259243" cy="1037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/>
              <p:nvPr/>
            </p:nvSpPr>
            <p:spPr>
              <a:xfrm>
                <a:off x="1613727" y="4953000"/>
                <a:ext cx="53153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𝐶𝑙𝑎𝑠𝑠𝑖𝑓𝑖𝑐𝑎𝑡𝑖𝑜𝑛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400" b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 b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27" y="4953000"/>
                <a:ext cx="5315301" cy="369332"/>
              </a:xfrm>
              <a:prstGeom prst="rect">
                <a:avLst/>
              </a:prstGeom>
              <a:blipFill>
                <a:blip r:embed="rId4"/>
                <a:stretch>
                  <a:fillRect l="-1491" r="-1491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/>
              <p:nvPr/>
            </p:nvSpPr>
            <p:spPr>
              <a:xfrm>
                <a:off x="5562600" y="1492518"/>
                <a:ext cx="34142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the frequency of class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0" dirty="0"/>
                  <a:t>at node </a:t>
                </a:r>
                <a:r>
                  <a:rPr lang="en-US" sz="2000" dirty="0"/>
                  <a:t>t</a:t>
                </a:r>
                <a:r>
                  <a:rPr lang="en-US" sz="2000" b="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0" dirty="0"/>
                  <a:t>is the total number of classes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492518"/>
                <a:ext cx="3414268" cy="1015663"/>
              </a:xfrm>
              <a:prstGeom prst="rect">
                <a:avLst/>
              </a:prstGeom>
              <a:blipFill>
                <a:blip r:embed="rId5"/>
                <a:stretch>
                  <a:fillRect l="-1964" t="-3614"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DCC57B6-09B2-4859-968C-2D315575F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Examples of Classification Task</a:t>
            </a:r>
          </a:p>
        </p:txBody>
      </p:sp>
      <p:graphicFrame>
        <p:nvGraphicFramePr>
          <p:cNvPr id="919591" name="Group 39">
            <a:extLst>
              <a:ext uri="{FF2B5EF4-FFF2-40B4-BE49-F238E27FC236}">
                <a16:creationId xmlns:a16="http://schemas.microsoft.com/office/drawing/2014/main" id="{6E0B2BA6-834C-4F37-B8FC-CF6FAE691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163841"/>
              </p:ext>
            </p:extLst>
          </p:nvPr>
        </p:nvGraphicFramePr>
        <p:xfrm>
          <a:off x="381000" y="1371600"/>
          <a:ext cx="8504238" cy="4648200"/>
        </p:xfrm>
        <a:graphic>
          <a:graphicData uri="http://schemas.openxmlformats.org/drawingml/2006/table">
            <a:tbl>
              <a:tblPr/>
              <a:tblGrid>
                <a:gridCol w="1951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Attribute set,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label,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Categorizing email messages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Features extracted from email message header and content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spam or non-spam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Identifying tumor cells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Features extracted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 x-rays or MRI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malignant or benign cells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Cataloging galaxies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Features extracted from telescope images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Elliptical, spiral, or irregular-shaped galaxies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82C37-694C-4D2C-A565-B598115FE6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2E2BE-B5DD-4502-BE18-A23C8912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B13CD-EBD5-4896-8FD8-CA06C19F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A57BE-260D-4199-AF6E-D0261B79CD69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44D1B4C-BCFD-4053-A8A8-B00A36AA0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Finding the Best Split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3746315-F746-4C9B-B482-446D51640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dirty="0">
                <a:cs typeface="+mn-cs"/>
              </a:rPr>
              <a:t>Compute impurity measure (P) before splitting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dirty="0">
                <a:cs typeface="+mn-cs"/>
              </a:rPr>
              <a:t>Compute impurity measure (M) after splitting</a:t>
            </a:r>
          </a:p>
          <a:p>
            <a:pPr lvl="2">
              <a:buFont typeface="Monotype Sorts" charset="0"/>
              <a:buChar char="l"/>
              <a:defRPr/>
            </a:pPr>
            <a:r>
              <a:rPr lang="en-US" dirty="0"/>
              <a:t> Compute impurity measure of each child node</a:t>
            </a:r>
          </a:p>
          <a:p>
            <a:pPr lvl="2">
              <a:buFont typeface="Monotype Sorts" charset="0"/>
              <a:buChar char="l"/>
              <a:defRPr/>
            </a:pPr>
            <a:r>
              <a:rPr lang="en-US" dirty="0"/>
              <a:t> M is the weighted impurity of child nodes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dirty="0">
                <a:cs typeface="+mn-cs"/>
              </a:rPr>
              <a:t>Choose the attribute test condition that produces the highest gain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</a:t>
            </a:r>
          </a:p>
          <a:p>
            <a:pPr marL="622300" lvl="2">
              <a:buNone/>
              <a:defRPr/>
            </a:pPr>
            <a:r>
              <a:rPr lang="en-US" b="1" dirty="0">
                <a:cs typeface="+mn-cs"/>
              </a:rPr>
              <a:t>		Gain = P - M</a:t>
            </a:r>
            <a:br>
              <a:rPr lang="en-US" b="1" dirty="0">
                <a:cs typeface="+mn-cs"/>
              </a:rPr>
            </a:br>
            <a:r>
              <a:rPr lang="en-US" dirty="0">
                <a:cs typeface="+mn-cs"/>
              </a:rPr>
              <a:t/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or equivalently, lowest impurity measure after splitting (M)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02057-6E88-4776-B3DD-90DE09D18D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AC9CC-4880-4F2B-8474-E114AB15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D9241-5E8D-4758-92D6-5706D518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3FB04-30F3-4A8B-896F-A2FC78A6A289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9040E99-A410-4EAB-8F1D-C56E481F5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Finding the Best Split</a:t>
            </a:r>
          </a:p>
        </p:txBody>
      </p:sp>
      <p:sp>
        <p:nvSpPr>
          <p:cNvPr id="36866" name="Oval 4">
            <a:extLst>
              <a:ext uri="{FF2B5EF4-FFF2-40B4-BE49-F238E27FC236}">
                <a16:creationId xmlns:a16="http://schemas.microsoft.com/office/drawing/2014/main" id="{72DB59C1-3D4C-4DE2-8467-134D5FC0E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8288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B?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6867" name="Line 5">
            <a:extLst>
              <a:ext uri="{FF2B5EF4-FFF2-40B4-BE49-F238E27FC236}">
                <a16:creationId xmlns:a16="http://schemas.microsoft.com/office/drawing/2014/main" id="{9B76AFB6-B62E-45FA-BF1B-2A57C299EE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2325" y="22860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Line 6">
            <a:extLst>
              <a:ext uri="{FF2B5EF4-FFF2-40B4-BE49-F238E27FC236}">
                <a16:creationId xmlns:a16="http://schemas.microsoft.com/office/drawing/2014/main" id="{25CDC5C2-2488-42F5-B0B1-0EEC16992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2860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Text Box 7">
            <a:extLst>
              <a:ext uri="{FF2B5EF4-FFF2-40B4-BE49-F238E27FC236}">
                <a16:creationId xmlns:a16="http://schemas.microsoft.com/office/drawing/2014/main" id="{D594DF99-5476-4721-8488-0145C10C4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275" y="24018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6870" name="Text Box 8">
            <a:extLst>
              <a:ext uri="{FF2B5EF4-FFF2-40B4-BE49-F238E27FC236}">
                <a16:creationId xmlns:a16="http://schemas.microsoft.com/office/drawing/2014/main" id="{2E2E52A2-A299-4B77-AF36-97ABADFE4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475" y="24018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6871" name="Rectangle 9">
            <a:extLst>
              <a:ext uri="{FF2B5EF4-FFF2-40B4-BE49-F238E27FC236}">
                <a16:creationId xmlns:a16="http://schemas.microsoft.com/office/drawing/2014/main" id="{A442257A-610D-49F8-9C2B-A5163A1FD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114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N3</a:t>
            </a:r>
          </a:p>
        </p:txBody>
      </p:sp>
      <p:sp>
        <p:nvSpPr>
          <p:cNvPr id="36872" name="Rectangle 10">
            <a:extLst>
              <a:ext uri="{FF2B5EF4-FFF2-40B4-BE49-F238E27FC236}">
                <a16:creationId xmlns:a16="http://schemas.microsoft.com/office/drawing/2014/main" id="{0BE9CB00-005C-4D8A-9098-0434A5126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975" y="30114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N4</a:t>
            </a:r>
          </a:p>
        </p:txBody>
      </p:sp>
      <p:sp>
        <p:nvSpPr>
          <p:cNvPr id="36873" name="Oval 11">
            <a:extLst>
              <a:ext uri="{FF2B5EF4-FFF2-40B4-BE49-F238E27FC236}">
                <a16:creationId xmlns:a16="http://schemas.microsoft.com/office/drawing/2014/main" id="{430DF567-FB44-42BA-BDD4-A4E057B02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7526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A?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6874" name="Line 12">
            <a:extLst>
              <a:ext uri="{FF2B5EF4-FFF2-40B4-BE49-F238E27FC236}">
                <a16:creationId xmlns:a16="http://schemas.microsoft.com/office/drawing/2014/main" id="{09CD20DE-FD67-41A3-B19D-7BEA63F291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3125" y="22098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3">
            <a:extLst>
              <a:ext uri="{FF2B5EF4-FFF2-40B4-BE49-F238E27FC236}">
                <a16:creationId xmlns:a16="http://schemas.microsoft.com/office/drawing/2014/main" id="{5E78F2C8-48DF-4673-8305-990AB566F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2098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4">
            <a:extLst>
              <a:ext uri="{FF2B5EF4-FFF2-40B4-BE49-F238E27FC236}">
                <a16:creationId xmlns:a16="http://schemas.microsoft.com/office/drawing/2014/main" id="{64A775CD-B2F1-4DE7-A46F-121F8E128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23256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6877" name="Text Box 15">
            <a:extLst>
              <a:ext uri="{FF2B5EF4-FFF2-40B4-BE49-F238E27FC236}">
                <a16:creationId xmlns:a16="http://schemas.microsoft.com/office/drawing/2014/main" id="{D88DBA1E-33DA-4E53-80FE-07E1530D1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275" y="23256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6878" name="Rectangle 16">
            <a:extLst>
              <a:ext uri="{FF2B5EF4-FFF2-40B4-BE49-F238E27FC236}">
                <a16:creationId xmlns:a16="http://schemas.microsoft.com/office/drawing/2014/main" id="{3FFB2629-BD43-4A6B-8875-CCE4B398D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352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36879" name="Rectangle 17">
            <a:extLst>
              <a:ext uri="{FF2B5EF4-FFF2-40B4-BE49-F238E27FC236}">
                <a16:creationId xmlns:a16="http://schemas.microsoft.com/office/drawing/2014/main" id="{845E5EA6-6945-40ED-9AB5-C2DC83AA2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775" y="29352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N2</a:t>
            </a:r>
          </a:p>
        </p:txBody>
      </p:sp>
      <p:sp>
        <p:nvSpPr>
          <p:cNvPr id="36880" name="Text Box 18">
            <a:extLst>
              <a:ext uri="{FF2B5EF4-FFF2-40B4-BE49-F238E27FC236}">
                <a16:creationId xmlns:a16="http://schemas.microsoft.com/office/drawing/2014/main" id="{646251EA-A7AA-4D8C-ADD7-CF96BD42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066800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Before Splitting:</a:t>
            </a:r>
          </a:p>
        </p:txBody>
      </p:sp>
      <p:graphicFrame>
        <p:nvGraphicFramePr>
          <p:cNvPr id="36881" name="Object 20">
            <a:extLst>
              <a:ext uri="{FF2B5EF4-FFF2-40B4-BE49-F238E27FC236}">
                <a16:creationId xmlns:a16="http://schemas.microsoft.com/office/drawing/2014/main" id="{7288883A-481C-4F83-B545-39CEB73425F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0963" y="3581400"/>
          <a:ext cx="166528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7" name="Document" r:id="rId3" imgW="3327400" imgH="1397000" progId="Word.Document.8">
                  <p:embed/>
                </p:oleObj>
              </mc:Choice>
              <mc:Fallback>
                <p:oleObj name="Document" r:id="rId3" imgW="3327400" imgH="1397000" progId="Word.Document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3" y="3581400"/>
                        <a:ext cx="166528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27">
            <a:extLst>
              <a:ext uri="{FF2B5EF4-FFF2-40B4-BE49-F238E27FC236}">
                <a16:creationId xmlns:a16="http://schemas.microsoft.com/office/drawing/2014/main" id="{E9DA3913-BA37-4CD6-B589-349287EC8B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6963" y="3586163"/>
          <a:ext cx="16367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8" name="Document" r:id="rId5" imgW="3327400" imgH="1397000" progId="Word.Document.8">
                  <p:embed/>
                </p:oleObj>
              </mc:Choice>
              <mc:Fallback>
                <p:oleObj name="Document" r:id="rId5" imgW="3327400" imgH="13970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3586163"/>
                        <a:ext cx="16367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28">
            <a:extLst>
              <a:ext uri="{FF2B5EF4-FFF2-40B4-BE49-F238E27FC236}">
                <a16:creationId xmlns:a16="http://schemas.microsoft.com/office/drawing/2014/main" id="{0C0748CF-44F5-4649-BA5A-7B1451BC8A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0163" y="3586163"/>
          <a:ext cx="16367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9" name="Document" r:id="rId7" imgW="3340100" imgH="1397000" progId="Word.Document.8">
                  <p:embed/>
                </p:oleObj>
              </mc:Choice>
              <mc:Fallback>
                <p:oleObj name="Document" r:id="rId7" imgW="3340100" imgH="1397000" progId="Word.Document.8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3586163"/>
                        <a:ext cx="16367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29">
            <a:extLst>
              <a:ext uri="{FF2B5EF4-FFF2-40B4-BE49-F238E27FC236}">
                <a16:creationId xmlns:a16="http://schemas.microsoft.com/office/drawing/2014/main" id="{E02CD5EA-C7B8-40BF-A963-6E45B9C475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6163" y="3586163"/>
          <a:ext cx="15954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0" name="Document" r:id="rId9" imgW="3352800" imgH="1397000" progId="Word.Document.8">
                  <p:embed/>
                </p:oleObj>
              </mc:Choice>
              <mc:Fallback>
                <p:oleObj name="Document" r:id="rId9" imgW="3352800" imgH="1397000" progId="Word.Document.8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6163" y="3586163"/>
                        <a:ext cx="159543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33">
            <a:extLst>
              <a:ext uri="{FF2B5EF4-FFF2-40B4-BE49-F238E27FC236}">
                <a16:creationId xmlns:a16="http://schemas.microsoft.com/office/drawing/2014/main" id="{932BFF67-D515-4314-B21D-02FDC8D202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066800"/>
          <a:ext cx="15954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1" name="Document" r:id="rId11" imgW="3340100" imgH="1397000" progId="Word.Document.8">
                  <p:embed/>
                </p:oleObj>
              </mc:Choice>
              <mc:Fallback>
                <p:oleObj name="Document" r:id="rId11" imgW="3340100" imgH="1397000" progId="Word.Document.8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066800"/>
                        <a:ext cx="15954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722" name="Group 50">
            <a:extLst>
              <a:ext uri="{FF2B5EF4-FFF2-40B4-BE49-F238E27FC236}">
                <a16:creationId xmlns:a16="http://schemas.microsoft.com/office/drawing/2014/main" id="{30A38AE0-76CA-41B5-A7F2-FBDA3DE52A24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066800"/>
            <a:ext cx="1295400" cy="396875"/>
            <a:chOff x="3600" y="768"/>
            <a:chExt cx="816" cy="250"/>
          </a:xfrm>
        </p:grpSpPr>
        <p:sp>
          <p:nvSpPr>
            <p:cNvPr id="36905" name="Line 34">
              <a:extLst>
                <a:ext uri="{FF2B5EF4-FFF2-40B4-BE49-F238E27FC236}">
                  <a16:creationId xmlns:a16="http://schemas.microsoft.com/office/drawing/2014/main" id="{40FB1057-3C51-473C-8B80-C78E5A3D4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912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Text Box 35">
              <a:extLst>
                <a:ext uri="{FF2B5EF4-FFF2-40B4-BE49-F238E27FC236}">
                  <a16:creationId xmlns:a16="http://schemas.microsoft.com/office/drawing/2014/main" id="{294E0061-FDD9-416D-9F65-9CD665F39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76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P</a:t>
              </a:r>
            </a:p>
          </p:txBody>
        </p:sp>
      </p:grpSp>
      <p:grpSp>
        <p:nvGrpSpPr>
          <p:cNvPr id="924720" name="Group 48">
            <a:extLst>
              <a:ext uri="{FF2B5EF4-FFF2-40B4-BE49-F238E27FC236}">
                <a16:creationId xmlns:a16="http://schemas.microsoft.com/office/drawing/2014/main" id="{F7899548-A45A-456F-83DD-D05797FAEF9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343400"/>
            <a:ext cx="8001000" cy="854075"/>
            <a:chOff x="384" y="2832"/>
            <a:chExt cx="5040" cy="538"/>
          </a:xfrm>
        </p:grpSpPr>
        <p:sp>
          <p:nvSpPr>
            <p:cNvPr id="36897" name="Text Box 36">
              <a:extLst>
                <a:ext uri="{FF2B5EF4-FFF2-40B4-BE49-F238E27FC236}">
                  <a16:creationId xmlns:a16="http://schemas.microsoft.com/office/drawing/2014/main" id="{5B9AF59C-109F-4FD2-9C9C-514343899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M11</a:t>
              </a:r>
            </a:p>
          </p:txBody>
        </p:sp>
        <p:sp>
          <p:nvSpPr>
            <p:cNvPr id="36898" name="Text Box 37">
              <a:extLst>
                <a:ext uri="{FF2B5EF4-FFF2-40B4-BE49-F238E27FC236}">
                  <a16:creationId xmlns:a16="http://schemas.microsoft.com/office/drawing/2014/main" id="{9F60B89C-1F80-4C13-BED8-7BAF175FA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M12</a:t>
              </a:r>
            </a:p>
          </p:txBody>
        </p:sp>
        <p:sp>
          <p:nvSpPr>
            <p:cNvPr id="36899" name="Text Box 38">
              <a:extLst>
                <a:ext uri="{FF2B5EF4-FFF2-40B4-BE49-F238E27FC236}">
                  <a16:creationId xmlns:a16="http://schemas.microsoft.com/office/drawing/2014/main" id="{E1C45CAB-1C3A-4D7C-82C2-30CDEA0AF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M21</a:t>
              </a:r>
            </a:p>
          </p:txBody>
        </p:sp>
        <p:sp>
          <p:nvSpPr>
            <p:cNvPr id="36900" name="Text Box 39">
              <a:extLst>
                <a:ext uri="{FF2B5EF4-FFF2-40B4-BE49-F238E27FC236}">
                  <a16:creationId xmlns:a16="http://schemas.microsoft.com/office/drawing/2014/main" id="{D53ED540-5422-4A33-90F3-FA8E83A52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M22</a:t>
              </a:r>
            </a:p>
          </p:txBody>
        </p:sp>
        <p:sp>
          <p:nvSpPr>
            <p:cNvPr id="36901" name="Line 40">
              <a:extLst>
                <a:ext uri="{FF2B5EF4-FFF2-40B4-BE49-F238E27FC236}">
                  <a16:creationId xmlns:a16="http://schemas.microsoft.com/office/drawing/2014/main" id="{D79FD2F7-C96E-46A3-93E0-AC31DABF9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41">
              <a:extLst>
                <a:ext uri="{FF2B5EF4-FFF2-40B4-BE49-F238E27FC236}">
                  <a16:creationId xmlns:a16="http://schemas.microsoft.com/office/drawing/2014/main" id="{59A36EC4-C058-49F5-A277-9304388D5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Line 42">
              <a:extLst>
                <a:ext uri="{FF2B5EF4-FFF2-40B4-BE49-F238E27FC236}">
                  <a16:creationId xmlns:a16="http://schemas.microsoft.com/office/drawing/2014/main" id="{19BA76F6-0861-44D8-B384-D0A9922CB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Line 43">
              <a:extLst>
                <a:ext uri="{FF2B5EF4-FFF2-40B4-BE49-F238E27FC236}">
                  <a16:creationId xmlns:a16="http://schemas.microsoft.com/office/drawing/2014/main" id="{7FCD0CC1-A9D2-4E29-BCEF-9DE42BE9C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4721" name="Group 49">
            <a:extLst>
              <a:ext uri="{FF2B5EF4-FFF2-40B4-BE49-F238E27FC236}">
                <a16:creationId xmlns:a16="http://schemas.microsoft.com/office/drawing/2014/main" id="{B4E8DBFC-BEB3-4973-92FC-57FB8D1C3AE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257800"/>
            <a:ext cx="7620000" cy="777875"/>
            <a:chOff x="480" y="3408"/>
            <a:chExt cx="4800" cy="490"/>
          </a:xfrm>
        </p:grpSpPr>
        <p:sp>
          <p:nvSpPr>
            <p:cNvPr id="36893" name="AutoShape 44">
              <a:extLst>
                <a:ext uri="{FF2B5EF4-FFF2-40B4-BE49-F238E27FC236}">
                  <a16:creationId xmlns:a16="http://schemas.microsoft.com/office/drawing/2014/main" id="{4C70D898-144B-484D-BAAC-212BC32F623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152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894" name="AutoShape 45">
              <a:extLst>
                <a:ext uri="{FF2B5EF4-FFF2-40B4-BE49-F238E27FC236}">
                  <a16:creationId xmlns:a16="http://schemas.microsoft.com/office/drawing/2014/main" id="{1377339D-0377-4BD1-A704-738AE423B957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416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895" name="Text Box 46">
              <a:extLst>
                <a:ext uri="{FF2B5EF4-FFF2-40B4-BE49-F238E27FC236}">
                  <a16:creationId xmlns:a16="http://schemas.microsoft.com/office/drawing/2014/main" id="{B3EFBE4C-E569-4D08-A106-5708F2A7C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63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M1</a:t>
              </a:r>
            </a:p>
          </p:txBody>
        </p:sp>
        <p:sp>
          <p:nvSpPr>
            <p:cNvPr id="36896" name="Text Box 47">
              <a:extLst>
                <a:ext uri="{FF2B5EF4-FFF2-40B4-BE49-F238E27FC236}">
                  <a16:creationId xmlns:a16="http://schemas.microsoft.com/office/drawing/2014/main" id="{803C0B8E-94BA-42A6-BFF6-2C2152062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64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</a:t>
              </a:r>
            </a:p>
          </p:txBody>
        </p:sp>
      </p:grpSp>
      <p:sp>
        <p:nvSpPr>
          <p:cNvPr id="924723" name="Text Box 51">
            <a:extLst>
              <a:ext uri="{FF2B5EF4-FFF2-40B4-BE49-F238E27FC236}">
                <a16:creationId xmlns:a16="http://schemas.microsoft.com/office/drawing/2014/main" id="{AA6B07E9-3D49-4F3E-AD88-10C749723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927725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Gain = P – M1    vs      P – M2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F3B8D-F2AC-418D-A4C2-A8C55B876B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1ED1C-85E7-4CC9-8C0F-A1507653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2228D-E7D1-495F-98CE-4394C13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D4573C-EC14-49A9-8668-FF8B33BC1AFD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8123AC9-D0F4-46E5-B95B-4A22E536E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 of Impurity: GINI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Rectangle 3">
                <a:extLst>
                  <a:ext uri="{FF2B5EF4-FFF2-40B4-BE49-F238E27FC236}">
                    <a16:creationId xmlns:a16="http://schemas.microsoft.com/office/drawing/2014/main" id="{44324FD9-FE5C-4D4E-9B06-0494515F919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1163" y="1143000"/>
                <a:ext cx="8318500" cy="43434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Gini Index for a given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en-US" sz="2400" dirty="0">
                    <a:ea typeface="ＭＳ Ｐゴシック" panose="020B0600070205080204" pitchFamily="34" charset="-128"/>
                  </a:rPr>
                  <a:t> 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800" dirty="0"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/>
                </a:r>
                <a:br>
                  <a:rPr lang="en-US" altLang="en-US" sz="2000" dirty="0">
                    <a:ea typeface="ＭＳ Ｐゴシック" panose="020B0600070205080204" pitchFamily="34" charset="-128"/>
                  </a:rPr>
                </a:b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frequency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at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is the total number of classes  </a:t>
                </a: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800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Maximum  of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1−1/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>
                    <a:ea typeface="ＭＳ Ｐゴシック" panose="020B0600070205080204" pitchFamily="34" charset="-128"/>
                  </a:rPr>
                  <a:t>when records are equally distributed among all classes, implying the least beneficial situation for classification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Minimum  of 0 when all records belong to one class, implying the most beneficial situation for classification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en-US" sz="2400" baseline="-250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7890" name="Rectangle 3">
                <a:extLst>
                  <a:ext uri="{FF2B5EF4-FFF2-40B4-BE49-F238E27FC236}">
                    <a16:creationId xmlns:a16="http://schemas.microsoft.com/office/drawing/2014/main" id="{44324FD9-FE5C-4D4E-9B06-0494515F9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1163" y="1143000"/>
                <a:ext cx="8318500" cy="4343400"/>
              </a:xfrm>
              <a:blipFill>
                <a:blip r:embed="rId2"/>
                <a:stretch>
                  <a:fillRect l="-293" t="-1966" r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3DB75-DC55-416D-B0CC-C3A3313F877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35ACB-8961-4AEB-A58A-D3F55B0D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414AA-ABDE-48C8-80E4-CAE90C1C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C5890E-E3F5-402E-A1DF-E58C362003D1}" type="slidenum">
              <a:rPr lang="en-US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AE968-F0F1-4E71-B940-DEDB7EA4224E}"/>
                  </a:ext>
                </a:extLst>
              </p:cNvPr>
              <p:cNvSpPr txBox="1"/>
              <p:nvPr/>
            </p:nvSpPr>
            <p:spPr>
              <a:xfrm>
                <a:off x="1613727" y="1629152"/>
                <a:ext cx="3848810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AE968-F0F1-4E71-B940-DEDB7EA42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27" y="1629152"/>
                <a:ext cx="3848810" cy="1037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32EE6C3-F4BB-404F-918C-4CDE6DA7B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 of Impurity: GINI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79BD5C74-8908-461F-95ED-FE7B284D9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Gini Index for a given node t :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/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endParaRPr lang="en-US" altLang="en-US" sz="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For 2-class problem (p, 1 – p):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 GINI = 1 – p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</a:rPr>
              <a:t> – (1 – p)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</a:rPr>
              <a:t> = 2p (1-p)</a:t>
            </a:r>
            <a:endParaRPr lang="en-US" altLang="en-US" sz="1600" baseline="300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38916" name="Object 1">
            <a:extLst>
              <a:ext uri="{FF2B5EF4-FFF2-40B4-BE49-F238E27FC236}">
                <a16:creationId xmlns:a16="http://schemas.microsoft.com/office/drawing/2014/main" id="{EE315B9B-4DE7-458B-9F56-648AB06C9C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572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8" name="Document" r:id="rId3" imgW="3284220" imgH="1970532" progId="Word.Document.8">
                  <p:embed/>
                </p:oleObj>
              </mc:Choice>
              <mc:Fallback>
                <p:oleObj name="Document" r:id="rId3" imgW="3284220" imgH="1970532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72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2">
            <a:extLst>
              <a:ext uri="{FF2B5EF4-FFF2-40B4-BE49-F238E27FC236}">
                <a16:creationId xmlns:a16="http://schemas.microsoft.com/office/drawing/2014/main" id="{6E71460F-3960-42A3-BB53-55C550E0A0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572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9" name="Document" r:id="rId5" imgW="3284220" imgH="1970532" progId="Word.Document.8">
                  <p:embed/>
                </p:oleObj>
              </mc:Choice>
              <mc:Fallback>
                <p:oleObj name="Document" r:id="rId5" imgW="3284220" imgH="19705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572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3">
            <a:extLst>
              <a:ext uri="{FF2B5EF4-FFF2-40B4-BE49-F238E27FC236}">
                <a16:creationId xmlns:a16="http://schemas.microsoft.com/office/drawing/2014/main" id="{8A4756EA-4B03-42EA-9913-FAA930BC1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4572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0" name="Document" r:id="rId7" imgW="3284220" imgH="1970532" progId="Word.Document.8">
                  <p:embed/>
                </p:oleObj>
              </mc:Choice>
              <mc:Fallback>
                <p:oleObj name="Document" r:id="rId7" imgW="3284220" imgH="197053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572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4">
            <a:extLst>
              <a:ext uri="{FF2B5EF4-FFF2-40B4-BE49-F238E27FC236}">
                <a16:creationId xmlns:a16="http://schemas.microsoft.com/office/drawing/2014/main" id="{EC5A82F4-0C14-4A30-80CD-8B7C42019D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572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1" name="Document" r:id="rId9" imgW="3284220" imgH="1970532" progId="Word.Document.8">
                  <p:embed/>
                </p:oleObj>
              </mc:Choice>
              <mc:Fallback>
                <p:oleObj name="Document" r:id="rId9" imgW="3284220" imgH="197053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72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3EDE1-1A11-4217-9072-722C008D2D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391D5-8CCD-4B7B-AEAD-4F7B958B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73ABD-BE94-453C-B227-9AEBB566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2B9CE-DD13-4C04-8E3A-BE1A957B656B}" type="slidenum">
              <a:rPr lang="en-US"/>
              <a:pPr>
                <a:defRPr/>
              </a:pPr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AF1F6F-5C58-4E6E-9969-C42AC982F3DF}"/>
                  </a:ext>
                </a:extLst>
              </p:cNvPr>
              <p:cNvSpPr txBox="1"/>
              <p:nvPr/>
            </p:nvSpPr>
            <p:spPr>
              <a:xfrm>
                <a:off x="1657350" y="1819652"/>
                <a:ext cx="3848810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AF1F6F-5C58-4E6E-9969-C42AC982F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1819652"/>
                <a:ext cx="3848810" cy="10378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0797F97-8737-4196-8F78-DDED39E93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Computing Gini Index of a Single Node</a:t>
            </a:r>
          </a:p>
        </p:txBody>
      </p:sp>
      <p:graphicFrame>
        <p:nvGraphicFramePr>
          <p:cNvPr id="39938" name="Object 5">
            <a:extLst>
              <a:ext uri="{FF2B5EF4-FFF2-40B4-BE49-F238E27FC236}">
                <a16:creationId xmlns:a16="http://schemas.microsoft.com/office/drawing/2014/main" id="{E8200039-0ABF-4B57-A2ED-2890FA279D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3" name="Document" r:id="rId3" imgW="3238500" imgH="1357884" progId="Word.Document.8">
                  <p:embed/>
                </p:oleObj>
              </mc:Choice>
              <mc:Fallback>
                <p:oleObj name="Document" r:id="rId3" imgW="3238500" imgH="13578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6">
            <a:extLst>
              <a:ext uri="{FF2B5EF4-FFF2-40B4-BE49-F238E27FC236}">
                <a16:creationId xmlns:a16="http://schemas.microsoft.com/office/drawing/2014/main" id="{7120A4C6-279B-4344-8651-6564737351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4" name="Document" r:id="rId5" imgW="3238500" imgH="1382268" progId="Word.Document.8">
                  <p:embed/>
                </p:oleObj>
              </mc:Choice>
              <mc:Fallback>
                <p:oleObj name="Document" r:id="rId5" imgW="3238500" imgH="1382268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8">
            <a:extLst>
              <a:ext uri="{FF2B5EF4-FFF2-40B4-BE49-F238E27FC236}">
                <a16:creationId xmlns:a16="http://schemas.microsoft.com/office/drawing/2014/main" id="{204A3D49-4270-4D62-ABAA-F91EA1DF7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5" name="Document" r:id="rId7" imgW="3238500" imgH="1357884" progId="Word.Document.8">
                  <p:embed/>
                </p:oleObj>
              </mc:Choice>
              <mc:Fallback>
                <p:oleObj name="Document" r:id="rId7" imgW="3238500" imgH="1357884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10">
            <a:extLst>
              <a:ext uri="{FF2B5EF4-FFF2-40B4-BE49-F238E27FC236}">
                <a16:creationId xmlns:a16="http://schemas.microsoft.com/office/drawing/2014/main" id="{5132657C-D92C-4BC0-AC0F-43D3EC302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339975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P(C1)</a:t>
            </a:r>
            <a:r>
              <a:rPr lang="en-US" altLang="en-US" sz="2000" baseline="30000"/>
              <a:t>2 </a:t>
            </a:r>
            <a:r>
              <a:rPr lang="en-US" altLang="en-US" sz="2000"/>
              <a:t>– P(C2)</a:t>
            </a:r>
            <a:r>
              <a:rPr lang="en-US" altLang="en-US" sz="2000" baseline="30000"/>
              <a:t>2</a:t>
            </a:r>
            <a:r>
              <a:rPr lang="en-US" altLang="en-US" sz="2000"/>
              <a:t> = 1 – 0 – 1 = 0 </a:t>
            </a:r>
          </a:p>
        </p:txBody>
      </p:sp>
      <p:sp>
        <p:nvSpPr>
          <p:cNvPr id="39943" name="Text Box 12">
            <a:extLst>
              <a:ext uri="{FF2B5EF4-FFF2-40B4-BE49-F238E27FC236}">
                <a16:creationId xmlns:a16="http://schemas.microsoft.com/office/drawing/2014/main" id="{6B83C9A4-725F-4709-A681-1DA1F3E29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817938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(1/6)</a:t>
            </a:r>
            <a:r>
              <a:rPr lang="en-US" altLang="en-US" sz="2000" baseline="30000"/>
              <a:t>2 </a:t>
            </a:r>
            <a:r>
              <a:rPr lang="en-US" altLang="en-US" sz="2000"/>
              <a:t>– (5/6)</a:t>
            </a:r>
            <a:r>
              <a:rPr lang="en-US" altLang="en-US" sz="2000" baseline="30000"/>
              <a:t>2</a:t>
            </a:r>
            <a:r>
              <a:rPr lang="en-US" altLang="en-US" sz="2000"/>
              <a:t> = 0.278</a:t>
            </a:r>
          </a:p>
        </p:txBody>
      </p:sp>
      <p:sp>
        <p:nvSpPr>
          <p:cNvPr id="39944" name="Text Box 13">
            <a:extLst>
              <a:ext uri="{FF2B5EF4-FFF2-40B4-BE49-F238E27FC236}">
                <a16:creationId xmlns:a16="http://schemas.microsoft.com/office/drawing/2014/main" id="{273B77E6-5A4D-4498-BE2E-6EF07BE4F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105400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(2/6)</a:t>
            </a:r>
            <a:r>
              <a:rPr lang="en-US" altLang="en-US" sz="2000" baseline="30000"/>
              <a:t>2 </a:t>
            </a:r>
            <a:r>
              <a:rPr lang="en-US" altLang="en-US" sz="2000"/>
              <a:t>– (4/6)</a:t>
            </a:r>
            <a:r>
              <a:rPr lang="en-US" altLang="en-US" sz="2000" baseline="30000"/>
              <a:t>2</a:t>
            </a:r>
            <a:r>
              <a:rPr lang="en-US" altLang="en-US" sz="2000"/>
              <a:t> = 0.444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9E4E7-BC89-4A57-B641-77BA45BDA8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61E7E-E2B4-4C81-BA18-B2751054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481D9-A3B4-4E13-857D-1D6CEFDE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0C5DB0-FAEB-48A8-BECF-D2B899EB371D}" type="slidenum">
              <a:rPr lang="en-US"/>
              <a:pPr>
                <a:defRPr/>
              </a:pPr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8B679A-E8F1-40EB-8D90-5FB6D8C61362}"/>
                  </a:ext>
                </a:extLst>
              </p:cNvPr>
              <p:cNvSpPr txBox="1"/>
              <p:nvPr/>
            </p:nvSpPr>
            <p:spPr>
              <a:xfrm>
                <a:off x="2209800" y="1031458"/>
                <a:ext cx="3848810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8B679A-E8F1-40EB-8D90-5FB6D8C61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031458"/>
                <a:ext cx="3848810" cy="10378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457AF5C-DE8A-4ACD-9EF6-A7E070537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Computing Gini Index for a Collection of Nodes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>
                <a:extLst>
                  <a:ext uri="{FF2B5EF4-FFF2-40B4-BE49-F238E27FC236}">
                    <a16:creationId xmlns:a16="http://schemas.microsoft.com/office/drawing/2014/main" id="{C78661B2-1DB2-4F6B-9671-6CDF09AC08C4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81000" y="1143000"/>
                <a:ext cx="8382000" cy="5181600"/>
              </a:xfrm>
            </p:spPr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400" dirty="0">
                    <a:cs typeface="+mn-cs"/>
                  </a:rPr>
                  <a:t>When a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cs typeface="+mn-cs"/>
                  </a:rPr>
                  <a:t> is split into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cs typeface="+mn-cs"/>
                  </a:rPr>
                  <a:t> partitions (children)</a:t>
                </a:r>
              </a:p>
              <a:p>
                <a:pPr marL="342900" indent="-342900">
                  <a:buFont typeface="Monotype Sorts" charset="0"/>
                  <a:buChar char="l"/>
                  <a:defRPr/>
                </a:pPr>
                <a:endParaRPr lang="en-US" sz="2400" dirty="0">
                  <a:cs typeface="+mn-cs"/>
                </a:endParaRPr>
              </a:p>
              <a:p>
                <a:pPr marL="342900" indent="-342900">
                  <a:buFont typeface="Monotype Sorts" charset="0"/>
                  <a:buNone/>
                  <a:defRPr/>
                </a:pPr>
                <a:r>
                  <a:rPr lang="en-US" sz="2400" dirty="0">
                    <a:cs typeface="+mn-cs"/>
                  </a:rPr>
                  <a:t>	</a:t>
                </a:r>
              </a:p>
              <a:p>
                <a:pPr marL="342900" indent="-342900">
                  <a:buFont typeface="Monotype Sorts" charset="0"/>
                  <a:buNone/>
                  <a:defRPr/>
                </a:pPr>
                <a:endParaRPr lang="en-US" sz="2400" dirty="0">
                  <a:cs typeface="+mn-cs"/>
                </a:endParaRPr>
              </a:p>
              <a:p>
                <a:pPr marL="342900" indent="-342900">
                  <a:buFont typeface="Monotype Sorts" charset="0"/>
                  <a:buNone/>
                  <a:defRPr/>
                </a:pPr>
                <a:r>
                  <a:rPr lang="en-US" sz="2400" dirty="0">
                    <a:cs typeface="+mn-cs"/>
                  </a:rPr>
                  <a:t>	where,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+mn-cs"/>
                  </a:rPr>
                  <a:t> = number of records at child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cs typeface="+mn-cs"/>
                  </a:rPr>
                  <a:t>,</a:t>
                </a:r>
              </a:p>
              <a:p>
                <a:pPr marL="342900" indent="-342900">
                  <a:buFont typeface="Monotype Sorts" charset="0"/>
                  <a:buNone/>
                  <a:defRPr/>
                </a:pPr>
                <a:r>
                  <a:rPr lang="en-US" sz="2400" dirty="0">
                    <a:cs typeface="+mn-cs"/>
                  </a:rPr>
                  <a:t>    		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aseline="-25000" dirty="0">
                    <a:cs typeface="+mn-cs"/>
                  </a:rPr>
                  <a:t> </a:t>
                </a:r>
                <a:r>
                  <a:rPr lang="en-US" sz="2400" dirty="0">
                    <a:cs typeface="+mn-cs"/>
                  </a:rPr>
                  <a:t> = number of records at parent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cs typeface="+mn-cs"/>
                  </a:rPr>
                  <a:t>.</a:t>
                </a:r>
              </a:p>
              <a:p>
                <a:pPr marL="342900" indent="-342900">
                  <a:buFont typeface="Monotype Sorts" charset="0"/>
                  <a:buNone/>
                  <a:defRPr/>
                </a:pPr>
                <a:endParaRPr lang="en-US" sz="2400" dirty="0">
                  <a:cs typeface="+mn-cs"/>
                </a:endParaRPr>
              </a:p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400" dirty="0">
                    <a:cs typeface="+mn-cs"/>
                  </a:rPr>
                  <a:t>Choose the attribute that minimizes weighted average Gini index of the children</a:t>
                </a:r>
              </a:p>
              <a:p>
                <a:pPr lvl="4">
                  <a:defRPr/>
                </a:pPr>
                <a:endParaRPr lang="en-US" sz="1800" dirty="0">
                  <a:latin typeface="Times New Roman" charset="0"/>
                </a:endParaRPr>
              </a:p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400" dirty="0">
                    <a:cs typeface="+mn-cs"/>
                  </a:rPr>
                  <a:t>Gini index is used in decision tree algorithms such as CART, SLIQ, SPRINT</a:t>
                </a:r>
                <a:endParaRPr lang="en-US" sz="3200" dirty="0">
                  <a:cs typeface="+mn-cs"/>
                </a:endParaRPr>
              </a:p>
            </p:txBody>
          </p:sp>
        </mc:Choice>
        <mc:Fallback xmlns="">
          <p:sp>
            <p:nvSpPr>
              <p:cNvPr id="34819" name="Rectangle 3">
                <a:extLst>
                  <a:ext uri="{FF2B5EF4-FFF2-40B4-BE49-F238E27FC236}">
                    <a16:creationId xmlns:a16="http://schemas.microsoft.com/office/drawing/2014/main" id="{C78661B2-1DB2-4F6B-9671-6CDF09AC0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81000" y="1143000"/>
                <a:ext cx="8382000" cy="5181600"/>
              </a:xfrm>
              <a:blipFill>
                <a:blip r:embed="rId2"/>
                <a:stretch>
                  <a:fillRect l="-364" t="-941" b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FCDD8-7579-4DB7-906F-22AD38AE82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CC645-64C3-44BD-BEE7-C31BE4C6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1C942-24C4-4751-8197-C600A6C0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FBC28-9F6C-4917-A5BA-4447E0D72FE2}" type="slidenum">
              <a:rPr lang="en-US"/>
              <a:pPr>
                <a:defRPr/>
              </a:pPr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A50692-1EC5-4230-8B8B-3D1EBF46DC67}"/>
                  </a:ext>
                </a:extLst>
              </p:cNvPr>
              <p:cNvSpPr txBox="1"/>
              <p:nvPr/>
            </p:nvSpPr>
            <p:spPr>
              <a:xfrm>
                <a:off x="1981200" y="1752600"/>
                <a:ext cx="3535007" cy="104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𝐺𝐼𝑁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𝑠𝑝𝑙𝑖𝑡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𝐺𝐼𝑁𝐼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A50692-1EC5-4230-8B8B-3D1EBF46D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752600"/>
                <a:ext cx="3535007" cy="1045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B66D3C3-3E0C-4238-B50B-BFD3F70A5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Binary Attributes: Computing GINI Index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849E6610-6D7D-4F29-8DC3-D61330AC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1788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0" dirty="0"/>
              <a:t>Splits into two partitions (child nodes)</a:t>
            </a:r>
          </a:p>
          <a:p>
            <a:r>
              <a:rPr lang="en-US" altLang="en-US" sz="2400" b="0" dirty="0"/>
              <a:t>Effect of Weighing partitions: </a:t>
            </a:r>
          </a:p>
          <a:p>
            <a:pPr lvl="1"/>
            <a:r>
              <a:rPr lang="en-US" altLang="en-US" sz="2400" b="0" dirty="0"/>
              <a:t>Larger and purer partitions are sought</a:t>
            </a:r>
          </a:p>
        </p:txBody>
      </p:sp>
      <p:sp>
        <p:nvSpPr>
          <p:cNvPr id="41987" name="Oval 4">
            <a:extLst>
              <a:ext uri="{FF2B5EF4-FFF2-40B4-BE49-F238E27FC236}">
                <a16:creationId xmlns:a16="http://schemas.microsoft.com/office/drawing/2014/main" id="{F51C8094-CB88-457C-A1ED-FF653053F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862263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B?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41988" name="Line 5">
            <a:extLst>
              <a:ext uri="{FF2B5EF4-FFF2-40B4-BE49-F238E27FC236}">
                <a16:creationId xmlns:a16="http://schemas.microsoft.com/office/drawing/2014/main" id="{C9DB7CD9-D3E9-4E38-915C-69A909A644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82925" y="3319463"/>
            <a:ext cx="11080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Line 6">
            <a:extLst>
              <a:ext uri="{FF2B5EF4-FFF2-40B4-BE49-F238E27FC236}">
                <a16:creationId xmlns:a16="http://schemas.microsoft.com/office/drawing/2014/main" id="{ABF76B16-1E42-4A1E-91C3-67871D6A5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319463"/>
            <a:ext cx="11842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Text Box 7">
            <a:extLst>
              <a:ext uri="{FF2B5EF4-FFF2-40B4-BE49-F238E27FC236}">
                <a16:creationId xmlns:a16="http://schemas.microsoft.com/office/drawing/2014/main" id="{E0309594-EF85-4A43-92A2-8B28F47F7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3435350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41991" name="Text Box 8">
            <a:extLst>
              <a:ext uri="{FF2B5EF4-FFF2-40B4-BE49-F238E27FC236}">
                <a16:creationId xmlns:a16="http://schemas.microsoft.com/office/drawing/2014/main" id="{2241E175-F45E-4622-B15A-C4A13B1AB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075" y="343535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41992" name="Rectangle 9">
            <a:extLst>
              <a:ext uri="{FF2B5EF4-FFF2-40B4-BE49-F238E27FC236}">
                <a16:creationId xmlns:a16="http://schemas.microsoft.com/office/drawing/2014/main" id="{0E521C3C-2767-44A9-AC39-D4B2FF686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44950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41993" name="Rectangle 10">
            <a:extLst>
              <a:ext uri="{FF2B5EF4-FFF2-40B4-BE49-F238E27FC236}">
                <a16:creationId xmlns:a16="http://schemas.microsoft.com/office/drawing/2014/main" id="{3AC3220A-6957-4652-BEBE-EC133C184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575" y="4044950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41994" name="Object 11">
            <a:extLst>
              <a:ext uri="{FF2B5EF4-FFF2-40B4-BE49-F238E27FC236}">
                <a16:creationId xmlns:a16="http://schemas.microsoft.com/office/drawing/2014/main" id="{1EB89425-ECB7-4EFB-8642-8035770B13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2590800"/>
          <a:ext cx="1981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6" name="Document" r:id="rId3" imgW="3187700" imgH="3048000" progId="Word.Document.8">
                  <p:embed/>
                </p:oleObj>
              </mc:Choice>
              <mc:Fallback>
                <p:oleObj name="Document" r:id="rId3" imgW="3187700" imgH="30480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590800"/>
                        <a:ext cx="19812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2">
            <a:extLst>
              <a:ext uri="{FF2B5EF4-FFF2-40B4-BE49-F238E27FC236}">
                <a16:creationId xmlns:a16="http://schemas.microsoft.com/office/drawing/2014/main" id="{9A97F3B4-C759-4C23-BFFA-C3387C40E6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648200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7" name="Document" r:id="rId5" imgW="3265932" imgH="2548128" progId="Word.Document.8">
                  <p:embed/>
                </p:oleObj>
              </mc:Choice>
              <mc:Fallback>
                <p:oleObj name="Document" r:id="rId5" imgW="3265932" imgH="2548128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48200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Text Box 13">
            <a:extLst>
              <a:ext uri="{FF2B5EF4-FFF2-40B4-BE49-F238E27FC236}">
                <a16:creationId xmlns:a16="http://schemas.microsoft.com/office/drawing/2014/main" id="{4DEE211F-ECA4-4A85-80AF-C396CD4CA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91000"/>
            <a:ext cx="24384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Gini(N1) </a:t>
            </a:r>
            <a:br>
              <a:rPr lang="en-US" altLang="en-US" sz="2000"/>
            </a:br>
            <a:r>
              <a:rPr lang="en-US" altLang="en-US" sz="2000"/>
              <a:t>= 1 – (5/6)</a:t>
            </a:r>
            <a:r>
              <a:rPr lang="en-US" altLang="en-US" sz="2000" baseline="30000"/>
              <a:t>2 </a:t>
            </a:r>
            <a:r>
              <a:rPr lang="en-US" altLang="en-US" sz="2000"/>
              <a:t>– (1/6)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0.278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Gini(N2) </a:t>
            </a:r>
            <a:br>
              <a:rPr lang="en-US" altLang="en-US" sz="2000"/>
            </a:br>
            <a:r>
              <a:rPr lang="en-US" altLang="en-US" sz="2000"/>
              <a:t>= 1 – (2/6)</a:t>
            </a:r>
            <a:r>
              <a:rPr lang="en-US" altLang="en-US" sz="2000" baseline="30000"/>
              <a:t>2 </a:t>
            </a:r>
            <a:r>
              <a:rPr lang="en-US" altLang="en-US" sz="2000"/>
              <a:t>– (4/6)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0.444</a:t>
            </a:r>
          </a:p>
        </p:txBody>
      </p:sp>
      <p:sp>
        <p:nvSpPr>
          <p:cNvPr id="41997" name="Text Box 14">
            <a:extLst>
              <a:ext uri="{FF2B5EF4-FFF2-40B4-BE49-F238E27FC236}">
                <a16:creationId xmlns:a16="http://schemas.microsoft.com/office/drawing/2014/main" id="{F04FB8AB-9129-477B-9FCE-90DA87982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695825"/>
            <a:ext cx="3352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Weighted Gini of N1 N2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1800"/>
              <a:t>= 6/12 * 0.278 + </a:t>
            </a:r>
            <a:br>
              <a:rPr lang="en-US" altLang="en-US" sz="1800"/>
            </a:br>
            <a:r>
              <a:rPr lang="en-US" altLang="en-US" sz="1800"/>
              <a:t>   6/12 * 0.444</a:t>
            </a:r>
            <a:br>
              <a:rPr lang="en-US" altLang="en-US" sz="1800"/>
            </a:br>
            <a:r>
              <a:rPr lang="en-US" altLang="en-US" sz="1800"/>
              <a:t>= 0.361</a:t>
            </a:r>
          </a:p>
        </p:txBody>
      </p:sp>
      <p:sp>
        <p:nvSpPr>
          <p:cNvPr id="41998" name="TextBox 1">
            <a:extLst>
              <a:ext uri="{FF2B5EF4-FFF2-40B4-BE49-F238E27FC236}">
                <a16:creationId xmlns:a16="http://schemas.microsoft.com/office/drawing/2014/main" id="{1016E80E-2819-40DB-960D-12FE83981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488" y="5867400"/>
            <a:ext cx="321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Gain = 0.486 – 0.361 = 0.125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E527C-5809-4F45-B80F-980909BB800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DB410-0FF0-4006-B695-FDC7B1C8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98847-69E2-4C63-8BD6-BC3078F9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5E14C-141B-412E-97C6-45929F0772CF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7D86A48-57D6-4F27-90C2-CCAC90C22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Categorical Attributes: Computing Gini Index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25D8AA2-D44D-44D3-8B67-7BD44F713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sz="2400">
                <a:cs typeface="+mn-cs"/>
              </a:rPr>
              <a:t>For each distinct value, gather counts for each class in the dataset</a:t>
            </a:r>
          </a:p>
          <a:p>
            <a:pPr>
              <a:buFont typeface="Monotype Sorts" charset="0"/>
              <a:buChar char="l"/>
              <a:defRPr/>
            </a:pPr>
            <a:r>
              <a:rPr lang="en-US" sz="2400">
                <a:cs typeface="+mn-cs"/>
              </a:rPr>
              <a:t>Use the count matrix to make decisions</a:t>
            </a:r>
          </a:p>
        </p:txBody>
      </p:sp>
      <p:graphicFrame>
        <p:nvGraphicFramePr>
          <p:cNvPr id="43011" name="Object 4">
            <a:extLst>
              <a:ext uri="{FF2B5EF4-FFF2-40B4-BE49-F238E27FC236}">
                <a16:creationId xmlns:a16="http://schemas.microsoft.com/office/drawing/2014/main" id="{B3D2D975-52F5-405B-BEA7-C3D4AC753F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0963" y="3810000"/>
          <a:ext cx="2570162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9" name="Document" r:id="rId3" imgW="5854700" imgH="4000500" progId="Word.Document.8">
                  <p:embed/>
                </p:oleObj>
              </mc:Choice>
              <mc:Fallback>
                <p:oleObj name="Document" r:id="rId3" imgW="5854700" imgH="40005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3810000"/>
                        <a:ext cx="2570162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5">
            <a:extLst>
              <a:ext uri="{FF2B5EF4-FFF2-40B4-BE49-F238E27FC236}">
                <a16:creationId xmlns:a16="http://schemas.microsoft.com/office/drawing/2014/main" id="{A1470F44-EAB7-460F-AE62-2D26108C2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1438" y="3805238"/>
          <a:ext cx="2570162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0" name="Document" r:id="rId5" imgW="5854700" imgH="4000500" progId="Word.Document.8">
                  <p:embed/>
                </p:oleObj>
              </mc:Choice>
              <mc:Fallback>
                <p:oleObj name="Document" r:id="rId5" imgW="5854700" imgH="40005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8" y="3805238"/>
                        <a:ext cx="2570162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6">
            <a:extLst>
              <a:ext uri="{FF2B5EF4-FFF2-40B4-BE49-F238E27FC236}">
                <a16:creationId xmlns:a16="http://schemas.microsoft.com/office/drawing/2014/main" id="{3C433E6E-3953-4FFB-883E-09A65EB377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810000"/>
          <a:ext cx="3048000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1" name="Document" r:id="rId7" imgW="6210300" imgH="3187700" progId="Word.Document.8">
                  <p:embed/>
                </p:oleObj>
              </mc:Choice>
              <mc:Fallback>
                <p:oleObj name="Document" r:id="rId7" imgW="6210300" imgH="31877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10000"/>
                        <a:ext cx="3048000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Line 7">
            <a:extLst>
              <a:ext uri="{FF2B5EF4-FFF2-40B4-BE49-F238E27FC236}">
                <a16:creationId xmlns:a16="http://schemas.microsoft.com/office/drawing/2014/main" id="{DCD89216-A35E-4F56-99F3-FB714165BC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2971800"/>
            <a:ext cx="1588" cy="243840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Text Box 8">
            <a:extLst>
              <a:ext uri="{FF2B5EF4-FFF2-40B4-BE49-F238E27FC236}">
                <a16:creationId xmlns:a16="http://schemas.microsoft.com/office/drawing/2014/main" id="{9059DB24-F64E-4FB6-9B9A-C267673A2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2868613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Multi-way split</a:t>
            </a:r>
          </a:p>
        </p:txBody>
      </p:sp>
      <p:sp>
        <p:nvSpPr>
          <p:cNvPr id="43016" name="Text Box 9">
            <a:extLst>
              <a:ext uri="{FF2B5EF4-FFF2-40B4-BE49-F238E27FC236}">
                <a16:creationId xmlns:a16="http://schemas.microsoft.com/office/drawing/2014/main" id="{E5591F98-CEC8-49E7-8F52-1692A2633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638" y="2868613"/>
            <a:ext cx="3138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Two-way split 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(find best partition of values)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4AC35-59B7-439C-8140-8D47A6D29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726113"/>
            <a:ext cx="3173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B050"/>
                </a:solidFill>
              </a:rPr>
              <a:t>Which of these is the best?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C730F-DEE4-4F3F-BE43-8CEB3E2810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583A6-A1D0-493D-B903-52CBF1B6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55FBF-B186-492F-AE6D-4EB10F27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0186DF-3DCE-4318-8030-356931D4FA47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1BE7B1A8-A0E2-402C-A351-625C1ED62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</a:t>
            </a:r>
          </a:p>
        </p:txBody>
      </p:sp>
      <p:sp>
        <p:nvSpPr>
          <p:cNvPr id="37891" name="Rectangle 5">
            <a:extLst>
              <a:ext uri="{FF2B5EF4-FFF2-40B4-BE49-F238E27FC236}">
                <a16:creationId xmlns:a16="http://schemas.microsoft.com/office/drawing/2014/main" id="{21FB1561-9BA1-4015-A1DF-73E892C3E1A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999037" cy="51816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>
                <a:cs typeface="+mn-cs"/>
              </a:rPr>
              <a:t>Use Binary Decisions based on one value</a:t>
            </a:r>
          </a:p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>
                <a:cs typeface="+mn-cs"/>
              </a:rPr>
              <a:t>Several Choices for the splitting value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Number of possible splitting values </a:t>
            </a:r>
            <a:br>
              <a:rPr lang="en-US" sz="2000" dirty="0"/>
            </a:br>
            <a:r>
              <a:rPr lang="en-US" sz="2000" dirty="0"/>
              <a:t>= Number of distinct values</a:t>
            </a:r>
          </a:p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>
                <a:cs typeface="+mn-cs"/>
              </a:rPr>
              <a:t>Each splitting value has a count matrix associated with it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Class counts in each of the partitions, A ≤ v and A </a:t>
            </a:r>
            <a:r>
              <a:rPr lang="en-US" sz="2000" dirty="0">
                <a:sym typeface="Symbol" charset="0"/>
              </a:rPr>
              <a:t>&gt;</a:t>
            </a:r>
            <a:r>
              <a:rPr lang="en-US" sz="2000" dirty="0"/>
              <a:t> v</a:t>
            </a:r>
          </a:p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>
                <a:cs typeface="+mn-cs"/>
              </a:rPr>
              <a:t>Simple method to choose best v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For each v, scan the database to gather count matrix and compute its Gini index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Computationally Inefficient! Repetition of work.</a:t>
            </a:r>
          </a:p>
        </p:txBody>
      </p:sp>
      <p:graphicFrame>
        <p:nvGraphicFramePr>
          <p:cNvPr id="44035" name="Object 6">
            <a:extLst>
              <a:ext uri="{FF2B5EF4-FFF2-40B4-BE49-F238E27FC236}">
                <a16:creationId xmlns:a16="http://schemas.microsoft.com/office/drawing/2014/main" id="{93F0BCF7-30AD-4DA1-B400-93EB09653113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608638" y="1152525"/>
          <a:ext cx="3311525" cy="33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3" name="Document" r:id="rId4" imgW="5676900" imgH="5778500" progId="Word.Document.8">
                  <p:embed/>
                </p:oleObj>
              </mc:Choice>
              <mc:Fallback>
                <p:oleObj name="Document" r:id="rId4" imgW="5676900" imgH="57785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274"/>
                      <a:stretch>
                        <a:fillRect/>
                      </a:stretch>
                    </p:blipFill>
                    <p:spPr bwMode="auto">
                      <a:xfrm>
                        <a:off x="5608638" y="1152525"/>
                        <a:ext cx="3311525" cy="337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D9AB6-0A13-4417-AD27-18B84A842D2B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5097463"/>
          <a:ext cx="2743200" cy="1114425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≤ 80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&gt; 80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Defaulted Yes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Defaulted No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3733C11-39D7-4387-8275-416A36B10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868988"/>
            <a:ext cx="762000" cy="303212"/>
          </a:xfrm>
          <a:prstGeom prst="ellipse">
            <a:avLst/>
          </a:prstGeom>
          <a:solidFill>
            <a:srgbClr val="FFFF00">
              <a:alpha val="4117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2679E9-4903-40EE-90EF-32767CAFA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495800"/>
            <a:ext cx="175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Annual Income 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41A5C6-3D0E-4864-93BD-9CA07EA0D6F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86600" y="4800600"/>
            <a:ext cx="304800" cy="3016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16756A-0D76-4FC5-B51A-8DA9C9178A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91400" y="4800600"/>
            <a:ext cx="304800" cy="3016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656BB94-9942-4E31-8473-7B74476D9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338" y="2214563"/>
            <a:ext cx="1104900" cy="203200"/>
          </a:xfrm>
          <a:prstGeom prst="rect">
            <a:avLst/>
          </a:prstGeom>
          <a:solidFill>
            <a:srgbClr val="FFFF00">
              <a:alpha val="4588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702BF-672D-420E-8D70-DA1363C6C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13" y="3048000"/>
            <a:ext cx="1104900" cy="203200"/>
          </a:xfrm>
          <a:prstGeom prst="rect">
            <a:avLst/>
          </a:prstGeom>
          <a:solidFill>
            <a:srgbClr val="FFFF00">
              <a:alpha val="4588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A8674D-B0EE-4C65-972E-27C244A0F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3894138"/>
            <a:ext cx="1104900" cy="203200"/>
          </a:xfrm>
          <a:prstGeom prst="rect">
            <a:avLst/>
          </a:prstGeom>
          <a:solidFill>
            <a:srgbClr val="FFFF00">
              <a:alpha val="4588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3FAD8C-F2E9-4362-972F-02100278F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502275"/>
            <a:ext cx="762000" cy="303213"/>
          </a:xfrm>
          <a:prstGeom prst="ellipse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AFA0B5-9BC6-4D42-A159-BD30C4559CC4}"/>
              </a:ext>
            </a:extLst>
          </p:cNvPr>
          <p:cNvSpPr/>
          <p:nvPr/>
        </p:nvSpPr>
        <p:spPr bwMode="auto">
          <a:xfrm>
            <a:off x="7448550" y="4170363"/>
            <a:ext cx="1104900" cy="2032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DC9519-11BC-40ED-B7BB-AB3C860B090D}"/>
              </a:ext>
            </a:extLst>
          </p:cNvPr>
          <p:cNvSpPr/>
          <p:nvPr/>
        </p:nvSpPr>
        <p:spPr bwMode="auto">
          <a:xfrm>
            <a:off x="7427913" y="3602038"/>
            <a:ext cx="1104900" cy="2032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F14836-9F83-4052-9C61-5777DF3C9FF1}"/>
              </a:ext>
            </a:extLst>
          </p:cNvPr>
          <p:cNvSpPr/>
          <p:nvPr/>
        </p:nvSpPr>
        <p:spPr bwMode="auto">
          <a:xfrm>
            <a:off x="7405688" y="2770188"/>
            <a:ext cx="1104900" cy="2032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03FE7-3FDE-4E79-A43F-D262DD59F8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5D970-98A1-46BD-B515-7DC31392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FAB02-8844-46A3-9E96-2524A460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5550F7-DE17-4B9E-B3E5-C1A623AA0BCE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1" name="Object 4">
            <a:extLst>
              <a:ext uri="{FF2B5EF4-FFF2-40B4-BE49-F238E27FC236}">
                <a16:creationId xmlns:a16="http://schemas.microsoft.com/office/drawing/2014/main" id="{69C639D9-0297-4872-849D-4C6DE43D8A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1" name="Document" r:id="rId3" imgW="10604500" imgH="3556000" progId="Word.Document.8">
                  <p:embed/>
                </p:oleObj>
              </mc:Choice>
              <mc:Fallback>
                <p:oleObj name="Document" r:id="rId3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D026142B-1A58-4FF5-8012-D920DF8B0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908C4C39-763A-4AFC-AF13-8B31CFA31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6084" name="Line 5">
            <a:extLst>
              <a:ext uri="{FF2B5EF4-FFF2-40B4-BE49-F238E27FC236}">
                <a16:creationId xmlns:a16="http://schemas.microsoft.com/office/drawing/2014/main" id="{74F0F7A6-CA20-46E4-9FA3-9C9073469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8">
            <a:extLst>
              <a:ext uri="{FF2B5EF4-FFF2-40B4-BE49-F238E27FC236}">
                <a16:creationId xmlns:a16="http://schemas.microsoft.com/office/drawing/2014/main" id="{31DCD320-99B3-459A-8773-3169ADB2E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-270074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Text Box 9">
            <a:extLst>
              <a:ext uri="{FF2B5EF4-FFF2-40B4-BE49-F238E27FC236}">
                <a16:creationId xmlns:a16="http://schemas.microsoft.com/office/drawing/2014/main" id="{1C645363-47E7-42B9-AB7F-8A1C01FAB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46087" name="Rectangle 1">
            <a:extLst>
              <a:ext uri="{FF2B5EF4-FFF2-40B4-BE49-F238E27FC236}">
                <a16:creationId xmlns:a16="http://schemas.microsoft.com/office/drawing/2014/main" id="{FBF88ACA-0443-4746-B3A2-42F4D15D3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00600"/>
            <a:ext cx="609600" cy="838200"/>
          </a:xfrm>
          <a:prstGeom prst="rect">
            <a:avLst/>
          </a:prstGeom>
          <a:solidFill>
            <a:srgbClr val="FFFF00">
              <a:alpha val="5215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2C68EE-4BA6-4F83-8A3F-BAC6B4FC7E57}"/>
              </a:ext>
            </a:extLst>
          </p:cNvPr>
          <p:cNvSpPr/>
          <p:nvPr/>
        </p:nvSpPr>
        <p:spPr bwMode="auto">
          <a:xfrm>
            <a:off x="76200" y="4330700"/>
            <a:ext cx="8763000" cy="18415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38612-2564-4265-AE71-6CB3C8E96D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5660F-7400-45CC-BCA8-7CE4B9BF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75FB0-B6B6-431D-8BB6-A6992343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E75C25-30F7-4D83-8216-643D1301EECA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9304AC4-68D1-439E-9010-1939C98A2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804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General Approach for Building Classification Model</a:t>
            </a:r>
          </a:p>
        </p:txBody>
      </p:sp>
      <p:graphicFrame>
        <p:nvGraphicFramePr>
          <p:cNvPr id="9218" name="Object 26">
            <a:extLst>
              <a:ext uri="{FF2B5EF4-FFF2-40B4-BE49-F238E27FC236}">
                <a16:creationId xmlns:a16="http://schemas.microsoft.com/office/drawing/2014/main" id="{EA275511-3D72-4E9A-B133-E7DF2C3BDE39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093788" y="12192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Visio" r:id="rId3" imgW="8432800" imgH="6286500" progId="Visio.Drawing.6">
                  <p:embed/>
                </p:oleObj>
              </mc:Choice>
              <mc:Fallback>
                <p:oleObj name="Visio" r:id="rId3" imgW="8432800" imgH="6286500" progId="Visio.Drawing.6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2192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3B2C6-096E-43D2-A54D-F01C3BBE5B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E8C20-5521-4B20-A564-301DA80F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FAC17-B677-4A28-992C-AAE865F8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303AC-9DAF-4A0A-8404-C373509D0818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5" name="Object 4">
            <a:extLst>
              <a:ext uri="{FF2B5EF4-FFF2-40B4-BE49-F238E27FC236}">
                <a16:creationId xmlns:a16="http://schemas.microsoft.com/office/drawing/2014/main" id="{BA17193C-0E97-491B-BB5B-F87ABC2E92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53693"/>
              </p:ext>
            </p:extLst>
          </p:nvPr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4" name="Document" r:id="rId3" imgW="10604500" imgH="3556000" progId="Word.Document.8">
                  <p:embed/>
                </p:oleObj>
              </mc:Choice>
              <mc:Fallback>
                <p:oleObj name="Document" r:id="rId3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ED9188B9-FB8D-4507-B08F-A835779E3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37C5DB5B-E6AB-4EDB-B4FE-3B565FFCA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7108" name="Line 5">
            <a:extLst>
              <a:ext uri="{FF2B5EF4-FFF2-40B4-BE49-F238E27FC236}">
                <a16:creationId xmlns:a16="http://schemas.microsoft.com/office/drawing/2014/main" id="{757F8EED-B4C1-452F-9DCC-568CD9255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09" name="Group 6">
            <a:extLst>
              <a:ext uri="{FF2B5EF4-FFF2-40B4-BE49-F238E27FC236}">
                <a16:creationId xmlns:a16="http://schemas.microsoft.com/office/drawing/2014/main" id="{133FA305-5C0D-49E6-B9F8-725684CCA441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47115" name="Text Box 7">
              <a:extLst>
                <a:ext uri="{FF2B5EF4-FFF2-40B4-BE49-F238E27FC236}">
                  <a16:creationId xmlns:a16="http://schemas.microsoft.com/office/drawing/2014/main" id="{B042C220-FE66-4B1F-9E76-64FCA27A5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47116" name="Line 8">
              <a:extLst>
                <a:ext uri="{FF2B5EF4-FFF2-40B4-BE49-F238E27FC236}">
                  <a16:creationId xmlns:a16="http://schemas.microsoft.com/office/drawing/2014/main" id="{4AC70A99-1A3D-461C-97CC-6FF961380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0" name="Text Box 9">
            <a:extLst>
              <a:ext uri="{FF2B5EF4-FFF2-40B4-BE49-F238E27FC236}">
                <a16:creationId xmlns:a16="http://schemas.microsoft.com/office/drawing/2014/main" id="{6AD76383-798D-41F8-8402-73BD03969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7A19D9-F17A-4637-813D-0B6AD2681E5D}"/>
              </a:ext>
            </a:extLst>
          </p:cNvPr>
          <p:cNvSpPr/>
          <p:nvPr/>
        </p:nvSpPr>
        <p:spPr bwMode="auto">
          <a:xfrm>
            <a:off x="88900" y="4821238"/>
            <a:ext cx="8763000" cy="13874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024CD-78BD-4597-AA93-14F782BAF7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050E8-BA7F-4007-91D6-6E05EBEB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3FC50-7C46-47F2-A91E-E4B88166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1389A-83FD-46DA-A36A-55DF4198D2A2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9" name="Object 4">
            <a:extLst>
              <a:ext uri="{FF2B5EF4-FFF2-40B4-BE49-F238E27FC236}">
                <a16:creationId xmlns:a16="http://schemas.microsoft.com/office/drawing/2014/main" id="{84DE6308-6C23-411E-AE50-40EA2955D3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1" name="Document" r:id="rId3" imgW="10604500" imgH="3556000" progId="Word.Document.8">
                  <p:embed/>
                </p:oleObj>
              </mc:Choice>
              <mc:Fallback>
                <p:oleObj name="Document" r:id="rId3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6D8647AB-1100-41CE-A357-E4DACAD8D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6F051C52-AF9D-4D45-B969-6AB23A63D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8132" name="Line 5">
            <a:extLst>
              <a:ext uri="{FF2B5EF4-FFF2-40B4-BE49-F238E27FC236}">
                <a16:creationId xmlns:a16="http://schemas.microsoft.com/office/drawing/2014/main" id="{6CD1AC30-F24B-4A5C-8519-CB819E9A2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33" name="Group 6">
            <a:extLst>
              <a:ext uri="{FF2B5EF4-FFF2-40B4-BE49-F238E27FC236}">
                <a16:creationId xmlns:a16="http://schemas.microsoft.com/office/drawing/2014/main" id="{C464FC9F-9540-4CF6-9D01-F768C9DCF2BA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48142" name="Text Box 7">
              <a:extLst>
                <a:ext uri="{FF2B5EF4-FFF2-40B4-BE49-F238E27FC236}">
                  <a16:creationId xmlns:a16="http://schemas.microsoft.com/office/drawing/2014/main" id="{3BABE279-00CB-4852-B1B9-2D0327876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48143" name="Line 8">
              <a:extLst>
                <a:ext uri="{FF2B5EF4-FFF2-40B4-BE49-F238E27FC236}">
                  <a16:creationId xmlns:a16="http://schemas.microsoft.com/office/drawing/2014/main" id="{0B5A6E65-7B98-40B2-B9AD-C2FDABF23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4" name="Text Box 9">
            <a:extLst>
              <a:ext uri="{FF2B5EF4-FFF2-40B4-BE49-F238E27FC236}">
                <a16:creationId xmlns:a16="http://schemas.microsoft.com/office/drawing/2014/main" id="{C50E5DF1-98E8-4A40-9930-B01B97B15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48135" name="Rectangle 1">
            <a:extLst>
              <a:ext uri="{FF2B5EF4-FFF2-40B4-BE49-F238E27FC236}">
                <a16:creationId xmlns:a16="http://schemas.microsoft.com/office/drawing/2014/main" id="{455EFC76-CA8A-46B3-BB12-96F6058CD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00600"/>
            <a:ext cx="609600" cy="838200"/>
          </a:xfrm>
          <a:prstGeom prst="rect">
            <a:avLst/>
          </a:prstGeom>
          <a:solidFill>
            <a:srgbClr val="FFFF00">
              <a:alpha val="5215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C39BC0-BEBD-4D2B-A084-E45DD0EDBE30}"/>
              </a:ext>
            </a:extLst>
          </p:cNvPr>
          <p:cNvSpPr/>
          <p:nvPr/>
        </p:nvSpPr>
        <p:spPr bwMode="auto">
          <a:xfrm>
            <a:off x="2057400" y="4821238"/>
            <a:ext cx="1752600" cy="1350962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AD929C-1A20-4747-8A7A-8C8324633E4B}"/>
              </a:ext>
            </a:extLst>
          </p:cNvPr>
          <p:cNvSpPr/>
          <p:nvPr/>
        </p:nvSpPr>
        <p:spPr bwMode="auto">
          <a:xfrm>
            <a:off x="4419600" y="4856163"/>
            <a:ext cx="4267200" cy="13493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cxnSp>
        <p:nvCxnSpPr>
          <p:cNvPr id="48138" name="Straight Arrow Connector 13">
            <a:extLst>
              <a:ext uri="{FF2B5EF4-FFF2-40B4-BE49-F238E27FC236}">
                <a16:creationId xmlns:a16="http://schemas.microsoft.com/office/drawing/2014/main" id="{34C96217-A87E-4279-89D1-6E37A2374E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8600" y="3016250"/>
            <a:ext cx="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531DF-2A8B-4708-B891-92737D7707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1FCA7-765C-40AB-B596-3259D8E7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D4504-D115-43F1-8794-484FB8F4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8951-D407-43F1-821A-21E573B23752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3" name="Object 4">
            <a:extLst>
              <a:ext uri="{FF2B5EF4-FFF2-40B4-BE49-F238E27FC236}">
                <a16:creationId xmlns:a16="http://schemas.microsoft.com/office/drawing/2014/main" id="{05D6A344-EA6E-42B5-A59B-420D3D911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6" name="Document" r:id="rId3" imgW="10604500" imgH="3556000" progId="Word.Document.8">
                  <p:embed/>
                </p:oleObj>
              </mc:Choice>
              <mc:Fallback>
                <p:oleObj name="Document" r:id="rId3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A868C089-CF76-474A-BCBF-DCCDF8E58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5BC11248-511C-4177-97BF-062423829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9156" name="Line 5">
            <a:extLst>
              <a:ext uri="{FF2B5EF4-FFF2-40B4-BE49-F238E27FC236}">
                <a16:creationId xmlns:a16="http://schemas.microsoft.com/office/drawing/2014/main" id="{C7834F66-BA57-4706-9E5B-0C7DF4A63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57" name="Group 6">
            <a:extLst>
              <a:ext uri="{FF2B5EF4-FFF2-40B4-BE49-F238E27FC236}">
                <a16:creationId xmlns:a16="http://schemas.microsoft.com/office/drawing/2014/main" id="{8B1404C8-26DD-46CA-AD6E-C907C920EA33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49167" name="Text Box 7">
              <a:extLst>
                <a:ext uri="{FF2B5EF4-FFF2-40B4-BE49-F238E27FC236}">
                  <a16:creationId xmlns:a16="http://schemas.microsoft.com/office/drawing/2014/main" id="{59E18D7C-7354-4DE7-9E3A-CC14A1298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49168" name="Line 8">
              <a:extLst>
                <a:ext uri="{FF2B5EF4-FFF2-40B4-BE49-F238E27FC236}">
                  <a16:creationId xmlns:a16="http://schemas.microsoft.com/office/drawing/2014/main" id="{7D004139-43BA-46F7-9904-E23614054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58" name="Text Box 9">
            <a:extLst>
              <a:ext uri="{FF2B5EF4-FFF2-40B4-BE49-F238E27FC236}">
                <a16:creationId xmlns:a16="http://schemas.microsoft.com/office/drawing/2014/main" id="{B2A3CD4F-A728-4668-90E1-2469ACDE8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49159" name="Rectangle 1">
            <a:extLst>
              <a:ext uri="{FF2B5EF4-FFF2-40B4-BE49-F238E27FC236}">
                <a16:creationId xmlns:a16="http://schemas.microsoft.com/office/drawing/2014/main" id="{8E3AACD9-5EDA-41E0-937C-18486161C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4800600"/>
            <a:ext cx="609600" cy="838200"/>
          </a:xfrm>
          <a:prstGeom prst="rect">
            <a:avLst/>
          </a:prstGeom>
          <a:solidFill>
            <a:srgbClr val="FFFF00">
              <a:alpha val="5215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03F877-E96E-45FC-B794-7C324287A89A}"/>
              </a:ext>
            </a:extLst>
          </p:cNvPr>
          <p:cNvSpPr/>
          <p:nvPr/>
        </p:nvSpPr>
        <p:spPr bwMode="auto">
          <a:xfrm>
            <a:off x="2057400" y="4821238"/>
            <a:ext cx="1739900" cy="1350962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978912-33C3-4522-9862-0FBDE5299222}"/>
              </a:ext>
            </a:extLst>
          </p:cNvPr>
          <p:cNvSpPr/>
          <p:nvPr/>
        </p:nvSpPr>
        <p:spPr bwMode="auto">
          <a:xfrm>
            <a:off x="4992688" y="4899025"/>
            <a:ext cx="3694112" cy="13493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49162" name="Oval 12">
            <a:extLst>
              <a:ext uri="{FF2B5EF4-FFF2-40B4-BE49-F238E27FC236}">
                <a16:creationId xmlns:a16="http://schemas.microsoft.com/office/drawing/2014/main" id="{524AC7B4-A92A-4868-856D-41B402A12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00" y="4038600"/>
            <a:ext cx="762000" cy="303213"/>
          </a:xfrm>
          <a:prstGeom prst="ellipse">
            <a:avLst/>
          </a:prstGeom>
          <a:solidFill>
            <a:srgbClr val="FFFF00">
              <a:alpha val="6117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cxnSp>
        <p:nvCxnSpPr>
          <p:cNvPr id="49163" name="Straight Arrow Connector 14">
            <a:extLst>
              <a:ext uri="{FF2B5EF4-FFF2-40B4-BE49-F238E27FC236}">
                <a16:creationId xmlns:a16="http://schemas.microsoft.com/office/drawing/2014/main" id="{F09443E7-D0EF-4969-A61F-713EB03093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48200" y="3016250"/>
            <a:ext cx="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870E9-25E1-40FC-B85B-D2A2772A76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5F5BD-9EA6-4190-AE58-E18698CE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8FD06-F5E0-459E-93E2-58AF50B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9B1AAA-9C7F-4D2A-A525-12F7D075D017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7" name="Object 4">
            <a:extLst>
              <a:ext uri="{FF2B5EF4-FFF2-40B4-BE49-F238E27FC236}">
                <a16:creationId xmlns:a16="http://schemas.microsoft.com/office/drawing/2014/main" id="{8EED2B0D-5D3E-4A16-9418-A34C366913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4" name="Document" r:id="rId3" imgW="10604500" imgH="3556000" progId="Word.Document.8">
                  <p:embed/>
                </p:oleObj>
              </mc:Choice>
              <mc:Fallback>
                <p:oleObj name="Document" r:id="rId3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33249CD2-764E-4DF0-8EFB-E091B16D0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3D9477EE-43E8-4CFF-90E2-FA82E7A62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50180" name="Line 5">
            <a:extLst>
              <a:ext uri="{FF2B5EF4-FFF2-40B4-BE49-F238E27FC236}">
                <a16:creationId xmlns:a16="http://schemas.microsoft.com/office/drawing/2014/main" id="{806B87B3-3C86-4D60-BFED-7EDB6BAB3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81" name="Group 6">
            <a:extLst>
              <a:ext uri="{FF2B5EF4-FFF2-40B4-BE49-F238E27FC236}">
                <a16:creationId xmlns:a16="http://schemas.microsoft.com/office/drawing/2014/main" id="{150793B5-D1A7-4328-9DA8-189E9FA14519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50186" name="Text Box 7">
              <a:extLst>
                <a:ext uri="{FF2B5EF4-FFF2-40B4-BE49-F238E27FC236}">
                  <a16:creationId xmlns:a16="http://schemas.microsoft.com/office/drawing/2014/main" id="{E5347AE4-7684-404F-A832-5C64A6AEE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50187" name="Line 8">
              <a:extLst>
                <a:ext uri="{FF2B5EF4-FFF2-40B4-BE49-F238E27FC236}">
                  <a16:creationId xmlns:a16="http://schemas.microsoft.com/office/drawing/2014/main" id="{D593CBA5-8B4F-4699-B575-4B51A539C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2" name="Text Box 9">
            <a:extLst>
              <a:ext uri="{FF2B5EF4-FFF2-40B4-BE49-F238E27FC236}">
                <a16:creationId xmlns:a16="http://schemas.microsoft.com/office/drawing/2014/main" id="{C63DAE15-874E-4759-B822-24E0E4FC2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A49B9-DC36-4F58-B202-6FF0437A6B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57260-5341-4B0D-B69F-1277B57E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0E165-E35D-4E5B-B7AC-B8CBEC8D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20258-E45F-4E65-A1C7-7C0B85C920E7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726ED09-ADDF-476D-8780-C37FBA5D1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cs typeface="+mj-cs"/>
              </a:rPr>
              <a:t>Measure of Impurity: Entropy</a:t>
            </a:r>
            <a:endParaRPr lang="en-US" dirty="0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Rectangle 3">
                <a:extLst>
                  <a:ext uri="{FF2B5EF4-FFF2-40B4-BE49-F238E27FC236}">
                    <a16:creationId xmlns:a16="http://schemas.microsoft.com/office/drawing/2014/main" id="{AB2C2B6F-910C-479E-BDA6-BC8AE1D8559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143000"/>
                <a:ext cx="8763000" cy="5181600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90000"/>
                  </a:lnSpc>
                  <a:buFont typeface="Monotype Sorts" charset="0"/>
                  <a:buChar char="l"/>
                  <a:defRPr/>
                </a:pPr>
                <a:r>
                  <a:rPr lang="en-US" sz="2400" dirty="0">
                    <a:cs typeface="+mn-cs"/>
                  </a:rPr>
                  <a:t>Entropy at a given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cs typeface="+mn-cs"/>
                </a:endParaRPr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endParaRPr lang="en-US" dirty="0"/>
              </a:p>
              <a:p>
                <a:pPr lvl="4">
                  <a:lnSpc>
                    <a:spcPct val="90000"/>
                  </a:lnSpc>
                  <a:defRPr/>
                </a:pPr>
                <a:endParaRPr lang="en-US" dirty="0">
                  <a:latin typeface="Times New Roman" charset="0"/>
                </a:endParaRPr>
              </a:p>
              <a:p>
                <a:pPr lvl="4">
                  <a:lnSpc>
                    <a:spcPct val="90000"/>
                  </a:lnSpc>
                  <a:defRPr/>
                </a:pPr>
                <a:endParaRPr lang="en-US" dirty="0">
                  <a:latin typeface="Times New Roman" charset="0"/>
                </a:endParaRPr>
              </a:p>
              <a:p>
                <a:pPr marL="342900" indent="-342900">
                  <a:buFont typeface="Monotype Sorts" charset="0"/>
                  <a:buNone/>
                  <a:defRPr/>
                </a:pPr>
                <a:r>
                  <a:rPr lang="en-US" sz="2400" dirty="0"/>
                  <a:t>	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frequency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at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is the total number of classes </a:t>
                </a:r>
              </a:p>
              <a:p>
                <a:pPr marL="342900" indent="-342900">
                  <a:buFont typeface="Monotype Sorts" charset="0"/>
                  <a:buNone/>
                  <a:defRPr/>
                </a:pPr>
                <a:endParaRPr lang="en-US" sz="2400" dirty="0">
                  <a:latin typeface="Times New Roman" charset="0"/>
                </a:endParaRPr>
              </a:p>
              <a:p>
                <a:pPr marL="1204913" lvl="2" indent="-347663">
                  <a:lnSpc>
                    <a:spcPct val="90000"/>
                  </a:lnSpc>
                  <a:buFont typeface="Wingdings" charset="0"/>
                  <a:buChar char="u"/>
                  <a:defRPr/>
                </a:pPr>
                <a:r>
                  <a:rPr lang="en-US" sz="2200" dirty="0"/>
                  <a:t>Maximum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200" dirty="0"/>
                  <a:t> when records are equally distributed among all classes, implying the least beneficial situation for classification</a:t>
                </a:r>
              </a:p>
              <a:p>
                <a:pPr marL="1204913" lvl="2" indent="-347663">
                  <a:lnSpc>
                    <a:spcPct val="90000"/>
                  </a:lnSpc>
                  <a:buFont typeface="Wingdings" charset="0"/>
                  <a:buChar char="u"/>
                  <a:defRPr/>
                </a:pPr>
                <a:r>
                  <a:rPr lang="en-US" sz="2200" dirty="0"/>
                  <a:t>Minimum of 0 when all records belong to one class, implying most beneficial situation for classification</a:t>
                </a:r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endParaRPr lang="en-US" dirty="0"/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r>
                  <a:rPr lang="en-US" sz="2400" dirty="0"/>
                  <a:t>Entropy based computations are quite similar to the GINI index computations</a:t>
                </a:r>
              </a:p>
            </p:txBody>
          </p:sp>
        </mc:Choice>
        <mc:Fallback xmlns="">
          <p:sp>
            <p:nvSpPr>
              <p:cNvPr id="39939" name="Rectangle 3">
                <a:extLst>
                  <a:ext uri="{FF2B5EF4-FFF2-40B4-BE49-F238E27FC236}">
                    <a16:creationId xmlns:a16="http://schemas.microsoft.com/office/drawing/2014/main" id="{AB2C2B6F-910C-479E-BDA6-BC8AE1D85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143000"/>
                <a:ext cx="8763000" cy="5181600"/>
              </a:xfrm>
              <a:blipFill>
                <a:blip r:embed="rId2"/>
                <a:stretch>
                  <a:fillRect l="-348" t="-2353" r="-1182" b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F72C1-8DB5-465A-9A64-7EE78D483E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15321-786A-4187-BDEF-11C03ECF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7B8A7-B7AA-467D-86BB-FD17E331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7C351-DC12-45EB-B15E-0B7E4E090EF9}" type="slidenum">
              <a:rPr lang="en-US"/>
              <a:pPr>
                <a:defRPr/>
              </a:pPr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9D6B64-16FF-42AA-85B8-5A2F2AB58B86}"/>
                  </a:ext>
                </a:extLst>
              </p:cNvPr>
              <p:cNvSpPr txBox="1"/>
              <p:nvPr/>
            </p:nvSpPr>
            <p:spPr>
              <a:xfrm>
                <a:off x="1447800" y="1524000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9D6B64-16FF-42AA-85B8-5A2F2AB58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524000"/>
                <a:ext cx="4259243" cy="1037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F7C2F9D-2C4C-4514-9ABF-3E8CBEF46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Computing Entropy of a Single Node</a:t>
            </a:r>
          </a:p>
        </p:txBody>
      </p:sp>
      <p:graphicFrame>
        <p:nvGraphicFramePr>
          <p:cNvPr id="52226" name="Object 3">
            <a:extLst>
              <a:ext uri="{FF2B5EF4-FFF2-40B4-BE49-F238E27FC236}">
                <a16:creationId xmlns:a16="http://schemas.microsoft.com/office/drawing/2014/main" id="{BB637AB3-8F49-4E6B-9419-412DA3CCF0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4" name="Document" r:id="rId3" imgW="3238500" imgH="1357884" progId="Word.Document.8">
                  <p:embed/>
                </p:oleObj>
              </mc:Choice>
              <mc:Fallback>
                <p:oleObj name="Document" r:id="rId3" imgW="3238500" imgH="135788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4">
            <a:extLst>
              <a:ext uri="{FF2B5EF4-FFF2-40B4-BE49-F238E27FC236}">
                <a16:creationId xmlns:a16="http://schemas.microsoft.com/office/drawing/2014/main" id="{D03C17F8-5A40-4FD9-B830-C156D7D190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5" name="Document" r:id="rId5" imgW="3238500" imgH="1382268" progId="Word.Document.8">
                  <p:embed/>
                </p:oleObj>
              </mc:Choice>
              <mc:Fallback>
                <p:oleObj name="Document" r:id="rId5" imgW="3238500" imgH="138226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5">
            <a:extLst>
              <a:ext uri="{FF2B5EF4-FFF2-40B4-BE49-F238E27FC236}">
                <a16:creationId xmlns:a16="http://schemas.microsoft.com/office/drawing/2014/main" id="{9F26A34F-15A4-44EC-9E82-97915C9F42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6" name="Document" r:id="rId7" imgW="3238500" imgH="1357884" progId="Word.Document.8">
                  <p:embed/>
                </p:oleObj>
              </mc:Choice>
              <mc:Fallback>
                <p:oleObj name="Document" r:id="rId7" imgW="3238500" imgH="13578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6">
            <a:extLst>
              <a:ext uri="{FF2B5EF4-FFF2-40B4-BE49-F238E27FC236}">
                <a16:creationId xmlns:a16="http://schemas.microsoft.com/office/drawing/2014/main" id="{8F06B79F-C069-4CD0-A9A4-901C4D3CE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339975"/>
            <a:ext cx="594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Entropy = – 0 log 0</a:t>
            </a:r>
            <a:r>
              <a:rPr lang="en-US" altLang="en-US" sz="2000" baseline="30000"/>
              <a:t> </a:t>
            </a:r>
            <a:r>
              <a:rPr lang="en-US" altLang="en-US" sz="2000"/>
              <a:t>– 1 log 1 = – 0 – 0 = 0 </a:t>
            </a:r>
          </a:p>
        </p:txBody>
      </p:sp>
      <p:sp>
        <p:nvSpPr>
          <p:cNvPr id="52230" name="Text Box 8">
            <a:extLst>
              <a:ext uri="{FF2B5EF4-FFF2-40B4-BE49-F238E27FC236}">
                <a16:creationId xmlns:a16="http://schemas.microsoft.com/office/drawing/2014/main" id="{69D354AD-3445-41CE-8F4F-812592CE7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733800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Entropy = – (1/6) log</a:t>
            </a:r>
            <a:r>
              <a:rPr lang="en-US" altLang="en-US" sz="2000" baseline="-25000"/>
              <a:t>2</a:t>
            </a:r>
            <a:r>
              <a:rPr lang="en-US" altLang="en-US" sz="2000"/>
              <a:t> (1/6)</a:t>
            </a:r>
            <a:r>
              <a:rPr lang="en-US" altLang="en-US" sz="2000" baseline="30000"/>
              <a:t> </a:t>
            </a:r>
            <a:r>
              <a:rPr lang="en-US" altLang="en-US" sz="2000"/>
              <a:t>– (5/6) log</a:t>
            </a:r>
            <a:r>
              <a:rPr lang="en-US" altLang="en-US" sz="2000" baseline="-25000"/>
              <a:t>2</a:t>
            </a:r>
            <a:r>
              <a:rPr lang="en-US" altLang="en-US" sz="2000"/>
              <a:t> (1/6) = 0.65</a:t>
            </a:r>
          </a:p>
        </p:txBody>
      </p:sp>
      <p:sp>
        <p:nvSpPr>
          <p:cNvPr id="52231" name="Text Box 9">
            <a:extLst>
              <a:ext uri="{FF2B5EF4-FFF2-40B4-BE49-F238E27FC236}">
                <a16:creationId xmlns:a16="http://schemas.microsoft.com/office/drawing/2014/main" id="{E20961E2-4A1F-4D5A-B0C6-6EDFF2135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05400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Entropy = – (2/6) log</a:t>
            </a:r>
            <a:r>
              <a:rPr lang="en-US" altLang="en-US" sz="2000" baseline="-25000"/>
              <a:t>2</a:t>
            </a:r>
            <a:r>
              <a:rPr lang="en-US" altLang="en-US" sz="2000"/>
              <a:t> (2/6)</a:t>
            </a:r>
            <a:r>
              <a:rPr lang="en-US" altLang="en-US" sz="2000" baseline="30000"/>
              <a:t> </a:t>
            </a:r>
            <a:r>
              <a:rPr lang="en-US" altLang="en-US" sz="2000"/>
              <a:t>– (4/6) log</a:t>
            </a:r>
            <a:r>
              <a:rPr lang="en-US" altLang="en-US" sz="2000" baseline="-25000"/>
              <a:t>2</a:t>
            </a:r>
            <a:r>
              <a:rPr lang="en-US" altLang="en-US" sz="2000"/>
              <a:t> (4/6) = 0.92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B12BE-7C81-4EE5-B01E-8F6425C7F7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981B3-B9E5-4312-A3FF-56AA0D2D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FE711-EDA1-475B-88C2-CA170A96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E6C9-B616-47A1-8DF4-C856A4D0ED42}" type="slidenum">
              <a:rPr lang="en-US"/>
              <a:pPr>
                <a:defRPr/>
              </a:pPr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C7281B-DF0D-407E-BB2E-ED769EB3DB36}"/>
                  </a:ext>
                </a:extLst>
              </p:cNvPr>
              <p:cNvSpPr txBox="1"/>
              <p:nvPr/>
            </p:nvSpPr>
            <p:spPr>
              <a:xfrm>
                <a:off x="1797910" y="1119376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C7281B-DF0D-407E-BB2E-ED769EB3D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910" y="1119376"/>
                <a:ext cx="4259243" cy="10378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0A1E003-1F58-4368-A5F0-15CBF9E8B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Computing Information Gain After Splitting</a:t>
            </a:r>
            <a:endParaRPr lang="en-US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7" name="Rectangle 3">
                <a:extLst>
                  <a:ext uri="{FF2B5EF4-FFF2-40B4-BE49-F238E27FC236}">
                    <a16:creationId xmlns:a16="http://schemas.microsoft.com/office/drawing/2014/main" id="{5931C173-54DB-4586-961A-FD1AF78D82C9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81000" y="1143000"/>
                <a:ext cx="83820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400" dirty="0">
                    <a:cs typeface="+mn-cs"/>
                  </a:rPr>
                  <a:t>Information Gain: 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400" dirty="0"/>
              </a:p>
              <a:p>
                <a:pPr marL="1146175" lvl="2" indent="-228600">
                  <a:buFont typeface="Wingdings" charset="0"/>
                  <a:buNone/>
                  <a:defRPr/>
                </a:pPr>
                <a:endParaRPr lang="en-US" sz="2000" dirty="0"/>
              </a:p>
              <a:p>
                <a:pPr marL="1146175" lvl="2" indent="-228600">
                  <a:buFont typeface="Wingdings" charset="0"/>
                  <a:buNone/>
                  <a:defRPr/>
                </a:pPr>
                <a:endParaRPr lang="en-US" sz="2000" dirty="0"/>
              </a:p>
              <a:p>
                <a:pPr marL="1146175" lvl="2" indent="-228600">
                  <a:buFont typeface="Wingdings" charset="0"/>
                  <a:buNone/>
                  <a:defRPr/>
                </a:pPr>
                <a:r>
                  <a:rPr lang="en-US" sz="2000" dirty="0"/>
                  <a:t>		Parent Node,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is split into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partitions (children)</a:t>
                </a:r>
              </a:p>
              <a:p>
                <a:pPr marL="1146175" lvl="2" indent="-228600">
                  <a:buFont typeface="Wingdings" charset="0"/>
                  <a:buNone/>
                  <a:defRPr/>
                </a:pPr>
                <a:r>
                  <a:rPr lang="en-US" sz="20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number of records in child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Times New Roman" charset="0"/>
                  </a:rPr>
                  <a:t/>
                </a:r>
                <a:br>
                  <a:rPr lang="en-US" sz="1800" dirty="0">
                    <a:latin typeface="Times New Roman" charset="0"/>
                  </a:rPr>
                </a:br>
                <a:endParaRPr lang="en-US" sz="1800" dirty="0">
                  <a:latin typeface="Times New Roman" charset="0"/>
                </a:endParaRP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Choose the split that achieves most reduction (maximizes GAIN)</a:t>
                </a:r>
              </a:p>
              <a:p>
                <a:pPr lvl="4">
                  <a:defRPr/>
                </a:pPr>
                <a:endParaRPr lang="en-US" sz="1800" dirty="0">
                  <a:latin typeface="Times New Roman" charset="0"/>
                </a:endParaRP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Used in the ID3 and C4.5 decision tree algorithms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4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Information gain is the mutual information between the class variable and the splitting variable  </a:t>
                </a:r>
              </a:p>
            </p:txBody>
          </p:sp>
        </mc:Choice>
        <mc:Fallback xmlns="">
          <p:sp>
            <p:nvSpPr>
              <p:cNvPr id="41987" name="Rectangle 3">
                <a:extLst>
                  <a:ext uri="{FF2B5EF4-FFF2-40B4-BE49-F238E27FC236}">
                    <a16:creationId xmlns:a16="http://schemas.microsoft.com/office/drawing/2014/main" id="{5931C173-54DB-4586-961A-FD1AF78D82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81000" y="1143000"/>
                <a:ext cx="8382000" cy="4953000"/>
              </a:xfrm>
              <a:blipFill>
                <a:blip r:embed="rId2"/>
                <a:stretch>
                  <a:fillRect l="-218" t="-1478" r="-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838F9-5C30-4C1D-A60C-107CF9C389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775EE-0CCC-4CEC-A935-C48915E0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08EC3-4CB2-44AF-B6C9-2BABFBCB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6C636-268E-4FBD-BBA5-0BB0761D90FF}" type="slidenum">
              <a:rPr lang="en-US"/>
              <a:pPr>
                <a:defRPr/>
              </a:pPr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4E59F-A1BF-4E04-995A-7D996319BEEB}"/>
                  </a:ext>
                </a:extLst>
              </p:cNvPr>
              <p:cNvSpPr txBox="1"/>
              <p:nvPr/>
            </p:nvSpPr>
            <p:spPr>
              <a:xfrm>
                <a:off x="1533140" y="1600200"/>
                <a:ext cx="4924810" cy="871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𝐺𝑎𝑖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𝑠𝑝𝑙𝑖𝑡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4E59F-A1BF-4E04-995A-7D996319B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140" y="1600200"/>
                <a:ext cx="4924810" cy="871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6392D93-298C-4A31-954A-AE23DD5FE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000">
                <a:cs typeface="+mj-cs"/>
              </a:rPr>
              <a:t>Problem with large number of partitions</a:t>
            </a:r>
          </a:p>
        </p:txBody>
      </p:sp>
      <p:sp>
        <p:nvSpPr>
          <p:cNvPr id="957443" name="Rectangle 3">
            <a:extLst>
              <a:ext uri="{FF2B5EF4-FFF2-40B4-BE49-F238E27FC236}">
                <a16:creationId xmlns:a16="http://schemas.microsoft.com/office/drawing/2014/main" id="{BCCB83F4-D583-4983-841D-E1951C9CF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Char char="l"/>
              <a:defRPr/>
            </a:pPr>
            <a:r>
              <a:rPr lang="en-US" dirty="0">
                <a:ea typeface="+mn-ea"/>
                <a:cs typeface="+mn-cs"/>
              </a:rPr>
              <a:t>Node impurity measures tend to prefer splits that result in large number of partitions, each being small but pure</a:t>
            </a: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Customer ID has highest information gain because entropy for all the children is zero</a:t>
            </a:r>
          </a:p>
        </p:txBody>
      </p:sp>
      <p:graphicFrame>
        <p:nvGraphicFramePr>
          <p:cNvPr id="54275" name="Object 4">
            <a:extLst>
              <a:ext uri="{FF2B5EF4-FFF2-40B4-BE49-F238E27FC236}">
                <a16:creationId xmlns:a16="http://schemas.microsoft.com/office/drawing/2014/main" id="{483CA67C-C837-4835-9209-42FC7F9F62EF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33400" y="2743200"/>
          <a:ext cx="80010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5" name="Visio" r:id="rId3" imgW="9652000" imgH="2247900" progId="Visio.Drawing.6">
                  <p:embed/>
                </p:oleObj>
              </mc:Choice>
              <mc:Fallback>
                <p:oleObj name="Visio" r:id="rId3" imgW="9652000" imgH="22479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743200"/>
                        <a:ext cx="80010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52416-6DA2-40BE-8B46-D1BDAB47E4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C572E-C2A4-40AB-98B9-3C34B8E1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76994-D1A5-4494-82A2-F73BC967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A6884D-0358-41A0-8B86-2E8936DC407F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B139C1D-A9DD-4402-9E7C-035A4930C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cs typeface="+mj-cs"/>
              </a:rPr>
              <a:t>Gain Ratio</a:t>
            </a:r>
            <a:endParaRPr lang="en-US" dirty="0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Rectangle 3">
                <a:extLst>
                  <a:ext uri="{FF2B5EF4-FFF2-40B4-BE49-F238E27FC236}">
                    <a16:creationId xmlns:a16="http://schemas.microsoft.com/office/drawing/2014/main" id="{14EC38C6-8F27-4C54-B15E-875213CD1984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143000"/>
                <a:ext cx="8382000" cy="5105400"/>
              </a:xfrm>
            </p:spPr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000" dirty="0">
                    <a:cs typeface="+mn-cs"/>
                  </a:rPr>
                  <a:t>Gain Ratio: 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457200" lvl="2">
                  <a:buFont typeface="Wingdings" charset="0"/>
                  <a:buNone/>
                  <a:defRPr/>
                </a:pPr>
                <a:r>
                  <a:rPr lang="en-US" sz="1800" dirty="0"/>
                  <a:t>	Parent Node,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is split into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partitions (children)</a:t>
                </a:r>
              </a:p>
              <a:p>
                <a:pPr marL="457200" lvl="2">
                  <a:buFont typeface="Wingdings" charset="0"/>
                  <a:buNone/>
                  <a:defRPr/>
                </a:pPr>
                <a:r>
                  <a:rPr lang="en-US" sz="1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number of records in child node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>
                    <a:latin typeface="Times New Roman" charset="0"/>
                  </a:rPr>
                  <a:t/>
                </a:r>
                <a:br>
                  <a:rPr lang="en-US" sz="1600" dirty="0">
                    <a:latin typeface="Times New Roman" charset="0"/>
                  </a:rPr>
                </a:br>
                <a:endParaRPr lang="en-US" sz="7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000" dirty="0"/>
                  <a:t>Adjusts Information Gain by the entropy of the partitioning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𝑆𝑝𝑙𝑖𝑡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𝐼𝑛𝑓𝑜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r>
                  <a:rPr lang="en-US" sz="1800" dirty="0"/>
                  <a:t>Higher entropy partitioning (large number of small partitions) is penalized!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000" dirty="0"/>
                  <a:t>Used in C4.5 algorithm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000" dirty="0"/>
                  <a:t>Designed to overcome the disadvantage of Information Gain</a:t>
                </a:r>
              </a:p>
            </p:txBody>
          </p:sp>
        </mc:Choice>
        <mc:Fallback xmlns="">
          <p:sp>
            <p:nvSpPr>
              <p:cNvPr id="44035" name="Rectangle 3">
                <a:extLst>
                  <a:ext uri="{FF2B5EF4-FFF2-40B4-BE49-F238E27FC236}">
                    <a16:creationId xmlns:a16="http://schemas.microsoft.com/office/drawing/2014/main" id="{14EC38C6-8F27-4C54-B15E-875213CD1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143000"/>
                <a:ext cx="8382000" cy="5105400"/>
              </a:xfrm>
              <a:blipFill>
                <a:blip r:embed="rId2"/>
                <a:stretch>
                  <a:fillRect l="-7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0C68F-7702-4E57-ABCE-34ED6D6A9A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E5C30-9B5F-4C45-B173-C6E33407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8E488-AD0F-4740-A6A8-8344B45A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7312-112F-4E03-894C-4187335F9BE3}" type="slidenum">
              <a:rPr lang="en-US"/>
              <a:pPr>
                <a:defRPr/>
              </a:pPr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11D27D-8A15-4706-B134-F62DBFCA9F71}"/>
                  </a:ext>
                </a:extLst>
              </p:cNvPr>
              <p:cNvSpPr txBox="1"/>
              <p:nvPr/>
            </p:nvSpPr>
            <p:spPr>
              <a:xfrm>
                <a:off x="1219200" y="1752600"/>
                <a:ext cx="6818662" cy="8717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𝑠𝑝𝑙𝑖𝑡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𝑆𝑝𝑙𝑖𝑡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𝐼𝑛𝑓𝑜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𝑆𝑝𝑙𝑖𝑡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11D27D-8A15-4706-B134-F62DBFCA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752600"/>
                <a:ext cx="6818662" cy="871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4B08A4D-FAC4-4617-9104-1E9502D34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Gain Ratio</a:t>
            </a:r>
            <a:endParaRPr lang="en-US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>
                <a:extLst>
                  <a:ext uri="{FF2B5EF4-FFF2-40B4-BE49-F238E27FC236}">
                    <a16:creationId xmlns:a16="http://schemas.microsoft.com/office/drawing/2014/main" id="{F56CF081-BF00-4DB6-B3EA-A05FAB22FD90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143000"/>
                <a:ext cx="8382000" cy="5105400"/>
              </a:xfrm>
            </p:spPr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000" dirty="0">
                    <a:cs typeface="+mn-cs"/>
                  </a:rPr>
                  <a:t>Gain Ratio: 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457200" lvl="2">
                  <a:buFont typeface="Wingdings" charset="0"/>
                  <a:buNone/>
                  <a:defRPr/>
                </a:pPr>
                <a:r>
                  <a:rPr lang="en-US" sz="1800" dirty="0"/>
                  <a:t>	Parent Node,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is split into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partitions (children)</a:t>
                </a:r>
              </a:p>
              <a:p>
                <a:pPr marL="457200" lvl="2">
                  <a:buFont typeface="Wingdings" charset="0"/>
                  <a:buNone/>
                  <a:defRPr/>
                </a:pPr>
                <a:r>
                  <a:rPr lang="en-US" sz="1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number of records in child node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>
                    <a:latin typeface="Times New Roman" charset="0"/>
                  </a:rPr>
                  <a:t/>
                </a:r>
                <a:br>
                  <a:rPr lang="en-US" sz="1600" dirty="0">
                    <a:latin typeface="Times New Roman" charset="0"/>
                  </a:rPr>
                </a:br>
                <a:endParaRPr lang="en-US" sz="700" dirty="0"/>
              </a:p>
              <a:p>
                <a:pPr marL="1146175" lvl="2" indent="-228600">
                  <a:buFont typeface="Wingdings" charset="0"/>
                  <a:buNone/>
                  <a:defRPr/>
                </a:pPr>
                <a:endParaRPr lang="en-US" sz="700" dirty="0"/>
              </a:p>
            </p:txBody>
          </p:sp>
        </mc:Choice>
        <mc:Fallback xmlns="">
          <p:sp>
            <p:nvSpPr>
              <p:cNvPr id="45059" name="Rectangle 3">
                <a:extLst>
                  <a:ext uri="{FF2B5EF4-FFF2-40B4-BE49-F238E27FC236}">
                    <a16:creationId xmlns:a16="http://schemas.microsoft.com/office/drawing/2014/main" id="{F56CF081-BF00-4DB6-B3EA-A05FAB22F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143000"/>
                <a:ext cx="8382000" cy="5105400"/>
              </a:xfrm>
              <a:blipFill>
                <a:blip r:embed="rId3"/>
                <a:stretch>
                  <a:fillRect l="-7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325" name="Object 4">
            <a:extLst>
              <a:ext uri="{FF2B5EF4-FFF2-40B4-BE49-F238E27FC236}">
                <a16:creationId xmlns:a16="http://schemas.microsoft.com/office/drawing/2014/main" id="{82A85856-AB65-4AD2-8217-D0CC0498B3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110038"/>
          <a:ext cx="2570163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5" name="Document" r:id="rId4" imgW="5854700" imgH="4000500" progId="Word.Document.8">
                  <p:embed/>
                </p:oleObj>
              </mc:Choice>
              <mc:Fallback>
                <p:oleObj name="Document" r:id="rId4" imgW="5854700" imgH="40005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10038"/>
                        <a:ext cx="2570163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5">
            <a:extLst>
              <a:ext uri="{FF2B5EF4-FFF2-40B4-BE49-F238E27FC236}">
                <a16:creationId xmlns:a16="http://schemas.microsoft.com/office/drawing/2014/main" id="{8638D4C7-8914-4DA0-BE51-37BE3BB3E1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1438" y="4105275"/>
          <a:ext cx="2570162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6" name="Document" r:id="rId6" imgW="5854700" imgH="4000500" progId="Word.Document.8">
                  <p:embed/>
                </p:oleObj>
              </mc:Choice>
              <mc:Fallback>
                <p:oleObj name="Document" r:id="rId6" imgW="5854700" imgH="40005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8" y="4105275"/>
                        <a:ext cx="2570162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6">
            <a:extLst>
              <a:ext uri="{FF2B5EF4-FFF2-40B4-BE49-F238E27FC236}">
                <a16:creationId xmlns:a16="http://schemas.microsoft.com/office/drawing/2014/main" id="{2FB02977-C4A8-457C-A006-90F190870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110038"/>
          <a:ext cx="3048000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7" name="Document" r:id="rId8" imgW="6210300" imgH="3187700" progId="Word.Document.8">
                  <p:embed/>
                </p:oleObj>
              </mc:Choice>
              <mc:Fallback>
                <p:oleObj name="Document" r:id="rId8" imgW="6210300" imgH="31877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110038"/>
                        <a:ext cx="3048000" cy="15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TextBox 1">
            <a:extLst>
              <a:ext uri="{FF2B5EF4-FFF2-40B4-BE49-F238E27FC236}">
                <a16:creationId xmlns:a16="http://schemas.microsoft.com/office/drawing/2014/main" id="{090AD5D0-5642-42A0-8C88-3BEB7A45A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681663"/>
            <a:ext cx="1755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SplitINFO = 1.52</a:t>
            </a:r>
          </a:p>
        </p:txBody>
      </p:sp>
      <p:sp>
        <p:nvSpPr>
          <p:cNvPr id="56329" name="TextBox 12">
            <a:extLst>
              <a:ext uri="{FF2B5EF4-FFF2-40B4-BE49-F238E27FC236}">
                <a16:creationId xmlns:a16="http://schemas.microsoft.com/office/drawing/2014/main" id="{1FC54095-8ED7-4667-8FC3-853D0EC4B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681663"/>
            <a:ext cx="1755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SplitINFO = 0.72</a:t>
            </a:r>
          </a:p>
        </p:txBody>
      </p:sp>
      <p:sp>
        <p:nvSpPr>
          <p:cNvPr id="56330" name="TextBox 13">
            <a:extLst>
              <a:ext uri="{FF2B5EF4-FFF2-40B4-BE49-F238E27FC236}">
                <a16:creationId xmlns:a16="http://schemas.microsoft.com/office/drawing/2014/main" id="{837FF49B-9493-4585-B527-212E5EF40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638800"/>
            <a:ext cx="1755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SplitINFO = 0.97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AFC36-C6FD-42D2-AA15-5E50B80921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22DD0-FD6E-471C-AF03-F769584C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20CA6-8E96-40B5-810E-1D332608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268759-9D09-4BF4-8B94-60AA69D680E6}" type="slidenum">
              <a:rPr lang="en-US"/>
              <a:pPr>
                <a:defRPr/>
              </a:pPr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F59673-0A01-497D-9CE4-7A682E61BEA3}"/>
                  </a:ext>
                </a:extLst>
              </p:cNvPr>
              <p:cNvSpPr txBox="1"/>
              <p:nvPr/>
            </p:nvSpPr>
            <p:spPr>
              <a:xfrm>
                <a:off x="1219200" y="1752600"/>
                <a:ext cx="6818662" cy="8717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𝑠𝑝𝑙𝑖𝑡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𝑆𝑝𝑙𝑖𝑡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𝐼𝑛𝑓𝑜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𝑆𝑝𝑙𝑖𝑡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F59673-0A01-497D-9CE4-7A682E61B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752600"/>
                <a:ext cx="6818662" cy="8717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31FE5F76-0189-4571-9D7B-DC99E8170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Classification Techniques</a:t>
            </a:r>
          </a:p>
        </p:txBody>
      </p:sp>
      <p:sp>
        <p:nvSpPr>
          <p:cNvPr id="10242" name="Rectangle 5">
            <a:extLst>
              <a:ext uri="{FF2B5EF4-FFF2-40B4-BE49-F238E27FC236}">
                <a16:creationId xmlns:a16="http://schemas.microsoft.com/office/drawing/2014/main" id="{CD4B3303-47A0-4367-91DB-339D26A43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Base Classifiers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Decision Tree based Methods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Rule-based Methods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Nearest-neighbor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Neural Networks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Deep Learning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Naïve Bayes and Bayesian Belief Networks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Support Vector Machines</a:t>
            </a:r>
          </a:p>
          <a:p>
            <a:pPr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Ensemble Classifiers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Boosting, Bagging, Random Forests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BF689-0405-4689-8AA8-F20C260879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6BBBF-2958-40EF-A85A-062680F2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A6AB2-31A3-4DB3-940B-BE07E3D2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8A5596-71A0-4179-8254-834A517C85E5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D866F26-FADC-4DC3-8B26-F5BFD39B8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Measure of Impurity: Classification Error</a:t>
            </a:r>
            <a:endParaRPr lang="en-US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3" name="Rectangle 3">
                <a:extLst>
                  <a:ext uri="{FF2B5EF4-FFF2-40B4-BE49-F238E27FC236}">
                    <a16:creationId xmlns:a16="http://schemas.microsoft.com/office/drawing/2014/main" id="{65C5A524-0CE4-4BF7-9AF0-750C19FE06D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dirty="0">
                    <a:cs typeface="+mn-cs"/>
                  </a:rPr>
                  <a:t>Classification error at a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cs typeface="+mn-cs"/>
                </a:endParaRPr>
              </a:p>
              <a:p>
                <a:pPr marL="342900" indent="-342900">
                  <a:buFont typeface="Monotype Sorts" charset="0"/>
                  <a:buChar char="l"/>
                  <a:defRPr/>
                </a:pPr>
                <a:endParaRPr lang="en-US" dirty="0">
                  <a:cs typeface="+mn-cs"/>
                </a:endParaRPr>
              </a:p>
              <a:p>
                <a:pPr marL="342900" indent="-342900">
                  <a:buFont typeface="Monotype Sorts" charset="0"/>
                  <a:buChar char="l"/>
                  <a:defRPr/>
                </a:pPr>
                <a:endParaRPr lang="en-US" dirty="0">
                  <a:cs typeface="+mn-cs"/>
                </a:endParaRP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4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Maximum of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1−1/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when records are equally distributed among all classes, implying the least interesting situation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Minimum of 0 when all records belong to one class, implying the most interesting situation</a:t>
                </a:r>
              </a:p>
            </p:txBody>
          </p:sp>
        </mc:Choice>
        <mc:Fallback xmlns="">
          <p:sp>
            <p:nvSpPr>
              <p:cNvPr id="46083" name="Rectangle 3">
                <a:extLst>
                  <a:ext uri="{FF2B5EF4-FFF2-40B4-BE49-F238E27FC236}">
                    <a16:creationId xmlns:a16="http://schemas.microsoft.com/office/drawing/2014/main" id="{65C5A524-0CE4-4BF7-9AF0-750C19FE0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13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94231-EC7E-4712-8238-A33C4AAA48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8608D-BB56-49C4-9747-DF039EF2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5A85C-18BE-430E-ADFA-9967598E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3D3DE-3006-4CC2-9A91-7E4C80B6FDC9}" type="slidenum">
              <a:rPr lang="en-US"/>
              <a:pPr>
                <a:defRPr/>
              </a:pPr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AA0C4D-0C59-4BFA-A6F3-3CB425CAB844}"/>
                  </a:ext>
                </a:extLst>
              </p:cNvPr>
              <p:cNvSpPr txBox="1"/>
              <p:nvPr/>
            </p:nvSpPr>
            <p:spPr>
              <a:xfrm>
                <a:off x="1524000" y="2133600"/>
                <a:ext cx="430476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AA0C4D-0C59-4BFA-A6F3-3CB425CAB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133600"/>
                <a:ext cx="4304768" cy="563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AF0C745-CD98-4A1A-AB30-4315773BB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Computing Error of a Single Node</a:t>
            </a:r>
          </a:p>
        </p:txBody>
      </p:sp>
      <p:graphicFrame>
        <p:nvGraphicFramePr>
          <p:cNvPr id="58370" name="Object 3">
            <a:extLst>
              <a:ext uri="{FF2B5EF4-FFF2-40B4-BE49-F238E27FC236}">
                <a16:creationId xmlns:a16="http://schemas.microsoft.com/office/drawing/2014/main" id="{6A48B403-AB3C-4FD0-8E61-791D9E764E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0" name="Document" r:id="rId3" imgW="3238500" imgH="1357884" progId="Word.Document.8">
                  <p:embed/>
                </p:oleObj>
              </mc:Choice>
              <mc:Fallback>
                <p:oleObj name="Document" r:id="rId3" imgW="3238500" imgH="135788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4">
            <a:extLst>
              <a:ext uri="{FF2B5EF4-FFF2-40B4-BE49-F238E27FC236}">
                <a16:creationId xmlns:a16="http://schemas.microsoft.com/office/drawing/2014/main" id="{7F74DCE7-9836-4233-8C29-3FB1164055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1" name="Document" r:id="rId5" imgW="3238500" imgH="1382268" progId="Word.Document.8">
                  <p:embed/>
                </p:oleObj>
              </mc:Choice>
              <mc:Fallback>
                <p:oleObj name="Document" r:id="rId5" imgW="3238500" imgH="138226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5">
            <a:extLst>
              <a:ext uri="{FF2B5EF4-FFF2-40B4-BE49-F238E27FC236}">
                <a16:creationId xmlns:a16="http://schemas.microsoft.com/office/drawing/2014/main" id="{125CF67F-23C4-411B-9952-9BE05B9582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2" name="Document" r:id="rId7" imgW="3238500" imgH="1357884" progId="Word.Document.8">
                  <p:embed/>
                </p:oleObj>
              </mc:Choice>
              <mc:Fallback>
                <p:oleObj name="Document" r:id="rId7" imgW="3238500" imgH="13578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6">
            <a:extLst>
              <a:ext uri="{FF2B5EF4-FFF2-40B4-BE49-F238E27FC236}">
                <a16:creationId xmlns:a16="http://schemas.microsoft.com/office/drawing/2014/main" id="{DF232E83-3B46-424E-A516-44BC9A1FC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339975"/>
            <a:ext cx="594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Error = 1 – max (0, 1) = 1 – 1 = 0 </a:t>
            </a:r>
          </a:p>
        </p:txBody>
      </p:sp>
      <p:sp>
        <p:nvSpPr>
          <p:cNvPr id="58374" name="Text Box 7">
            <a:extLst>
              <a:ext uri="{FF2B5EF4-FFF2-40B4-BE49-F238E27FC236}">
                <a16:creationId xmlns:a16="http://schemas.microsoft.com/office/drawing/2014/main" id="{C5B8324E-89A1-4D1E-A5A2-326BC8494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733800"/>
            <a:ext cx="5105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Error = 1 – max (1/6, 5/6) = 1 – 5/6 = 1/6</a:t>
            </a:r>
          </a:p>
        </p:txBody>
      </p:sp>
      <p:sp>
        <p:nvSpPr>
          <p:cNvPr id="58375" name="Text Box 8">
            <a:extLst>
              <a:ext uri="{FF2B5EF4-FFF2-40B4-BE49-F238E27FC236}">
                <a16:creationId xmlns:a16="http://schemas.microsoft.com/office/drawing/2014/main" id="{19CD679F-69B6-4B8A-9098-F1E7BC6B1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05400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Error = 1 – max (2/6, 4/6) = 1 – 4/6 = 1/3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73E6C-8C53-4DCA-B1CD-98445265A2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12EEC-6179-4693-8F5E-28FFB003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A619-028A-46F1-9A6D-1EB8314F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EFA7E-4E09-40EF-AB70-EBB452ADC926}" type="slidenum">
              <a:rPr lang="en-US"/>
              <a:pPr>
                <a:defRPr/>
              </a:pPr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64493B-930D-455B-9DE3-54A534D6C39F}"/>
                  </a:ext>
                </a:extLst>
              </p:cNvPr>
              <p:cNvSpPr txBox="1"/>
              <p:nvPr/>
            </p:nvSpPr>
            <p:spPr>
              <a:xfrm>
                <a:off x="1753132" y="1465636"/>
                <a:ext cx="430476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64493B-930D-455B-9DE3-54A534D6C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132" y="1465636"/>
                <a:ext cx="4304768" cy="5636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8CD58B2-C215-42EA-99AE-465A35C19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Comparison among Impurity Measures</a:t>
            </a:r>
          </a:p>
        </p:txBody>
      </p:sp>
      <p:pic>
        <p:nvPicPr>
          <p:cNvPr id="59394" name="Picture 3">
            <a:extLst>
              <a:ext uri="{FF2B5EF4-FFF2-40B4-BE49-F238E27FC236}">
                <a16:creationId xmlns:a16="http://schemas.microsoft.com/office/drawing/2014/main" id="{82D9F279-81C1-4787-A9EE-E80B051BA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2484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ext Box 4">
            <a:extLst>
              <a:ext uri="{FF2B5EF4-FFF2-40B4-BE49-F238E27FC236}">
                <a16:creationId xmlns:a16="http://schemas.microsoft.com/office/drawing/2014/main" id="{71577A7D-B33F-45DB-BD8E-5BC6AF1E3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/>
              <a:t>For a 2-class problem: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2C0FD-1643-413F-A280-453E218021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36D0A-2036-4D71-914C-82F886F1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19EBA-2491-4981-9445-6A292A42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406A5-55CE-4E30-887A-CB23CAA2D1E5}" type="slidenum">
              <a:rPr lang="en-US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C50AAA92-139F-4E27-A211-2D918A463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Misclassification Error vs Gini Index</a:t>
            </a:r>
          </a:p>
        </p:txBody>
      </p:sp>
      <p:sp>
        <p:nvSpPr>
          <p:cNvPr id="60418" name="Oval 3">
            <a:extLst>
              <a:ext uri="{FF2B5EF4-FFF2-40B4-BE49-F238E27FC236}">
                <a16:creationId xmlns:a16="http://schemas.microsoft.com/office/drawing/2014/main" id="{521D2FC1-D78E-4856-8B92-C0B61DA0A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954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A?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0419" name="Line 4">
            <a:extLst>
              <a:ext uri="{FF2B5EF4-FFF2-40B4-BE49-F238E27FC236}">
                <a16:creationId xmlns:a16="http://schemas.microsoft.com/office/drawing/2014/main" id="{06C45276-07CE-4CA0-91E7-F3D02A20A8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9525" y="17526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Line 5">
            <a:extLst>
              <a:ext uri="{FF2B5EF4-FFF2-40B4-BE49-F238E27FC236}">
                <a16:creationId xmlns:a16="http://schemas.microsoft.com/office/drawing/2014/main" id="{C2495EB5-DE93-421E-8F23-30090A395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7526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Text Box 6">
            <a:extLst>
              <a:ext uri="{FF2B5EF4-FFF2-40B4-BE49-F238E27FC236}">
                <a16:creationId xmlns:a16="http://schemas.microsoft.com/office/drawing/2014/main" id="{94D08963-44A0-491A-9F12-26CFFCC80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75" y="18684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60422" name="Text Box 7">
            <a:extLst>
              <a:ext uri="{FF2B5EF4-FFF2-40B4-BE49-F238E27FC236}">
                <a16:creationId xmlns:a16="http://schemas.microsoft.com/office/drawing/2014/main" id="{14219415-2588-4D79-9FA5-64555E040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675" y="18684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60423" name="Rectangle 8">
            <a:extLst>
              <a:ext uri="{FF2B5EF4-FFF2-40B4-BE49-F238E27FC236}">
                <a16:creationId xmlns:a16="http://schemas.microsoft.com/office/drawing/2014/main" id="{BF248E79-A5A2-48FC-82B3-068BB182C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60424" name="Rectangle 9">
            <a:extLst>
              <a:ext uri="{FF2B5EF4-FFF2-40B4-BE49-F238E27FC236}">
                <a16:creationId xmlns:a16="http://schemas.microsoft.com/office/drawing/2014/main" id="{C81A9C04-F004-4D25-93FB-79EAA08FD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175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60425" name="Object 10">
            <a:extLst>
              <a:ext uri="{FF2B5EF4-FFF2-40B4-BE49-F238E27FC236}">
                <a16:creationId xmlns:a16="http://schemas.microsoft.com/office/drawing/2014/main" id="{278EF872-5ADD-4FBE-BB9A-BEB0E9856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3638" y="1217613"/>
          <a:ext cx="1968500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4" name="Document" r:id="rId3" imgW="3177540" imgH="3054096" progId="Word.Document.8">
                  <p:embed/>
                </p:oleObj>
              </mc:Choice>
              <mc:Fallback>
                <p:oleObj name="Document" r:id="rId3" imgW="3177540" imgH="3054096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638" y="1217613"/>
                        <a:ext cx="1968500" cy="18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11">
            <a:extLst>
              <a:ext uri="{FF2B5EF4-FFF2-40B4-BE49-F238E27FC236}">
                <a16:creationId xmlns:a16="http://schemas.microsoft.com/office/drawing/2014/main" id="{6BF92EE1-84FD-43CF-95D8-C1452CC797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733800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5" name="Document" r:id="rId5" imgW="3276600" imgH="2552700" progId="Word.Document.8">
                  <p:embed/>
                </p:oleObj>
              </mc:Choice>
              <mc:Fallback>
                <p:oleObj name="Document" r:id="rId5" imgW="3276600" imgH="25527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733800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7" name="Text Box 12">
            <a:extLst>
              <a:ext uri="{FF2B5EF4-FFF2-40B4-BE49-F238E27FC236}">
                <a16:creationId xmlns:a16="http://schemas.microsoft.com/office/drawing/2014/main" id="{92341F56-3066-4D05-9D52-438BF4234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81400"/>
            <a:ext cx="24384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Gini(N1) </a:t>
            </a:r>
            <a:br>
              <a:rPr lang="en-US" altLang="en-US" sz="2000"/>
            </a:br>
            <a:r>
              <a:rPr lang="en-US" altLang="en-US" sz="2000"/>
              <a:t>= 1 – (3/3)</a:t>
            </a:r>
            <a:r>
              <a:rPr lang="en-US" altLang="en-US" sz="2000" baseline="30000"/>
              <a:t>2 </a:t>
            </a:r>
            <a:r>
              <a:rPr lang="en-US" altLang="en-US" sz="2000"/>
              <a:t>– (0/3)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Gini(N2) </a:t>
            </a:r>
            <a:br>
              <a:rPr lang="en-US" altLang="en-US" sz="2000"/>
            </a:br>
            <a:r>
              <a:rPr lang="en-US" altLang="en-US" sz="2000"/>
              <a:t>= 1 – (4/7)</a:t>
            </a:r>
            <a:r>
              <a:rPr lang="en-US" altLang="en-US" sz="2000" baseline="30000"/>
              <a:t>2 </a:t>
            </a:r>
            <a:r>
              <a:rPr lang="en-US" altLang="en-US" sz="2000"/>
              <a:t>– (3/7)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0.489</a:t>
            </a:r>
          </a:p>
        </p:txBody>
      </p:sp>
      <p:sp>
        <p:nvSpPr>
          <p:cNvPr id="60428" name="Text Box 13">
            <a:extLst>
              <a:ext uri="{FF2B5EF4-FFF2-40B4-BE49-F238E27FC236}">
                <a16:creationId xmlns:a16="http://schemas.microsoft.com/office/drawing/2014/main" id="{7E14F35B-24E8-44E0-9FCE-87AD3920C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810000"/>
            <a:ext cx="24384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Gini(Children) </a:t>
            </a:r>
            <a:br>
              <a:rPr lang="en-US" altLang="en-US" sz="2000"/>
            </a:br>
            <a:r>
              <a:rPr lang="en-US" altLang="en-US" sz="2000"/>
              <a:t>= 3/10 * 0 </a:t>
            </a:r>
            <a:br>
              <a:rPr lang="en-US" altLang="en-US" sz="2000"/>
            </a:br>
            <a:r>
              <a:rPr lang="en-US" altLang="en-US" sz="2000"/>
              <a:t>+ 7/10 * 0.489</a:t>
            </a:r>
            <a:br>
              <a:rPr lang="en-US" altLang="en-US" sz="2000"/>
            </a:br>
            <a:r>
              <a:rPr lang="en-US" altLang="en-US" sz="2000"/>
              <a:t>= 0.342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Gini improves but error remains the same!!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B0E44-C254-449D-B370-51531115C01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CD1A1-E553-4BBC-AC73-67AC68D8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2DDCC-86D0-43C0-9407-AAAEE547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A2910C-62C3-4E90-9528-AB415EE2307C}" type="slidenum">
              <a:rPr lang="en-US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3D804FB-F39F-4A31-8110-86F1CC947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Misclassification Error vs Gini Index</a:t>
            </a:r>
          </a:p>
        </p:txBody>
      </p:sp>
      <p:sp>
        <p:nvSpPr>
          <p:cNvPr id="61442" name="Oval 3">
            <a:extLst>
              <a:ext uri="{FF2B5EF4-FFF2-40B4-BE49-F238E27FC236}">
                <a16:creationId xmlns:a16="http://schemas.microsoft.com/office/drawing/2014/main" id="{2350CCC0-71C3-40C2-859C-DCA7846EB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954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A?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1443" name="Line 4">
            <a:extLst>
              <a:ext uri="{FF2B5EF4-FFF2-40B4-BE49-F238E27FC236}">
                <a16:creationId xmlns:a16="http://schemas.microsoft.com/office/drawing/2014/main" id="{2A0A5407-5B22-47AE-B968-4BF6E95872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9525" y="17526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Line 5">
            <a:extLst>
              <a:ext uri="{FF2B5EF4-FFF2-40B4-BE49-F238E27FC236}">
                <a16:creationId xmlns:a16="http://schemas.microsoft.com/office/drawing/2014/main" id="{A8904E68-A1E2-42F4-9B8F-8A67D289F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7526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Text Box 6">
            <a:extLst>
              <a:ext uri="{FF2B5EF4-FFF2-40B4-BE49-F238E27FC236}">
                <a16:creationId xmlns:a16="http://schemas.microsoft.com/office/drawing/2014/main" id="{EED1957E-B7AF-4F67-B490-AE2DAF784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75" y="18684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61446" name="Text Box 7">
            <a:extLst>
              <a:ext uri="{FF2B5EF4-FFF2-40B4-BE49-F238E27FC236}">
                <a16:creationId xmlns:a16="http://schemas.microsoft.com/office/drawing/2014/main" id="{1C64C75C-7900-40CA-921E-E90EC1E20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675" y="18684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61447" name="Rectangle 8">
            <a:extLst>
              <a:ext uri="{FF2B5EF4-FFF2-40B4-BE49-F238E27FC236}">
                <a16:creationId xmlns:a16="http://schemas.microsoft.com/office/drawing/2014/main" id="{2598FD4C-49E8-49DF-8472-D812C4341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61448" name="Rectangle 9">
            <a:extLst>
              <a:ext uri="{FF2B5EF4-FFF2-40B4-BE49-F238E27FC236}">
                <a16:creationId xmlns:a16="http://schemas.microsoft.com/office/drawing/2014/main" id="{7B4247D2-1FC7-470E-BFFB-88A1F7B4D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175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61449" name="Object 10">
            <a:extLst>
              <a:ext uri="{FF2B5EF4-FFF2-40B4-BE49-F238E27FC236}">
                <a16:creationId xmlns:a16="http://schemas.microsoft.com/office/drawing/2014/main" id="{EDFD8564-0189-4A7D-942C-14A126A519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3638" y="1217613"/>
          <a:ext cx="1968500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4" name="Document" r:id="rId3" imgW="3177540" imgH="3054096" progId="Word.Document.8">
                  <p:embed/>
                </p:oleObj>
              </mc:Choice>
              <mc:Fallback>
                <p:oleObj name="Document" r:id="rId3" imgW="3177540" imgH="3054096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638" y="1217613"/>
                        <a:ext cx="1968500" cy="18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11">
            <a:extLst>
              <a:ext uri="{FF2B5EF4-FFF2-40B4-BE49-F238E27FC236}">
                <a16:creationId xmlns:a16="http://schemas.microsoft.com/office/drawing/2014/main" id="{49BCA00E-76E1-4C1F-97F9-52C92EF599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733800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5" name="Document" r:id="rId5" imgW="3276600" imgH="2552700" progId="Word.Document.8">
                  <p:embed/>
                </p:oleObj>
              </mc:Choice>
              <mc:Fallback>
                <p:oleObj name="Document" r:id="rId5" imgW="3276600" imgH="25527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">
            <a:extLst>
              <a:ext uri="{FF2B5EF4-FFF2-40B4-BE49-F238E27FC236}">
                <a16:creationId xmlns:a16="http://schemas.microsoft.com/office/drawing/2014/main" id="{28EE0492-72C7-486F-97A8-900351FC4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733800"/>
          <a:ext cx="18669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6" name="Document" r:id="rId7" imgW="3276600" imgH="2552700" progId="Word.Document.8">
                  <p:embed/>
                </p:oleObj>
              </mc:Choice>
              <mc:Fallback>
                <p:oleObj name="Document" r:id="rId7" imgW="3276600" imgH="2552700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733800"/>
                        <a:ext cx="18669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2" name="TextBox 2">
            <a:extLst>
              <a:ext uri="{FF2B5EF4-FFF2-40B4-BE49-F238E27FC236}">
                <a16:creationId xmlns:a16="http://schemas.microsoft.com/office/drawing/2014/main" id="{13CD9EEA-A238-475D-A016-6AAEFB585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5624513"/>
            <a:ext cx="6089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Misclassification error for all three cases = 0.3 !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3EAF0-DDE0-4C59-AA56-F6B0E9FB81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9247A-6C4B-4857-9638-B2D0886F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10D9-89A4-4963-B7B5-54D00196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58235-7CDB-4D69-B45A-EA0C3A971689}" type="slidenum">
              <a:rPr lang="en-US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0E24C15-58FA-49A4-8662-2087F7A40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Based Classification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5DEAFD4-4EBE-4E06-9D98-38639A552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14400"/>
            <a:ext cx="8318500" cy="5181600"/>
          </a:xfrm>
        </p:spPr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sz="2400">
                <a:cs typeface="+mn-cs"/>
              </a:rPr>
              <a:t>Advantages: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/>
              <a:t>Inexpensive to construct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/>
              <a:t>Extremely fast at classifying unknown records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/>
              <a:t>Easy to interpret for small-sized trees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/>
              <a:t>Robust to noise (especially when methods to avoid overfitting are employed)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/>
              <a:t>Can easily handle redundant or irrelevant attributes (unless the attributes are interacting)</a:t>
            </a:r>
          </a:p>
          <a:p>
            <a:pPr>
              <a:buFont typeface="Monotype Sorts" charset="0"/>
              <a:buChar char="l"/>
              <a:defRPr/>
            </a:pPr>
            <a:r>
              <a:rPr lang="en-US" sz="2400">
                <a:cs typeface="+mn-cs"/>
              </a:rPr>
              <a:t>Disadvantages: 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/>
              <a:t>Space of possible decision trees is exponentially large. Greedy approaches are often unable to find the best tree.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/>
              <a:t>Does not take into account interactions between attributes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/>
              <a:t>Each decision boundary involves only a single attribute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8AFE2-E916-42F8-A85A-3ED6DECDB5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DCFFA-53F9-4105-AE62-9992C18D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B0636-CCAF-4D60-9694-05C2B780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E007-BACA-4EDA-9D4C-E31FAF01E3B4}" type="slidenum">
              <a:rPr lang="en-US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92B5CC71-6962-4F09-866D-0D9DB0AD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Handling interactions</a:t>
            </a:r>
          </a:p>
        </p:txBody>
      </p:sp>
      <p:pic>
        <p:nvPicPr>
          <p:cNvPr id="63490" name="Content Placeholder 1">
            <a:extLst>
              <a:ext uri="{FF2B5EF4-FFF2-40B4-BE49-F238E27FC236}">
                <a16:creationId xmlns:a16="http://schemas.microsoft.com/office/drawing/2014/main" id="{3B3E73F0-959A-4FB4-AF44-A4C0FE0E1C4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b="4614"/>
          <a:stretch>
            <a:fillRect/>
          </a:stretch>
        </p:blipFill>
        <p:spPr bwMode="auto">
          <a:xfrm>
            <a:off x="787400" y="1014413"/>
            <a:ext cx="34036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TextBox 14">
            <a:extLst>
              <a:ext uri="{FF2B5EF4-FFF2-40B4-BE49-F238E27FC236}">
                <a16:creationId xmlns:a16="http://schemas.microsoft.com/office/drawing/2014/main" id="{2EFC5933-A3ED-4A1C-89CE-CCD7B5641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4290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X </a:t>
            </a:r>
          </a:p>
        </p:txBody>
      </p:sp>
      <p:sp>
        <p:nvSpPr>
          <p:cNvPr id="63492" name="TextBox 15">
            <a:extLst>
              <a:ext uri="{FF2B5EF4-FFF2-40B4-BE49-F238E27FC236}">
                <a16:creationId xmlns:a16="http://schemas.microsoft.com/office/drawing/2014/main" id="{85EBA5FD-5B67-47F2-85B9-749742CC2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20574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</a:p>
        </p:txBody>
      </p:sp>
      <p:sp>
        <p:nvSpPr>
          <p:cNvPr id="63493" name="TextBox 16">
            <a:extLst>
              <a:ext uri="{FF2B5EF4-FFF2-40B4-BE49-F238E27FC236}">
                <a16:creationId xmlns:a16="http://schemas.microsoft.com/office/drawing/2014/main" id="{93B16D29-273C-4290-A7FA-A91354ADB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0" y="1219200"/>
            <a:ext cx="2362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70C0"/>
                </a:solidFill>
              </a:rPr>
              <a:t>+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63494" name="TextBox 17">
            <a:extLst>
              <a:ext uri="{FF2B5EF4-FFF2-40B4-BE49-F238E27FC236}">
                <a16:creationId xmlns:a16="http://schemas.microsoft.com/office/drawing/2014/main" id="{2377FC01-AA49-4CB2-8228-D58D50C2B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219200"/>
            <a:ext cx="2362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Entropy (X) : 0.99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Entropy (Y) : 0.99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CBE18-74D9-43DA-9E87-15853FE7F4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8E8C8-2F8B-4FC4-81FC-9E5915D4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D331A-700F-47F1-BA2F-C8A27472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8E6DBA-7726-4D4D-9332-A60DF1A4A5B7}" type="slidenum">
              <a:rPr lang="en-US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442E29D4-5500-4AC3-923C-9BE1491B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Handling interactions</a:t>
            </a:r>
          </a:p>
        </p:txBody>
      </p:sp>
      <p:pic>
        <p:nvPicPr>
          <p:cNvPr id="64514" name="Content Placeholder 1">
            <a:extLst>
              <a:ext uri="{FF2B5EF4-FFF2-40B4-BE49-F238E27FC236}">
                <a16:creationId xmlns:a16="http://schemas.microsoft.com/office/drawing/2014/main" id="{E34332D5-45D5-4D66-AF17-F449925A8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t="-2" b="7790"/>
          <a:stretch>
            <a:fillRect/>
          </a:stretch>
        </p:blipFill>
        <p:spPr>
          <a:xfrm>
            <a:off x="787400" y="1014413"/>
            <a:ext cx="3403600" cy="2513012"/>
          </a:xfrm>
        </p:spPr>
      </p:pic>
      <p:sp>
        <p:nvSpPr>
          <p:cNvPr id="64515" name="TextBox 2">
            <a:extLst>
              <a:ext uri="{FF2B5EF4-FFF2-40B4-BE49-F238E27FC236}">
                <a16:creationId xmlns:a16="http://schemas.microsoft.com/office/drawing/2014/main" id="{F2DE8A23-4E6D-4D3E-836F-18200719B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0" y="1219200"/>
            <a:ext cx="2362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70C0"/>
                </a:solidFill>
              </a:rPr>
              <a:t>+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Adding Z as a noisy attribute generated from a uniform distribution</a:t>
            </a:r>
          </a:p>
        </p:txBody>
      </p:sp>
      <p:pic>
        <p:nvPicPr>
          <p:cNvPr id="64516" name="Picture 3">
            <a:extLst>
              <a:ext uri="{FF2B5EF4-FFF2-40B4-BE49-F238E27FC236}">
                <a16:creationId xmlns:a16="http://schemas.microsoft.com/office/drawing/2014/main" id="{A4C72545-6247-471E-8B43-92A790EBDCD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5"/>
          <a:stretch>
            <a:fillRect/>
          </a:stretch>
        </p:blipFill>
        <p:spPr bwMode="auto">
          <a:xfrm>
            <a:off x="381000" y="3594100"/>
            <a:ext cx="3733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4">
            <a:extLst>
              <a:ext uri="{FF2B5EF4-FFF2-40B4-BE49-F238E27FC236}">
                <a16:creationId xmlns:a16="http://schemas.microsoft.com/office/drawing/2014/main" id="{5BECB31F-90D1-4F8F-B19E-8E54A7225D3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5"/>
          <a:stretch>
            <a:fillRect/>
          </a:stretch>
        </p:blipFill>
        <p:spPr bwMode="auto">
          <a:xfrm>
            <a:off x="4953000" y="3594100"/>
            <a:ext cx="3733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TextBox 7">
            <a:extLst>
              <a:ext uri="{FF2B5EF4-FFF2-40B4-BE49-F238E27FC236}">
                <a16:creationId xmlns:a16="http://schemas.microsoft.com/office/drawing/2014/main" id="{0D852AD3-8DD8-4EB8-BC2A-2F13C9810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20574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</a:p>
        </p:txBody>
      </p:sp>
      <p:sp>
        <p:nvSpPr>
          <p:cNvPr id="64519" name="TextBox 8">
            <a:extLst>
              <a:ext uri="{FF2B5EF4-FFF2-40B4-BE49-F238E27FC236}">
                <a16:creationId xmlns:a16="http://schemas.microsoft.com/office/drawing/2014/main" id="{DD17E39D-5CF6-488C-AFAD-5B3034F54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7244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Z</a:t>
            </a:r>
          </a:p>
        </p:txBody>
      </p:sp>
      <p:sp>
        <p:nvSpPr>
          <p:cNvPr id="64520" name="TextBox 9">
            <a:extLst>
              <a:ext uri="{FF2B5EF4-FFF2-40B4-BE49-F238E27FC236}">
                <a16:creationId xmlns:a16="http://schemas.microsoft.com/office/drawing/2014/main" id="{8A21E4E1-C445-4536-A168-82340C609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0198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</a:p>
        </p:txBody>
      </p:sp>
      <p:sp>
        <p:nvSpPr>
          <p:cNvPr id="64521" name="TextBox 10">
            <a:extLst>
              <a:ext uri="{FF2B5EF4-FFF2-40B4-BE49-F238E27FC236}">
                <a16:creationId xmlns:a16="http://schemas.microsoft.com/office/drawing/2014/main" id="{F0F4B24C-2D71-45F1-9A5A-021CCBD4A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244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Z</a:t>
            </a:r>
          </a:p>
        </p:txBody>
      </p:sp>
      <p:sp>
        <p:nvSpPr>
          <p:cNvPr id="64522" name="TextBox 11">
            <a:extLst>
              <a:ext uri="{FF2B5EF4-FFF2-40B4-BE49-F238E27FC236}">
                <a16:creationId xmlns:a16="http://schemas.microsoft.com/office/drawing/2014/main" id="{CF7C024A-BFF7-448E-8E57-10A991708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0198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1AEE2-4C10-471D-AA2C-BE286E89E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300" y="1238250"/>
            <a:ext cx="24384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Entropy (X) : 0.99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Entropy (Y) : 0.99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Entropy (Z) : 0.98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B050"/>
                </a:solidFill>
              </a:rPr>
              <a:t>Attribute Z will be chosen for splitting!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64524" name="TextBox 14">
            <a:extLst>
              <a:ext uri="{FF2B5EF4-FFF2-40B4-BE49-F238E27FC236}">
                <a16:creationId xmlns:a16="http://schemas.microsoft.com/office/drawing/2014/main" id="{379E2861-FDF3-4B26-9EB0-58817002D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4290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X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91BD1B-5CAF-42B1-ADBE-CB54195154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F8E4F-CBE2-4311-90C0-A4312685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2F92D-E9BA-4EEA-A6E9-24C8CA04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22617-F225-481C-ACCD-76CA721250CA}" type="slidenum">
              <a:rPr lang="en-US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28B9DE5C-B1E5-46DA-8E9D-03027543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839200" cy="533400"/>
          </a:xfrm>
        </p:spPr>
        <p:txBody>
          <a:bodyPr/>
          <a:lstStyle/>
          <a:p>
            <a:pPr>
              <a:defRPr/>
            </a:pPr>
            <a:r>
              <a:rPr lang="en-US" sz="2300">
                <a:cs typeface="+mj-cs"/>
              </a:rPr>
              <a:t>Limitations of single attribute-based decision boundaries</a:t>
            </a:r>
          </a:p>
        </p:txBody>
      </p:sp>
      <p:sp>
        <p:nvSpPr>
          <p:cNvPr id="65538" name="TextBox 6">
            <a:extLst>
              <a:ext uri="{FF2B5EF4-FFF2-40B4-BE49-F238E27FC236}">
                <a16:creationId xmlns:a16="http://schemas.microsoft.com/office/drawing/2014/main" id="{E95BB08C-0E14-45E2-AC8C-BC881E1BA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00" y="1828800"/>
            <a:ext cx="28956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Both</a:t>
            </a:r>
            <a:r>
              <a:rPr lang="en-US" altLang="en-US" sz="2000">
                <a:solidFill>
                  <a:srgbClr val="0070C0"/>
                </a:solidFill>
              </a:rPr>
              <a:t> positive (+)</a:t>
            </a:r>
            <a:r>
              <a:rPr lang="en-US" altLang="en-US" sz="2000"/>
              <a:t> and </a:t>
            </a:r>
            <a:r>
              <a:rPr lang="en-US" altLang="en-US" sz="2000">
                <a:solidFill>
                  <a:srgbClr val="FF0000"/>
                </a:solidFill>
              </a:rPr>
              <a:t>negative (o)</a:t>
            </a:r>
            <a:r>
              <a:rPr lang="en-US" altLang="en-US" sz="2000"/>
              <a:t> classes generated from skewed Gaussians with centers at (8,8) and (12,12) respectively.  </a:t>
            </a:r>
          </a:p>
        </p:txBody>
      </p:sp>
      <p:pic>
        <p:nvPicPr>
          <p:cNvPr id="54277" name="Picture 5" descr="C:\Users\Ankush\Desktop\oblique.png">
            <a:extLst>
              <a:ext uri="{FF2B5EF4-FFF2-40B4-BE49-F238E27FC236}">
                <a16:creationId xmlns:a16="http://schemas.microsoft.com/office/drawing/2014/main" id="{93784B9D-FD2B-40CC-9FDB-89EA55059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524000"/>
            <a:ext cx="6197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6" descr="C:\Users\Ankush\Desktop\oblique2.png">
            <a:extLst>
              <a:ext uri="{FF2B5EF4-FFF2-40B4-BE49-F238E27FC236}">
                <a16:creationId xmlns:a16="http://schemas.microsoft.com/office/drawing/2014/main" id="{D841BE94-8CBB-42F3-8704-27D836DF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1524000"/>
            <a:ext cx="61849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289F7-C102-427A-AE70-6967FA4433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BCD97-90F3-4FDC-94D7-447FE190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A9820-9662-46A6-ADDE-3DD2ED14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D22FE4-A033-49DE-ADF8-701A1E3A2782}" type="slidenum">
              <a:rPr lang="en-US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CC0A5A4-C05B-4EF2-B6EB-881B068D7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Example of a Decision Tree</a:t>
            </a:r>
          </a:p>
        </p:txBody>
      </p:sp>
      <p:graphicFrame>
        <p:nvGraphicFramePr>
          <p:cNvPr id="11266" name="Object 4">
            <a:extLst>
              <a:ext uri="{FF2B5EF4-FFF2-40B4-BE49-F238E27FC236}">
                <a16:creationId xmlns:a16="http://schemas.microsoft.com/office/drawing/2014/main" id="{AAF733EE-AC48-417C-A650-8AA95D1D3A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990725"/>
          <a:ext cx="3810000" cy="377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Document" r:id="rId3" imgW="5854700" imgH="5778500" progId="Word.Document.8">
                  <p:embed/>
                </p:oleObj>
              </mc:Choice>
              <mc:Fallback>
                <p:oleObj name="Document" r:id="rId3" imgW="5854700" imgH="57785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990725"/>
                        <a:ext cx="3810000" cy="377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5">
            <a:extLst>
              <a:ext uri="{FF2B5EF4-FFF2-40B4-BE49-F238E27FC236}">
                <a16:creationId xmlns:a16="http://schemas.microsoft.com/office/drawing/2014/main" id="{3621E2A5-F664-437B-AE78-7D73B7C096C2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838200" y="13716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8" name="Text Box 6">
            <a:extLst>
              <a:ext uri="{FF2B5EF4-FFF2-40B4-BE49-F238E27FC236}">
                <a16:creationId xmlns:a16="http://schemas.microsoft.com/office/drawing/2014/main" id="{12F31BB3-3622-408D-93AE-1E2B768392EA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1524000" y="13716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9" name="Text Box 7">
            <a:extLst>
              <a:ext uri="{FF2B5EF4-FFF2-40B4-BE49-F238E27FC236}">
                <a16:creationId xmlns:a16="http://schemas.microsoft.com/office/drawing/2014/main" id="{CEF1E55E-15F9-4FB1-9AD2-4096F05313E4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2362200" y="1371600"/>
            <a:ext cx="1277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continuous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0" name="Text Box 8">
            <a:extLst>
              <a:ext uri="{FF2B5EF4-FFF2-40B4-BE49-F238E27FC236}">
                <a16:creationId xmlns:a16="http://schemas.microsoft.com/office/drawing/2014/main" id="{00F11CDF-7A5F-4A25-A27F-5E19BE37B18E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3124200" y="1524000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class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1" name="Line 9">
            <a:extLst>
              <a:ext uri="{FF2B5EF4-FFF2-40B4-BE49-F238E27FC236}">
                <a16:creationId xmlns:a16="http://schemas.microsoft.com/office/drawing/2014/main" id="{82EAE677-E585-4156-876E-0290EF4FE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5950" y="4505325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10">
            <a:extLst>
              <a:ext uri="{FF2B5EF4-FFF2-40B4-BE49-F238E27FC236}">
                <a16:creationId xmlns:a16="http://schemas.microsoft.com/office/drawing/2014/main" id="{77ED1CC4-49CF-4F79-A87A-9B45606084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5650" y="4505325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11">
            <a:extLst>
              <a:ext uri="{FF2B5EF4-FFF2-40B4-BE49-F238E27FC236}">
                <a16:creationId xmlns:a16="http://schemas.microsoft.com/office/drawing/2014/main" id="{52BA86D1-67C3-433A-AACE-C464A5A190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1763" y="37115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2">
            <a:extLst>
              <a:ext uri="{FF2B5EF4-FFF2-40B4-BE49-F238E27FC236}">
                <a16:creationId xmlns:a16="http://schemas.microsoft.com/office/drawing/2014/main" id="{A7BED808-9C10-478B-9B3B-A9AC1809C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3025" y="37115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3">
            <a:extLst>
              <a:ext uri="{FF2B5EF4-FFF2-40B4-BE49-F238E27FC236}">
                <a16:creationId xmlns:a16="http://schemas.microsoft.com/office/drawing/2014/main" id="{80E001A5-6780-480F-ABAA-39BF00435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3688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4">
            <a:extLst>
              <a:ext uri="{FF2B5EF4-FFF2-40B4-BE49-F238E27FC236}">
                <a16:creationId xmlns:a16="http://schemas.microsoft.com/office/drawing/2014/main" id="{8D54B519-3549-4FC6-A7BA-9E2644A641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0500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5">
            <a:extLst>
              <a:ext uri="{FF2B5EF4-FFF2-40B4-BE49-F238E27FC236}">
                <a16:creationId xmlns:a16="http://schemas.microsoft.com/office/drawing/2014/main" id="{069D5BD2-820C-412A-B6B0-62846A9D6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2530475"/>
            <a:ext cx="936625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78" name="Text Box 16">
            <a:extLst>
              <a:ext uri="{FF2B5EF4-FFF2-40B4-BE49-F238E27FC236}">
                <a16:creationId xmlns:a16="http://schemas.microsoft.com/office/drawing/2014/main" id="{8C8FDB0A-874F-41DF-874F-3ED923F47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344805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79" name="Text Box 17">
            <a:extLst>
              <a:ext uri="{FF2B5EF4-FFF2-40B4-BE49-F238E27FC236}">
                <a16:creationId xmlns:a16="http://schemas.microsoft.com/office/drawing/2014/main" id="{90756A9E-17D5-4C9B-B6F1-3D7F0D639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538" y="424021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0" name="AutoShape 18">
            <a:extLst>
              <a:ext uri="{FF2B5EF4-FFF2-40B4-BE49-F238E27FC236}">
                <a16:creationId xmlns:a16="http://schemas.microsoft.com/office/drawing/2014/main" id="{FD2811B5-DCF5-4B53-8300-1207982C1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638" y="5029200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1" name="Text Box 19">
            <a:extLst>
              <a:ext uri="{FF2B5EF4-FFF2-40B4-BE49-F238E27FC236}">
                <a16:creationId xmlns:a16="http://schemas.microsoft.com/office/drawing/2014/main" id="{666E12E6-A47F-4131-8ACB-CDA366AA4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438" y="50292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2" name="AutoShape 20">
            <a:extLst>
              <a:ext uri="{FF2B5EF4-FFF2-40B4-BE49-F238E27FC236}">
                <a16:creationId xmlns:a16="http://schemas.microsoft.com/office/drawing/2014/main" id="{59367DB1-AA95-409A-BAB9-E1B9AC753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388" y="5046663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3" name="Text Box 21">
            <a:extLst>
              <a:ext uri="{FF2B5EF4-FFF2-40B4-BE49-F238E27FC236}">
                <a16:creationId xmlns:a16="http://schemas.microsoft.com/office/drawing/2014/main" id="{70F9981D-6F2D-4A8A-AC4E-50B624ACB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225" y="5032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4" name="AutoShape 22">
            <a:extLst>
              <a:ext uri="{FF2B5EF4-FFF2-40B4-BE49-F238E27FC236}">
                <a16:creationId xmlns:a16="http://schemas.microsoft.com/office/drawing/2014/main" id="{90EC9A02-70FF-437E-A083-E036EBC7A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238" y="34623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5" name="Text Box 23">
            <a:extLst>
              <a:ext uri="{FF2B5EF4-FFF2-40B4-BE49-F238E27FC236}">
                <a16:creationId xmlns:a16="http://schemas.microsoft.com/office/drawing/2014/main" id="{8C2D9E2E-C19E-4553-9C99-F6A573014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344805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1286" name="AutoShape 24">
            <a:extLst>
              <a:ext uri="{FF2B5EF4-FFF2-40B4-BE49-F238E27FC236}">
                <a16:creationId xmlns:a16="http://schemas.microsoft.com/office/drawing/2014/main" id="{46D93ED2-48A5-41B8-A320-78D0FAD2B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838" y="426720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7" name="Text Box 25">
            <a:extLst>
              <a:ext uri="{FF2B5EF4-FFF2-40B4-BE49-F238E27FC236}">
                <a16:creationId xmlns:a16="http://schemas.microsoft.com/office/drawing/2014/main" id="{FE82CFED-1B96-4755-A8B2-8B44720BD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42672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8" name="Text Box 26">
            <a:extLst>
              <a:ext uri="{FF2B5EF4-FFF2-40B4-BE49-F238E27FC236}">
                <a16:creationId xmlns:a16="http://schemas.microsoft.com/office/drawing/2014/main" id="{6386C606-B31B-495F-8C24-07187CCC5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0" y="29845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9" name="Text Box 27">
            <a:extLst>
              <a:ext uri="{FF2B5EF4-FFF2-40B4-BE49-F238E27FC236}">
                <a16:creationId xmlns:a16="http://schemas.microsoft.com/office/drawing/2014/main" id="{77EC554D-F790-49A4-B9EE-AE5466431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263" y="298450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0" name="Text Box 28">
            <a:extLst>
              <a:ext uri="{FF2B5EF4-FFF2-40B4-BE49-F238E27FC236}">
                <a16:creationId xmlns:a16="http://schemas.microsoft.com/office/drawing/2014/main" id="{E28D3DC4-73ED-4E15-A5DD-6639DB190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3749675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1291" name="Text Box 29">
            <a:extLst>
              <a:ext uri="{FF2B5EF4-FFF2-40B4-BE49-F238E27FC236}">
                <a16:creationId xmlns:a16="http://schemas.microsoft.com/office/drawing/2014/main" id="{BDBC937C-75A1-46F9-8781-4F7183441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3778250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2" name="Text Box 30">
            <a:extLst>
              <a:ext uri="{FF2B5EF4-FFF2-40B4-BE49-F238E27FC236}">
                <a16:creationId xmlns:a16="http://schemas.microsoft.com/office/drawing/2014/main" id="{E0C44E44-8289-4C7B-9727-148BF58FC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363" y="4570413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3" name="Text Box 31">
            <a:extLst>
              <a:ext uri="{FF2B5EF4-FFF2-40B4-BE49-F238E27FC236}">
                <a16:creationId xmlns:a16="http://schemas.microsoft.com/office/drawing/2014/main" id="{6F73CB7E-83CF-4740-B92C-00CFC599F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188" y="4570413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4" name="Text Box 32">
            <a:extLst>
              <a:ext uri="{FF2B5EF4-FFF2-40B4-BE49-F238E27FC236}">
                <a16:creationId xmlns:a16="http://schemas.microsoft.com/office/drawing/2014/main" id="{F4E39710-1A80-4186-BA53-52E339F36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788" y="1766888"/>
            <a:ext cx="224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800" i="1">
                <a:solidFill>
                  <a:srgbClr val="FF0000"/>
                </a:solidFill>
              </a:rPr>
              <a:t>Splitting Attributes</a:t>
            </a:r>
          </a:p>
        </p:txBody>
      </p:sp>
      <p:sp>
        <p:nvSpPr>
          <p:cNvPr id="11295" name="Line 33">
            <a:extLst>
              <a:ext uri="{FF2B5EF4-FFF2-40B4-BE49-F238E27FC236}">
                <a16:creationId xmlns:a16="http://schemas.microsoft.com/office/drawing/2014/main" id="{D43A1C32-B52E-4411-9CA0-91161532E0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5613" y="2147888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AutoShape 34">
            <a:extLst>
              <a:ext uri="{FF2B5EF4-FFF2-40B4-BE49-F238E27FC236}">
                <a16:creationId xmlns:a16="http://schemas.microsoft.com/office/drawing/2014/main" id="{83756341-704C-4551-85C1-F261F77EB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1000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97" name="Line 35">
            <a:extLst>
              <a:ext uri="{FF2B5EF4-FFF2-40B4-BE49-F238E27FC236}">
                <a16:creationId xmlns:a16="http://schemas.microsoft.com/office/drawing/2014/main" id="{7749B7FD-180C-42E4-B610-574E3B2AA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8388" y="2147888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Text Box 36">
            <a:extLst>
              <a:ext uri="{FF2B5EF4-FFF2-40B4-BE49-F238E27FC236}">
                <a16:creationId xmlns:a16="http://schemas.microsoft.com/office/drawing/2014/main" id="{FA00C3E4-B00D-4A5E-9FF8-1893408D4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8674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Training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1299" name="Text Box 37">
            <a:extLst>
              <a:ext uri="{FF2B5EF4-FFF2-40B4-BE49-F238E27FC236}">
                <a16:creationId xmlns:a16="http://schemas.microsoft.com/office/drawing/2014/main" id="{DF205736-1004-43CF-8B54-AB3C266DD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835650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Model:  Decision Tree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44E44-FB63-46B6-833E-C93F7C50173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9C8D7-84F6-408D-8B34-C8AFD82B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3F00D-7942-4514-8C03-F0F627D4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2B5309-B5CA-4AD1-B6EF-30AB68056BA9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6775EFC-9B78-48C6-9E06-1AE881892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Another Example of Decision Tree</a:t>
            </a:r>
          </a:p>
        </p:txBody>
      </p:sp>
      <p:sp>
        <p:nvSpPr>
          <p:cNvPr id="12290" name="Text Box 4">
            <a:extLst>
              <a:ext uri="{FF2B5EF4-FFF2-40B4-BE49-F238E27FC236}">
                <a16:creationId xmlns:a16="http://schemas.microsoft.com/office/drawing/2014/main" id="{61460E62-9DF8-4292-83FD-0B49A341C8D6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990600" y="14478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2461AE5-2569-405A-8299-7732622FAC8D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1676400" y="14478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2" name="Text Box 6">
            <a:extLst>
              <a:ext uri="{FF2B5EF4-FFF2-40B4-BE49-F238E27FC236}">
                <a16:creationId xmlns:a16="http://schemas.microsoft.com/office/drawing/2014/main" id="{4A2C7CB3-81AE-4B48-A56C-353E945F2E86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2514600" y="1447800"/>
            <a:ext cx="1277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continuous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3" name="Text Box 7">
            <a:extLst>
              <a:ext uri="{FF2B5EF4-FFF2-40B4-BE49-F238E27FC236}">
                <a16:creationId xmlns:a16="http://schemas.microsoft.com/office/drawing/2014/main" id="{1352E2CD-3B44-44A2-B75E-69FC2314EA49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3276600" y="1600200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class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4" name="Line 8">
            <a:extLst>
              <a:ext uri="{FF2B5EF4-FFF2-40B4-BE49-F238E27FC236}">
                <a16:creationId xmlns:a16="http://schemas.microsoft.com/office/drawing/2014/main" id="{6698DAD6-3D77-467B-9B25-8C319A0B0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5763" y="3497263"/>
            <a:ext cx="242887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9">
            <a:extLst>
              <a:ext uri="{FF2B5EF4-FFF2-40B4-BE49-F238E27FC236}">
                <a16:creationId xmlns:a16="http://schemas.microsoft.com/office/drawing/2014/main" id="{4BE82DD1-A94F-4E25-92A5-6965E39D2E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5463" y="3497263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10">
            <a:extLst>
              <a:ext uri="{FF2B5EF4-FFF2-40B4-BE49-F238E27FC236}">
                <a16:creationId xmlns:a16="http://schemas.microsoft.com/office/drawing/2014/main" id="{B909B3E2-F753-48A3-ABCD-2CA9A2933A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1688" y="27336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11">
            <a:extLst>
              <a:ext uri="{FF2B5EF4-FFF2-40B4-BE49-F238E27FC236}">
                <a16:creationId xmlns:a16="http://schemas.microsoft.com/office/drawing/2014/main" id="{0DEFA638-F2F5-4DA8-89DA-01B1BDEACF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950" y="27336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2">
            <a:extLst>
              <a:ext uri="{FF2B5EF4-FFF2-40B4-BE49-F238E27FC236}">
                <a16:creationId xmlns:a16="http://schemas.microsoft.com/office/drawing/2014/main" id="{44CFBC32-A04C-440D-AC60-3ACF98117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3613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3">
            <a:extLst>
              <a:ext uri="{FF2B5EF4-FFF2-40B4-BE49-F238E27FC236}">
                <a16:creationId xmlns:a16="http://schemas.microsoft.com/office/drawing/2014/main" id="{4A84FDFF-8D34-45A9-BBF8-3DF8508B98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0425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Text Box 14">
            <a:extLst>
              <a:ext uri="{FF2B5EF4-FFF2-40B4-BE49-F238E27FC236}">
                <a16:creationId xmlns:a16="http://schemas.microsoft.com/office/drawing/2014/main" id="{FA7BE591-E656-46A7-AB21-D8336C069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17430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1" name="Text Box 15">
            <a:extLst>
              <a:ext uri="{FF2B5EF4-FFF2-40B4-BE49-F238E27FC236}">
                <a16:creationId xmlns:a16="http://schemas.microsoft.com/office/drawing/2014/main" id="{0351834D-3E07-4EBA-B7BC-8AD514D0B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950" y="2470150"/>
            <a:ext cx="935038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2" name="Text Box 16">
            <a:extLst>
              <a:ext uri="{FF2B5EF4-FFF2-40B4-BE49-F238E27FC236}">
                <a16:creationId xmlns:a16="http://schemas.microsoft.com/office/drawing/2014/main" id="{ED864B38-EA30-4D31-93FE-C30F87CB4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3232150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3" name="AutoShape 17">
            <a:extLst>
              <a:ext uri="{FF2B5EF4-FFF2-40B4-BE49-F238E27FC236}">
                <a16:creationId xmlns:a16="http://schemas.microsoft.com/office/drawing/2014/main" id="{D4A93664-3825-4697-91DB-A563E3CFA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450" y="4021138"/>
            <a:ext cx="627063" cy="36671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4" name="Text Box 18">
            <a:extLst>
              <a:ext uri="{FF2B5EF4-FFF2-40B4-BE49-F238E27FC236}">
                <a16:creationId xmlns:a16="http://schemas.microsoft.com/office/drawing/2014/main" id="{813C5F42-E294-446D-BAB8-BA73EF3C6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0" y="4021138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5" name="AutoShape 19">
            <a:extLst>
              <a:ext uri="{FF2B5EF4-FFF2-40B4-BE49-F238E27FC236}">
                <a16:creationId xmlns:a16="http://schemas.microsoft.com/office/drawing/2014/main" id="{E001673C-3D0D-4DCB-97C9-F20B1C277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038600"/>
            <a:ext cx="654050" cy="3635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6" name="Text Box 20">
            <a:extLst>
              <a:ext uri="{FF2B5EF4-FFF2-40B4-BE49-F238E27FC236}">
                <a16:creationId xmlns:a16="http://schemas.microsoft.com/office/drawing/2014/main" id="{32FD8B4D-7EAF-43C7-8868-ABB7F8C30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4024313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7" name="AutoShape 21">
            <a:extLst>
              <a:ext uri="{FF2B5EF4-FFF2-40B4-BE49-F238E27FC236}">
                <a16:creationId xmlns:a16="http://schemas.microsoft.com/office/drawing/2014/main" id="{1BA0B396-4C82-4AB2-8E99-F8625E891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24844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8" name="Text Box 22">
            <a:extLst>
              <a:ext uri="{FF2B5EF4-FFF2-40B4-BE49-F238E27FC236}">
                <a16:creationId xmlns:a16="http://schemas.microsoft.com/office/drawing/2014/main" id="{3F642F6A-0ADF-426D-B50A-0C81EB2C4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247015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grpSp>
        <p:nvGrpSpPr>
          <p:cNvPr id="12309" name="Group 35">
            <a:extLst>
              <a:ext uri="{FF2B5EF4-FFF2-40B4-BE49-F238E27FC236}">
                <a16:creationId xmlns:a16="http://schemas.microsoft.com/office/drawing/2014/main" id="{B22A43E7-0F42-4BB2-8EAE-965DAC3711E8}"/>
              </a:ext>
            </a:extLst>
          </p:cNvPr>
          <p:cNvGrpSpPr>
            <a:grpSpLocks/>
          </p:cNvGrpSpPr>
          <p:nvPr/>
        </p:nvGrpSpPr>
        <p:grpSpPr bwMode="auto">
          <a:xfrm>
            <a:off x="5594350" y="3232150"/>
            <a:ext cx="685800" cy="381000"/>
            <a:chOff x="4927" y="2340"/>
            <a:chExt cx="432" cy="240"/>
          </a:xfrm>
        </p:grpSpPr>
        <p:sp>
          <p:nvSpPr>
            <p:cNvPr id="12321" name="AutoShape 23">
              <a:extLst>
                <a:ext uri="{FF2B5EF4-FFF2-40B4-BE49-F238E27FC236}">
                  <a16:creationId xmlns:a16="http://schemas.microsoft.com/office/drawing/2014/main" id="{0A9EB9A3-7B80-418D-B376-4D6B9124A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2322" name="Text Box 24">
              <a:extLst>
                <a:ext uri="{FF2B5EF4-FFF2-40B4-BE49-F238E27FC236}">
                  <a16:creationId xmlns:a16="http://schemas.microsoft.com/office/drawing/2014/main" id="{62F00DFC-95BD-4E87-A989-CCC523B5B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5" y="2340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>
                  <a:solidFill>
                    <a:srgbClr val="800000"/>
                  </a:solidFill>
                </a:rPr>
                <a:t>NO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</p:grpSp>
      <p:sp>
        <p:nvSpPr>
          <p:cNvPr id="12310" name="Text Box 25">
            <a:extLst>
              <a:ext uri="{FF2B5EF4-FFF2-40B4-BE49-F238E27FC236}">
                <a16:creationId xmlns:a16="http://schemas.microsoft.com/office/drawing/2014/main" id="{40D1C44F-1F9B-4B0E-8B32-64FB3952B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27749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1" name="Text Box 26">
            <a:extLst>
              <a:ext uri="{FF2B5EF4-FFF2-40B4-BE49-F238E27FC236}">
                <a16:creationId xmlns:a16="http://schemas.microsoft.com/office/drawing/2014/main" id="{B8D78E17-DE33-4689-B0BD-63B9D2992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0" y="2698750"/>
            <a:ext cx="442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2" name="Text Box 27">
            <a:extLst>
              <a:ext uri="{FF2B5EF4-FFF2-40B4-BE49-F238E27FC236}">
                <a16:creationId xmlns:a16="http://schemas.microsoft.com/office/drawing/2014/main" id="{1593510F-7176-4511-AFEC-EFC4843FF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1936750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2313" name="Text Box 28">
            <a:extLst>
              <a:ext uri="{FF2B5EF4-FFF2-40B4-BE49-F238E27FC236}">
                <a16:creationId xmlns:a16="http://schemas.microsoft.com/office/drawing/2014/main" id="{88158606-A214-4401-8606-A6E72D8C9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0" y="1708150"/>
            <a:ext cx="13985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4" name="Text Box 29">
            <a:extLst>
              <a:ext uri="{FF2B5EF4-FFF2-40B4-BE49-F238E27FC236}">
                <a16:creationId xmlns:a16="http://schemas.microsoft.com/office/drawing/2014/main" id="{BA678096-4A0D-4AA2-87F4-0E63B4360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175" y="356235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5" name="Text Box 30">
            <a:extLst>
              <a:ext uri="{FF2B5EF4-FFF2-40B4-BE49-F238E27FC236}">
                <a16:creationId xmlns:a16="http://schemas.microsoft.com/office/drawing/2014/main" id="{097B3FA1-172C-466A-AD3E-F367AA04C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0" y="356235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6" name="Text Box 37">
            <a:extLst>
              <a:ext uri="{FF2B5EF4-FFF2-40B4-BE49-F238E27FC236}">
                <a16:creationId xmlns:a16="http://schemas.microsoft.com/office/drawing/2014/main" id="{08AB6E6A-117C-4F9C-9E92-081433888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029200"/>
            <a:ext cx="441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3300"/>
                </a:solidFill>
              </a:rPr>
              <a:t>There could be more than one tree that fits the same data!</a:t>
            </a:r>
          </a:p>
        </p:txBody>
      </p:sp>
      <p:graphicFrame>
        <p:nvGraphicFramePr>
          <p:cNvPr id="12317" name="Object 38">
            <a:extLst>
              <a:ext uri="{FF2B5EF4-FFF2-40B4-BE49-F238E27FC236}">
                <a16:creationId xmlns:a16="http://schemas.microsoft.com/office/drawing/2014/main" id="{0831DD03-DCFC-45C6-A1DC-D2714BE109E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52400" y="2071688"/>
          <a:ext cx="3886200" cy="383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9" name="Document" r:id="rId3" imgW="5854700" imgH="5778500" progId="Word.Document.8">
                  <p:embed/>
                </p:oleObj>
              </mc:Choice>
              <mc:Fallback>
                <p:oleObj name="Document" r:id="rId3" imgW="5854700" imgH="5778500" progId="Word.Document.8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071688"/>
                        <a:ext cx="3886200" cy="383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8102B-9290-40B9-902F-8D9BF8BF9E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71193-677B-465D-9306-B0E03246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FB714-8A7D-4AC9-9285-3F12BC02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B5405-7CE1-4177-9B10-0CA610354D57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93F440C-A7FF-4C29-AF1E-D9941D7E3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3314" name="Line 4">
            <a:extLst>
              <a:ext uri="{FF2B5EF4-FFF2-40B4-BE49-F238E27FC236}">
                <a16:creationId xmlns:a16="http://schemas.microsoft.com/office/drawing/2014/main" id="{CFC0DAF7-E76C-4164-A894-8C2200D7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Line 5">
            <a:extLst>
              <a:ext uri="{FF2B5EF4-FFF2-40B4-BE49-F238E27FC236}">
                <a16:creationId xmlns:a16="http://schemas.microsoft.com/office/drawing/2014/main" id="{1B5551FD-831B-4051-B976-C0188C3479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Line 6">
            <a:extLst>
              <a:ext uri="{FF2B5EF4-FFF2-40B4-BE49-F238E27FC236}">
                <a16:creationId xmlns:a16="http://schemas.microsoft.com/office/drawing/2014/main" id="{9A677CE6-2592-42D4-A961-C0B5CD7A50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7">
            <a:extLst>
              <a:ext uri="{FF2B5EF4-FFF2-40B4-BE49-F238E27FC236}">
                <a16:creationId xmlns:a16="http://schemas.microsoft.com/office/drawing/2014/main" id="{48D37305-03FC-4BD1-825A-70DF78884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8">
            <a:extLst>
              <a:ext uri="{FF2B5EF4-FFF2-40B4-BE49-F238E27FC236}">
                <a16:creationId xmlns:a16="http://schemas.microsoft.com/office/drawing/2014/main" id="{50A242D3-4622-4F29-B478-5C1B4AABC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9">
            <a:extLst>
              <a:ext uri="{FF2B5EF4-FFF2-40B4-BE49-F238E27FC236}">
                <a16:creationId xmlns:a16="http://schemas.microsoft.com/office/drawing/2014/main" id="{722DF2CF-AB55-4719-9627-F4173FB509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Text Box 10">
            <a:extLst>
              <a:ext uri="{FF2B5EF4-FFF2-40B4-BE49-F238E27FC236}">
                <a16:creationId xmlns:a16="http://schemas.microsoft.com/office/drawing/2014/main" id="{E40FFE86-B022-4A6D-A22F-D83931FDA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1" name="Text Box 11">
            <a:extLst>
              <a:ext uri="{FF2B5EF4-FFF2-40B4-BE49-F238E27FC236}">
                <a16:creationId xmlns:a16="http://schemas.microsoft.com/office/drawing/2014/main" id="{19C6115C-3279-47CD-9F07-F1801EE01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2" name="Text Box 12">
            <a:extLst>
              <a:ext uri="{FF2B5EF4-FFF2-40B4-BE49-F238E27FC236}">
                <a16:creationId xmlns:a16="http://schemas.microsoft.com/office/drawing/2014/main" id="{C2A590CE-1DF4-44AA-B236-D5AD95A8C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3" name="AutoShape 13">
            <a:extLst>
              <a:ext uri="{FF2B5EF4-FFF2-40B4-BE49-F238E27FC236}">
                <a16:creationId xmlns:a16="http://schemas.microsoft.com/office/drawing/2014/main" id="{F55B3DDD-8639-4610-AA1D-2CB767D5F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4" name="Text Box 14">
            <a:extLst>
              <a:ext uri="{FF2B5EF4-FFF2-40B4-BE49-F238E27FC236}">
                <a16:creationId xmlns:a16="http://schemas.microsoft.com/office/drawing/2014/main" id="{AAC0AFE7-0E5C-4AB6-B383-2C0615314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5" name="AutoShape 15">
            <a:extLst>
              <a:ext uri="{FF2B5EF4-FFF2-40B4-BE49-F238E27FC236}">
                <a16:creationId xmlns:a16="http://schemas.microsoft.com/office/drawing/2014/main" id="{1B9D66AF-CABC-4572-A16C-774CE7ABC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6" name="Text Box 16">
            <a:extLst>
              <a:ext uri="{FF2B5EF4-FFF2-40B4-BE49-F238E27FC236}">
                <a16:creationId xmlns:a16="http://schemas.microsoft.com/office/drawing/2014/main" id="{BB77729D-AFD5-4809-908B-6A802807C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7" name="AutoShape 17">
            <a:extLst>
              <a:ext uri="{FF2B5EF4-FFF2-40B4-BE49-F238E27FC236}">
                <a16:creationId xmlns:a16="http://schemas.microsoft.com/office/drawing/2014/main" id="{F0191F06-4203-4D45-B4BB-6DC436BDD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8" name="Text Box 18">
            <a:extLst>
              <a:ext uri="{FF2B5EF4-FFF2-40B4-BE49-F238E27FC236}">
                <a16:creationId xmlns:a16="http://schemas.microsoft.com/office/drawing/2014/main" id="{239E30DB-07DB-4185-84D3-11CFE62AC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3329" name="AutoShape 19">
            <a:extLst>
              <a:ext uri="{FF2B5EF4-FFF2-40B4-BE49-F238E27FC236}">
                <a16:creationId xmlns:a16="http://schemas.microsoft.com/office/drawing/2014/main" id="{08C2382E-94DD-4EC0-AD4F-D3A899D1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30" name="Text Box 20">
            <a:extLst>
              <a:ext uri="{FF2B5EF4-FFF2-40B4-BE49-F238E27FC236}">
                <a16:creationId xmlns:a16="http://schemas.microsoft.com/office/drawing/2014/main" id="{A3DDA5F8-878E-4097-9812-2723A5863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1" name="Text Box 21">
            <a:extLst>
              <a:ext uri="{FF2B5EF4-FFF2-40B4-BE49-F238E27FC236}">
                <a16:creationId xmlns:a16="http://schemas.microsoft.com/office/drawing/2014/main" id="{B54E08F5-7FC2-4D95-BCA4-3A35A3E6E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2" name="Text Box 22">
            <a:extLst>
              <a:ext uri="{FF2B5EF4-FFF2-40B4-BE49-F238E27FC236}">
                <a16:creationId xmlns:a16="http://schemas.microsoft.com/office/drawing/2014/main" id="{9F560FD4-62BF-4CB3-9EEF-FB4E379CE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3" name="Text Box 23">
            <a:extLst>
              <a:ext uri="{FF2B5EF4-FFF2-40B4-BE49-F238E27FC236}">
                <a16:creationId xmlns:a16="http://schemas.microsoft.com/office/drawing/2014/main" id="{63C2302F-E2CA-46A9-9309-D0BE62879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3334" name="Text Box 24">
            <a:extLst>
              <a:ext uri="{FF2B5EF4-FFF2-40B4-BE49-F238E27FC236}">
                <a16:creationId xmlns:a16="http://schemas.microsoft.com/office/drawing/2014/main" id="{382E0DD5-9B29-4715-8D61-DFD0959DE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5" name="Text Box 25">
            <a:extLst>
              <a:ext uri="{FF2B5EF4-FFF2-40B4-BE49-F238E27FC236}">
                <a16:creationId xmlns:a16="http://schemas.microsoft.com/office/drawing/2014/main" id="{BF0B5846-FFB1-496B-8B3E-C3E94539D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6" name="Text Box 26">
            <a:extLst>
              <a:ext uri="{FF2B5EF4-FFF2-40B4-BE49-F238E27FC236}">
                <a16:creationId xmlns:a16="http://schemas.microsoft.com/office/drawing/2014/main" id="{8A906DD0-E22C-4E65-A9D3-069F2433F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3337" name="Object 27">
            <a:extLst>
              <a:ext uri="{FF2B5EF4-FFF2-40B4-BE49-F238E27FC236}">
                <a16:creationId xmlns:a16="http://schemas.microsoft.com/office/drawing/2014/main" id="{390683B0-1366-48D5-BB95-E00CDC45E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58616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Document" r:id="rId3" imgW="5092700" imgH="1562100" progId="Word.Document.8">
                  <p:embed/>
                </p:oleObj>
              </mc:Choice>
              <mc:Fallback>
                <p:oleObj name="Document" r:id="rId3" imgW="5092700" imgH="15621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58616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Text Box 28">
            <a:extLst>
              <a:ext uri="{FF2B5EF4-FFF2-40B4-BE49-F238E27FC236}">
                <a16:creationId xmlns:a16="http://schemas.microsoft.com/office/drawing/2014/main" id="{22EB3426-7C8C-4EFB-80E3-387660545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3339" name="Text Box 29">
            <a:extLst>
              <a:ext uri="{FF2B5EF4-FFF2-40B4-BE49-F238E27FC236}">
                <a16:creationId xmlns:a16="http://schemas.microsoft.com/office/drawing/2014/main" id="{4838A494-6BD8-4485-B9F4-C8CF3D0BF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47800"/>
            <a:ext cx="342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 b="0"/>
              <a:t>Start from the root of tree.</a:t>
            </a:r>
          </a:p>
        </p:txBody>
      </p:sp>
      <p:sp>
        <p:nvSpPr>
          <p:cNvPr id="13340" name="Line 30">
            <a:extLst>
              <a:ext uri="{FF2B5EF4-FFF2-40B4-BE49-F238E27FC236}">
                <a16:creationId xmlns:a16="http://schemas.microsoft.com/office/drawing/2014/main" id="{34A5AE84-2733-4E41-8F86-DB7E5F43B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828800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A981C-5DEE-425C-BDF5-8C2167962D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53184-1496-48BB-825B-EAAE9CEA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34FAB-6B65-4DFD-A800-237D12D3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C085E-F244-4C19-A8BC-465573CB4ECB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13D0D3C-AF5C-48AE-B7ED-1CAA2C103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4338" name="Line 4">
            <a:extLst>
              <a:ext uri="{FF2B5EF4-FFF2-40B4-BE49-F238E27FC236}">
                <a16:creationId xmlns:a16="http://schemas.microsoft.com/office/drawing/2014/main" id="{56A8BE6D-1441-43C0-9CC6-9AE0742DA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Line 5">
            <a:extLst>
              <a:ext uri="{FF2B5EF4-FFF2-40B4-BE49-F238E27FC236}">
                <a16:creationId xmlns:a16="http://schemas.microsoft.com/office/drawing/2014/main" id="{04874380-62CC-4810-8CF6-544ABD241E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Line 6">
            <a:extLst>
              <a:ext uri="{FF2B5EF4-FFF2-40B4-BE49-F238E27FC236}">
                <a16:creationId xmlns:a16="http://schemas.microsoft.com/office/drawing/2014/main" id="{3B10717E-332C-49C2-AA0D-60DAC8A975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7">
            <a:extLst>
              <a:ext uri="{FF2B5EF4-FFF2-40B4-BE49-F238E27FC236}">
                <a16:creationId xmlns:a16="http://schemas.microsoft.com/office/drawing/2014/main" id="{2AFB65CF-282E-4F14-9C97-3156DB88A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8">
            <a:extLst>
              <a:ext uri="{FF2B5EF4-FFF2-40B4-BE49-F238E27FC236}">
                <a16:creationId xmlns:a16="http://schemas.microsoft.com/office/drawing/2014/main" id="{53702AFC-BB69-4137-BD49-F15777DD2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9">
            <a:extLst>
              <a:ext uri="{FF2B5EF4-FFF2-40B4-BE49-F238E27FC236}">
                <a16:creationId xmlns:a16="http://schemas.microsoft.com/office/drawing/2014/main" id="{A0D9D5A1-9D0E-441D-AC91-6FDAD0F662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 Box 11">
            <a:extLst>
              <a:ext uri="{FF2B5EF4-FFF2-40B4-BE49-F238E27FC236}">
                <a16:creationId xmlns:a16="http://schemas.microsoft.com/office/drawing/2014/main" id="{CB069314-8DD4-4C46-B617-94C8AF617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45" name="Text Box 12">
            <a:extLst>
              <a:ext uri="{FF2B5EF4-FFF2-40B4-BE49-F238E27FC236}">
                <a16:creationId xmlns:a16="http://schemas.microsoft.com/office/drawing/2014/main" id="{E7BDDCAE-8841-43D0-9FD8-6E6B93191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46" name="AutoShape 13">
            <a:extLst>
              <a:ext uri="{FF2B5EF4-FFF2-40B4-BE49-F238E27FC236}">
                <a16:creationId xmlns:a16="http://schemas.microsoft.com/office/drawing/2014/main" id="{D40F9F0D-16CC-4B4D-AD51-17D354EDC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47" name="Text Box 14">
            <a:extLst>
              <a:ext uri="{FF2B5EF4-FFF2-40B4-BE49-F238E27FC236}">
                <a16:creationId xmlns:a16="http://schemas.microsoft.com/office/drawing/2014/main" id="{59BB683C-502A-4654-94D5-71BD7C4AE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48" name="AutoShape 15">
            <a:extLst>
              <a:ext uri="{FF2B5EF4-FFF2-40B4-BE49-F238E27FC236}">
                <a16:creationId xmlns:a16="http://schemas.microsoft.com/office/drawing/2014/main" id="{824C1A17-8512-476D-BBFD-32F34F052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49" name="Text Box 16">
            <a:extLst>
              <a:ext uri="{FF2B5EF4-FFF2-40B4-BE49-F238E27FC236}">
                <a16:creationId xmlns:a16="http://schemas.microsoft.com/office/drawing/2014/main" id="{4ED975EC-D304-410D-8CAA-95F7E69A5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0" name="AutoShape 17">
            <a:extLst>
              <a:ext uri="{FF2B5EF4-FFF2-40B4-BE49-F238E27FC236}">
                <a16:creationId xmlns:a16="http://schemas.microsoft.com/office/drawing/2014/main" id="{28A27D12-83EF-4C0A-8F0F-886F45B72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1" name="Text Box 18">
            <a:extLst>
              <a:ext uri="{FF2B5EF4-FFF2-40B4-BE49-F238E27FC236}">
                <a16:creationId xmlns:a16="http://schemas.microsoft.com/office/drawing/2014/main" id="{250672FB-002D-4997-8840-C387EBBAC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4352" name="AutoShape 19">
            <a:extLst>
              <a:ext uri="{FF2B5EF4-FFF2-40B4-BE49-F238E27FC236}">
                <a16:creationId xmlns:a16="http://schemas.microsoft.com/office/drawing/2014/main" id="{8C3AE25B-BF8C-4BF2-82DB-F23ED68A1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3" name="Text Box 20">
            <a:extLst>
              <a:ext uri="{FF2B5EF4-FFF2-40B4-BE49-F238E27FC236}">
                <a16:creationId xmlns:a16="http://schemas.microsoft.com/office/drawing/2014/main" id="{9FCE4A1D-12AC-47DF-9A80-697ABD195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4" name="Text Box 21">
            <a:extLst>
              <a:ext uri="{FF2B5EF4-FFF2-40B4-BE49-F238E27FC236}">
                <a16:creationId xmlns:a16="http://schemas.microsoft.com/office/drawing/2014/main" id="{322ACB3F-3A0E-4FB4-B51A-41F9B060E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5" name="Text Box 22">
            <a:extLst>
              <a:ext uri="{FF2B5EF4-FFF2-40B4-BE49-F238E27FC236}">
                <a16:creationId xmlns:a16="http://schemas.microsoft.com/office/drawing/2014/main" id="{D0A523E8-4FD1-4620-B409-B652B111F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6" name="Text Box 23">
            <a:extLst>
              <a:ext uri="{FF2B5EF4-FFF2-40B4-BE49-F238E27FC236}">
                <a16:creationId xmlns:a16="http://schemas.microsoft.com/office/drawing/2014/main" id="{2DBC14EE-3135-40AF-B595-F738D30AE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4357" name="Text Box 24">
            <a:extLst>
              <a:ext uri="{FF2B5EF4-FFF2-40B4-BE49-F238E27FC236}">
                <a16:creationId xmlns:a16="http://schemas.microsoft.com/office/drawing/2014/main" id="{6470BC24-4CAE-42B1-BD4F-6E6F8C7C8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8" name="Text Box 25">
            <a:extLst>
              <a:ext uri="{FF2B5EF4-FFF2-40B4-BE49-F238E27FC236}">
                <a16:creationId xmlns:a16="http://schemas.microsoft.com/office/drawing/2014/main" id="{E1D84FFF-B81B-433F-88C5-E025386C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9" name="Text Box 26">
            <a:extLst>
              <a:ext uri="{FF2B5EF4-FFF2-40B4-BE49-F238E27FC236}">
                <a16:creationId xmlns:a16="http://schemas.microsoft.com/office/drawing/2014/main" id="{4F779082-04A8-41C2-B421-C3734C268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4360" name="Object 27">
            <a:extLst>
              <a:ext uri="{FF2B5EF4-FFF2-40B4-BE49-F238E27FC236}">
                <a16:creationId xmlns:a16="http://schemas.microsoft.com/office/drawing/2014/main" id="{18E844DE-1304-485C-8A4A-F9689CE1E1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7925" y="1604963"/>
          <a:ext cx="3678238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Document" r:id="rId3" imgW="5232400" imgH="1562100" progId="Word.Document.8">
                  <p:embed/>
                </p:oleObj>
              </mc:Choice>
              <mc:Fallback>
                <p:oleObj name="Document" r:id="rId3" imgW="5232400" imgH="15621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5" y="1604963"/>
                        <a:ext cx="3678238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Text Box 28">
            <a:extLst>
              <a:ext uri="{FF2B5EF4-FFF2-40B4-BE49-F238E27FC236}">
                <a16:creationId xmlns:a16="http://schemas.microsoft.com/office/drawing/2014/main" id="{A54CE64B-5C71-4CC9-8E87-325980B28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4362" name="Line 29">
            <a:extLst>
              <a:ext uri="{FF2B5EF4-FFF2-40B4-BE49-F238E27FC236}">
                <a16:creationId xmlns:a16="http://schemas.microsoft.com/office/drawing/2014/main" id="{39762673-54F9-47FA-AEA7-AEBFEEE68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828800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Text Box 30">
            <a:extLst>
              <a:ext uri="{FF2B5EF4-FFF2-40B4-BE49-F238E27FC236}">
                <a16:creationId xmlns:a16="http://schemas.microsoft.com/office/drawing/2014/main" id="{AE047BE0-2BA1-43B3-B053-658EBFC15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EB539-80C1-4112-B74F-9A76F3E5A1E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02/03/2020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5426D-612B-431A-AE31-090551F8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CAA1E-D0BD-43F8-8EB9-B6E0BA7C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601D1-C8A5-48CA-9034-94D7F4C0A899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7F423302C9CD4E8A30D4BCC9D69D1B" ma:contentTypeVersion="2" ma:contentTypeDescription="Create a new document." ma:contentTypeScope="" ma:versionID="feeb0c162edd5a484acc65c04007734a">
  <xsd:schema xmlns:xsd="http://www.w3.org/2001/XMLSchema" xmlns:xs="http://www.w3.org/2001/XMLSchema" xmlns:p="http://schemas.microsoft.com/office/2006/metadata/properties" xmlns:ns2="f63f0dcf-a1be-4d83-82b1-851259333892" targetNamespace="http://schemas.microsoft.com/office/2006/metadata/properties" ma:root="true" ma:fieldsID="b4491ee294e678f150ce34310b3acded" ns2:_="">
    <xsd:import namespace="f63f0dcf-a1be-4d83-82b1-8512593338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3f0dcf-a1be-4d83-82b1-8512593338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9A6920-E39D-4E36-8EF4-6D4AEC5001EB}"/>
</file>

<file path=customXml/itemProps2.xml><?xml version="1.0" encoding="utf-8"?>
<ds:datastoreItem xmlns:ds="http://schemas.openxmlformats.org/officeDocument/2006/customXml" ds:itemID="{E2ECD6C9-E7A4-4B13-8B12-C8BDE7896F7F}"/>
</file>

<file path=customXml/itemProps3.xml><?xml version="1.0" encoding="utf-8"?>
<ds:datastoreItem xmlns:ds="http://schemas.openxmlformats.org/officeDocument/2006/customXml" ds:itemID="{BDFFC246-E54D-443F-8F89-F4799E5829CE}"/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465</TotalTime>
  <Pages>3</Pages>
  <Words>2633</Words>
  <Application>Microsoft Office PowerPoint</Application>
  <PresentationFormat>On-screen Show (4:3)</PresentationFormat>
  <Paragraphs>755</Paragraphs>
  <Slides>58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MS PGothic</vt:lpstr>
      <vt:lpstr>Arial</vt:lpstr>
      <vt:lpstr>Cambria Math</vt:lpstr>
      <vt:lpstr>Monotype Sorts</vt:lpstr>
      <vt:lpstr>Symbol</vt:lpstr>
      <vt:lpstr>Tahoma</vt:lpstr>
      <vt:lpstr>Times New Roman</vt:lpstr>
      <vt:lpstr>Wingdings</vt:lpstr>
      <vt:lpstr>LC.BRev.FY97</vt:lpstr>
      <vt:lpstr>Visio</vt:lpstr>
      <vt:lpstr>Document</vt:lpstr>
      <vt:lpstr>Data Mining  Classification: Basic Concepts and Techniques</vt:lpstr>
      <vt:lpstr>Classification: Definition</vt:lpstr>
      <vt:lpstr>Examples of Classification Task</vt:lpstr>
      <vt:lpstr>General Approach for Building Classification Model</vt:lpstr>
      <vt:lpstr>Classification Techniques</vt:lpstr>
      <vt:lpstr>Example of a Decision Tree</vt:lpstr>
      <vt:lpstr>Another Example of Decision Tree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Decision Tree Classification Task</vt:lpstr>
      <vt:lpstr>Decision Tree Induction</vt:lpstr>
      <vt:lpstr>General Structure of Hunt’s Algorithm</vt:lpstr>
      <vt:lpstr>Hunt’s Algorithm</vt:lpstr>
      <vt:lpstr>Hunt’s Algorithm</vt:lpstr>
      <vt:lpstr>Hunt’s Algorithm</vt:lpstr>
      <vt:lpstr>Hunt’s Algorithm</vt:lpstr>
      <vt:lpstr>Design Issues of Decision Tree Induction</vt:lpstr>
      <vt:lpstr>Methods for Expressing Test Conditions</vt:lpstr>
      <vt:lpstr>Test Condition for Nominal Attributes</vt:lpstr>
      <vt:lpstr>Test Condition for Ordinal Attributes</vt:lpstr>
      <vt:lpstr>Test Condition for Continuous Attributes</vt:lpstr>
      <vt:lpstr>Splitting Based on Continuous Attributes</vt:lpstr>
      <vt:lpstr>How to determine the Best Split</vt:lpstr>
      <vt:lpstr>How to determine the Best Split</vt:lpstr>
      <vt:lpstr>Measures of Node Impurity</vt:lpstr>
      <vt:lpstr>Finding the Best Split</vt:lpstr>
      <vt:lpstr>Finding the Best Split</vt:lpstr>
      <vt:lpstr>Measure of Impurity: GINI</vt:lpstr>
      <vt:lpstr>Measure of Impurity: GINI</vt:lpstr>
      <vt:lpstr>Computing Gini Index of a Single Node</vt:lpstr>
      <vt:lpstr>Computing Gini Index for a Collection of Nodes</vt:lpstr>
      <vt:lpstr>Binary Attributes: Computing GINI Index</vt:lpstr>
      <vt:lpstr>Categorical Attributes: Computing Gini Index</vt:lpstr>
      <vt:lpstr>Continuous Attributes: Computing Gini Index</vt:lpstr>
      <vt:lpstr>Continuous Attributes: Computing Gini Index...</vt:lpstr>
      <vt:lpstr>Continuous Attributes: Computing Gini Index...</vt:lpstr>
      <vt:lpstr>Continuous Attributes: Computing Gini Index...</vt:lpstr>
      <vt:lpstr>Continuous Attributes: Computing Gini Index...</vt:lpstr>
      <vt:lpstr>Continuous Attributes: Computing Gini Index...</vt:lpstr>
      <vt:lpstr>Measure of Impurity: Entropy</vt:lpstr>
      <vt:lpstr>Computing Entropy of a Single Node</vt:lpstr>
      <vt:lpstr>Computing Information Gain After Splitting</vt:lpstr>
      <vt:lpstr>Problem with large number of partitions</vt:lpstr>
      <vt:lpstr>Gain Ratio</vt:lpstr>
      <vt:lpstr>Gain Ratio</vt:lpstr>
      <vt:lpstr>Measure of Impurity: Classification Error</vt:lpstr>
      <vt:lpstr>Computing Error of a Single Node</vt:lpstr>
      <vt:lpstr>Comparison among Impurity Measures</vt:lpstr>
      <vt:lpstr>Misclassification Error vs Gini Index</vt:lpstr>
      <vt:lpstr>Misclassification Error vs Gini Index</vt:lpstr>
      <vt:lpstr>Decision Tree Based Classification</vt:lpstr>
      <vt:lpstr>Handling interactions</vt:lpstr>
      <vt:lpstr>Handling interactions</vt:lpstr>
      <vt:lpstr>Limitations of single attribute-based decision boundaries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Classification: Basic Concepts and Techniques</dc:title>
  <dc:creator>anujkarpatne@gmail.com</dc:creator>
  <cp:lastModifiedBy>Oyun-Erdene Namsrai</cp:lastModifiedBy>
  <cp:revision>51</cp:revision>
  <cp:lastPrinted>2019-08-23T17:53:06Z</cp:lastPrinted>
  <dcterms:created xsi:type="dcterms:W3CDTF">2018-02-14T20:41:00Z</dcterms:created>
  <dcterms:modified xsi:type="dcterms:W3CDTF">2020-03-17T03:41:47Z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0x010100B07F423302C9CD4E8A30D4BCC9D69D1B</vt:lpwstr>
  </property>
</Properties>
</file>