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77" r:id="rId4"/>
    <p:sldId id="280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58" r:id="rId13"/>
    <p:sldId id="276" r:id="rId14"/>
    <p:sldId id="266" r:id="rId15"/>
    <p:sldId id="267" r:id="rId16"/>
    <p:sldId id="268" r:id="rId17"/>
    <p:sldId id="278" r:id="rId18"/>
    <p:sldId id="269" r:id="rId19"/>
    <p:sldId id="270" r:id="rId20"/>
    <p:sldId id="281" r:id="rId21"/>
    <p:sldId id="271" r:id="rId22"/>
    <p:sldId id="272" r:id="rId23"/>
    <p:sldId id="282" r:id="rId24"/>
    <p:sldId id="283" r:id="rId25"/>
    <p:sldId id="284" r:id="rId26"/>
    <p:sldId id="279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5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E32C-4D36-4266-AC73-05613B962B0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C783-2655-4F61-943B-608A16EB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example. Login in pitt/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7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8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33E30-8015-4A28-8047-3F9EFA2F9A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default.asp" TargetMode="External"/><Relationship Id="rId2" Type="http://schemas.openxmlformats.org/officeDocument/2006/relationships/hyperlink" Target="https://www.digitalocean.com/community/tutorials/a-basic-mysql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class </a:t>
            </a:r>
            <a:r>
              <a:rPr lang="en-US" altLang="zh-CN" sz="5400" dirty="0"/>
              <a:t>- </a:t>
            </a:r>
            <a:r>
              <a:rPr lang="en-US" sz="5400" dirty="0"/>
              <a:t>INFSCI 2710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Danchen Zhang,</a:t>
            </a:r>
            <a:r>
              <a:rPr lang="zh-CN" altLang="en-US" dirty="0"/>
              <a:t> </a:t>
            </a:r>
            <a:r>
              <a:rPr lang="en-US" altLang="zh-CN" dirty="0"/>
              <a:t>Fan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popular general-purpose scripting language that is especially suited to web development.”</a:t>
            </a:r>
          </a:p>
          <a:p>
            <a:r>
              <a:rPr lang="en-US" sz="2800" dirty="0"/>
              <a:t>Install PHP runtime environment, so Apache understands.</a:t>
            </a:r>
          </a:p>
          <a:p>
            <a:r>
              <a:rPr lang="en-US" sz="2800" u="sng" dirty="0"/>
              <a:t>PHP can generate 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97" y="504556"/>
            <a:ext cx="1890411" cy="10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MySQL workbench / </a:t>
            </a:r>
            <a:r>
              <a:rPr lang="en-US" sz="4000" dirty="0" err="1"/>
              <a:t>phpMyAdmin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8061065" cy="4337352"/>
          </a:xfrm>
        </p:spPr>
        <p:txBody>
          <a:bodyPr>
            <a:normAutofit/>
          </a:bodyPr>
          <a:lstStyle/>
          <a:p>
            <a:r>
              <a:rPr lang="en-US" sz="2800" dirty="0"/>
              <a:t>GUI to work with MySQL [demo]</a:t>
            </a:r>
          </a:p>
          <a:p>
            <a:pPr lvl="1"/>
            <a:r>
              <a:rPr lang="en-US" sz="2400" dirty="0"/>
              <a:t>Login (be very careful when change the password!!)</a:t>
            </a:r>
          </a:p>
          <a:p>
            <a:pPr lvl="1"/>
            <a:r>
              <a:rPr lang="en-US" sz="2400" dirty="0"/>
              <a:t>Create databases</a:t>
            </a:r>
          </a:p>
          <a:p>
            <a:pPr lvl="1"/>
            <a:r>
              <a:rPr lang="en-US" sz="2400" dirty="0"/>
              <a:t>Create a table</a:t>
            </a:r>
          </a:p>
          <a:p>
            <a:pPr lvl="1"/>
            <a:r>
              <a:rPr lang="en-US" sz="2400" dirty="0"/>
              <a:t>Insert some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Update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Delete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Drop the table</a:t>
            </a:r>
          </a:p>
          <a:p>
            <a:pPr marL="201168" lvl="1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Default username: root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Default password: no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5" y="2666278"/>
            <a:ext cx="2055223" cy="228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97" y="2696680"/>
            <a:ext cx="2220494" cy="2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MySQL command line tutorial: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hlinkClick r:id="rId2"/>
              </a:rPr>
              <a:t>https://www.digitalocean.com/community/tutorials/a-basic-mysql-tutorial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PHP tutorial: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hlinkClick r:id="rId3"/>
              </a:rPr>
              <a:t>http://www.w3schools.com/php/default.asp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web pages</a:t>
            </a:r>
            <a:br>
              <a:rPr lang="en-US" dirty="0"/>
            </a:br>
            <a:r>
              <a:rPr lang="en-US" sz="4400" dirty="0"/>
              <a:t>Codes are in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class_codes.txt</a:t>
            </a:r>
            <a:r>
              <a:rPr lang="en-US" sz="4400" dirty="0"/>
              <a:t>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1 - Static web page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 to Apache Document Root, the place where you installed WAMP/MAMP/LAMP</a:t>
            </a:r>
          </a:p>
          <a:p>
            <a:pPr lvl="1"/>
            <a:r>
              <a:rPr lang="en-US" sz="2400" dirty="0"/>
              <a:t>On Windows go to </a:t>
            </a:r>
            <a:r>
              <a:rPr lang="en-US" sz="2400" dirty="0" err="1"/>
              <a:t>wamp</a:t>
            </a:r>
            <a:r>
              <a:rPr lang="en-US" sz="2400" dirty="0"/>
              <a:t>/www</a:t>
            </a:r>
          </a:p>
          <a:p>
            <a:pPr lvl="1"/>
            <a:r>
              <a:rPr lang="en-US" sz="2400" dirty="0"/>
              <a:t>On Mac go to </a:t>
            </a:r>
            <a:r>
              <a:rPr lang="en-US" sz="2400" dirty="0" err="1"/>
              <a:t>mamp</a:t>
            </a:r>
            <a:r>
              <a:rPr lang="en-US" sz="2400" dirty="0"/>
              <a:t>/</a:t>
            </a:r>
            <a:r>
              <a:rPr lang="en-US" sz="2400" dirty="0" err="1"/>
              <a:t>htdocs</a:t>
            </a:r>
            <a:endParaRPr lang="en-US" sz="2400" dirty="0"/>
          </a:p>
          <a:p>
            <a:pPr lvl="1"/>
            <a:r>
              <a:rPr lang="en-US" sz="2400" dirty="0"/>
              <a:t>On Ubuntu, it is usually /</a:t>
            </a:r>
            <a:r>
              <a:rPr lang="en-US" sz="2400" dirty="0" err="1"/>
              <a:t>var</a:t>
            </a:r>
            <a:r>
              <a:rPr lang="en-US" sz="2400" dirty="0"/>
              <a:t>/www[/html]</a:t>
            </a:r>
          </a:p>
          <a:p>
            <a:r>
              <a:rPr lang="en-US" sz="2800" dirty="0"/>
              <a:t>Create a new text file and name it: test1.html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5" y="4425263"/>
            <a:ext cx="4572001" cy="24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5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your favorite web browser and navigate to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localhost/test1.html</a:t>
            </a:r>
          </a:p>
          <a:p>
            <a:pPr lvl="1"/>
            <a:r>
              <a:rPr lang="en-US" sz="2400" dirty="0"/>
              <a:t>By default port 80 is used, but if you apache is configured to listen to a different port, then add appropriate port number as well, e.g. localhost:8888/test1.html</a:t>
            </a:r>
          </a:p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27" y="4130027"/>
            <a:ext cx="3640863" cy="21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Making sure PHP is installed and working fine</a:t>
            </a:r>
          </a:p>
          <a:p>
            <a:r>
              <a:rPr lang="en-US" sz="2800" dirty="0"/>
              <a:t>Create a file in the Apache Document Root and name it: test2.php</a:t>
            </a:r>
          </a:p>
          <a:p>
            <a:r>
              <a:rPr lang="en-US" sz="2800" dirty="0"/>
              <a:t>New content: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Navigate to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localhost/test2.php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7" y="3285172"/>
            <a:ext cx="3181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" y="1823638"/>
            <a:ext cx="7793355" cy="44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create a MySQL user [demo]</a:t>
            </a:r>
          </a:p>
          <a:p>
            <a:r>
              <a:rPr lang="en-US" sz="2800" dirty="0" err="1"/>
              <a:t>phpMyAdmin</a:t>
            </a:r>
            <a:r>
              <a:rPr lang="en-US" sz="2800" dirty="0"/>
              <a:t>=&gt;Privileges=&gt;Add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2891246"/>
            <a:ext cx="7417613" cy="38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3 - Dynamic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3"/>
            <a:ext cx="4045131" cy="4258975"/>
          </a:xfrm>
        </p:spPr>
        <p:txBody>
          <a:bodyPr>
            <a:noAutofit/>
          </a:bodyPr>
          <a:lstStyle/>
          <a:p>
            <a:r>
              <a:rPr lang="en-US" sz="2800" dirty="0"/>
              <a:t>Dynamic page to list all databases on the web page.</a:t>
            </a:r>
          </a:p>
          <a:p>
            <a:r>
              <a:rPr lang="en-US" sz="2800" dirty="0"/>
              <a:t>Create file ‘test3.php’ in Apache Document Root and use the code in test3.php.</a:t>
            </a:r>
          </a:p>
          <a:p>
            <a:r>
              <a:rPr lang="en-US" sz="2800" dirty="0"/>
              <a:t>Then visit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localhost/test3.php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52" y="1708398"/>
            <a:ext cx="4010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0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1" cy="4467980"/>
          </a:xfrm>
        </p:spPr>
        <p:txBody>
          <a:bodyPr>
            <a:noAutofit/>
          </a:bodyPr>
          <a:lstStyle/>
          <a:p>
            <a:r>
              <a:rPr lang="en-US" sz="2800" dirty="0"/>
              <a:t>Three software products</a:t>
            </a:r>
          </a:p>
          <a:p>
            <a:pPr lvl="1"/>
            <a:r>
              <a:rPr lang="en-US" sz="2600" dirty="0"/>
              <a:t>Why do we need 3 different software products?</a:t>
            </a:r>
          </a:p>
          <a:p>
            <a:pPr lvl="1"/>
            <a:r>
              <a:rPr lang="en-US" sz="2600" dirty="0"/>
              <a:t>MySQL workbench / </a:t>
            </a:r>
            <a:r>
              <a:rPr lang="en-US" sz="2600" dirty="0" err="1"/>
              <a:t>phpMyAdmin</a:t>
            </a:r>
            <a:endParaRPr lang="en-US" sz="2600" dirty="0"/>
          </a:p>
          <a:p>
            <a:r>
              <a:rPr lang="en-US" sz="2800" dirty="0"/>
              <a:t>Create Web page</a:t>
            </a:r>
          </a:p>
          <a:p>
            <a:pPr lvl="1"/>
            <a:r>
              <a:rPr lang="en-US" sz="2600" dirty="0"/>
              <a:t>Static web page</a:t>
            </a:r>
          </a:p>
          <a:p>
            <a:pPr lvl="1"/>
            <a:r>
              <a:rPr lang="en-US" sz="2600" dirty="0"/>
              <a:t>Dynamic web page</a:t>
            </a:r>
          </a:p>
          <a:p>
            <a:r>
              <a:rPr lang="en-US" sz="2800" dirty="0"/>
              <a:t>Class exercise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96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994" y="406100"/>
            <a:ext cx="2400300" cy="2286000"/>
          </a:xfrm>
        </p:spPr>
        <p:txBody>
          <a:bodyPr/>
          <a:lstStyle/>
          <a:p>
            <a:r>
              <a:rPr lang="en-US" dirty="0"/>
              <a:t>Test3.php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06" y="0"/>
            <a:ext cx="7138994" cy="6858000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4177553" y="1622612"/>
            <a:ext cx="1748118" cy="806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Dynamic web page (4.a)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845734"/>
            <a:ext cx="7798526" cy="1777032"/>
          </a:xfrm>
        </p:spPr>
        <p:txBody>
          <a:bodyPr>
            <a:normAutofit/>
          </a:bodyPr>
          <a:lstStyle/>
          <a:p>
            <a:r>
              <a:rPr lang="en-US" sz="2800" dirty="0"/>
              <a:t>More “dynamic” page with input parameters</a:t>
            </a:r>
          </a:p>
          <a:p>
            <a:r>
              <a:rPr lang="en-US" sz="2800" dirty="0"/>
              <a:t>Create a file “test4a.html’ in Apache Document.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88101"/>
            <a:ext cx="9144001" cy="12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5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Dynamic web page (4.b)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4627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Create a file “test4b.php” in Apache Document Root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62" y="2452881"/>
            <a:ext cx="5886995" cy="4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Test4a.html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19" y="1497487"/>
            <a:ext cx="635238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640080"/>
            <a:ext cx="24003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Test4b.php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76" y="343318"/>
            <a:ext cx="7409524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Test4b.php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083" y="343053"/>
            <a:ext cx="6226917" cy="629979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Create a new database, call it “</a:t>
            </a:r>
            <a:r>
              <a:rPr lang="en-US" sz="2800" dirty="0" err="1"/>
              <a:t>lab_university</a:t>
            </a:r>
            <a:r>
              <a:rPr lang="en-US" sz="2800" dirty="0"/>
              <a:t>” and import the ’</a:t>
            </a:r>
            <a:r>
              <a:rPr lang="en-US" sz="2800" dirty="0" err="1"/>
              <a:t>creatDB.sql</a:t>
            </a:r>
            <a:r>
              <a:rPr lang="en-US" sz="2800" dirty="0"/>
              <a:t>’ file that you can find on the class web page</a:t>
            </a:r>
          </a:p>
          <a:p>
            <a:r>
              <a:rPr lang="en-US" sz="2800" dirty="0"/>
              <a:t>Two ways to import tables: </a:t>
            </a:r>
          </a:p>
          <a:p>
            <a:pPr lvl="1"/>
            <a:r>
              <a:rPr lang="en-US" sz="2400" dirty="0"/>
              <a:t>Open file and copy past the content (if the file is small) </a:t>
            </a:r>
          </a:p>
          <a:p>
            <a:pPr lvl="1"/>
            <a:r>
              <a:rPr lang="en-US" sz="2400" dirty="0"/>
              <a:t>Use Import functionality (MySQL workbench and </a:t>
            </a:r>
            <a:r>
              <a:rPr lang="en-US" sz="2400" dirty="0" err="1"/>
              <a:t>phpmyadmin</a:t>
            </a:r>
            <a:r>
              <a:rPr lang="en-US" sz="2400" dirty="0"/>
              <a:t> both have it)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Insert data from ‘</a:t>
            </a:r>
            <a:r>
              <a:rPr lang="en-US" sz="2800" dirty="0" err="1"/>
              <a:t>insertData.sql</a:t>
            </a:r>
            <a:r>
              <a:rPr lang="en-US" sz="2800" dirty="0"/>
              <a:t>’ file that you can find on the class web page</a:t>
            </a:r>
          </a:p>
        </p:txBody>
      </p:sp>
    </p:spTree>
    <p:extLst>
      <p:ext uri="{BB962C8B-B14F-4D97-AF65-F5344CB8AC3E}">
        <p14:creationId xmlns:p14="http://schemas.microsoft.com/office/powerpoint/2010/main" val="397190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Install the software:</a:t>
            </a:r>
          </a:p>
          <a:p>
            <a:pPr lvl="1"/>
            <a:r>
              <a:rPr lang="en-US" sz="2800" dirty="0"/>
              <a:t>WAMP for windows</a:t>
            </a:r>
          </a:p>
          <a:p>
            <a:pPr lvl="1"/>
            <a:r>
              <a:rPr lang="en-US" sz="2800" dirty="0"/>
              <a:t>MAMP for Mac</a:t>
            </a:r>
          </a:p>
          <a:p>
            <a:pPr lvl="1"/>
            <a:r>
              <a:rPr lang="en-US" sz="2800" dirty="0"/>
              <a:t>LAMP for </a:t>
            </a:r>
            <a:r>
              <a:rPr lang="en-US" sz="2800" dirty="0" err="1"/>
              <a:t>linux</a:t>
            </a:r>
            <a:r>
              <a:rPr lang="en-US" sz="2800" dirty="0"/>
              <a:t>.</a:t>
            </a:r>
          </a:p>
          <a:p>
            <a:r>
              <a:rPr lang="en-US" sz="3200" dirty="0"/>
              <a:t>Download the lab materials from your pitt email, or class webpage.</a:t>
            </a:r>
          </a:p>
          <a:p>
            <a:r>
              <a:rPr lang="en-US" sz="3200" dirty="0"/>
              <a:t>If fail to install the software or forget to take the laptop, find a partner and sit together.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410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programming ?</a:t>
            </a:r>
          </a:p>
          <a:p>
            <a:pPr marL="0" indent="0">
              <a:buNone/>
            </a:pPr>
            <a:r>
              <a:rPr lang="en-US" dirty="0"/>
              <a:t>PHP/JSP/ASP experience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Three software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When you login in to Facebook…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4331" y="594359"/>
            <a:ext cx="5417975" cy="6117242"/>
            <a:chOff x="2486206" y="1729766"/>
            <a:chExt cx="4217307" cy="4660738"/>
          </a:xfrm>
        </p:grpSpPr>
        <p:sp>
          <p:nvSpPr>
            <p:cNvPr id="6" name="TextBox 5"/>
            <p:cNvSpPr txBox="1"/>
            <p:nvPr/>
          </p:nvSpPr>
          <p:spPr>
            <a:xfrm>
              <a:off x="3223137" y="6082727"/>
              <a:ext cx="348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http://www.simcrest.com/blog/BlogEntry/35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206" y="1729766"/>
              <a:ext cx="4217307" cy="433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18" y="594358"/>
            <a:ext cx="5683601" cy="5839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8"/>
            <a:ext cx="2633382" cy="3054277"/>
          </a:xfrm>
        </p:spPr>
        <p:txBody>
          <a:bodyPr>
            <a:noAutofit/>
          </a:bodyPr>
          <a:lstStyle/>
          <a:p>
            <a:r>
              <a:rPr lang="en-US" sz="4400" dirty="0"/>
              <a:t>Why do we need 3 different software products?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5" y="5547569"/>
            <a:ext cx="734675" cy="496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80" y="2873256"/>
            <a:ext cx="762497" cy="524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180" y="4672410"/>
            <a:ext cx="905904" cy="4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MySQL?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“The world's most popular </a:t>
            </a:r>
            <a:r>
              <a:rPr lang="en-US" sz="2800" u="sng" dirty="0"/>
              <a:t>open source database</a:t>
            </a:r>
            <a:r>
              <a:rPr lang="en-US" sz="2800" dirty="0"/>
              <a:t>”</a:t>
            </a:r>
          </a:p>
          <a:p>
            <a:r>
              <a:rPr lang="en-US" sz="2800" dirty="0"/>
              <a:t>Popular GUI: </a:t>
            </a:r>
          </a:p>
          <a:p>
            <a:pPr lvl="1"/>
            <a:r>
              <a:rPr lang="en-US" sz="2400" dirty="0" err="1"/>
              <a:t>phpmyadmin</a:t>
            </a:r>
            <a:r>
              <a:rPr lang="en-US" sz="2400" dirty="0"/>
              <a:t> (www.phpmyadmin.net);</a:t>
            </a:r>
          </a:p>
          <a:p>
            <a:pPr lvl="1"/>
            <a:r>
              <a:rPr lang="en-US" sz="2400" dirty="0"/>
              <a:t>MySQL Workbench (www.mysql.com/products/workbench)</a:t>
            </a:r>
          </a:p>
          <a:p>
            <a:r>
              <a:rPr lang="en-US" sz="2800" dirty="0"/>
              <a:t>Other popular RDBMS: Oracle, MS SQL Server, PostgreSQL, SQLite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6" y="408144"/>
            <a:ext cx="1785257" cy="12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Apache?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”A robust, commercial-grade, </a:t>
            </a:r>
            <a:r>
              <a:rPr lang="en-US" sz="2800" dirty="0" err="1"/>
              <a:t>featureful</a:t>
            </a:r>
            <a:r>
              <a:rPr lang="en-US" sz="2800" dirty="0"/>
              <a:t>, and freely-available source code implementation of </a:t>
            </a:r>
            <a:r>
              <a:rPr lang="en-US" sz="2800" u="sng" dirty="0"/>
              <a:t>an HTTP (Web) server</a:t>
            </a:r>
            <a:r>
              <a:rPr lang="en-US" sz="2800" dirty="0"/>
              <a:t>”</a:t>
            </a:r>
          </a:p>
          <a:p>
            <a:r>
              <a:rPr lang="en-US" sz="2800" dirty="0"/>
              <a:t>Other popular web servers: </a:t>
            </a:r>
            <a:r>
              <a:rPr lang="en-US" sz="2800" dirty="0" err="1"/>
              <a:t>nginx</a:t>
            </a:r>
            <a:r>
              <a:rPr lang="en-US" sz="2800" dirty="0"/>
              <a:t>, Microsoft IIS,…</a:t>
            </a:r>
          </a:p>
          <a:p>
            <a:pPr lvl="1"/>
            <a:r>
              <a:rPr lang="en-US" sz="2400" dirty="0"/>
              <a:t>Servlet containers and http web servers: Tomcat, Jetty,…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11" y="380183"/>
            <a:ext cx="1974076" cy="13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4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1508</TotalTime>
  <Words>749</Words>
  <Application>Microsoft Office PowerPoint</Application>
  <PresentationFormat>全屏显示(4:3)</PresentationFormat>
  <Paragraphs>126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宋体</vt:lpstr>
      <vt:lpstr>Calibri</vt:lpstr>
      <vt:lpstr>Calibri Light</vt:lpstr>
      <vt:lpstr>Retrospect</vt:lpstr>
      <vt:lpstr>Lab class - INFSCI 2710</vt:lpstr>
      <vt:lpstr>Outline</vt:lpstr>
      <vt:lpstr>Preparation</vt:lpstr>
      <vt:lpstr>Statistics</vt:lpstr>
      <vt:lpstr>Three software products</vt:lpstr>
      <vt:lpstr>When you login in to Facebook…</vt:lpstr>
      <vt:lpstr>Why do we need 3 different software products?</vt:lpstr>
      <vt:lpstr>What is MySQL?</vt:lpstr>
      <vt:lpstr>What is Apache?</vt:lpstr>
      <vt:lpstr>What is PHP?</vt:lpstr>
      <vt:lpstr>MySQL workbench / phpMyAdmin</vt:lpstr>
      <vt:lpstr>Online materials</vt:lpstr>
      <vt:lpstr>Design web pages Codes are in class_codes.txt file</vt:lpstr>
      <vt:lpstr>1 - Static web page </vt:lpstr>
      <vt:lpstr>1 - Static web page</vt:lpstr>
      <vt:lpstr>2 - Dynamic web page</vt:lpstr>
      <vt:lpstr>2 - Dynamic web page</vt:lpstr>
      <vt:lpstr>3 - Dynamic web page</vt:lpstr>
      <vt:lpstr>3 - Dynamic web page</vt:lpstr>
      <vt:lpstr>Test3.php</vt:lpstr>
      <vt:lpstr>4 - Dynamic web page (4.a)</vt:lpstr>
      <vt:lpstr>4 - Dynamic web page (4.b)</vt:lpstr>
      <vt:lpstr>Test4a.html</vt:lpstr>
      <vt:lpstr>Test4b.php</vt:lpstr>
      <vt:lpstr>Test4b.php</vt:lpstr>
      <vt:lpstr>Class exercise</vt:lpstr>
      <vt:lpstr>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class - INFSCI 2710</dc:title>
  <dc:creator>phd2</dc:creator>
  <cp:lastModifiedBy>Danchen Zhang</cp:lastModifiedBy>
  <cp:revision>140</cp:revision>
  <dcterms:created xsi:type="dcterms:W3CDTF">2016-02-08T21:35:25Z</dcterms:created>
  <dcterms:modified xsi:type="dcterms:W3CDTF">2018-09-11T05:05:45Z</dcterms:modified>
</cp:coreProperties>
</file>