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6" r:id="rId3"/>
    <p:sldId id="264" r:id="rId4"/>
    <p:sldId id="266" r:id="rId5"/>
    <p:sldId id="268" r:id="rId6"/>
    <p:sldId id="269" r:id="rId7"/>
    <p:sldId id="271" r:id="rId8"/>
    <p:sldId id="273" r:id="rId9"/>
    <p:sldId id="275" r:id="rId10"/>
    <p:sldId id="276" r:id="rId11"/>
    <p:sldId id="258" r:id="rId12"/>
    <p:sldId id="259" r:id="rId13"/>
    <p:sldId id="261" r:id="rId14"/>
    <p:sldId id="272" r:id="rId15"/>
    <p:sldId id="27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2757"/>
  </p:normalViewPr>
  <p:slideViewPr>
    <p:cSldViewPr snapToGrid="0">
      <p:cViewPr varScale="1">
        <p:scale>
          <a:sx n="71" d="100"/>
          <a:sy n="71" d="100"/>
        </p:scale>
        <p:origin x="2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72B3D-D775-654C-8A85-9BAEDB0CC5E3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C953A-790B-734A-963D-00FC074DC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70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Basic table: transaction</a:t>
            </a:r>
          </a:p>
          <a:p>
            <a:r>
              <a:rPr lang="en-US" dirty="0"/>
              <a:t>ODB level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C953A-790B-734A-963D-00FC074DC4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51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C953A-790B-734A-963D-00FC074DC4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46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ADB level</a:t>
            </a:r>
          </a:p>
          <a:p>
            <a:r>
              <a:rPr lang="en-US" dirty="0"/>
              <a:t>After basic requirement in our interface display, we construct some ADB level tables to reduce data amount transfer 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C953A-790B-734A-963D-00FC074DC4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71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fact tables share </a:t>
            </a:r>
            <a:r>
              <a:rPr lang="en-US"/>
              <a:t>the dimensions</a:t>
            </a:r>
          </a:p>
          <a:p>
            <a:endParaRPr lang="en-US" dirty="0"/>
          </a:p>
          <a:p>
            <a:r>
              <a:rPr lang="en-US" dirty="0"/>
              <a:t>Because the logic of this is aggregation of account transaction in and out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C953A-790B-734A-963D-00FC074DC4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5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9BDFD-017B-4C35-BB79-AE35AD47F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92A563-7FDA-4AB4-AC45-C03511E30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E36AF-5B7A-44BB-82CC-3FF40735B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525A-890E-4805-B0FE-816339AE12D1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D41621-216D-4E40-93D2-845C2E25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DC0D15-3337-43F5-8935-735C6ADB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7358-9837-47D8-ADD2-F43019D12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0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D69D8-FBFA-475C-9BEF-ED386E5B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A4D4AC-0EBC-4416-BD1D-B59FE3680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4FE78C-503D-4D38-856E-1AAD9418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525A-890E-4805-B0FE-816339AE12D1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A7960B-35EE-448C-B5D9-DF8FE737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892781-4389-4D6B-AA9B-4466D0C4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7358-9837-47D8-ADD2-F43019D12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94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EF2CDD-8A52-4EE3-8526-D985AA8A0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3FC345-0122-4505-B492-B7E3F67EF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30C4FA-E1FD-442E-B42C-4DDF3F35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525A-890E-4805-B0FE-816339AE12D1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BE28C6-3155-422F-9453-ACF6755E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6F7017-E92C-422A-A5E0-D491780D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7358-9837-47D8-ADD2-F43019D12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44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940F0-F76D-4B2F-9990-71016654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6E0803-DE88-45D4-92B2-3200C3B74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A03D49-187C-4E7A-B062-00B39D7E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525A-890E-4805-B0FE-816339AE12D1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0A7AF-1714-4DF4-ABF7-F074122A6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96C79A-7BBF-48A9-90C4-DA64CE1F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7358-9837-47D8-ADD2-F43019D12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41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5EC9D-AB20-411B-B61D-42EB083B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DBF2F3-B7F8-457D-8ECC-E6631FA2B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C9F704-2093-43E1-8635-74F6EF78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525A-890E-4805-B0FE-816339AE12D1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CFE285-DFAF-4C2A-91B6-448307B4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836F55-F742-4146-9014-2ACB66DA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7358-9837-47D8-ADD2-F43019D12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7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88830-CD65-45F1-ACF7-16AF6DB7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1F83A-AB04-4979-8EE5-DB1428C22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E008E9-EDBB-453A-A44C-62C5928E4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0D9D22-331F-4F9F-8954-D536E32F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525A-890E-4805-B0FE-816339AE12D1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18628-906A-42D5-8A77-00370530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A860BF-015D-4F9B-953F-4BF297E8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7358-9837-47D8-ADD2-F43019D12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83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31579-ACFD-4597-80B5-0EEA29DEC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DF6564-59F9-436A-92A5-B8AE89AF8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1FF683-51BC-41A9-90D4-23CCA4853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1C2751-DDFC-41E2-9156-9BD468793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6CFEB0-8C9F-4892-9CD6-DB6F3077F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64C492-3AAD-433D-9CCD-72E373ECB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525A-890E-4805-B0FE-816339AE12D1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CE8508-AE0C-4BA8-9F02-7B6807800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0DDFC5-5A10-41BB-BD32-F61E8B7C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7358-9837-47D8-ADD2-F43019D12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2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86235-A6A9-40A4-9F34-D12A9AE47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B71A2E-D688-4933-A212-CA27FC57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525A-890E-4805-B0FE-816339AE12D1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5B199E-3185-4391-ADE5-01CCD768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0F2D72-E690-4AAB-9E16-A109459D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7358-9837-47D8-ADD2-F43019D12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54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5B3B1E-6DEB-4393-91C2-5400F811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525A-890E-4805-B0FE-816339AE12D1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5417D4-C994-411A-9BA9-9F972A52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FFA9EC-B3EA-4D1D-9410-954E2AC1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7358-9837-47D8-ADD2-F43019D12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82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ADA8F-9D0C-4232-BDDF-DC1BF6632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3864D6-A68D-450C-AD18-678A6CF9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39DA66-434D-44FB-8957-6EBA9032E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863BF2-5964-482B-8761-6D1D496E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525A-890E-4805-B0FE-816339AE12D1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1B4A2F-DBD1-45B1-966F-DCD515FF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299C0D-E0E8-4174-AF6C-9CD0894E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7358-9837-47D8-ADD2-F43019D12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B3900-5AE6-4857-83D5-69F7B4A77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4567C2-7809-4514-8571-7BEC71DFB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588F80-C709-4DD3-9669-E671E3113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1E211D-C671-45E9-A954-A30F924A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525A-890E-4805-B0FE-816339AE12D1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92C879-D83C-43E1-80F8-46D95F5E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B18D06-169E-4FFA-BB2B-F9D34564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7358-9837-47D8-ADD2-F43019D12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57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7E5759-FB38-4925-903A-06676B1F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9ADAC7-CC86-47D5-A35C-3C71DCD73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248D5-54F3-4DFF-A044-3DA44B908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4525A-890E-4805-B0FE-816339AE12D1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DD1F7A-827E-403B-92C7-588A9E672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3CF8B-4174-421E-ABDF-7C72CFA68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F7358-9837-47D8-ADD2-F43019D12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01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253A75-AE54-4029-BA25-E49F15B31941}"/>
              </a:ext>
            </a:extLst>
          </p:cNvPr>
          <p:cNvSpPr txBox="1"/>
          <p:nvPr/>
        </p:nvSpPr>
        <p:spPr>
          <a:xfrm>
            <a:off x="1600200" y="4269282"/>
            <a:ext cx="8991600" cy="1264762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000" b="1">
                <a:solidFill>
                  <a:srgbClr val="404040"/>
                </a:solidFill>
                <a:latin typeface="+mj-lt"/>
                <a:ea typeface="+mj-ea"/>
                <a:cs typeface="+mj-cs"/>
              </a:rPr>
              <a:t>5 original tables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792A7E-3632-49AA-92FD-9DB38B386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4" y="1489508"/>
            <a:ext cx="2800336" cy="193949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8216ADE-CB51-4C15-B66F-5161BDFD17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39" y="230545"/>
            <a:ext cx="5974561" cy="394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74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1792A7E-3632-49AA-92FD-9DB38B386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423" y="0"/>
            <a:ext cx="2221153" cy="15383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9B7C33-8363-42D7-BFDE-896B0D4EF588}"/>
              </a:ext>
            </a:extLst>
          </p:cNvPr>
          <p:cNvSpPr txBox="1"/>
          <p:nvPr/>
        </p:nvSpPr>
        <p:spPr>
          <a:xfrm>
            <a:off x="1331492" y="446011"/>
            <a:ext cx="2909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PRESIDENT</a:t>
            </a:r>
            <a:endParaRPr lang="zh-CN" altLang="en-US" sz="36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7E3851-9E49-4776-8EC1-6AEEA204C509}"/>
              </a:ext>
            </a:extLst>
          </p:cNvPr>
          <p:cNvSpPr/>
          <p:nvPr/>
        </p:nvSpPr>
        <p:spPr>
          <a:xfrm>
            <a:off x="505083" y="2640612"/>
            <a:ext cx="51976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SELECT SUM(TR_AM), COUNT(TR_NO)</a:t>
            </a:r>
          </a:p>
          <a:p>
            <a:r>
              <a:rPr lang="en-US" altLang="zh-CN" dirty="0"/>
              <a:t>FROM transaction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4D224D-88B7-438C-A552-0E674B5F5DB2}"/>
              </a:ext>
            </a:extLst>
          </p:cNvPr>
          <p:cNvSpPr txBox="1"/>
          <p:nvPr/>
        </p:nvSpPr>
        <p:spPr>
          <a:xfrm>
            <a:off x="352924" y="1681811"/>
            <a:ext cx="481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President aggregation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96759D-AEC3-4765-BBE4-D838F870BA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62" r="21915"/>
          <a:stretch/>
        </p:blipFill>
        <p:spPr>
          <a:xfrm>
            <a:off x="5895230" y="2618187"/>
            <a:ext cx="4965275" cy="13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68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1792A7E-3632-49AA-92FD-9DB38B386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9378"/>
            <a:ext cx="2221153" cy="153835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6B76F29-255F-40BB-87A6-5DBAB06F0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942" y="568341"/>
            <a:ext cx="7649643" cy="23720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8080271-25D0-4855-9C9E-F632C002CC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201" y="3416051"/>
            <a:ext cx="5830114" cy="291505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78AA0F3-B1E3-48FA-B9C0-DB1913E33D33}"/>
              </a:ext>
            </a:extLst>
          </p:cNvPr>
          <p:cNvSpPr txBox="1"/>
          <p:nvPr/>
        </p:nvSpPr>
        <p:spPr>
          <a:xfrm>
            <a:off x="1650109" y="1385037"/>
            <a:ext cx="161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Fact Tables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D556A3-E4D8-4A86-87BA-CD096C82F57D}"/>
              </a:ext>
            </a:extLst>
          </p:cNvPr>
          <p:cNvSpPr txBox="1"/>
          <p:nvPr/>
        </p:nvSpPr>
        <p:spPr>
          <a:xfrm>
            <a:off x="1650109" y="4462798"/>
            <a:ext cx="204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Dimension Tables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74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1792A7E-3632-49AA-92FD-9DB38B386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423" y="0"/>
            <a:ext cx="2221153" cy="153835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0888002-D26A-4AEF-AB64-47E65897C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75" y="1628927"/>
            <a:ext cx="6278804" cy="31294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9FB1359-EA1D-48E8-B432-842FC41B7BD3}"/>
              </a:ext>
            </a:extLst>
          </p:cNvPr>
          <p:cNvSpPr txBox="1"/>
          <p:nvPr/>
        </p:nvSpPr>
        <p:spPr>
          <a:xfrm>
            <a:off x="1575755" y="935858"/>
            <a:ext cx="261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Data Warehouse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7" name="图片 2">
            <a:extLst>
              <a:ext uri="{FF2B5EF4-FFF2-40B4-BE49-F238E27FC236}">
                <a16:creationId xmlns:a16="http://schemas.microsoft.com/office/drawing/2014/main" id="{F48F10D5-97F5-A14D-80CD-6528238D23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629" y="1628927"/>
            <a:ext cx="5934371" cy="3129478"/>
          </a:xfrm>
          <a:prstGeom prst="rect">
            <a:avLst/>
          </a:prstGeom>
        </p:spPr>
      </p:pic>
      <p:pic>
        <p:nvPicPr>
          <p:cNvPr id="8" name="图片 2">
            <a:extLst>
              <a:ext uri="{FF2B5EF4-FFF2-40B4-BE49-F238E27FC236}">
                <a16:creationId xmlns:a16="http://schemas.microsoft.com/office/drawing/2014/main" id="{1E7F7592-6568-DA44-A912-F5AC75CAE8E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74342"/>
          <a:stretch/>
        </p:blipFill>
        <p:spPr>
          <a:xfrm>
            <a:off x="9201149" y="5454364"/>
            <a:ext cx="2990851" cy="892090"/>
          </a:xfrm>
          <a:prstGeom prst="rect">
            <a:avLst/>
          </a:prstGeom>
        </p:spPr>
      </p:pic>
      <p:pic>
        <p:nvPicPr>
          <p:cNvPr id="9" name="图片 2">
            <a:extLst>
              <a:ext uri="{FF2B5EF4-FFF2-40B4-BE49-F238E27FC236}">
                <a16:creationId xmlns:a16="http://schemas.microsoft.com/office/drawing/2014/main" id="{E910F3C7-CA1C-634B-A91A-70F44936AC1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80395"/>
          <a:stretch/>
        </p:blipFill>
        <p:spPr>
          <a:xfrm>
            <a:off x="3912894" y="5476833"/>
            <a:ext cx="2344735" cy="8906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E2FF352-8D0A-3346-8BF9-FDB726E76FD8}"/>
              </a:ext>
            </a:extLst>
          </p:cNvPr>
          <p:cNvSpPr/>
          <p:nvPr/>
        </p:nvSpPr>
        <p:spPr>
          <a:xfrm>
            <a:off x="201930" y="4934982"/>
            <a:ext cx="38328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SELECT SUM(TOT_IN_AMOUNT) AS </a:t>
            </a:r>
            <a:r>
              <a:rPr lang="en-US" altLang="zh-CN" dirty="0" err="1"/>
              <a:t>tot_sum</a:t>
            </a:r>
            <a:r>
              <a:rPr lang="en-US" altLang="zh-CN" dirty="0"/>
              <a:t>, SUM(COUNT_IN) AS </a:t>
            </a:r>
            <a:r>
              <a:rPr lang="en-US" altLang="zh-CN" dirty="0" err="1"/>
              <a:t>tot_count</a:t>
            </a:r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CustInFact</a:t>
            </a:r>
            <a:endParaRPr lang="en-US" altLang="zh-CN" dirty="0"/>
          </a:p>
          <a:p>
            <a:r>
              <a:rPr lang="en-US" altLang="zh-CN" dirty="0"/>
              <a:t>WHERE CUST_ID = 85888307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0523B6-BBFA-A24E-A3E6-425DD3FEA868}"/>
              </a:ext>
            </a:extLst>
          </p:cNvPr>
          <p:cNvSpPr/>
          <p:nvPr/>
        </p:nvSpPr>
        <p:spPr>
          <a:xfrm>
            <a:off x="6257629" y="4758405"/>
            <a:ext cx="27421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SELECT SUM(TOT_IN_AMOUNT), SUM(COUNT_IN)</a:t>
            </a:r>
          </a:p>
          <a:p>
            <a:r>
              <a:rPr lang="en-US" altLang="zh-CN" dirty="0"/>
              <a:t>FROM </a:t>
            </a:r>
            <a:r>
              <a:rPr lang="en-US" altLang="zh-CN" dirty="0" err="1"/>
              <a:t>CustInFact</a:t>
            </a:r>
            <a:endParaRPr lang="en-US" altLang="zh-CN" dirty="0"/>
          </a:p>
          <a:p>
            <a:r>
              <a:rPr lang="en-US" altLang="zh-CN" dirty="0"/>
              <a:t>WHERE CUST_ID = 85888307 AND ACCT_ID = 4994257904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DFCCAD-3294-904E-9DD1-C8367E405BC6}"/>
              </a:ext>
            </a:extLst>
          </p:cNvPr>
          <p:cNvSpPr txBox="1"/>
          <p:nvPr/>
        </p:nvSpPr>
        <p:spPr>
          <a:xfrm>
            <a:off x="3858803" y="4897476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Aggregation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D3B93D-5E6E-424A-9688-5F859D1F9C77}"/>
              </a:ext>
            </a:extLst>
          </p:cNvPr>
          <p:cNvSpPr txBox="1"/>
          <p:nvPr/>
        </p:nvSpPr>
        <p:spPr>
          <a:xfrm>
            <a:off x="9201149" y="4921718"/>
            <a:ext cx="2990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Card Aggregation</a:t>
            </a:r>
          </a:p>
        </p:txBody>
      </p:sp>
    </p:spTree>
    <p:extLst>
      <p:ext uri="{BB962C8B-B14F-4D97-AF65-F5344CB8AC3E}">
        <p14:creationId xmlns:p14="http://schemas.microsoft.com/office/powerpoint/2010/main" val="4185134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1792A7E-3632-49AA-92FD-9DB38B386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423" y="0"/>
            <a:ext cx="2221153" cy="153835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8FB7B34-E5AA-4A3D-BF0C-FE6FC3AD6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25" y="1538354"/>
            <a:ext cx="4692369" cy="35022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149A35E-CED9-478A-B633-2F873621AB8B}"/>
              </a:ext>
            </a:extLst>
          </p:cNvPr>
          <p:cNvSpPr txBox="1"/>
          <p:nvPr/>
        </p:nvSpPr>
        <p:spPr>
          <a:xfrm>
            <a:off x="1575755" y="935858"/>
            <a:ext cx="261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Data Warehouse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910A0-D1F9-0A49-8D36-FE50DF53CF26}"/>
              </a:ext>
            </a:extLst>
          </p:cNvPr>
          <p:cNvSpPr/>
          <p:nvPr/>
        </p:nvSpPr>
        <p:spPr>
          <a:xfrm>
            <a:off x="5585460" y="2445548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SELECT SUM(TOT_AM), SUM(TOT_OP_NUM)</a:t>
            </a:r>
          </a:p>
          <a:p>
            <a:r>
              <a:rPr lang="en-US" altLang="zh-CN" sz="1600" dirty="0"/>
              <a:t>FROM </a:t>
            </a:r>
            <a:r>
              <a:rPr lang="en-US" altLang="zh-CN" sz="1600" dirty="0" err="1"/>
              <a:t>OperatorFact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/>
              <a:t>WHERE DEPT_ID = (SELECT YNGYJIGO</a:t>
            </a:r>
          </a:p>
          <a:p>
            <a:r>
              <a:rPr lang="en-US" altLang="zh-CN" sz="1600" dirty="0"/>
              <a:t>    FROM teller</a:t>
            </a:r>
          </a:p>
          <a:p>
            <a:r>
              <a:rPr lang="en-US" altLang="zh-CN" sz="1600" dirty="0"/>
              <a:t>    WHERE GUIYDAIH = 1041 AND level = 1)</a:t>
            </a:r>
            <a:endParaRPr lang="zh-CN" alt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CD980-CF07-5C43-AA0C-0F08A3AC0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640" y="4327717"/>
            <a:ext cx="3556000" cy="609600"/>
          </a:xfrm>
          <a:prstGeom prst="rect">
            <a:avLst/>
          </a:prstGeom>
        </p:spPr>
      </p:pic>
      <p:sp>
        <p:nvSpPr>
          <p:cNvPr id="9" name="文本框 10">
            <a:extLst>
              <a:ext uri="{FF2B5EF4-FFF2-40B4-BE49-F238E27FC236}">
                <a16:creationId xmlns:a16="http://schemas.microsoft.com/office/drawing/2014/main" id="{28307032-535F-3E40-A899-196F5CDBE3E7}"/>
              </a:ext>
            </a:extLst>
          </p:cNvPr>
          <p:cNvSpPr txBox="1"/>
          <p:nvPr/>
        </p:nvSpPr>
        <p:spPr>
          <a:xfrm>
            <a:off x="5585460" y="1732930"/>
            <a:ext cx="481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Chief institute </a:t>
            </a:r>
            <a:r>
              <a:rPr lang="en-US" altLang="zh-CN" b="1" dirty="0" err="1">
                <a:solidFill>
                  <a:srgbClr val="FF0000"/>
                </a:solidFill>
              </a:rPr>
              <a:t>aggregatioon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167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1792A7E-3632-49AA-92FD-9DB38B386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423" y="0"/>
            <a:ext cx="2221153" cy="15383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9B7C33-8363-42D7-BFDE-896B0D4EF588}"/>
              </a:ext>
            </a:extLst>
          </p:cNvPr>
          <p:cNvSpPr txBox="1"/>
          <p:nvPr/>
        </p:nvSpPr>
        <p:spPr>
          <a:xfrm>
            <a:off x="1331493" y="446011"/>
            <a:ext cx="1620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CHIEF</a:t>
            </a:r>
            <a:endParaRPr lang="zh-CN" altLang="en-US" sz="36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7E3851-9E49-4776-8EC1-6AEEA204C509}"/>
              </a:ext>
            </a:extLst>
          </p:cNvPr>
          <p:cNvSpPr/>
          <p:nvPr/>
        </p:nvSpPr>
        <p:spPr>
          <a:xfrm>
            <a:off x="352924" y="2502111"/>
            <a:ext cx="51976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SELECT SUM(TR_AM), COUNT(TR_NO)</a:t>
            </a:r>
          </a:p>
          <a:p>
            <a:r>
              <a:rPr lang="en-US" altLang="zh-CN" dirty="0"/>
              <a:t>FROM transaction t, teller </a:t>
            </a:r>
            <a:r>
              <a:rPr lang="en-US" altLang="zh-CN" dirty="0" err="1"/>
              <a:t>te</a:t>
            </a:r>
            <a:endParaRPr lang="en-US" altLang="zh-CN" dirty="0"/>
          </a:p>
          <a:p>
            <a:r>
              <a:rPr lang="en-US" altLang="zh-CN" dirty="0"/>
              <a:t>WHERE </a:t>
            </a:r>
            <a:r>
              <a:rPr lang="en-US" altLang="zh-CN" dirty="0" err="1"/>
              <a:t>t.OPR_ID</a:t>
            </a:r>
            <a:r>
              <a:rPr lang="en-US" altLang="zh-CN" dirty="0"/>
              <a:t> = </a:t>
            </a:r>
            <a:r>
              <a:rPr lang="en-US" altLang="zh-CN" dirty="0" err="1"/>
              <a:t>te.GUIYDAIH</a:t>
            </a:r>
            <a:r>
              <a:rPr lang="en-US" altLang="zh-CN" dirty="0"/>
              <a:t> AND </a:t>
            </a:r>
            <a:r>
              <a:rPr lang="en-US" altLang="zh-CN" dirty="0" err="1"/>
              <a:t>te.YNGYJIGO</a:t>
            </a:r>
            <a:r>
              <a:rPr lang="en-US" altLang="zh-CN" dirty="0"/>
              <a:t> = (SELECT YNGYJIGO</a:t>
            </a:r>
          </a:p>
          <a:p>
            <a:r>
              <a:rPr lang="en-US" altLang="zh-CN" dirty="0"/>
              <a:t>    FROM teller</a:t>
            </a:r>
          </a:p>
          <a:p>
            <a:r>
              <a:rPr lang="en-US" altLang="zh-CN" dirty="0"/>
              <a:t>    WHERE GUIYDAIH = 1041 AND level = 1) AND </a:t>
            </a:r>
            <a:r>
              <a:rPr lang="en-US" altLang="zh-CN" dirty="0" err="1"/>
              <a:t>t.OPR_ID</a:t>
            </a:r>
            <a:r>
              <a:rPr lang="en-US" altLang="zh-CN" dirty="0"/>
              <a:t> = 'AT1177'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4D224D-88B7-438C-A552-0E674B5F5DB2}"/>
              </a:ext>
            </a:extLst>
          </p:cNvPr>
          <p:cNvSpPr txBox="1"/>
          <p:nvPr/>
        </p:nvSpPr>
        <p:spPr>
          <a:xfrm>
            <a:off x="352924" y="1681811"/>
            <a:ext cx="481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Chief teller </a:t>
            </a:r>
            <a:r>
              <a:rPr lang="en-US" altLang="zh-CN" b="1" dirty="0" err="1">
                <a:solidFill>
                  <a:srgbClr val="FF0000"/>
                </a:solidFill>
              </a:rPr>
              <a:t>aggregatioon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9A8849-6BE9-4345-A42A-DF260EFF7D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79868" b="812"/>
          <a:stretch/>
        </p:blipFill>
        <p:spPr>
          <a:xfrm>
            <a:off x="6320590" y="2891081"/>
            <a:ext cx="3990376" cy="107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28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1792A7E-3632-49AA-92FD-9DB38B386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423" y="0"/>
            <a:ext cx="2221153" cy="15383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9B7C33-8363-42D7-BFDE-896B0D4EF588}"/>
              </a:ext>
            </a:extLst>
          </p:cNvPr>
          <p:cNvSpPr txBox="1"/>
          <p:nvPr/>
        </p:nvSpPr>
        <p:spPr>
          <a:xfrm>
            <a:off x="1331493" y="446011"/>
            <a:ext cx="1620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/>
              <a:t>CHIEF</a:t>
            </a:r>
            <a:endParaRPr lang="zh-CN" altLang="en-US" sz="36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7E3851-9E49-4776-8EC1-6AEEA204C509}"/>
              </a:ext>
            </a:extLst>
          </p:cNvPr>
          <p:cNvSpPr/>
          <p:nvPr/>
        </p:nvSpPr>
        <p:spPr>
          <a:xfrm>
            <a:off x="352924" y="2502111"/>
            <a:ext cx="51976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SELECT SUM(TR_AM), COUNT(TR_NO)</a:t>
            </a:r>
          </a:p>
          <a:p>
            <a:r>
              <a:rPr lang="en-US" altLang="zh-CN" dirty="0"/>
              <a:t>FROM transaction t, teller </a:t>
            </a:r>
            <a:r>
              <a:rPr lang="en-US" altLang="zh-CN" dirty="0" err="1"/>
              <a:t>te</a:t>
            </a:r>
            <a:endParaRPr lang="en-US" altLang="zh-CN" dirty="0"/>
          </a:p>
          <a:p>
            <a:r>
              <a:rPr lang="en-US" altLang="zh-CN" dirty="0"/>
              <a:t>WHERE </a:t>
            </a:r>
            <a:r>
              <a:rPr lang="en-US" altLang="zh-CN" dirty="0" err="1"/>
              <a:t>t.OPR_ID</a:t>
            </a:r>
            <a:r>
              <a:rPr lang="en-US" altLang="zh-CN" dirty="0"/>
              <a:t> = </a:t>
            </a:r>
            <a:r>
              <a:rPr lang="en-US" altLang="zh-CN" dirty="0" err="1"/>
              <a:t>te.GUIYDAIH</a:t>
            </a:r>
            <a:r>
              <a:rPr lang="en-US" altLang="zh-CN" dirty="0"/>
              <a:t> AND </a:t>
            </a:r>
            <a:r>
              <a:rPr lang="en-US" altLang="zh-CN" dirty="0" err="1"/>
              <a:t>te.YNGYJIGO</a:t>
            </a:r>
            <a:r>
              <a:rPr lang="en-US" altLang="zh-CN" dirty="0"/>
              <a:t> = (SELECT YNGYJIGO</a:t>
            </a:r>
          </a:p>
          <a:p>
            <a:r>
              <a:rPr lang="en-US" altLang="zh-CN" dirty="0"/>
              <a:t>    FROM teller</a:t>
            </a:r>
          </a:p>
          <a:p>
            <a:r>
              <a:rPr lang="en-US" altLang="zh-CN" dirty="0"/>
              <a:t>    WHERE GUIYDAIH = 1041 AND level = 1) AND </a:t>
            </a:r>
            <a:r>
              <a:rPr lang="en-US" altLang="zh-CN" dirty="0" err="1"/>
              <a:t>t.ACCT_ID</a:t>
            </a:r>
            <a:r>
              <a:rPr lang="en-US" altLang="zh-CN" dirty="0"/>
              <a:t> = 8923945934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4D224D-88B7-438C-A552-0E674B5F5DB2}"/>
              </a:ext>
            </a:extLst>
          </p:cNvPr>
          <p:cNvSpPr txBox="1"/>
          <p:nvPr/>
        </p:nvSpPr>
        <p:spPr>
          <a:xfrm>
            <a:off x="352924" y="1681811"/>
            <a:ext cx="481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Chief account </a:t>
            </a:r>
            <a:r>
              <a:rPr lang="en-US" altLang="zh-CN" b="1" dirty="0" err="1">
                <a:solidFill>
                  <a:srgbClr val="FF0000"/>
                </a:solidFill>
              </a:rPr>
              <a:t>aggregatioon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4F1D77-3113-47F9-8FBC-E46FB12783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78953" b="1922"/>
          <a:stretch/>
        </p:blipFill>
        <p:spPr>
          <a:xfrm>
            <a:off x="6489275" y="2502111"/>
            <a:ext cx="3980693" cy="134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1792A7E-3632-49AA-92FD-9DB38B386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423" y="0"/>
            <a:ext cx="2221153" cy="15383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9B7C33-8363-42D7-BFDE-896B0D4EF588}"/>
              </a:ext>
            </a:extLst>
          </p:cNvPr>
          <p:cNvSpPr txBox="1"/>
          <p:nvPr/>
        </p:nvSpPr>
        <p:spPr>
          <a:xfrm>
            <a:off x="1331493" y="446011"/>
            <a:ext cx="1620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USER</a:t>
            </a:r>
            <a:endParaRPr lang="zh-CN" altLang="en-US" sz="36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7E3851-9E49-4776-8EC1-6AEEA204C509}"/>
              </a:ext>
            </a:extLst>
          </p:cNvPr>
          <p:cNvSpPr/>
          <p:nvPr/>
        </p:nvSpPr>
        <p:spPr>
          <a:xfrm>
            <a:off x="304798" y="2194600"/>
            <a:ext cx="519764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SELECT t.ACCT_ID, OPP_ACCT_ID, TR_TM, TR_NO, TR_AM, OPR_ID, -1 AS FLAG</a:t>
            </a:r>
          </a:p>
          <a:p>
            <a:r>
              <a:rPr lang="zh-CN" altLang="en-US" dirty="0"/>
              <a:t>FROM transaction t, cust_acct ca</a:t>
            </a:r>
          </a:p>
          <a:p>
            <a:r>
              <a:rPr lang="zh-CN" altLang="en-US" dirty="0"/>
              <a:t>WHERE t.CUST_ID = 85888307 AND t.CUST_ID = ca.CUST_ID AND ca.ACCT_ID = t.ACCT_ID</a:t>
            </a:r>
          </a:p>
          <a:p>
            <a:r>
              <a:rPr lang="zh-CN" altLang="en-US" dirty="0"/>
              <a:t>UNION ALL </a:t>
            </a:r>
          </a:p>
          <a:p>
            <a:r>
              <a:rPr lang="zh-CN" altLang="en-US" dirty="0"/>
              <a:t>SELECT t.ACCT_ID, OPP_ACCT_ID, TR_TM, TR_NO, TR_AM, OPR_ID, 1 AS FLAG</a:t>
            </a:r>
          </a:p>
          <a:p>
            <a:r>
              <a:rPr lang="zh-CN" altLang="en-US" dirty="0"/>
              <a:t>FROM transaction t, cust_acct ca</a:t>
            </a:r>
          </a:p>
          <a:p>
            <a:r>
              <a:rPr lang="zh-CN" altLang="en-US" dirty="0"/>
              <a:t>WHERE t.CUST_ID = 85888307 AND t.CUST_ID = ca.CUST_ID AND ca.ACCT_ID = t.OPP_ACCT_ID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9AA328F-7D14-4FF9-93E5-E6E43651C1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60" r="44342"/>
          <a:stretch/>
        </p:blipFill>
        <p:spPr>
          <a:xfrm>
            <a:off x="5406190" y="2933413"/>
            <a:ext cx="6785810" cy="134565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64D224D-88B7-438C-A552-0E674B5F5DB2}"/>
              </a:ext>
            </a:extLst>
          </p:cNvPr>
          <p:cNvSpPr txBox="1"/>
          <p:nvPr/>
        </p:nvSpPr>
        <p:spPr>
          <a:xfrm>
            <a:off x="352924" y="1681811"/>
            <a:ext cx="481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All transaction for this customer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63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1792A7E-3632-49AA-92FD-9DB38B386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423" y="0"/>
            <a:ext cx="2221153" cy="15383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9B7C33-8363-42D7-BFDE-896B0D4EF588}"/>
              </a:ext>
            </a:extLst>
          </p:cNvPr>
          <p:cNvSpPr txBox="1"/>
          <p:nvPr/>
        </p:nvSpPr>
        <p:spPr>
          <a:xfrm>
            <a:off x="1331493" y="446011"/>
            <a:ext cx="1620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USER</a:t>
            </a:r>
            <a:endParaRPr lang="zh-CN" altLang="en-US" sz="36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7E3851-9E49-4776-8EC1-6AEEA204C509}"/>
              </a:ext>
            </a:extLst>
          </p:cNvPr>
          <p:cNvSpPr/>
          <p:nvPr/>
        </p:nvSpPr>
        <p:spPr>
          <a:xfrm>
            <a:off x="304798" y="2194600"/>
            <a:ext cx="519764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SELECT </a:t>
            </a:r>
            <a:r>
              <a:rPr lang="en-US" altLang="zh-CN" dirty="0" err="1"/>
              <a:t>t.ACCT_ID</a:t>
            </a:r>
            <a:r>
              <a:rPr lang="en-US" altLang="zh-CN" dirty="0"/>
              <a:t>, </a:t>
            </a:r>
            <a:r>
              <a:rPr lang="en-US" altLang="zh-CN" dirty="0" err="1"/>
              <a:t>t.OPP_ACCT_ID</a:t>
            </a:r>
            <a:r>
              <a:rPr lang="en-US" altLang="zh-CN" dirty="0"/>
              <a:t>, TR_TM, TR_NO, TR_AM, OPR_ID, -1 AS FLAG</a:t>
            </a:r>
          </a:p>
          <a:p>
            <a:r>
              <a:rPr lang="en-US" altLang="zh-CN" dirty="0"/>
              <a:t>FROM transaction t, </a:t>
            </a:r>
            <a:r>
              <a:rPr lang="en-US" altLang="zh-CN" dirty="0" err="1"/>
              <a:t>cust_acct</a:t>
            </a:r>
            <a:r>
              <a:rPr lang="en-US" altLang="zh-CN" dirty="0"/>
              <a:t> ca, teller </a:t>
            </a:r>
            <a:r>
              <a:rPr lang="en-US" altLang="zh-CN" dirty="0" err="1"/>
              <a:t>te</a:t>
            </a:r>
            <a:endParaRPr lang="en-US" altLang="zh-CN" dirty="0"/>
          </a:p>
          <a:p>
            <a:r>
              <a:rPr lang="en-US" altLang="zh-CN" dirty="0"/>
              <a:t>WHERE </a:t>
            </a:r>
            <a:r>
              <a:rPr lang="en-US" altLang="zh-CN" dirty="0" err="1"/>
              <a:t>t.CUST_ID</a:t>
            </a:r>
            <a:r>
              <a:rPr lang="en-US" altLang="zh-CN" dirty="0"/>
              <a:t> = 85888307 AND </a:t>
            </a:r>
            <a:r>
              <a:rPr lang="en-US" altLang="zh-CN" dirty="0" err="1"/>
              <a:t>t.CUST_ID</a:t>
            </a:r>
            <a:r>
              <a:rPr lang="en-US" altLang="zh-CN" dirty="0"/>
              <a:t> = </a:t>
            </a:r>
            <a:r>
              <a:rPr lang="en-US" altLang="zh-CN" dirty="0" err="1"/>
              <a:t>ca.CUST_ID</a:t>
            </a:r>
            <a:r>
              <a:rPr lang="en-US" altLang="zh-CN" dirty="0"/>
              <a:t> AND </a:t>
            </a:r>
            <a:r>
              <a:rPr lang="en-US" altLang="zh-CN" dirty="0" err="1"/>
              <a:t>ca.ACCT_ID</a:t>
            </a:r>
            <a:r>
              <a:rPr lang="en-US" altLang="zh-CN" dirty="0"/>
              <a:t> = </a:t>
            </a:r>
            <a:r>
              <a:rPr lang="en-US" altLang="zh-CN" dirty="0" err="1"/>
              <a:t>t.ACCT_ID</a:t>
            </a:r>
            <a:r>
              <a:rPr lang="en-US" altLang="zh-CN" dirty="0"/>
              <a:t> AND </a:t>
            </a:r>
            <a:r>
              <a:rPr lang="en-US" altLang="zh-CN" dirty="0" err="1"/>
              <a:t>t.ACCT_ID</a:t>
            </a:r>
            <a:r>
              <a:rPr lang="en-US" altLang="zh-CN" dirty="0"/>
              <a:t> = 4994257904 AND </a:t>
            </a:r>
            <a:r>
              <a:rPr lang="en-US" altLang="zh-CN" dirty="0" err="1"/>
              <a:t>t.OPR_ID</a:t>
            </a:r>
            <a:r>
              <a:rPr lang="en-US" altLang="zh-CN" dirty="0"/>
              <a:t> = </a:t>
            </a:r>
            <a:r>
              <a:rPr lang="en-US" altLang="zh-CN" dirty="0" err="1"/>
              <a:t>te.GUIYDAIH</a:t>
            </a:r>
            <a:r>
              <a:rPr lang="en-US" altLang="zh-CN" dirty="0"/>
              <a:t> AND </a:t>
            </a:r>
            <a:r>
              <a:rPr lang="en-US" altLang="zh-CN" dirty="0" err="1"/>
              <a:t>te.YNGYJIGO</a:t>
            </a:r>
            <a:r>
              <a:rPr lang="en-US" altLang="zh-CN" dirty="0"/>
              <a:t> = 688002 </a:t>
            </a:r>
          </a:p>
          <a:p>
            <a:r>
              <a:rPr lang="en-US" altLang="zh-CN" dirty="0"/>
              <a:t>UNION ALL </a:t>
            </a:r>
          </a:p>
          <a:p>
            <a:r>
              <a:rPr lang="en-US" altLang="zh-CN" dirty="0"/>
              <a:t>SELECT </a:t>
            </a:r>
            <a:r>
              <a:rPr lang="en-US" altLang="zh-CN" dirty="0" err="1"/>
              <a:t>t.ACCT_ID</a:t>
            </a:r>
            <a:r>
              <a:rPr lang="en-US" altLang="zh-CN" dirty="0"/>
              <a:t>, </a:t>
            </a:r>
            <a:r>
              <a:rPr lang="en-US" altLang="zh-CN" dirty="0" err="1"/>
              <a:t>t.OPP_ACCT_ID</a:t>
            </a:r>
            <a:r>
              <a:rPr lang="en-US" altLang="zh-CN" dirty="0"/>
              <a:t>, TR_TM, TR_NO, TR_AM, OPR_ID, 1 AS FLAG</a:t>
            </a:r>
          </a:p>
          <a:p>
            <a:r>
              <a:rPr lang="en-US" altLang="zh-CN" dirty="0"/>
              <a:t>FROM transaction t, </a:t>
            </a:r>
            <a:r>
              <a:rPr lang="en-US" altLang="zh-CN" dirty="0" err="1"/>
              <a:t>cust_acct</a:t>
            </a:r>
            <a:r>
              <a:rPr lang="en-US" altLang="zh-CN" dirty="0"/>
              <a:t> ca, teller </a:t>
            </a:r>
            <a:r>
              <a:rPr lang="en-US" altLang="zh-CN" dirty="0" err="1"/>
              <a:t>te</a:t>
            </a:r>
            <a:r>
              <a:rPr lang="en-US" altLang="zh-CN" dirty="0"/>
              <a:t> WHERE </a:t>
            </a:r>
            <a:r>
              <a:rPr lang="en-US" altLang="zh-CN" dirty="0" err="1"/>
              <a:t>t.CUST_ID</a:t>
            </a:r>
            <a:r>
              <a:rPr lang="en-US" altLang="zh-CN" dirty="0"/>
              <a:t> = 85888307 AND </a:t>
            </a:r>
            <a:r>
              <a:rPr lang="en-US" altLang="zh-CN" dirty="0" err="1"/>
              <a:t>t.CUST_ID</a:t>
            </a:r>
            <a:r>
              <a:rPr lang="en-US" altLang="zh-CN" dirty="0"/>
              <a:t> = </a:t>
            </a:r>
            <a:r>
              <a:rPr lang="en-US" altLang="zh-CN" dirty="0" err="1"/>
              <a:t>ca.CUST_ID</a:t>
            </a:r>
            <a:r>
              <a:rPr lang="en-US" altLang="zh-CN" dirty="0"/>
              <a:t> AND </a:t>
            </a:r>
            <a:r>
              <a:rPr lang="en-US" altLang="zh-CN" dirty="0" err="1"/>
              <a:t>ca.ACCT_ID</a:t>
            </a:r>
            <a:r>
              <a:rPr lang="en-US" altLang="zh-CN" dirty="0"/>
              <a:t> = </a:t>
            </a:r>
            <a:r>
              <a:rPr lang="en-US" altLang="zh-CN" dirty="0" err="1"/>
              <a:t>t.OPP_ACCT_ID</a:t>
            </a:r>
            <a:r>
              <a:rPr lang="en-US" altLang="zh-CN" dirty="0"/>
              <a:t> AND </a:t>
            </a:r>
            <a:r>
              <a:rPr lang="en-US" altLang="zh-CN" dirty="0" err="1"/>
              <a:t>t.OPP_ACCT_ID</a:t>
            </a:r>
            <a:r>
              <a:rPr lang="en-US" altLang="zh-CN" dirty="0"/>
              <a:t> = 4994257904 AND </a:t>
            </a:r>
            <a:r>
              <a:rPr lang="en-US" altLang="zh-CN" dirty="0" err="1"/>
              <a:t>t.OPR_ID</a:t>
            </a:r>
            <a:r>
              <a:rPr lang="en-US" altLang="zh-CN" dirty="0"/>
              <a:t> = </a:t>
            </a:r>
            <a:r>
              <a:rPr lang="en-US" altLang="zh-CN" dirty="0" err="1"/>
              <a:t>te.GUIYDAIH</a:t>
            </a:r>
            <a:r>
              <a:rPr lang="en-US" altLang="zh-CN" dirty="0"/>
              <a:t> AND </a:t>
            </a:r>
            <a:r>
              <a:rPr lang="en-US" altLang="zh-CN" dirty="0" err="1"/>
              <a:t>te.YNGYJIGO</a:t>
            </a:r>
            <a:r>
              <a:rPr lang="en-US" altLang="zh-CN" dirty="0"/>
              <a:t> = 688002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4D224D-88B7-438C-A552-0E674B5F5DB2}"/>
              </a:ext>
            </a:extLst>
          </p:cNvPr>
          <p:cNvSpPr txBox="1"/>
          <p:nvPr/>
        </p:nvSpPr>
        <p:spPr>
          <a:xfrm>
            <a:off x="352924" y="1681811"/>
            <a:ext cx="481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All transaction for a specific institute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043643-C3CE-4D42-B20B-99612A2275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4" r="47523" b="-3359"/>
          <a:stretch/>
        </p:blipFill>
        <p:spPr>
          <a:xfrm>
            <a:off x="5149514" y="3429000"/>
            <a:ext cx="7042486" cy="90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69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1792A7E-3632-49AA-92FD-9DB38B386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423" y="0"/>
            <a:ext cx="2221153" cy="15383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9B7C33-8363-42D7-BFDE-896B0D4EF588}"/>
              </a:ext>
            </a:extLst>
          </p:cNvPr>
          <p:cNvSpPr txBox="1"/>
          <p:nvPr/>
        </p:nvSpPr>
        <p:spPr>
          <a:xfrm>
            <a:off x="1331493" y="446011"/>
            <a:ext cx="1620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USER</a:t>
            </a:r>
            <a:endParaRPr lang="zh-CN" altLang="en-US" sz="36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7E3851-9E49-4776-8EC1-6AEEA204C509}"/>
              </a:ext>
            </a:extLst>
          </p:cNvPr>
          <p:cNvSpPr/>
          <p:nvPr/>
        </p:nvSpPr>
        <p:spPr>
          <a:xfrm>
            <a:off x="304798" y="2194600"/>
            <a:ext cx="51976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SELECT </a:t>
            </a:r>
            <a:r>
              <a:rPr lang="en-US" altLang="zh-CN" dirty="0" err="1"/>
              <a:t>t.ACCT_ID</a:t>
            </a:r>
            <a:r>
              <a:rPr lang="en-US" altLang="zh-CN" dirty="0"/>
              <a:t>, </a:t>
            </a:r>
            <a:r>
              <a:rPr lang="en-US" altLang="zh-CN" dirty="0" err="1"/>
              <a:t>t.OPP_ACCT_ID</a:t>
            </a:r>
            <a:r>
              <a:rPr lang="en-US" altLang="zh-CN" dirty="0"/>
              <a:t>, TR_TM, TR_NO, TR_AM, OPR_ID, -1 AS FLAG</a:t>
            </a:r>
          </a:p>
          <a:p>
            <a:r>
              <a:rPr lang="en-US" altLang="zh-CN" dirty="0"/>
              <a:t>FROM transaction t, </a:t>
            </a:r>
            <a:r>
              <a:rPr lang="en-US" altLang="zh-CN" dirty="0" err="1"/>
              <a:t>cust_acct</a:t>
            </a:r>
            <a:r>
              <a:rPr lang="en-US" altLang="zh-CN" dirty="0"/>
              <a:t> ca</a:t>
            </a:r>
          </a:p>
          <a:p>
            <a:r>
              <a:rPr lang="en-US" altLang="zh-CN" dirty="0"/>
              <a:t>WHERE </a:t>
            </a:r>
            <a:r>
              <a:rPr lang="en-US" altLang="zh-CN" dirty="0" err="1"/>
              <a:t>t.CUST_ID</a:t>
            </a:r>
            <a:r>
              <a:rPr lang="en-US" altLang="zh-CN" dirty="0"/>
              <a:t> = 85888307 AND </a:t>
            </a:r>
            <a:r>
              <a:rPr lang="en-US" altLang="zh-CN" dirty="0" err="1"/>
              <a:t>t.CUST_ID</a:t>
            </a:r>
            <a:r>
              <a:rPr lang="en-US" altLang="zh-CN" dirty="0"/>
              <a:t> = </a:t>
            </a:r>
            <a:r>
              <a:rPr lang="en-US" altLang="zh-CN" dirty="0" err="1"/>
              <a:t>ca.CUST_ID</a:t>
            </a:r>
            <a:r>
              <a:rPr lang="en-US" altLang="zh-CN" dirty="0"/>
              <a:t> AND </a:t>
            </a:r>
            <a:r>
              <a:rPr lang="en-US" altLang="zh-CN" dirty="0" err="1"/>
              <a:t>ca.ACCT_ID</a:t>
            </a:r>
            <a:r>
              <a:rPr lang="en-US" altLang="zh-CN" dirty="0"/>
              <a:t> = </a:t>
            </a:r>
            <a:r>
              <a:rPr lang="en-US" altLang="zh-CN" dirty="0" err="1"/>
              <a:t>t.ACCT_ID</a:t>
            </a:r>
            <a:r>
              <a:rPr lang="en-US" altLang="zh-CN" dirty="0"/>
              <a:t> AND </a:t>
            </a:r>
            <a:r>
              <a:rPr lang="en-US" altLang="zh-CN" dirty="0" err="1"/>
              <a:t>t.ACCT_ID</a:t>
            </a:r>
            <a:r>
              <a:rPr lang="en-US" altLang="zh-CN" dirty="0"/>
              <a:t> = 4994257904</a:t>
            </a:r>
          </a:p>
          <a:p>
            <a:r>
              <a:rPr lang="en-US" altLang="zh-CN" dirty="0"/>
              <a:t>UNION ALL </a:t>
            </a:r>
          </a:p>
          <a:p>
            <a:r>
              <a:rPr lang="en-US" altLang="zh-CN" dirty="0"/>
              <a:t>SELECT </a:t>
            </a:r>
            <a:r>
              <a:rPr lang="en-US" altLang="zh-CN" dirty="0" err="1"/>
              <a:t>t.ACCT_ID</a:t>
            </a:r>
            <a:r>
              <a:rPr lang="en-US" altLang="zh-CN" dirty="0"/>
              <a:t>, </a:t>
            </a:r>
            <a:r>
              <a:rPr lang="en-US" altLang="zh-CN" dirty="0" err="1"/>
              <a:t>t.OPP_ACCT_ID</a:t>
            </a:r>
            <a:r>
              <a:rPr lang="en-US" altLang="zh-CN" dirty="0"/>
              <a:t>, TR_TM, TR_NO, TR_AM, OPR_ID, 1 AS FLAG</a:t>
            </a:r>
          </a:p>
          <a:p>
            <a:r>
              <a:rPr lang="en-US" altLang="zh-CN" dirty="0"/>
              <a:t>FROM transaction t, </a:t>
            </a:r>
            <a:r>
              <a:rPr lang="en-US" altLang="zh-CN" dirty="0" err="1"/>
              <a:t>cust_acct</a:t>
            </a:r>
            <a:r>
              <a:rPr lang="en-US" altLang="zh-CN" dirty="0"/>
              <a:t> ca</a:t>
            </a:r>
          </a:p>
          <a:p>
            <a:r>
              <a:rPr lang="en-US" altLang="zh-CN" dirty="0"/>
              <a:t>WHERE </a:t>
            </a:r>
            <a:r>
              <a:rPr lang="en-US" altLang="zh-CN" dirty="0" err="1"/>
              <a:t>t.CUST_ID</a:t>
            </a:r>
            <a:r>
              <a:rPr lang="en-US" altLang="zh-CN" dirty="0"/>
              <a:t> = 85888307 AND </a:t>
            </a:r>
            <a:r>
              <a:rPr lang="en-US" altLang="zh-CN" dirty="0" err="1"/>
              <a:t>t.CUST_ID</a:t>
            </a:r>
            <a:r>
              <a:rPr lang="en-US" altLang="zh-CN" dirty="0"/>
              <a:t> = </a:t>
            </a:r>
            <a:r>
              <a:rPr lang="en-US" altLang="zh-CN" dirty="0" err="1"/>
              <a:t>ca.CUST_ID</a:t>
            </a:r>
            <a:r>
              <a:rPr lang="en-US" altLang="zh-CN" dirty="0"/>
              <a:t> AND </a:t>
            </a:r>
            <a:r>
              <a:rPr lang="en-US" altLang="zh-CN" dirty="0" err="1"/>
              <a:t>ca.ACCT_ID</a:t>
            </a:r>
            <a:r>
              <a:rPr lang="en-US" altLang="zh-CN" dirty="0"/>
              <a:t> = </a:t>
            </a:r>
            <a:r>
              <a:rPr lang="en-US" altLang="zh-CN" dirty="0" err="1"/>
              <a:t>t.OPP_ACCT_ID</a:t>
            </a:r>
            <a:r>
              <a:rPr lang="en-US" altLang="zh-CN" dirty="0"/>
              <a:t> AND </a:t>
            </a:r>
            <a:r>
              <a:rPr lang="en-US" altLang="zh-CN" dirty="0" err="1"/>
              <a:t>t.OPP_ACCT_ID</a:t>
            </a:r>
            <a:r>
              <a:rPr lang="en-US" altLang="zh-CN" dirty="0"/>
              <a:t> = 4994257904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4D224D-88B7-438C-A552-0E674B5F5DB2}"/>
              </a:ext>
            </a:extLst>
          </p:cNvPr>
          <p:cNvSpPr txBox="1"/>
          <p:nvPr/>
        </p:nvSpPr>
        <p:spPr>
          <a:xfrm>
            <a:off x="352924" y="1681811"/>
            <a:ext cx="481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All transaction for a specific card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E45BC1-9308-4C10-B0AB-B3072A543E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26" r="47631"/>
          <a:stretch/>
        </p:blipFill>
        <p:spPr>
          <a:xfrm>
            <a:off x="5502444" y="3080084"/>
            <a:ext cx="6384758" cy="137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0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1792A7E-3632-49AA-92FD-9DB38B386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423" y="0"/>
            <a:ext cx="2221153" cy="15383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9B7C33-8363-42D7-BFDE-896B0D4EF588}"/>
              </a:ext>
            </a:extLst>
          </p:cNvPr>
          <p:cNvSpPr txBox="1"/>
          <p:nvPr/>
        </p:nvSpPr>
        <p:spPr>
          <a:xfrm>
            <a:off x="1331493" y="446011"/>
            <a:ext cx="2221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TELLER</a:t>
            </a:r>
            <a:endParaRPr lang="zh-CN" altLang="en-US" sz="36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7E3851-9E49-4776-8EC1-6AEEA204C509}"/>
              </a:ext>
            </a:extLst>
          </p:cNvPr>
          <p:cNvSpPr/>
          <p:nvPr/>
        </p:nvSpPr>
        <p:spPr>
          <a:xfrm>
            <a:off x="352924" y="2194600"/>
            <a:ext cx="39624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SELECT ACCT_ID, OPP_ACCT_ID, TR_TM, TR_NO, TR_AM, OPR_ID</a:t>
            </a:r>
          </a:p>
          <a:p>
            <a:r>
              <a:rPr lang="en-US" altLang="zh-CN" dirty="0"/>
              <a:t>FROM transaction</a:t>
            </a:r>
          </a:p>
          <a:p>
            <a:r>
              <a:rPr lang="en-US" altLang="zh-CN" dirty="0"/>
              <a:t>WHERE OPR_ID = 'YL0001'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4D224D-88B7-438C-A552-0E674B5F5DB2}"/>
              </a:ext>
            </a:extLst>
          </p:cNvPr>
          <p:cNvSpPr txBox="1"/>
          <p:nvPr/>
        </p:nvSpPr>
        <p:spPr>
          <a:xfrm>
            <a:off x="352924" y="1681811"/>
            <a:ext cx="481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All transaction for tellers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3352C5-4371-43B8-A806-0017FCBB74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4" r="11321"/>
          <a:stretch/>
        </p:blipFill>
        <p:spPr>
          <a:xfrm>
            <a:off x="4424410" y="1866477"/>
            <a:ext cx="7061739" cy="348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1792A7E-3632-49AA-92FD-9DB38B386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423" y="0"/>
            <a:ext cx="2221153" cy="15383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9B7C33-8363-42D7-BFDE-896B0D4EF588}"/>
              </a:ext>
            </a:extLst>
          </p:cNvPr>
          <p:cNvSpPr txBox="1"/>
          <p:nvPr/>
        </p:nvSpPr>
        <p:spPr>
          <a:xfrm>
            <a:off x="1331493" y="446011"/>
            <a:ext cx="1620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CHIEF</a:t>
            </a:r>
            <a:endParaRPr lang="zh-CN" altLang="en-US" sz="36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7E3851-9E49-4776-8EC1-6AEEA204C509}"/>
              </a:ext>
            </a:extLst>
          </p:cNvPr>
          <p:cNvSpPr/>
          <p:nvPr/>
        </p:nvSpPr>
        <p:spPr>
          <a:xfrm>
            <a:off x="304798" y="2194600"/>
            <a:ext cx="51976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SELECT ACCT_ID, OPP_ACCT_ID, TR_TM, TR_NO, TR_AM, OPR_ID</a:t>
            </a:r>
          </a:p>
          <a:p>
            <a:r>
              <a:rPr lang="en-US" altLang="zh-CN" dirty="0"/>
              <a:t>FROM transaction t, teller </a:t>
            </a:r>
            <a:r>
              <a:rPr lang="en-US" altLang="zh-CN" dirty="0" err="1"/>
              <a:t>te</a:t>
            </a:r>
            <a:endParaRPr lang="en-US" altLang="zh-CN" dirty="0"/>
          </a:p>
          <a:p>
            <a:r>
              <a:rPr lang="en-US" altLang="zh-CN" dirty="0"/>
              <a:t>WHERE </a:t>
            </a:r>
            <a:r>
              <a:rPr lang="en-US" altLang="zh-CN" dirty="0" err="1"/>
              <a:t>t.OPR_ID</a:t>
            </a:r>
            <a:r>
              <a:rPr lang="en-US" altLang="zh-CN" dirty="0"/>
              <a:t> = </a:t>
            </a:r>
            <a:r>
              <a:rPr lang="en-US" altLang="zh-CN" dirty="0" err="1"/>
              <a:t>te.GUIYDAIH</a:t>
            </a:r>
            <a:r>
              <a:rPr lang="en-US" altLang="zh-CN" dirty="0"/>
              <a:t> AND </a:t>
            </a:r>
            <a:r>
              <a:rPr lang="en-US" altLang="zh-CN" dirty="0" err="1"/>
              <a:t>te.YNGYJIGO</a:t>
            </a:r>
            <a:r>
              <a:rPr lang="en-US" altLang="zh-CN" dirty="0"/>
              <a:t> = (SELECT YNGYJIGO</a:t>
            </a:r>
          </a:p>
          <a:p>
            <a:r>
              <a:rPr lang="en-US" altLang="zh-CN" dirty="0"/>
              <a:t>    FROM teller</a:t>
            </a:r>
          </a:p>
          <a:p>
            <a:r>
              <a:rPr lang="en-US" altLang="zh-CN" dirty="0"/>
              <a:t>    WHERE GUIYDAIH = 1041 AND level = 1)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4D224D-88B7-438C-A552-0E674B5F5DB2}"/>
              </a:ext>
            </a:extLst>
          </p:cNvPr>
          <p:cNvSpPr txBox="1"/>
          <p:nvPr/>
        </p:nvSpPr>
        <p:spPr>
          <a:xfrm>
            <a:off x="352924" y="1681811"/>
            <a:ext cx="481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All transaction for corresponding institute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FBB2C5-B518-432F-9C97-0AA9965D71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08" r="50000"/>
          <a:stretch/>
        </p:blipFill>
        <p:spPr>
          <a:xfrm>
            <a:off x="5502441" y="1538354"/>
            <a:ext cx="6096000" cy="483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9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1792A7E-3632-49AA-92FD-9DB38B386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423" y="0"/>
            <a:ext cx="2221153" cy="15383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9B7C33-8363-42D7-BFDE-896B0D4EF588}"/>
              </a:ext>
            </a:extLst>
          </p:cNvPr>
          <p:cNvSpPr txBox="1"/>
          <p:nvPr/>
        </p:nvSpPr>
        <p:spPr>
          <a:xfrm>
            <a:off x="1331493" y="446011"/>
            <a:ext cx="1620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CHIEF</a:t>
            </a:r>
            <a:endParaRPr lang="zh-CN" altLang="en-US" sz="36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7E3851-9E49-4776-8EC1-6AEEA204C509}"/>
              </a:ext>
            </a:extLst>
          </p:cNvPr>
          <p:cNvSpPr/>
          <p:nvPr/>
        </p:nvSpPr>
        <p:spPr>
          <a:xfrm>
            <a:off x="304798" y="2194600"/>
            <a:ext cx="51976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SELECT ACCT_ID, OPP_ACCT_ID, TR_TM, TR_NO, TR_AM, OPR_ID</a:t>
            </a:r>
          </a:p>
          <a:p>
            <a:r>
              <a:rPr lang="en-US" altLang="zh-CN" dirty="0"/>
              <a:t>FROM transaction t, teller </a:t>
            </a:r>
            <a:r>
              <a:rPr lang="en-US" altLang="zh-CN" dirty="0" err="1"/>
              <a:t>te</a:t>
            </a:r>
            <a:endParaRPr lang="en-US" altLang="zh-CN" dirty="0"/>
          </a:p>
          <a:p>
            <a:r>
              <a:rPr lang="en-US" altLang="zh-CN" dirty="0"/>
              <a:t>WHERE </a:t>
            </a:r>
            <a:r>
              <a:rPr lang="en-US" altLang="zh-CN" dirty="0" err="1"/>
              <a:t>t.OPR_ID</a:t>
            </a:r>
            <a:r>
              <a:rPr lang="en-US" altLang="zh-CN" dirty="0"/>
              <a:t> = </a:t>
            </a:r>
            <a:r>
              <a:rPr lang="en-US" altLang="zh-CN" dirty="0" err="1"/>
              <a:t>te.GUIYDAIH</a:t>
            </a:r>
            <a:r>
              <a:rPr lang="en-US" altLang="zh-CN" dirty="0"/>
              <a:t> AND </a:t>
            </a:r>
            <a:r>
              <a:rPr lang="en-US" altLang="zh-CN" dirty="0" err="1"/>
              <a:t>te.YNGYJIGO</a:t>
            </a:r>
            <a:r>
              <a:rPr lang="en-US" altLang="zh-CN" dirty="0"/>
              <a:t> = (SELECT YNGYJIGO</a:t>
            </a:r>
          </a:p>
          <a:p>
            <a:r>
              <a:rPr lang="en-US" altLang="zh-CN" dirty="0"/>
              <a:t>    FROM teller</a:t>
            </a:r>
          </a:p>
          <a:p>
            <a:r>
              <a:rPr lang="en-US" altLang="zh-CN" dirty="0"/>
              <a:t>    WHERE GUIYDAIH = 1041 AND level = 1) AND </a:t>
            </a:r>
            <a:r>
              <a:rPr lang="en-US" altLang="zh-CN" dirty="0" err="1"/>
              <a:t>t.OPR_ID</a:t>
            </a:r>
            <a:r>
              <a:rPr lang="en-US" altLang="zh-CN" dirty="0"/>
              <a:t> = 'AT1177'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4D224D-88B7-438C-A552-0E674B5F5DB2}"/>
              </a:ext>
            </a:extLst>
          </p:cNvPr>
          <p:cNvSpPr txBox="1"/>
          <p:nvPr/>
        </p:nvSpPr>
        <p:spPr>
          <a:xfrm>
            <a:off x="352924" y="1681811"/>
            <a:ext cx="481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All transaction for a specific teller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81CEC2-553F-4504-B17F-90915B79B7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2632"/>
          <a:stretch/>
        </p:blipFill>
        <p:spPr>
          <a:xfrm>
            <a:off x="5238488" y="2814585"/>
            <a:ext cx="6648714" cy="106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3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1792A7E-3632-49AA-92FD-9DB38B386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423" y="0"/>
            <a:ext cx="2221153" cy="15383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9B7C33-8363-42D7-BFDE-896B0D4EF588}"/>
              </a:ext>
            </a:extLst>
          </p:cNvPr>
          <p:cNvSpPr txBox="1"/>
          <p:nvPr/>
        </p:nvSpPr>
        <p:spPr>
          <a:xfrm>
            <a:off x="1331493" y="446011"/>
            <a:ext cx="1620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CHIEF</a:t>
            </a:r>
            <a:endParaRPr lang="zh-CN" altLang="en-US" sz="36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7E3851-9E49-4776-8EC1-6AEEA204C509}"/>
              </a:ext>
            </a:extLst>
          </p:cNvPr>
          <p:cNvSpPr/>
          <p:nvPr/>
        </p:nvSpPr>
        <p:spPr>
          <a:xfrm>
            <a:off x="304798" y="2194600"/>
            <a:ext cx="51976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SELECT ACCT_ID, OPP_ACCT_ID, TR_TM, TR_NO, TR_AM, OPR_ID</a:t>
            </a:r>
          </a:p>
          <a:p>
            <a:r>
              <a:rPr lang="en-US" altLang="zh-CN" dirty="0"/>
              <a:t>FROM transaction t, teller </a:t>
            </a:r>
            <a:r>
              <a:rPr lang="en-US" altLang="zh-CN" dirty="0" err="1"/>
              <a:t>te</a:t>
            </a:r>
            <a:endParaRPr lang="en-US" altLang="zh-CN" dirty="0"/>
          </a:p>
          <a:p>
            <a:r>
              <a:rPr lang="en-US" altLang="zh-CN" dirty="0"/>
              <a:t>WHERE </a:t>
            </a:r>
            <a:r>
              <a:rPr lang="en-US" altLang="zh-CN" dirty="0" err="1"/>
              <a:t>t.OPR_ID</a:t>
            </a:r>
            <a:r>
              <a:rPr lang="en-US" altLang="zh-CN" dirty="0"/>
              <a:t> = </a:t>
            </a:r>
            <a:r>
              <a:rPr lang="en-US" altLang="zh-CN" dirty="0" err="1"/>
              <a:t>te.GUIYDAIH</a:t>
            </a:r>
            <a:r>
              <a:rPr lang="en-US" altLang="zh-CN" dirty="0"/>
              <a:t> AND </a:t>
            </a:r>
            <a:r>
              <a:rPr lang="en-US" altLang="zh-CN" dirty="0" err="1"/>
              <a:t>te.YNGYJIGO</a:t>
            </a:r>
            <a:r>
              <a:rPr lang="en-US" altLang="zh-CN" dirty="0"/>
              <a:t> = (SELECT YNGYJIGO</a:t>
            </a:r>
          </a:p>
          <a:p>
            <a:r>
              <a:rPr lang="en-US" altLang="zh-CN" dirty="0"/>
              <a:t>    FROM teller</a:t>
            </a:r>
          </a:p>
          <a:p>
            <a:r>
              <a:rPr lang="en-US" altLang="zh-CN" dirty="0"/>
              <a:t>    WHERE GUIYDAIH = 1041 AND level = 1) AND </a:t>
            </a:r>
            <a:r>
              <a:rPr lang="en-US" altLang="zh-CN" dirty="0" err="1"/>
              <a:t>t.ACCT_ID</a:t>
            </a:r>
            <a:r>
              <a:rPr lang="en-US" altLang="zh-CN" dirty="0"/>
              <a:t> = 8923945934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4D224D-88B7-438C-A552-0E674B5F5DB2}"/>
              </a:ext>
            </a:extLst>
          </p:cNvPr>
          <p:cNvSpPr txBox="1"/>
          <p:nvPr/>
        </p:nvSpPr>
        <p:spPr>
          <a:xfrm>
            <a:off x="352924" y="1681811"/>
            <a:ext cx="481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All transaction for a specific account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4400B2-83C5-4C24-A3BA-2F245DE250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70" r="51579" b="-2156"/>
          <a:stretch/>
        </p:blipFill>
        <p:spPr>
          <a:xfrm>
            <a:off x="4985423" y="2913620"/>
            <a:ext cx="6814131" cy="8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9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1792A7E-3632-49AA-92FD-9DB38B386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423" y="0"/>
            <a:ext cx="2221153" cy="15383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9B7C33-8363-42D7-BFDE-896B0D4EF588}"/>
              </a:ext>
            </a:extLst>
          </p:cNvPr>
          <p:cNvSpPr txBox="1"/>
          <p:nvPr/>
        </p:nvSpPr>
        <p:spPr>
          <a:xfrm>
            <a:off x="1331492" y="446011"/>
            <a:ext cx="2943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PRESIDENT</a:t>
            </a:r>
            <a:endParaRPr lang="zh-CN" altLang="en-US" sz="36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7E3851-9E49-4776-8EC1-6AEEA204C509}"/>
              </a:ext>
            </a:extLst>
          </p:cNvPr>
          <p:cNvSpPr/>
          <p:nvPr/>
        </p:nvSpPr>
        <p:spPr>
          <a:xfrm>
            <a:off x="304798" y="1691633"/>
            <a:ext cx="519764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SELECT first, second, sum(COUNT) COUNT, SUM(AMOUNT) AMOUNT</a:t>
            </a:r>
          </a:p>
          <a:p>
            <a:r>
              <a:rPr lang="en-US" altLang="zh-CN" dirty="0"/>
              <a:t>FROM (</a:t>
            </a:r>
          </a:p>
          <a:p>
            <a:r>
              <a:rPr lang="en-US" altLang="zh-CN" dirty="0"/>
              <a:t>        SELECT ACCT_ID first, OPP_ACCT_ID second, COUNT(TR_NO) AS COUNT , SUM(TR_AM) AMOUNT</a:t>
            </a:r>
          </a:p>
          <a:p>
            <a:r>
              <a:rPr lang="en-US" altLang="zh-CN" dirty="0"/>
              <a:t>        FROM transaction</a:t>
            </a:r>
          </a:p>
          <a:p>
            <a:r>
              <a:rPr lang="en-US" altLang="zh-CN" dirty="0"/>
              <a:t>        GROUP BY ACCT_ID, OPP_ACCT_ID</a:t>
            </a:r>
          </a:p>
          <a:p>
            <a:r>
              <a:rPr lang="en-US" altLang="zh-CN" dirty="0"/>
              <a:t>    UNION ALL</a:t>
            </a:r>
          </a:p>
          <a:p>
            <a:r>
              <a:rPr lang="en-US" altLang="zh-CN" dirty="0"/>
              <a:t>        SELECT OPP_ACCT_ID first, ACCT_ID second, COUNT(TR_NO) AS COUNT , SUM(TR_AM) AMOUNT</a:t>
            </a:r>
          </a:p>
          <a:p>
            <a:r>
              <a:rPr lang="en-US" altLang="zh-CN" dirty="0"/>
              <a:t>        FROM transaction</a:t>
            </a:r>
          </a:p>
          <a:p>
            <a:r>
              <a:rPr lang="en-US" altLang="zh-CN" dirty="0"/>
              <a:t>        GROUP BY ACCT_ID, OPP_ACCT_ID</a:t>
            </a:r>
          </a:p>
          <a:p>
            <a:r>
              <a:rPr lang="en-US" altLang="zh-CN" dirty="0"/>
              <a:t>    ) t</a:t>
            </a:r>
          </a:p>
          <a:p>
            <a:r>
              <a:rPr lang="en-US" altLang="zh-CN" dirty="0"/>
              <a:t>GROUP BY first, second</a:t>
            </a:r>
          </a:p>
          <a:p>
            <a:r>
              <a:rPr lang="en-US" altLang="zh-CN" dirty="0"/>
              <a:t>ORDER BY COUNT DESC, AMOUNT DESC</a:t>
            </a:r>
          </a:p>
          <a:p>
            <a:r>
              <a:rPr lang="en-US" altLang="zh-CN" dirty="0"/>
              <a:t>LIMIT 10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4D224D-88B7-438C-A552-0E674B5F5DB2}"/>
              </a:ext>
            </a:extLst>
          </p:cNvPr>
          <p:cNvSpPr txBox="1"/>
          <p:nvPr/>
        </p:nvSpPr>
        <p:spPr>
          <a:xfrm>
            <a:off x="304798" y="1322301"/>
            <a:ext cx="481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President detector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2DCA7E-8848-4413-9D12-672288E3F1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87" r="65000"/>
          <a:stretch/>
        </p:blipFill>
        <p:spPr>
          <a:xfrm>
            <a:off x="5710988" y="2044559"/>
            <a:ext cx="5951871" cy="337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1180</Words>
  <Application>Microsoft Macintosh PowerPoint</Application>
  <PresentationFormat>Widescreen</PresentationFormat>
  <Paragraphs>116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Qian, Haoyang</dc:creator>
  <cp:lastModifiedBy>Pang, Jing</cp:lastModifiedBy>
  <cp:revision>20</cp:revision>
  <dcterms:created xsi:type="dcterms:W3CDTF">2019-04-17T10:20:47Z</dcterms:created>
  <dcterms:modified xsi:type="dcterms:W3CDTF">2019-04-17T15:35:40Z</dcterms:modified>
</cp:coreProperties>
</file>