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9" r:id="rId4"/>
    <p:sldId id="264" r:id="rId5"/>
    <p:sldId id="266" r:id="rId6"/>
    <p:sldId id="261" r:id="rId7"/>
    <p:sldId id="267" r:id="rId8"/>
    <p:sldId id="268" r:id="rId9"/>
    <p:sldId id="260" r:id="rId10"/>
    <p:sldId id="263" r:id="rId11"/>
    <p:sldId id="257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95B06-FE7C-301D-DD8B-943A2D21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FF0B4-47F2-654D-FB99-5D7A8D9A5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D210E-1915-4E44-8A2C-B2D4C128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2F112-4D7D-CFAC-8935-DD455D31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4EF65-BB5E-49FF-B942-1A0D3A17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4358-00A5-5BB3-6117-941A3190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A46FC-3A5B-2DDD-E6D7-3BA64159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E5374-2D51-48E2-9E49-C6196E26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124CB-D950-C4CA-50BE-2E390ABC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5E2E-4DED-6B63-1BC6-318FB739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DE132-16A3-F695-9540-85D743C8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AA2CD-675A-85EF-4F92-D46220FD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C09FC-49F3-C767-AA3B-BC753041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BB8DC-6327-A745-A8EB-152DBC37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1BCA4-B39A-62BB-28F8-DBCD99D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4CD4C-B0FD-632F-1B82-DA9F934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3A17F-51D4-823F-47B0-AB88577A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13855-8FDA-71B6-057B-D231CC7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A8763-A6EB-E04A-29B5-003768F6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A32B3-1424-E866-0071-5FA0D95C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2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F0B5-2671-72C7-6D46-94636020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B8CF9-E929-DD7F-5628-65845F05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E7B0C-0346-2157-F07C-CB7CF0C6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4F6E6-98DB-7937-BB21-F5558802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0C908-C71C-A25E-7445-8C03CB83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551-C346-5A73-8A91-F1399D7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9F691-14CB-080C-8D0C-6F669381C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B9ACB-5028-0322-7292-A2B2FA6B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5D365-A480-861F-0451-350F37D2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03B7C-2EAE-DC16-BA31-EB9A85DA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1E572-E9A3-C87D-5D2B-6A1C21F0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D329-53D4-C359-C458-4B7A5540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92DCD-8A48-19BB-3A9D-FAC84EE6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E5927-EF2B-06C7-6A28-CD2A0BA4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F7BFB-0FC1-7169-2D20-BDFCA03A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DE2E4D-6975-3F6A-8C71-28E78EE5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2506DA-6508-2B20-C18E-DBB46B6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C4313-1A0F-D19B-ED0A-97D0A97F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6351F-0371-F442-E042-747A81E5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BC43-63B2-3C94-9261-491CD9A2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9D59D-F653-DD19-EDC6-9BEE747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977B9-9CFC-AFE2-7BAC-026A4A81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6A74D-9775-9341-5738-665A216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AC811-43C1-FEC5-A2A9-0587B290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208FC-17EF-2A85-A6E7-A0D53DF6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ED36B-F3C0-626B-CB92-117B7885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0D44-89D8-5DD5-4959-99640393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CE76-2250-D235-A9AE-F6ACC1C0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C1F70-4F1F-5FC3-0379-10A22E64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A0AB9-24F9-0883-006A-038184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872ED-8932-C1F5-324D-8C397229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7759C-8EB8-A993-CFD2-F062DD3E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2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E604-98B1-F902-1FC0-D27FC271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B6DFAC-A160-C882-D2EB-4992B28AE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AD132-22E9-EC9A-322B-8A8F067C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6F345-C994-1369-AA06-72B0E6C5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0A1FD-4EA0-D94D-B1E1-04A85AEB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1AFEF-4E95-595A-85EC-428837AC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91C8C-046E-43BB-879E-5CB450D2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96233-1906-C981-3D52-C9321002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67AE2-4B0B-36F4-EF66-A856E26A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AB281-4D09-2444-1A3A-9CB95AE0D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499A1-C1E6-84A7-E636-48121C35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4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ature.com/articles/s41598-023-47022-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C282B-3C76-30F2-DEA5-28800F392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보행패턴</a:t>
            </a:r>
          </a:p>
        </p:txBody>
      </p:sp>
    </p:spTree>
    <p:extLst>
      <p:ext uri="{BB962C8B-B14F-4D97-AF65-F5344CB8AC3E}">
        <p14:creationId xmlns:p14="http://schemas.microsoft.com/office/powerpoint/2010/main" val="75050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7F9E-FA9A-72C5-19ED-DA52F74DB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39E22-9F19-5148-35D1-820FC97F8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B6B37-BDA9-058E-F516-3D666720D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08B-5417-0142-565E-280C5FFBF3BB}"/>
              </a:ext>
            </a:extLst>
          </p:cNvPr>
          <p:cNvSpPr txBox="1"/>
          <p:nvPr/>
        </p:nvSpPr>
        <p:spPr>
          <a:xfrm>
            <a:off x="1114547" y="1065457"/>
            <a:ext cx="6097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시나리오 </a:t>
            </a:r>
            <a:r>
              <a:rPr lang="en-US" altLang="ko-KR" b="0" i="0" dirty="0">
                <a:effectLst/>
                <a:latin typeface="var(--font-fk-grotesk)"/>
              </a:rPr>
              <a:t>1: </a:t>
            </a:r>
            <a:r>
              <a:rPr lang="ko-KR" altLang="en-US" b="0" i="0" dirty="0">
                <a:effectLst/>
                <a:latin typeface="var(--font-fk-grotesk)"/>
              </a:rPr>
              <a:t>기본 명령어 응답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입력</a:t>
            </a:r>
            <a:r>
              <a:rPr lang="en-US" altLang="ko-KR" b="0" i="0" dirty="0">
                <a:effectLst/>
                <a:latin typeface="__fkGroteskNeue_598ab8"/>
              </a:rPr>
              <a:t>: "</a:t>
            </a:r>
            <a:r>
              <a:rPr lang="en-GB" altLang="ko-KR" b="0" i="0" dirty="0">
                <a:effectLst/>
                <a:latin typeface="__fkGroteskNeue_598ab8"/>
              </a:rPr>
              <a:t>sit", "stand", "walk"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출력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ko-KR" altLang="en-US" b="0" i="0" dirty="0">
                <a:effectLst/>
                <a:latin typeface="__fkGroteskNeue_598ab8"/>
              </a:rPr>
              <a:t>각 명령에 따른 짖는 소리 </a:t>
            </a:r>
            <a:r>
              <a:rPr lang="en-US" altLang="ko-KR" b="0" i="0" dirty="0">
                <a:effectLst/>
                <a:latin typeface="__fkGroteskNeue_598ab8"/>
              </a:rPr>
              <a:t>("</a:t>
            </a:r>
            <a:r>
              <a:rPr lang="en-GB" altLang="ko-KR" b="0" i="0" dirty="0">
                <a:effectLst/>
                <a:latin typeface="__fkGroteskNeue_598ab8"/>
              </a:rPr>
              <a:t>woof", "ruff", "arf")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Client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voice_command_client</a:t>
            </a:r>
            <a:endParaRPr lang="en-GB" altLang="ko-KR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Server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dog_response_server</a:t>
            </a:r>
            <a:endParaRPr lang="en-GB" altLang="ko-KR" b="0" i="0" dirty="0">
              <a:effectLst/>
              <a:latin typeface="__fkGroteskNeue_598ab8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DD4AA-59E5-11E6-F0A4-BC9174CAA064}"/>
              </a:ext>
            </a:extLst>
          </p:cNvPr>
          <p:cNvCxnSpPr/>
          <p:nvPr/>
        </p:nvCxnSpPr>
        <p:spPr>
          <a:xfrm>
            <a:off x="4527550" y="38798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95D434-D19C-13BF-986C-3BDA4A57BEA9}"/>
              </a:ext>
            </a:extLst>
          </p:cNvPr>
          <p:cNvCxnSpPr/>
          <p:nvPr/>
        </p:nvCxnSpPr>
        <p:spPr>
          <a:xfrm>
            <a:off x="4527550" y="49085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7EBC30-EAC0-82C7-C8A1-CB4938A85A21}"/>
              </a:ext>
            </a:extLst>
          </p:cNvPr>
          <p:cNvGrpSpPr/>
          <p:nvPr/>
        </p:nvGrpSpPr>
        <p:grpSpPr>
          <a:xfrm>
            <a:off x="1733550" y="3378200"/>
            <a:ext cx="2228850" cy="2228850"/>
            <a:chOff x="1981200" y="3009900"/>
            <a:chExt cx="2228850" cy="22288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30C603A-2704-3DF8-D726-4426B2C10F2B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A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74AD254-8CDD-B444-58AA-EC815AB73B3D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Server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462D61-F8D4-D688-D8A8-4B0C5FF503D3}"/>
              </a:ext>
            </a:extLst>
          </p:cNvPr>
          <p:cNvGrpSpPr/>
          <p:nvPr/>
        </p:nvGrpSpPr>
        <p:grpSpPr>
          <a:xfrm>
            <a:off x="8712200" y="3378200"/>
            <a:ext cx="2228850" cy="2228850"/>
            <a:chOff x="1981200" y="3009900"/>
            <a:chExt cx="2228850" cy="22288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BD3548-F240-4CE4-879C-58004326ACB3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B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BC524D8-8874-3225-E063-5F8CE83048A4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Client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C70FDB-0198-49EB-A01D-BC6DD990C0EA}"/>
              </a:ext>
            </a:extLst>
          </p:cNvPr>
          <p:cNvSpPr txBox="1"/>
          <p:nvPr/>
        </p:nvSpPr>
        <p:spPr>
          <a:xfrm>
            <a:off x="8636000" y="1418906"/>
            <a:ext cx="3105426" cy="1123879"/>
          </a:xfrm>
          <a:prstGeom prst="rect">
            <a:avLst/>
          </a:prstGeom>
          <a:solidFill>
            <a:srgbClr val="002060"/>
          </a:solidFill>
        </p:spPr>
        <p:txBody>
          <a:bodyPr wrap="square" tIns="72000" bIns="7200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# 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srv</a:t>
            </a: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/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DogResponse.srv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---</a:t>
            </a: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9B1F3-95D5-511B-FF55-A7BC03AEDA04}"/>
              </a:ext>
            </a:extLst>
          </p:cNvPr>
          <p:cNvSpPr txBox="1"/>
          <p:nvPr/>
        </p:nvSpPr>
        <p:spPr>
          <a:xfrm>
            <a:off x="5654537" y="3429000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07D19-BA73-94E7-CCD3-4426B51FF737}"/>
              </a:ext>
            </a:extLst>
          </p:cNvPr>
          <p:cNvSpPr txBox="1"/>
          <p:nvPr/>
        </p:nvSpPr>
        <p:spPr>
          <a:xfrm>
            <a:off x="5654537" y="4492625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1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A079-5514-BFF7-E345-263F9222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B8C2E-BDFD-583A-1B4E-2DAA7F2F7A85}"/>
              </a:ext>
            </a:extLst>
          </p:cNvPr>
          <p:cNvSpPr txBox="1"/>
          <p:nvPr/>
        </p:nvSpPr>
        <p:spPr>
          <a:xfrm>
            <a:off x="1113443" y="1065457"/>
            <a:ext cx="75987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시나리오 </a:t>
            </a:r>
            <a:r>
              <a:rPr lang="en-US" altLang="ko-KR" b="0" i="0" dirty="0">
                <a:effectLst/>
                <a:latin typeface="var(--font-fk-grotesk)"/>
              </a:rPr>
              <a:t>2: </a:t>
            </a:r>
            <a:r>
              <a:rPr lang="ko-KR" altLang="en-US" b="0" i="0" dirty="0">
                <a:effectLst/>
                <a:latin typeface="var(--font-fk-grotesk)"/>
              </a:rPr>
              <a:t>상호작용 응답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입력</a:t>
            </a:r>
            <a:r>
              <a:rPr lang="en-US" altLang="ko-KR" b="0" i="0" dirty="0">
                <a:effectLst/>
                <a:latin typeface="__fkGroteskNeue_598ab8"/>
              </a:rPr>
              <a:t>: "</a:t>
            </a:r>
            <a:r>
              <a:rPr lang="en-GB" altLang="ko-KR" b="0" i="0" dirty="0">
                <a:effectLst/>
                <a:latin typeface="__fkGroteskNeue_598ab8"/>
              </a:rPr>
              <a:t>play", "treat", "pat"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출력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ko-KR" altLang="en-US" b="0" i="0" dirty="0">
                <a:effectLst/>
                <a:latin typeface="__fkGroteskNeue_598ab8"/>
              </a:rPr>
              <a:t>상호작용에 따른 반응 </a:t>
            </a:r>
            <a:r>
              <a:rPr lang="en-US" altLang="ko-KR" b="0" i="0" dirty="0">
                <a:effectLst/>
                <a:latin typeface="__fkGroteskNeue_598ab8"/>
              </a:rPr>
              <a:t>("</a:t>
            </a:r>
            <a:r>
              <a:rPr lang="en-GB" altLang="ko-KR" b="0" i="0" dirty="0">
                <a:effectLst/>
                <a:latin typeface="__fkGroteskNeue_598ab8"/>
              </a:rPr>
              <a:t>excited-bark!", "gentle-woof", "happy-yelp")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Client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interaction_client</a:t>
            </a:r>
            <a:endParaRPr lang="en-GB" altLang="ko-KR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Server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dog_behavior_server</a:t>
            </a:r>
            <a:endParaRPr lang="en-GB" altLang="ko-KR" b="0" i="0" dirty="0">
              <a:effectLst/>
              <a:latin typeface="__fkGroteskNeue_598ab8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C70EA-AB60-6B8F-3ECB-8CD38765BC9B}"/>
              </a:ext>
            </a:extLst>
          </p:cNvPr>
          <p:cNvCxnSpPr/>
          <p:nvPr/>
        </p:nvCxnSpPr>
        <p:spPr>
          <a:xfrm>
            <a:off x="4527550" y="38798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935B5F-24B5-CC38-4B5C-E3A7F9F3FCB4}"/>
              </a:ext>
            </a:extLst>
          </p:cNvPr>
          <p:cNvCxnSpPr/>
          <p:nvPr/>
        </p:nvCxnSpPr>
        <p:spPr>
          <a:xfrm>
            <a:off x="4527550" y="49085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EB300F-9272-2AD7-CDD5-8F3EECFD6B00}"/>
              </a:ext>
            </a:extLst>
          </p:cNvPr>
          <p:cNvGrpSpPr/>
          <p:nvPr/>
        </p:nvGrpSpPr>
        <p:grpSpPr>
          <a:xfrm>
            <a:off x="1733550" y="3378200"/>
            <a:ext cx="2228850" cy="2228850"/>
            <a:chOff x="1981200" y="3009900"/>
            <a:chExt cx="2228850" cy="22288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E2D667D-FA7F-F6FF-DD8E-844EA1297E0D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A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A749828-A5FA-FC80-002E-37C689603C04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Server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8DC47C-9099-1C44-ACF7-ECD443852EE8}"/>
              </a:ext>
            </a:extLst>
          </p:cNvPr>
          <p:cNvGrpSpPr/>
          <p:nvPr/>
        </p:nvGrpSpPr>
        <p:grpSpPr>
          <a:xfrm>
            <a:off x="8712200" y="3378200"/>
            <a:ext cx="2228850" cy="2228850"/>
            <a:chOff x="1981200" y="3009900"/>
            <a:chExt cx="2228850" cy="22288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FFE9072-9946-9395-694E-1A1B06BBEB51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B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2B91F8-5DFC-E83E-181D-951198074A24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Client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C002BB-473D-5F94-FC7B-AB4E72A2FFB0}"/>
              </a:ext>
            </a:extLst>
          </p:cNvPr>
          <p:cNvSpPr txBox="1"/>
          <p:nvPr/>
        </p:nvSpPr>
        <p:spPr>
          <a:xfrm>
            <a:off x="8636000" y="1418906"/>
            <a:ext cx="3105426" cy="1123879"/>
          </a:xfrm>
          <a:prstGeom prst="rect">
            <a:avLst/>
          </a:prstGeom>
          <a:solidFill>
            <a:srgbClr val="002060"/>
          </a:solidFill>
        </p:spPr>
        <p:txBody>
          <a:bodyPr wrap="square" tIns="72000" bIns="7200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# 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srv</a:t>
            </a: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/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DogResponse.srv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---</a:t>
            </a: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3F6DC-0D78-AE3E-A85D-966D3FF2070A}"/>
              </a:ext>
            </a:extLst>
          </p:cNvPr>
          <p:cNvSpPr txBox="1"/>
          <p:nvPr/>
        </p:nvSpPr>
        <p:spPr>
          <a:xfrm>
            <a:off x="5654537" y="3429000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EDF6B-EBE0-4ACB-FE18-815DAEBF6E83}"/>
              </a:ext>
            </a:extLst>
          </p:cNvPr>
          <p:cNvSpPr txBox="1"/>
          <p:nvPr/>
        </p:nvSpPr>
        <p:spPr>
          <a:xfrm>
            <a:off x="5654537" y="4492625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3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earchgate.net">
            <a:extLst>
              <a:ext uri="{FF2B5EF4-FFF2-40B4-BE49-F238E27FC236}">
                <a16:creationId xmlns:a16="http://schemas.microsoft.com/office/drawing/2014/main" id="{418483C8-868A-01EC-0BD7-6B092BDE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88" y="849731"/>
            <a:ext cx="3638076" cy="4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5EEB6-5CBB-97AC-46AF-CF08FDCD77D2}"/>
              </a:ext>
            </a:extLst>
          </p:cNvPr>
          <p:cNvSpPr txBox="1"/>
          <p:nvPr/>
        </p:nvSpPr>
        <p:spPr>
          <a:xfrm>
            <a:off x="-1136" y="5657671"/>
            <a:ext cx="6097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 der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Weele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Jacobus P., and Erik J. Banning. "Mode interaction in horses, tea, and other nonlinear oscillators: The universal role of symmetry."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American Journal of Physics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69.9 (2001): 953-965.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01728-8723-4921-E16A-1CD4456EBE3D}"/>
              </a:ext>
            </a:extLst>
          </p:cNvPr>
          <p:cNvSpPr txBox="1"/>
          <p:nvPr/>
        </p:nvSpPr>
        <p:spPr>
          <a:xfrm>
            <a:off x="5302250" y="2411668"/>
            <a:ext cx="612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Fig. 16. The four basic gaits, corresponding to the basic modes of our four-pendulum model: ~a! pronk, ~b! bound, ~c! pace ~or rack!, and ~d! trot. The pictures of the latter three are adapted from Ref. 19.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19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24995-C61B-4B26-6EE1-6A9F6EA63F59}"/>
              </a:ext>
            </a:extLst>
          </p:cNvPr>
          <p:cNvSpPr txBox="1"/>
          <p:nvPr/>
        </p:nvSpPr>
        <p:spPr>
          <a:xfrm>
            <a:off x="5283200" y="19595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effectLst/>
                <a:latin typeface="__fkGroteskNeue_598ab8"/>
              </a:rPr>
              <a:t>트로팅</a:t>
            </a:r>
            <a:r>
              <a:rPr lang="ko-KR" altLang="en-US" b="0" i="0" dirty="0">
                <a:effectLst/>
                <a:latin typeface="__fkGroteskNeue_598ab8"/>
              </a:rPr>
              <a:t> </a:t>
            </a:r>
            <a:r>
              <a:rPr lang="en-US" altLang="ko-KR" b="0" i="0" dirty="0">
                <a:effectLst/>
                <a:latin typeface="__fkGroteskNeue_598ab8"/>
              </a:rPr>
              <a:t>gait (Trotting gait):</a:t>
            </a:r>
          </a:p>
          <a:p>
            <a:pPr algn="l"/>
            <a:r>
              <a:rPr lang="ko-KR" altLang="en-US" b="0" i="0" dirty="0">
                <a:effectLst/>
                <a:latin typeface="__fkGroteskNeue_598ab8"/>
              </a:rPr>
              <a:t>대각선 방향의 두 다리가 쌍을 이루어 번갈아 움직임</a:t>
            </a:r>
            <a:endParaRPr lang="en-US" altLang="ko-KR" b="0" i="0" dirty="0">
              <a:effectLst/>
              <a:latin typeface="__fkGroteskNeue_598ab8"/>
            </a:endParaRPr>
          </a:p>
          <a:p>
            <a:pPr algn="l"/>
            <a:r>
              <a:rPr lang="ko-KR" altLang="en-US" b="0" i="0" dirty="0">
                <a:effectLst/>
                <a:latin typeface="__fkGroteskNeue_598ab8"/>
              </a:rPr>
              <a:t>무게중심 제어가 용이하여 </a:t>
            </a:r>
            <a:r>
              <a:rPr lang="ko-KR" altLang="en-US" b="0" i="0" dirty="0" err="1">
                <a:effectLst/>
                <a:latin typeface="__fkGroteskNeue_598ab8"/>
              </a:rPr>
              <a:t>사족보행로봇에서</a:t>
            </a:r>
            <a:r>
              <a:rPr lang="ko-KR" altLang="en-US" b="0" i="0" dirty="0">
                <a:effectLst/>
                <a:latin typeface="__fkGroteskNeue_598ab8"/>
              </a:rPr>
              <a:t> 자주 사용</a:t>
            </a:r>
            <a:endParaRPr lang="en-US" altLang="ko-KR" b="0" i="0" u="none" strike="noStrike" dirty="0">
              <a:effectLst/>
              <a:latin typeface="var(--font-berkeley-mono)"/>
              <a:hlinkClick r:id="rId2"/>
            </a:endParaRPr>
          </a:p>
        </p:txBody>
      </p:sp>
      <p:pic>
        <p:nvPicPr>
          <p:cNvPr id="5124" name="Picture 4" descr="link.springer.com">
            <a:extLst>
              <a:ext uri="{FF2B5EF4-FFF2-40B4-BE49-F238E27FC236}">
                <a16:creationId xmlns:a16="http://schemas.microsoft.com/office/drawing/2014/main" id="{80C7A3C7-520A-87BA-02E5-C6CC694A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0" y="1728999"/>
            <a:ext cx="4308429" cy="28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22E72-0345-1D42-3B62-9C948050E555}"/>
              </a:ext>
            </a:extLst>
          </p:cNvPr>
          <p:cNvSpPr txBox="1"/>
          <p:nvPr/>
        </p:nvSpPr>
        <p:spPr>
          <a:xfrm>
            <a:off x="5283200" y="32606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__fkGroteskNeue_598ab8"/>
              </a:rPr>
              <a:t>gallop (</a:t>
            </a:r>
            <a:r>
              <a:rPr lang="ko-KR" altLang="en-US" b="0" i="0" dirty="0">
                <a:effectLst/>
                <a:latin typeface="__fkGroteskNeue_598ab8"/>
              </a:rPr>
              <a:t> 갤럽</a:t>
            </a:r>
            <a:r>
              <a:rPr lang="en-US" altLang="ko-KR" b="0" i="0" dirty="0">
                <a:effectLst/>
                <a:latin typeface="__fkGroteskNeue_598ab8"/>
              </a:rPr>
              <a:t>):</a:t>
            </a:r>
          </a:p>
          <a:p>
            <a:pPr algn="l"/>
            <a:r>
              <a:rPr lang="ko-KR" altLang="en-US" dirty="0">
                <a:latin typeface="__fkGroteskNeue_598ab8"/>
              </a:rPr>
              <a:t>말</a:t>
            </a:r>
            <a:r>
              <a:rPr lang="ko-KR" altLang="en-US" b="0" i="0" dirty="0">
                <a:effectLst/>
                <a:latin typeface="__fkGroteskNeue_598ab8"/>
              </a:rPr>
              <a:t>과 같은 대형 동물에서 주로 관찰됩니다</a:t>
            </a:r>
            <a:r>
              <a:rPr lang="en-US" altLang="ko-KR" b="0" i="0" dirty="0">
                <a:effectLst/>
                <a:latin typeface="__fkGroteskNeue_598ab8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__fkGroteskNeue_598ab8"/>
              </a:rPr>
              <a:t>발의 순서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ko-KR" altLang="en-US" b="0" i="0" dirty="0">
                <a:effectLst/>
                <a:latin typeface="__fkGroteskNeue_598ab8"/>
              </a:rPr>
              <a:t>왼쪽 뒷발 → 오른쪽 뒷발 → 왼쪽 앞발 → 오른쪽 앞발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B30A2-0B95-B2F4-6F70-66FA8A574539}"/>
              </a:ext>
            </a:extLst>
          </p:cNvPr>
          <p:cNvSpPr txBox="1"/>
          <p:nvPr/>
        </p:nvSpPr>
        <p:spPr>
          <a:xfrm>
            <a:off x="5283200" y="4606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https://youtu.be/83ULlgpT1UQ?si=5HH_yTlDumgRCLjK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0131-9B06-3366-3D71-FC46311406E2}"/>
              </a:ext>
            </a:extLst>
          </p:cNvPr>
          <p:cNvSpPr txBox="1"/>
          <p:nvPr/>
        </p:nvSpPr>
        <p:spPr>
          <a:xfrm>
            <a:off x="5232400" y="1444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https://youtu.be/OYYl7JmzM4Y?si=EMjdEdYjURvEQ_Sv</a:t>
            </a:r>
          </a:p>
        </p:txBody>
      </p:sp>
    </p:spTree>
    <p:extLst>
      <p:ext uri="{BB962C8B-B14F-4D97-AF65-F5344CB8AC3E}">
        <p14:creationId xmlns:p14="http://schemas.microsoft.com/office/powerpoint/2010/main" val="27995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A23D-EFCE-3687-3FFA-C5AC30BC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8392D-AD8D-AF04-CC69-3D9CD9C7B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토픽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D5FB63-336F-5DFA-1D99-9F3B38954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425C8DC-C295-04DD-3F97-6FC8554F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164B1AB-87B1-9EF6-8DAE-782917EA390C}"/>
              </a:ext>
            </a:extLst>
          </p:cNvPr>
          <p:cNvSpPr/>
          <p:nvPr/>
        </p:nvSpPr>
        <p:spPr>
          <a:xfrm>
            <a:off x="539087" y="2845558"/>
            <a:ext cx="5404513" cy="348017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F603A6-ECF5-7921-ADA7-675943CFE427}"/>
              </a:ext>
            </a:extLst>
          </p:cNvPr>
          <p:cNvSpPr/>
          <p:nvPr/>
        </p:nvSpPr>
        <p:spPr>
          <a:xfrm>
            <a:off x="7086600" y="4552950"/>
            <a:ext cx="1651000" cy="95998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전자제품, 드라이브, 디자인이(가) 표시된 사진&#10;&#10;자동 생성된 설명">
            <a:extLst>
              <a:ext uri="{FF2B5EF4-FFF2-40B4-BE49-F238E27FC236}">
                <a16:creationId xmlns:a16="http://schemas.microsoft.com/office/drawing/2014/main" id="{8D9315B3-C556-FF10-779A-E885E9EB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8" y="1805061"/>
            <a:ext cx="3703092" cy="2079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053B7-19BB-DA39-3F11-E78E401367C1}"/>
              </a:ext>
            </a:extLst>
          </p:cNvPr>
          <p:cNvSpPr txBox="1"/>
          <p:nvPr/>
        </p:nvSpPr>
        <p:spPr>
          <a:xfrm>
            <a:off x="7758251" y="2453186"/>
            <a:ext cx="302890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/color/</a:t>
            </a:r>
            <a:r>
              <a:rPr lang="en-US" altLang="ko-KR" dirty="0" err="1"/>
              <a:t>camera_info</a:t>
            </a:r>
            <a:endParaRPr lang="en-US" altLang="ko-KR" dirty="0"/>
          </a:p>
          <a:p>
            <a:r>
              <a:rPr lang="en-US" altLang="ko-KR" dirty="0"/>
              <a:t>/color/</a:t>
            </a:r>
            <a:r>
              <a:rPr lang="en-US" altLang="ko-KR" dirty="0" err="1"/>
              <a:t>image_raw</a:t>
            </a:r>
            <a:endParaRPr lang="en-US" altLang="ko-KR" dirty="0"/>
          </a:p>
          <a:p>
            <a:r>
              <a:rPr lang="en-US" altLang="ko-KR" dirty="0"/>
              <a:t>/color/metadata</a:t>
            </a:r>
          </a:p>
          <a:p>
            <a:r>
              <a:rPr lang="en-US" altLang="ko-KR" dirty="0"/>
              <a:t>/depth/</a:t>
            </a:r>
            <a:r>
              <a:rPr lang="en-US" altLang="ko-KR" dirty="0" err="1"/>
              <a:t>camera_info</a:t>
            </a:r>
            <a:endParaRPr lang="en-US" altLang="ko-KR" dirty="0"/>
          </a:p>
          <a:p>
            <a:r>
              <a:rPr lang="en-US" altLang="ko-KR" dirty="0"/>
              <a:t>/depth/</a:t>
            </a:r>
            <a:r>
              <a:rPr lang="en-US" altLang="ko-KR" dirty="0" err="1"/>
              <a:t>image_rect_raw</a:t>
            </a:r>
            <a:endParaRPr lang="en-US" altLang="ko-KR" dirty="0"/>
          </a:p>
          <a:p>
            <a:r>
              <a:rPr lang="en-US" altLang="ko-KR" dirty="0"/>
              <a:t>/depth/metadata/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extrinsics</a:t>
            </a:r>
            <a:r>
              <a:rPr lang="en-US" altLang="ko-KR" dirty="0"/>
              <a:t>/</a:t>
            </a:r>
            <a:r>
              <a:rPr lang="en-US" altLang="ko-KR" dirty="0" err="1"/>
              <a:t>depth_to_color</a:t>
            </a:r>
            <a:endParaRPr lang="en-US" altLang="ko-KR" dirty="0"/>
          </a:p>
          <a:p>
            <a:r>
              <a:rPr lang="en-US" altLang="ko-KR" dirty="0"/>
              <a:t>/imu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D96E3-E7A4-A813-E7A2-74E4DFD84258}"/>
              </a:ext>
            </a:extLst>
          </p:cNvPr>
          <p:cNvSpPr txBox="1"/>
          <p:nvPr/>
        </p:nvSpPr>
        <p:spPr>
          <a:xfrm>
            <a:off x="0" y="64886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https://github.com/IntelRealSense/realsense-ros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6A8154-05DF-0BD8-06C1-D1772E2394C4}"/>
              </a:ext>
            </a:extLst>
          </p:cNvPr>
          <p:cNvSpPr txBox="1"/>
          <p:nvPr/>
        </p:nvSpPr>
        <p:spPr>
          <a:xfrm>
            <a:off x="1532986" y="4181133"/>
            <a:ext cx="23801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Intel D435i</a:t>
            </a:r>
          </a:p>
        </p:txBody>
      </p:sp>
    </p:spTree>
    <p:extLst>
      <p:ext uri="{BB962C8B-B14F-4D97-AF65-F5344CB8AC3E}">
        <p14:creationId xmlns:p14="http://schemas.microsoft.com/office/powerpoint/2010/main" val="252183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F64A-EE90-D99D-2DA3-4479ABAA8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진공, 가전용품이(가) 표시된 사진&#10;&#10;자동 생성된 설명">
            <a:extLst>
              <a:ext uri="{FF2B5EF4-FFF2-40B4-BE49-F238E27FC236}">
                <a16:creationId xmlns:a16="http://schemas.microsoft.com/office/drawing/2014/main" id="{6D4347C2-E1C8-1116-8299-6CD75865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22432" r="21203" b="19974"/>
          <a:stretch/>
        </p:blipFill>
        <p:spPr>
          <a:xfrm>
            <a:off x="1379086" y="1462344"/>
            <a:ext cx="2380966" cy="2380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AF504-0658-03E1-BF00-D02122BD665C}"/>
              </a:ext>
            </a:extLst>
          </p:cNvPr>
          <p:cNvSpPr txBox="1"/>
          <p:nvPr/>
        </p:nvSpPr>
        <p:spPr>
          <a:xfrm>
            <a:off x="1407671" y="4247621"/>
            <a:ext cx="23237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Unitree Mid-360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12959-4319-3EC7-212F-25CEE80546A5}"/>
              </a:ext>
            </a:extLst>
          </p:cNvPr>
          <p:cNvSpPr txBox="1"/>
          <p:nvPr/>
        </p:nvSpPr>
        <p:spPr>
          <a:xfrm>
            <a:off x="5215405" y="630936"/>
            <a:ext cx="60948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b="1" dirty="0" err="1"/>
              <a:t>msg</a:t>
            </a:r>
            <a:r>
              <a:rPr lang="en-GB" altLang="ko-KR" b="1" dirty="0"/>
              <a:t>/CustomMsg.msg</a:t>
            </a:r>
            <a:endParaRPr lang="ko-KR" altLang="en-US" b="1" dirty="0"/>
          </a:p>
          <a:p>
            <a:r>
              <a:rPr lang="ko-KR" altLang="en-US" dirty="0" err="1"/>
              <a:t>std_msgs</a:t>
            </a:r>
            <a:r>
              <a:rPr lang="ko-KR" altLang="en-US" dirty="0"/>
              <a:t>/</a:t>
            </a:r>
            <a:r>
              <a:rPr lang="ko-KR" altLang="en-US" dirty="0" err="1"/>
              <a:t>Header</a:t>
            </a:r>
            <a:r>
              <a:rPr lang="ko-KR" altLang="en-US" dirty="0"/>
              <a:t> </a:t>
            </a:r>
            <a:r>
              <a:rPr lang="ko-KR" altLang="en-US" dirty="0" err="1"/>
              <a:t>header</a:t>
            </a:r>
            <a:r>
              <a:rPr lang="ko-KR" altLang="en-US" dirty="0"/>
              <a:t>    # ROS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message</a:t>
            </a:r>
            <a:r>
              <a:rPr lang="ko-KR" altLang="en-US" dirty="0"/>
              <a:t> </a:t>
            </a:r>
            <a:r>
              <a:rPr lang="ko-KR" altLang="en-US" dirty="0" err="1"/>
              <a:t>header</a:t>
            </a:r>
            <a:endParaRPr lang="ko-KR" altLang="en-US" dirty="0"/>
          </a:p>
          <a:p>
            <a:r>
              <a:rPr lang="ko-KR" altLang="en-US" dirty="0"/>
              <a:t>uint64 </a:t>
            </a:r>
            <a:r>
              <a:rPr lang="ko-KR" altLang="en-US" dirty="0" err="1"/>
              <a:t>timebase</a:t>
            </a:r>
            <a:r>
              <a:rPr lang="ko-KR" altLang="en-US" dirty="0"/>
              <a:t>           # The </a:t>
            </a:r>
            <a:r>
              <a:rPr lang="ko-KR" altLang="en-US" dirty="0" err="1"/>
              <a:t>time</a:t>
            </a:r>
            <a:r>
              <a:rPr lang="ko-KR" altLang="en-US" dirty="0"/>
              <a:t> of </a:t>
            </a:r>
            <a:r>
              <a:rPr lang="ko-KR" altLang="en-US" dirty="0" err="1"/>
              <a:t>first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endParaRPr lang="ko-KR" altLang="en-US" dirty="0"/>
          </a:p>
          <a:p>
            <a:r>
              <a:rPr lang="ko-KR" altLang="en-US" dirty="0"/>
              <a:t>uint32 </a:t>
            </a:r>
            <a:r>
              <a:rPr lang="ko-KR" altLang="en-US" dirty="0" err="1"/>
              <a:t>point_num</a:t>
            </a:r>
            <a:r>
              <a:rPr lang="ko-KR" altLang="en-US" dirty="0"/>
              <a:t>          # </a:t>
            </a:r>
            <a:r>
              <a:rPr lang="ko-KR" altLang="en-US" dirty="0" err="1"/>
              <a:t>Total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pointclouds</a:t>
            </a:r>
            <a:endParaRPr lang="ko-KR" altLang="en-US" dirty="0"/>
          </a:p>
          <a:p>
            <a:r>
              <a:rPr lang="ko-KR" altLang="en-US" dirty="0"/>
              <a:t>uint8  </a:t>
            </a:r>
            <a:r>
              <a:rPr lang="ko-KR" altLang="en-US" dirty="0" err="1"/>
              <a:t>lidar_id</a:t>
            </a:r>
            <a:r>
              <a:rPr lang="ko-KR" altLang="en-US" dirty="0"/>
              <a:t>           # </a:t>
            </a:r>
            <a:r>
              <a:rPr lang="ko-KR" altLang="en-US" dirty="0" err="1"/>
              <a:t>Lidar</a:t>
            </a:r>
            <a:r>
              <a:rPr lang="ko-KR" altLang="en-US" dirty="0"/>
              <a:t> </a:t>
            </a:r>
            <a:r>
              <a:rPr lang="ko-KR" altLang="en-US" dirty="0" err="1"/>
              <a:t>device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endParaRPr lang="ko-KR" altLang="en-US" dirty="0"/>
          </a:p>
          <a:p>
            <a:r>
              <a:rPr lang="ko-KR" altLang="en-US" dirty="0"/>
              <a:t>uint8[3]  </a:t>
            </a:r>
            <a:r>
              <a:rPr lang="ko-KR" altLang="en-US" dirty="0" err="1"/>
              <a:t>rsvd</a:t>
            </a:r>
            <a:r>
              <a:rPr lang="ko-KR" altLang="en-US" dirty="0"/>
              <a:t>            # </a:t>
            </a:r>
            <a:r>
              <a:rPr lang="ko-KR" altLang="en-US" dirty="0" err="1"/>
              <a:t>Reserved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endParaRPr lang="ko-KR" altLang="en-US" dirty="0"/>
          </a:p>
          <a:p>
            <a:r>
              <a:rPr lang="ko-KR" altLang="en-US" dirty="0" err="1"/>
              <a:t>CustomPoint</a:t>
            </a:r>
            <a:r>
              <a:rPr lang="ko-KR" altLang="en-US" dirty="0"/>
              <a:t>[] </a:t>
            </a:r>
            <a:r>
              <a:rPr lang="ko-KR" altLang="en-US" dirty="0" err="1"/>
              <a:t>points</a:t>
            </a:r>
            <a:r>
              <a:rPr lang="ko-KR" altLang="en-US" dirty="0"/>
              <a:t>      # </a:t>
            </a:r>
            <a:r>
              <a:rPr lang="ko-KR" altLang="en-US" dirty="0" err="1"/>
              <a:t>Pointcloud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6D843-3DBE-434E-628D-78A3A574A67D}"/>
              </a:ext>
            </a:extLst>
          </p:cNvPr>
          <p:cNvSpPr txBox="1"/>
          <p:nvPr/>
        </p:nvSpPr>
        <p:spPr>
          <a:xfrm>
            <a:off x="5215405" y="3045943"/>
            <a:ext cx="60948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b="1" dirty="0" err="1"/>
              <a:t>msg</a:t>
            </a:r>
            <a:r>
              <a:rPr lang="en-GB" altLang="ko-KR" b="1" dirty="0"/>
              <a:t>/CustomPoint.msg</a:t>
            </a:r>
            <a:endParaRPr lang="ko-KR" altLang="en-US" b="1" dirty="0"/>
          </a:p>
          <a:p>
            <a:r>
              <a:rPr lang="ko-KR" altLang="en-US" dirty="0"/>
              <a:t>uint32 </a:t>
            </a:r>
            <a:r>
              <a:rPr lang="ko-KR" altLang="en-US" dirty="0" err="1"/>
              <a:t>offset_time</a:t>
            </a:r>
            <a:r>
              <a:rPr lang="ko-KR" altLang="en-US" dirty="0"/>
              <a:t>      # </a:t>
            </a:r>
            <a:r>
              <a:rPr lang="ko-KR" altLang="en-US" dirty="0" err="1"/>
              <a:t>offset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relative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base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endParaRPr lang="ko-KR" altLang="en-US" dirty="0"/>
          </a:p>
          <a:p>
            <a:r>
              <a:rPr lang="ko-KR" altLang="en-US" dirty="0"/>
              <a:t>float32 </a:t>
            </a:r>
            <a:r>
              <a:rPr lang="ko-KR" altLang="en-US" dirty="0" err="1"/>
              <a:t>x</a:t>
            </a:r>
            <a:r>
              <a:rPr lang="ko-KR" altLang="en-US" dirty="0"/>
              <a:t>               #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ko-KR" altLang="en-US" dirty="0" err="1"/>
              <a:t>axis</a:t>
            </a:r>
            <a:r>
              <a:rPr lang="ko-KR" altLang="en-US" dirty="0"/>
              <a:t>, </a:t>
            </a:r>
            <a:r>
              <a:rPr lang="ko-KR" altLang="en-US" dirty="0" err="1"/>
              <a:t>unit:m</a:t>
            </a:r>
            <a:endParaRPr lang="ko-KR" altLang="en-US" dirty="0"/>
          </a:p>
          <a:p>
            <a:r>
              <a:rPr lang="ko-KR" altLang="en-US" dirty="0"/>
              <a:t>float32 </a:t>
            </a:r>
            <a:r>
              <a:rPr lang="ko-KR" altLang="en-US" dirty="0" err="1"/>
              <a:t>y</a:t>
            </a:r>
            <a:r>
              <a:rPr lang="ko-KR" altLang="en-US" dirty="0"/>
              <a:t>               #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axis</a:t>
            </a:r>
            <a:r>
              <a:rPr lang="ko-KR" altLang="en-US" dirty="0"/>
              <a:t>, </a:t>
            </a:r>
            <a:r>
              <a:rPr lang="ko-KR" altLang="en-US" dirty="0" err="1"/>
              <a:t>unit:m</a:t>
            </a:r>
            <a:endParaRPr lang="ko-KR" altLang="en-US" dirty="0"/>
          </a:p>
          <a:p>
            <a:r>
              <a:rPr lang="ko-KR" altLang="en-US" dirty="0"/>
              <a:t>float32 </a:t>
            </a:r>
            <a:r>
              <a:rPr lang="ko-KR" altLang="en-US" dirty="0" err="1"/>
              <a:t>z</a:t>
            </a:r>
            <a:r>
              <a:rPr lang="ko-KR" altLang="en-US" dirty="0"/>
              <a:t>               # </a:t>
            </a:r>
            <a:r>
              <a:rPr lang="ko-KR" altLang="en-US" dirty="0" err="1"/>
              <a:t>Z</a:t>
            </a:r>
            <a:r>
              <a:rPr lang="ko-KR" altLang="en-US" dirty="0"/>
              <a:t> </a:t>
            </a:r>
            <a:r>
              <a:rPr lang="ko-KR" altLang="en-US" dirty="0" err="1"/>
              <a:t>axis</a:t>
            </a:r>
            <a:r>
              <a:rPr lang="ko-KR" altLang="en-US" dirty="0"/>
              <a:t>, </a:t>
            </a:r>
            <a:r>
              <a:rPr lang="ko-KR" altLang="en-US" dirty="0" err="1"/>
              <a:t>unit:m</a:t>
            </a:r>
            <a:endParaRPr lang="ko-KR" altLang="en-US" dirty="0"/>
          </a:p>
          <a:p>
            <a:r>
              <a:rPr lang="ko-KR" altLang="en-US" dirty="0"/>
              <a:t>uint8 </a:t>
            </a:r>
            <a:r>
              <a:rPr lang="ko-KR" altLang="en-US" dirty="0" err="1"/>
              <a:t>reflectivity</a:t>
            </a:r>
            <a:r>
              <a:rPr lang="ko-KR" altLang="en-US" dirty="0"/>
              <a:t>      # </a:t>
            </a:r>
            <a:r>
              <a:rPr lang="ko-KR" altLang="en-US" dirty="0" err="1"/>
              <a:t>reflectivity</a:t>
            </a:r>
            <a:r>
              <a:rPr lang="ko-KR" altLang="en-US" dirty="0"/>
              <a:t>, 0~255</a:t>
            </a:r>
          </a:p>
          <a:p>
            <a:r>
              <a:rPr lang="ko-KR" altLang="en-US" dirty="0"/>
              <a:t>uint8 </a:t>
            </a:r>
            <a:r>
              <a:rPr lang="ko-KR" altLang="en-US" dirty="0" err="1"/>
              <a:t>tag</a:t>
            </a:r>
            <a:r>
              <a:rPr lang="ko-KR" altLang="en-US" dirty="0"/>
              <a:t>               # </a:t>
            </a:r>
            <a:r>
              <a:rPr lang="ko-KR" altLang="en-US" dirty="0" err="1"/>
              <a:t>livox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endParaRPr lang="ko-KR" altLang="en-US" dirty="0"/>
          </a:p>
          <a:p>
            <a:r>
              <a:rPr lang="ko-KR" altLang="en-US" dirty="0"/>
              <a:t>uint8 </a:t>
            </a:r>
            <a:r>
              <a:rPr lang="ko-KR" altLang="en-US" dirty="0" err="1"/>
              <a:t>line</a:t>
            </a:r>
            <a:r>
              <a:rPr lang="ko-KR" altLang="en-US" dirty="0"/>
              <a:t>              # </a:t>
            </a:r>
            <a:r>
              <a:rPr lang="ko-KR" altLang="en-US" dirty="0" err="1"/>
              <a:t>laser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lidar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72CC4-9AF9-61D4-862D-14C2F386A121}"/>
              </a:ext>
            </a:extLst>
          </p:cNvPr>
          <p:cNvSpPr txBox="1"/>
          <p:nvPr/>
        </p:nvSpPr>
        <p:spPr>
          <a:xfrm>
            <a:off x="273050" y="5857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https://github.com/Livox-SDK/livox_ros_driver2</a:t>
            </a:r>
          </a:p>
        </p:txBody>
      </p:sp>
    </p:spTree>
    <p:extLst>
      <p:ext uri="{BB962C8B-B14F-4D97-AF65-F5344CB8AC3E}">
        <p14:creationId xmlns:p14="http://schemas.microsoft.com/office/powerpoint/2010/main" val="49073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EAD01-103F-1CCF-2134-9B8D62E9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mazon.com: Unitree 4DLiDAR L1 3D Lidar Navigation Obatacle Avoidance Slam  Ultra Wide Angle 360 Depth Scan (L1PM（20M）) : Industrial &amp; Scientific">
            <a:extLst>
              <a:ext uri="{FF2B5EF4-FFF2-40B4-BE49-F238E27FC236}">
                <a16:creationId xmlns:a16="http://schemas.microsoft.com/office/drawing/2014/main" id="{ED2F1415-A950-F21A-CFCC-8234A404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33" y="1081344"/>
            <a:ext cx="2140841" cy="240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842AC-2308-CADD-18FB-3230D9B1AE3A}"/>
              </a:ext>
            </a:extLst>
          </p:cNvPr>
          <p:cNvSpPr txBox="1"/>
          <p:nvPr/>
        </p:nvSpPr>
        <p:spPr>
          <a:xfrm>
            <a:off x="898083" y="4042771"/>
            <a:ext cx="2811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Unitree 4D Lidar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43E0E-DA2B-5B66-0F3D-9BE52DE1022B}"/>
              </a:ext>
            </a:extLst>
          </p:cNvPr>
          <p:cNvSpPr txBox="1"/>
          <p:nvPr/>
        </p:nvSpPr>
        <p:spPr>
          <a:xfrm>
            <a:off x="5197917" y="200710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dirty="0"/>
              <a:t>The </a:t>
            </a:r>
            <a:r>
              <a:rPr lang="en-GB" altLang="ko-KR" dirty="0" err="1"/>
              <a:t>defalut</a:t>
            </a:r>
            <a:r>
              <a:rPr lang="en-GB" altLang="ko-KR" dirty="0"/>
              <a:t> cloud topic and its frame name is:</a:t>
            </a:r>
          </a:p>
          <a:p>
            <a:endParaRPr lang="en-GB" altLang="ko-KR" dirty="0"/>
          </a:p>
          <a:p>
            <a:r>
              <a:rPr lang="en-GB" altLang="ko-KR" dirty="0"/>
              <a:t>topic: "</a:t>
            </a:r>
            <a:r>
              <a:rPr lang="en-GB" altLang="ko-KR" dirty="0" err="1"/>
              <a:t>unilidar</a:t>
            </a:r>
            <a:r>
              <a:rPr lang="en-GB" altLang="ko-KR" dirty="0"/>
              <a:t>/cloud"</a:t>
            </a:r>
          </a:p>
          <a:p>
            <a:r>
              <a:rPr lang="en-GB" altLang="ko-KR" dirty="0"/>
              <a:t>frame: "</a:t>
            </a:r>
            <a:r>
              <a:rPr lang="en-GB" altLang="ko-KR" dirty="0" err="1"/>
              <a:t>unilidar_lidar</a:t>
            </a:r>
            <a:r>
              <a:rPr lang="en-GB" altLang="ko-KR" dirty="0"/>
              <a:t>"</a:t>
            </a:r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The </a:t>
            </a:r>
            <a:r>
              <a:rPr lang="en-GB" altLang="ko-KR" dirty="0" err="1"/>
              <a:t>defalut</a:t>
            </a:r>
            <a:r>
              <a:rPr lang="en-GB" altLang="ko-KR" dirty="0"/>
              <a:t> IMU topic and its frame name is:</a:t>
            </a:r>
          </a:p>
          <a:p>
            <a:endParaRPr lang="en-GB" altLang="ko-KR" dirty="0"/>
          </a:p>
          <a:p>
            <a:r>
              <a:rPr lang="en-GB" altLang="ko-KR" dirty="0"/>
              <a:t>topic: "</a:t>
            </a:r>
            <a:r>
              <a:rPr lang="en-GB" altLang="ko-KR" dirty="0" err="1"/>
              <a:t>unilidar</a:t>
            </a:r>
            <a:r>
              <a:rPr lang="en-GB" altLang="ko-KR" dirty="0"/>
              <a:t>/imu"</a:t>
            </a:r>
          </a:p>
          <a:p>
            <a:r>
              <a:rPr lang="en-GB" altLang="ko-KR" dirty="0"/>
              <a:t>frame: "</a:t>
            </a:r>
            <a:r>
              <a:rPr lang="en-GB" altLang="ko-KR" dirty="0" err="1"/>
              <a:t>unilidar_imu</a:t>
            </a:r>
            <a:r>
              <a:rPr lang="en-GB" altLang="ko-KR" dirty="0"/>
              <a:t>"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E0A93-848D-B03F-6436-0AB0554FC2FB}"/>
              </a:ext>
            </a:extLst>
          </p:cNvPr>
          <p:cNvSpPr txBox="1"/>
          <p:nvPr/>
        </p:nvSpPr>
        <p:spPr>
          <a:xfrm>
            <a:off x="0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https://github.com/unitreerobotics/unilidar_sdk?tab=readme-ov-file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110769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90815-35FA-92E9-3718-C49C155C1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5" b="12575"/>
          <a:stretch/>
        </p:blipFill>
        <p:spPr bwMode="auto">
          <a:xfrm>
            <a:off x="343323" y="1814299"/>
            <a:ext cx="5752677" cy="32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EA1501-2B9A-4AB4-A14D-3735D6CB3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701" r="-988" b="4976"/>
          <a:stretch/>
        </p:blipFill>
        <p:spPr bwMode="auto">
          <a:xfrm>
            <a:off x="6714461" y="1814299"/>
            <a:ext cx="4565019" cy="32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E9E08A-650E-D54A-12E0-E5685A8E31D7}"/>
              </a:ext>
            </a:extLst>
          </p:cNvPr>
          <p:cNvSpPr txBox="1"/>
          <p:nvPr/>
        </p:nvSpPr>
        <p:spPr>
          <a:xfrm>
            <a:off x="920750" y="88440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PointCloud2 Visualization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18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562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__fkGroteskNeue_598ab8</vt:lpstr>
      <vt:lpstr>var(--font-berkeley-mono)</vt:lpstr>
      <vt:lpstr>var(--font-fk-grotesk)</vt:lpstr>
      <vt:lpstr>맑은 고딕</vt:lpstr>
      <vt:lpstr>Arial</vt:lpstr>
      <vt:lpstr>MesloLGLDZ Nerd Font Mono</vt:lpstr>
      <vt:lpstr>Office 테마</vt:lpstr>
      <vt:lpstr>보행패턴</vt:lpstr>
      <vt:lpstr>PowerPoint 프레젠테이션</vt:lpstr>
      <vt:lpstr>PowerPoint 프레젠테이션</vt:lpstr>
      <vt:lpstr>토픽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전찬욱</dc:creator>
  <cp:lastModifiedBy>전찬욱</cp:lastModifiedBy>
  <cp:revision>3</cp:revision>
  <dcterms:created xsi:type="dcterms:W3CDTF">2024-12-07T12:58:01Z</dcterms:created>
  <dcterms:modified xsi:type="dcterms:W3CDTF">2024-12-07T14:44:49Z</dcterms:modified>
</cp:coreProperties>
</file>