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1A2"/>
    <a:srgbClr val="642F62"/>
    <a:srgbClr val="6C3165"/>
    <a:srgbClr val="743368"/>
    <a:srgbClr val="FD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2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9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95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2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4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2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evance_(information_retrieval)" TargetMode="External"/><Relationship Id="rId2" Type="http://schemas.openxmlformats.org/officeDocument/2006/relationships/hyperlink" Target="https://en.wikipedia.org/wiki/Search_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tomatic_summarization" TargetMode="External"/><Relationship Id="rId5" Type="http://schemas.openxmlformats.org/officeDocument/2006/relationships/hyperlink" Target="https://en.wikipedia.org/wiki/Stop-words" TargetMode="External"/><Relationship Id="rId4" Type="http://schemas.openxmlformats.org/officeDocument/2006/relationships/hyperlink" Target="https://en.wikipedia.org/wiki/Information_retriev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98978"/>
            <a:ext cx="9228185" cy="2677648"/>
          </a:xfrm>
        </p:spPr>
        <p:txBody>
          <a:bodyPr/>
          <a:lstStyle/>
          <a:p>
            <a:r>
              <a:rPr lang="en-IN" sz="4000" dirty="0" smtClean="0"/>
              <a:t>TF-IDF </a:t>
            </a:r>
            <a:br>
              <a:rPr lang="en-IN" sz="4000" dirty="0" smtClean="0"/>
            </a:br>
            <a:r>
              <a:rPr lang="en-IN" sz="4000" b="1" dirty="0" smtClean="0"/>
              <a:t>Term Frequency – Inverse Document Frequency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1574" y="4948015"/>
            <a:ext cx="2674834" cy="947159"/>
          </a:xfrm>
        </p:spPr>
        <p:txBody>
          <a:bodyPr/>
          <a:lstStyle/>
          <a:p>
            <a:pPr algn="r"/>
            <a:r>
              <a:rPr lang="en-IN" b="1" cap="none" dirty="0" smtClean="0">
                <a:latin typeface="+mj-lt"/>
                <a:cs typeface="Calibri" panose="020F0502020204030204" pitchFamily="34" charset="0"/>
              </a:rPr>
              <a:t>Seminar </a:t>
            </a:r>
            <a:r>
              <a:rPr lang="en-IN" b="1" cap="none" dirty="0" smtClean="0">
                <a:latin typeface="+mj-lt"/>
                <a:cs typeface="Calibri" panose="020F0502020204030204" pitchFamily="34" charset="0"/>
              </a:rPr>
              <a:t>By:</a:t>
            </a:r>
          </a:p>
          <a:p>
            <a:pPr algn="r"/>
            <a:r>
              <a:rPr lang="en-IN" b="1" cap="none" dirty="0">
                <a:cs typeface="Calibri" panose="020F0502020204030204" pitchFamily="34" charset="0"/>
              </a:rPr>
              <a:t>S</a:t>
            </a:r>
            <a:r>
              <a:rPr lang="en-IN" b="1" cap="none" dirty="0" smtClean="0">
                <a:latin typeface="+mj-lt"/>
                <a:cs typeface="Calibri" panose="020F0502020204030204" pitchFamily="34" charset="0"/>
              </a:rPr>
              <a:t>UDHARSAN R</a:t>
            </a:r>
            <a:endParaRPr lang="en-IN" b="1" cap="none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8" y="452718"/>
            <a:ext cx="11365907" cy="777876"/>
          </a:xfrm>
        </p:spPr>
        <p:txBody>
          <a:bodyPr/>
          <a:lstStyle/>
          <a:p>
            <a:r>
              <a:rPr lang="en-IN" sz="3600" dirty="0" smtClean="0"/>
              <a:t>Example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98" y="1230595"/>
            <a:ext cx="10989892" cy="519726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Term Frequency 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Inverse Document Frequency 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>
                <a:solidFill>
                  <a:srgbClr val="E751A2"/>
                </a:solidFill>
              </a:rPr>
              <a:t>tf</a:t>
            </a:r>
            <a:r>
              <a:rPr lang="en-US" dirty="0">
                <a:solidFill>
                  <a:srgbClr val="E751A2"/>
                </a:solidFill>
              </a:rPr>
              <a:t>–</a:t>
            </a:r>
            <a:r>
              <a:rPr lang="en-US" dirty="0" err="1">
                <a:solidFill>
                  <a:srgbClr val="E751A2"/>
                </a:solidFill>
              </a:rPr>
              <a:t>idf</a:t>
            </a:r>
            <a:r>
              <a:rPr lang="en-US" dirty="0"/>
              <a:t> is zero for the word </a:t>
            </a:r>
            <a:r>
              <a:rPr lang="en-US" dirty="0">
                <a:solidFill>
                  <a:srgbClr val="E751A2"/>
                </a:solidFill>
              </a:rPr>
              <a:t>"this", </a:t>
            </a:r>
            <a:r>
              <a:rPr lang="en-US" dirty="0"/>
              <a:t>which implies that the word is </a:t>
            </a:r>
            <a:r>
              <a:rPr lang="en-US" dirty="0">
                <a:solidFill>
                  <a:srgbClr val="E751A2"/>
                </a:solidFill>
              </a:rPr>
              <a:t>not very informative </a:t>
            </a:r>
            <a:r>
              <a:rPr lang="en-US" dirty="0"/>
              <a:t>as it appears in all documents.</a:t>
            </a:r>
            <a:endParaRPr lang="en-US" dirty="0" smtClean="0"/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94" y="1633689"/>
            <a:ext cx="2915057" cy="1009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07" y="3351110"/>
            <a:ext cx="2915057" cy="60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439" y="1628953"/>
            <a:ext cx="3925101" cy="210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887" y="5385888"/>
            <a:ext cx="326753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8" y="452718"/>
            <a:ext cx="11365907" cy="777876"/>
          </a:xfrm>
        </p:spPr>
        <p:txBody>
          <a:bodyPr/>
          <a:lstStyle/>
          <a:p>
            <a:r>
              <a:rPr lang="en-IN" sz="3600" dirty="0" smtClean="0"/>
              <a:t>Example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98" y="1230595"/>
            <a:ext cx="10989892" cy="519726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calculation of </a:t>
            </a:r>
            <a:r>
              <a:rPr lang="en-US" i="1" dirty="0" err="1">
                <a:solidFill>
                  <a:srgbClr val="E751A2"/>
                </a:solidFill>
              </a:rPr>
              <a:t>tf</a:t>
            </a:r>
            <a:r>
              <a:rPr lang="en-US" i="1" dirty="0">
                <a:solidFill>
                  <a:srgbClr val="E751A2"/>
                </a:solidFill>
              </a:rPr>
              <a:t>–</a:t>
            </a:r>
            <a:r>
              <a:rPr lang="en-US" i="1" dirty="0" err="1">
                <a:solidFill>
                  <a:srgbClr val="E751A2"/>
                </a:solidFill>
              </a:rPr>
              <a:t>idf</a:t>
            </a:r>
            <a:r>
              <a:rPr lang="en-US" dirty="0"/>
              <a:t> for the term </a:t>
            </a:r>
            <a:r>
              <a:rPr lang="en-US" dirty="0" smtClean="0">
                <a:solidFill>
                  <a:srgbClr val="E751A2"/>
                </a:solidFill>
              </a:rPr>
              <a:t>“example" </a:t>
            </a:r>
            <a:r>
              <a:rPr lang="en-US" dirty="0"/>
              <a:t>is performed as follows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Finaly</a:t>
            </a:r>
            <a:r>
              <a:rPr lang="en-US" dirty="0"/>
              <a:t>,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96" y="1865288"/>
            <a:ext cx="3743847" cy="165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082" y="1694355"/>
            <a:ext cx="3877236" cy="2082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17" y="4903755"/>
            <a:ext cx="826885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Thank you..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8779" y="4427001"/>
            <a:ext cx="8825658" cy="861420"/>
          </a:xfrm>
        </p:spPr>
        <p:txBody>
          <a:bodyPr/>
          <a:lstStyle/>
          <a:p>
            <a:pPr algn="ctr"/>
            <a:r>
              <a:rPr lang="en-IN" cap="none" dirty="0" smtClean="0">
                <a:solidFill>
                  <a:srgbClr val="642F62"/>
                </a:solidFill>
              </a:rPr>
              <a:t>LoneWolf</a:t>
            </a:r>
            <a:endParaRPr lang="en-IN" cap="none" dirty="0">
              <a:solidFill>
                <a:srgbClr val="642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information retrieval,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 (also TF*IDF, TFIDF, TF–IDF, or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), short for </a:t>
            </a:r>
            <a:r>
              <a:rPr lang="en-US" b="1" dirty="0"/>
              <a:t>term </a:t>
            </a:r>
            <a:r>
              <a:rPr lang="en-US" b="1" dirty="0" smtClean="0"/>
              <a:t>frequency – inverse </a:t>
            </a:r>
            <a:r>
              <a:rPr lang="en-US" b="1" dirty="0"/>
              <a:t>document frequency</a:t>
            </a:r>
            <a:r>
              <a:rPr lang="en-US" dirty="0"/>
              <a:t>, is a numerical statistic that is intended to reflect how important a word is to a document in a collection or corpus</a:t>
            </a:r>
            <a:r>
              <a:rPr lang="en-US" dirty="0" smtClean="0"/>
              <a:t>.</a:t>
            </a:r>
          </a:p>
          <a:p>
            <a:r>
              <a:rPr lang="en-US" dirty="0"/>
              <a:t>Variations of the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 weighting scheme are often used by </a:t>
            </a:r>
            <a:r>
              <a:rPr lang="en-US" dirty="0">
                <a:hlinkClick r:id="rId2" tooltip="Search engine"/>
              </a:rPr>
              <a:t>search engines</a:t>
            </a:r>
            <a:r>
              <a:rPr lang="en-US" dirty="0"/>
              <a:t> as a central tool in scoring and ranking a document's </a:t>
            </a:r>
            <a:r>
              <a:rPr lang="en-US" dirty="0">
                <a:hlinkClick r:id="rId3" tooltip="Relevance (information retrieval)"/>
              </a:rPr>
              <a:t>relevance</a:t>
            </a:r>
            <a:r>
              <a:rPr lang="en-US" dirty="0"/>
              <a:t> given a user </a:t>
            </a:r>
            <a:r>
              <a:rPr lang="en-US" dirty="0">
                <a:hlinkClick r:id="rId4" tooltip="Information retrieval"/>
              </a:rPr>
              <a:t>query</a:t>
            </a:r>
            <a:r>
              <a:rPr lang="en-US" dirty="0"/>
              <a:t>.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 can be successfully used for </a:t>
            </a:r>
            <a:r>
              <a:rPr lang="en-US" dirty="0">
                <a:hlinkClick r:id="rId5" tooltip="Stop-words"/>
              </a:rPr>
              <a:t>stop-words</a:t>
            </a:r>
            <a:r>
              <a:rPr lang="en-US" dirty="0"/>
              <a:t> filtering in various subject fields, including </a:t>
            </a:r>
            <a:r>
              <a:rPr lang="en-US" dirty="0">
                <a:hlinkClick r:id="rId6" tooltip="Automatic summarization"/>
              </a:rPr>
              <a:t>text summarization</a:t>
            </a:r>
            <a:r>
              <a:rPr lang="en-US" dirty="0"/>
              <a:t> and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4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331"/>
          </a:xfrm>
        </p:spPr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500" y="1598063"/>
            <a:ext cx="9673838" cy="48283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 is the product of two statistics, </a:t>
            </a:r>
            <a:r>
              <a:rPr lang="en-US" i="1" dirty="0"/>
              <a:t>term frequency</a:t>
            </a:r>
            <a:r>
              <a:rPr lang="en-US" dirty="0"/>
              <a:t> and </a:t>
            </a:r>
            <a:r>
              <a:rPr lang="en-US" i="1" dirty="0"/>
              <a:t>inverse document frequency</a:t>
            </a:r>
            <a:r>
              <a:rPr lang="en-US" dirty="0"/>
              <a:t>. There are various ways for determining the exact values of both statistics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tf</a:t>
            </a:r>
            <a:r>
              <a:rPr lang="en-US" dirty="0" smtClean="0"/>
              <a:t>(</a:t>
            </a:r>
            <a:r>
              <a:rPr lang="en-US" dirty="0" err="1" smtClean="0"/>
              <a:t>t,d</a:t>
            </a:r>
            <a:r>
              <a:rPr lang="en-US" dirty="0" smtClean="0"/>
              <a:t>) – term frequency</a:t>
            </a:r>
          </a:p>
          <a:p>
            <a:pPr marL="914400" lvl="2" indent="0">
              <a:buNone/>
            </a:pPr>
            <a:r>
              <a:rPr lang="en-US" sz="2000" dirty="0" err="1" smtClean="0"/>
              <a:t>idf</a:t>
            </a:r>
            <a:r>
              <a:rPr lang="en-US" sz="2000" dirty="0" smtClean="0"/>
              <a:t>(</a:t>
            </a:r>
            <a:r>
              <a:rPr lang="en-US" sz="2000" dirty="0" err="1" smtClean="0"/>
              <a:t>t,D</a:t>
            </a:r>
            <a:r>
              <a:rPr lang="en-US" sz="2000" dirty="0" smtClean="0"/>
              <a:t>) -  inverse document frequency</a:t>
            </a:r>
          </a:p>
          <a:p>
            <a:pPr marL="914400" lvl="2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 - relative </a:t>
            </a:r>
            <a:r>
              <a:rPr lang="en-US" sz="2000" dirty="0"/>
              <a:t>frequency of term  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 – document</a:t>
            </a:r>
          </a:p>
          <a:p>
            <a:pPr marL="914400" lvl="2" indent="0">
              <a:buNone/>
            </a:pPr>
            <a:r>
              <a:rPr lang="en-US" sz="2000" dirty="0" smtClean="0"/>
              <a:t>D – total number of documents</a:t>
            </a:r>
            <a:endParaRPr lang="en-US" sz="20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70" y="2855560"/>
            <a:ext cx="4965181" cy="6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697"/>
          </a:xfrm>
        </p:spPr>
        <p:txBody>
          <a:bodyPr/>
          <a:lstStyle/>
          <a:p>
            <a:r>
              <a:rPr lang="en-IN" dirty="0"/>
              <a:t>Term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503" y="1674975"/>
            <a:ext cx="9964396" cy="4590515"/>
          </a:xfrm>
        </p:spPr>
        <p:txBody>
          <a:bodyPr/>
          <a:lstStyle/>
          <a:p>
            <a:r>
              <a:rPr lang="en-IN" dirty="0" smtClean="0"/>
              <a:t>E.g. Query = </a:t>
            </a:r>
            <a:r>
              <a:rPr lang="en-IN" dirty="0"/>
              <a:t>"the brown </a:t>
            </a:r>
            <a:r>
              <a:rPr lang="en-IN" dirty="0" smtClean="0"/>
              <a:t>cow“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A set of documents</a:t>
            </a:r>
          </a:p>
          <a:p>
            <a:pPr marL="457200" lvl="1" indent="0">
              <a:buNone/>
            </a:pPr>
            <a:endParaRPr lang="en-IN" dirty="0"/>
          </a:p>
          <a:p>
            <a:pPr marL="800100" lvl="1" indent="-342900">
              <a:buAutoNum type="arabicPeriod"/>
            </a:pPr>
            <a:r>
              <a:rPr lang="en-IN" dirty="0" smtClean="0"/>
              <a:t>Eliminate Documents that doesn’t contain all three words</a:t>
            </a:r>
          </a:p>
          <a:p>
            <a:pPr marL="800100" lvl="1" indent="-342900">
              <a:buAutoNum type="arabicPeriod"/>
            </a:pPr>
            <a:r>
              <a:rPr lang="en-US" dirty="0"/>
              <a:t>To further distinguish them, we might count the number of times each term occurs in each </a:t>
            </a:r>
            <a:r>
              <a:rPr lang="en-US" dirty="0" smtClean="0"/>
              <a:t>document.</a:t>
            </a:r>
          </a:p>
          <a:p>
            <a:pPr marL="800100" lvl="1" indent="-34290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times a term occurs in a document is called its </a:t>
            </a:r>
            <a:r>
              <a:rPr lang="en-US" b="1" dirty="0">
                <a:solidFill>
                  <a:srgbClr val="E751A2"/>
                </a:solidFill>
              </a:rPr>
              <a:t>term frequency</a:t>
            </a:r>
            <a:r>
              <a:rPr lang="en-US" dirty="0" smtClean="0"/>
              <a:t>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5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697"/>
          </a:xfrm>
        </p:spPr>
        <p:txBody>
          <a:bodyPr/>
          <a:lstStyle/>
          <a:p>
            <a:r>
              <a:rPr lang="en-IN" dirty="0"/>
              <a:t>Term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08" y="1418601"/>
            <a:ext cx="10425869" cy="459051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Term </a:t>
            </a:r>
            <a:r>
              <a:rPr lang="en-US" dirty="0"/>
              <a:t>frequency, </a:t>
            </a:r>
            <a:r>
              <a:rPr lang="en-US" i="1" dirty="0" err="1">
                <a:solidFill>
                  <a:srgbClr val="E751A2"/>
                </a:solidFill>
              </a:rPr>
              <a:t>tf</a:t>
            </a:r>
            <a:r>
              <a:rPr lang="en-US" i="1" dirty="0">
                <a:solidFill>
                  <a:srgbClr val="E751A2"/>
                </a:solidFill>
              </a:rPr>
              <a:t>(</a:t>
            </a:r>
            <a:r>
              <a:rPr lang="en-US" i="1" dirty="0" err="1">
                <a:solidFill>
                  <a:srgbClr val="E751A2"/>
                </a:solidFill>
              </a:rPr>
              <a:t>t,d</a:t>
            </a:r>
            <a:r>
              <a:rPr lang="en-US" i="1" dirty="0">
                <a:solidFill>
                  <a:srgbClr val="E751A2"/>
                </a:solidFill>
              </a:rPr>
              <a:t>)</a:t>
            </a:r>
            <a:r>
              <a:rPr lang="en-US" i="1" dirty="0"/>
              <a:t>, </a:t>
            </a:r>
            <a:r>
              <a:rPr lang="en-US" dirty="0"/>
              <a:t>is the relative frequency of term t within document d</a:t>
            </a:r>
            <a:r>
              <a:rPr lang="en-US" dirty="0" smtClean="0"/>
              <a:t>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where </a:t>
            </a:r>
            <a:r>
              <a:rPr lang="en-US" i="1" dirty="0" err="1">
                <a:solidFill>
                  <a:srgbClr val="E751A2"/>
                </a:solidFill>
              </a:rPr>
              <a:t>ft,d</a:t>
            </a:r>
            <a:r>
              <a:rPr lang="en-US" dirty="0"/>
              <a:t> is the raw count of a term in a document, i.e., the number of times that term </a:t>
            </a:r>
            <a:r>
              <a:rPr lang="en-US" dirty="0">
                <a:solidFill>
                  <a:srgbClr val="E751A2"/>
                </a:solidFill>
              </a:rPr>
              <a:t>t </a:t>
            </a:r>
            <a:r>
              <a:rPr lang="en-US" dirty="0"/>
              <a:t>occurs in document </a:t>
            </a:r>
            <a:r>
              <a:rPr lang="en-US" dirty="0">
                <a:solidFill>
                  <a:srgbClr val="E751A2"/>
                </a:solidFill>
              </a:rPr>
              <a:t>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denominator is simply the </a:t>
            </a:r>
            <a:r>
              <a:rPr lang="en-US" dirty="0">
                <a:solidFill>
                  <a:srgbClr val="E751A2"/>
                </a:solidFill>
              </a:rPr>
              <a:t>total number of terms in document </a:t>
            </a:r>
            <a:r>
              <a:rPr lang="en-US" i="1" dirty="0" smtClean="0">
                <a:solidFill>
                  <a:srgbClr val="E751A2"/>
                </a:solidFill>
              </a:rPr>
              <a:t>d.</a:t>
            </a:r>
            <a:endParaRPr lang="en-US" dirty="0">
              <a:solidFill>
                <a:srgbClr val="E751A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60" y="2596198"/>
            <a:ext cx="232442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697"/>
          </a:xfrm>
        </p:spPr>
        <p:txBody>
          <a:bodyPr/>
          <a:lstStyle/>
          <a:p>
            <a:r>
              <a:rPr lang="en-IN" dirty="0"/>
              <a:t>Inverse document frequency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49" y="1657884"/>
            <a:ext cx="9964396" cy="4590515"/>
          </a:xfrm>
        </p:spPr>
        <p:txBody>
          <a:bodyPr/>
          <a:lstStyle/>
          <a:p>
            <a:r>
              <a:rPr lang="en-IN" dirty="0" smtClean="0"/>
              <a:t>E.g. Query = </a:t>
            </a:r>
            <a:r>
              <a:rPr lang="en-IN" dirty="0"/>
              <a:t>"the brown </a:t>
            </a:r>
            <a:r>
              <a:rPr lang="en-IN" dirty="0" smtClean="0"/>
              <a:t>cow“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A set of documents</a:t>
            </a:r>
          </a:p>
          <a:p>
            <a:pPr marL="457200" lvl="1" indent="0">
              <a:buNone/>
            </a:pPr>
            <a:endParaRPr lang="en-IN" dirty="0"/>
          </a:p>
          <a:p>
            <a:pPr marL="800100" lvl="1" indent="-34290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term </a:t>
            </a:r>
            <a:r>
              <a:rPr lang="en-US" dirty="0">
                <a:solidFill>
                  <a:srgbClr val="E751A2"/>
                </a:solidFill>
              </a:rPr>
              <a:t>"the" </a:t>
            </a:r>
            <a:r>
              <a:rPr lang="en-US" dirty="0"/>
              <a:t>is so common, term frequency will tend to </a:t>
            </a:r>
            <a:r>
              <a:rPr lang="en-US" dirty="0">
                <a:solidFill>
                  <a:srgbClr val="E751A2"/>
                </a:solidFill>
              </a:rPr>
              <a:t>incorrectly emphasize documents</a:t>
            </a:r>
            <a:r>
              <a:rPr lang="en-US" dirty="0"/>
              <a:t> which happen to use the word </a:t>
            </a:r>
            <a:r>
              <a:rPr lang="en-US" dirty="0">
                <a:solidFill>
                  <a:srgbClr val="E751A2"/>
                </a:solidFill>
              </a:rPr>
              <a:t>"the" </a:t>
            </a:r>
            <a:r>
              <a:rPr lang="en-US" dirty="0"/>
              <a:t>more frequently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E751A2"/>
                </a:solidFill>
              </a:rPr>
              <a:t>without giving enough weight to the more meaningful terms "brown" and "cow</a:t>
            </a:r>
            <a:r>
              <a:rPr lang="en-US" dirty="0" smtClean="0">
                <a:solidFill>
                  <a:srgbClr val="E751A2"/>
                </a:solidFill>
              </a:rPr>
              <a:t>".</a:t>
            </a:r>
          </a:p>
          <a:p>
            <a:pPr marL="800100" lvl="1" indent="-342900">
              <a:buAutoNum type="arabicPeriod"/>
            </a:pPr>
            <a:r>
              <a:rPr lang="en-US" dirty="0"/>
              <a:t>The term </a:t>
            </a:r>
            <a:r>
              <a:rPr lang="en-US" dirty="0">
                <a:solidFill>
                  <a:srgbClr val="E751A2"/>
                </a:solidFill>
              </a:rPr>
              <a:t>"the" </a:t>
            </a:r>
            <a:r>
              <a:rPr lang="en-US" dirty="0"/>
              <a:t>is not a good </a:t>
            </a:r>
            <a:r>
              <a:rPr lang="en-US" dirty="0"/>
              <a:t>keyword unlike the less-common words </a:t>
            </a:r>
            <a:r>
              <a:rPr lang="en-US" dirty="0">
                <a:solidFill>
                  <a:srgbClr val="E751A2"/>
                </a:solidFill>
              </a:rPr>
              <a:t>"brown" </a:t>
            </a:r>
            <a:r>
              <a:rPr lang="en-US" dirty="0"/>
              <a:t>and </a:t>
            </a:r>
            <a:r>
              <a:rPr lang="en-US" dirty="0">
                <a:solidFill>
                  <a:srgbClr val="E751A2"/>
                </a:solidFill>
              </a:rPr>
              <a:t>"cow</a:t>
            </a:r>
            <a:r>
              <a:rPr lang="en-US" dirty="0" smtClean="0">
                <a:solidFill>
                  <a:srgbClr val="E751A2"/>
                </a:solidFill>
              </a:rPr>
              <a:t>".</a:t>
            </a:r>
          </a:p>
          <a:p>
            <a:pPr marL="800100" lvl="1" indent="-342900">
              <a:buAutoNum type="arabicPeriod"/>
            </a:pPr>
            <a:r>
              <a:rPr lang="en-US" dirty="0"/>
              <a:t>To </a:t>
            </a:r>
            <a:r>
              <a:rPr lang="en-US" dirty="0">
                <a:solidFill>
                  <a:srgbClr val="E751A2"/>
                </a:solidFill>
              </a:rPr>
              <a:t>decrease </a:t>
            </a:r>
            <a:r>
              <a:rPr lang="en-US" dirty="0"/>
              <a:t>the weight of terms that occur very </a:t>
            </a:r>
            <a:r>
              <a:rPr lang="en-US" dirty="0">
                <a:solidFill>
                  <a:srgbClr val="E751A2"/>
                </a:solidFill>
              </a:rPr>
              <a:t>frequently</a:t>
            </a:r>
            <a:r>
              <a:rPr lang="en-US" dirty="0"/>
              <a:t> in the document set and </a:t>
            </a:r>
            <a:r>
              <a:rPr lang="en-US" dirty="0">
                <a:solidFill>
                  <a:srgbClr val="E751A2"/>
                </a:solidFill>
              </a:rPr>
              <a:t>increases </a:t>
            </a:r>
            <a:r>
              <a:rPr lang="en-US" dirty="0"/>
              <a:t>the weight of terms that occur </a:t>
            </a:r>
            <a:r>
              <a:rPr lang="en-US" dirty="0">
                <a:solidFill>
                  <a:srgbClr val="E751A2"/>
                </a:solidFill>
              </a:rPr>
              <a:t>rarely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751A2"/>
                </a:solidFill>
              </a:rPr>
              <a:t>Inverse </a:t>
            </a:r>
            <a:r>
              <a:rPr lang="en-US" dirty="0">
                <a:solidFill>
                  <a:srgbClr val="E751A2"/>
                </a:solidFill>
              </a:rPr>
              <a:t>document </a:t>
            </a:r>
            <a:r>
              <a:rPr lang="en-US" dirty="0" smtClean="0">
                <a:solidFill>
                  <a:srgbClr val="E751A2"/>
                </a:solidFill>
              </a:rPr>
              <a:t>frequency </a:t>
            </a:r>
            <a:r>
              <a:rPr lang="en-US" dirty="0" smtClean="0"/>
              <a:t>is used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E751A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53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697"/>
          </a:xfrm>
        </p:spPr>
        <p:txBody>
          <a:bodyPr/>
          <a:lstStyle/>
          <a:p>
            <a:r>
              <a:rPr lang="en-IN" dirty="0"/>
              <a:t>Inverse document frequency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030" y="1529696"/>
            <a:ext cx="10485690" cy="459051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 </a:t>
            </a:r>
            <a:r>
              <a:rPr lang="en-US" b="1" dirty="0"/>
              <a:t>inverse document frequency</a:t>
            </a:r>
            <a:r>
              <a:rPr lang="en-US" dirty="0"/>
              <a:t> is a measure of how much information the word provides, i.e., if it is common or rare across all </a:t>
            </a:r>
            <a:r>
              <a:rPr lang="en-US" dirty="0" smtClean="0"/>
              <a:t>documents.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by dividing the total number of documents by the number of documents containing the term, and then taking the logarithm of that quotient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Where,</a:t>
            </a:r>
          </a:p>
          <a:p>
            <a:pPr marL="914400" lvl="2" indent="0">
              <a:buNone/>
            </a:pPr>
            <a:r>
              <a:rPr lang="en-US" dirty="0" smtClean="0"/>
              <a:t>N - </a:t>
            </a:r>
            <a:r>
              <a:rPr lang="en-US" dirty="0"/>
              <a:t>total number of documents in the </a:t>
            </a:r>
            <a:r>
              <a:rPr lang="en-US" dirty="0" smtClean="0"/>
              <a:t>corpus N =|D|</a:t>
            </a:r>
          </a:p>
          <a:p>
            <a:pPr marL="914400" lvl="2" indent="0">
              <a:buNone/>
            </a:pPr>
            <a:r>
              <a:rPr lang="en-US" dirty="0"/>
              <a:t>                             - number of documents where the </a:t>
            </a:r>
            <a:r>
              <a:rPr lang="en-US" dirty="0" smtClean="0"/>
              <a:t>term t appears.</a:t>
            </a:r>
          </a:p>
          <a:p>
            <a:pPr marL="914400" lvl="2" indent="0">
              <a:buNone/>
            </a:pPr>
            <a:r>
              <a:rPr lang="en-US" dirty="0"/>
              <a:t> If the term is not in the corpus, this will lead to a division-by-zero. It is therefore common to adjust the denominator </a:t>
            </a:r>
            <a:r>
              <a:rPr lang="en-US" dirty="0" smtClean="0"/>
              <a:t>to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751A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96" y="3120005"/>
            <a:ext cx="3238952" cy="704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62" y="4876603"/>
            <a:ext cx="1495634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70" y="5532134"/>
            <a:ext cx="181000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8" y="452718"/>
            <a:ext cx="11365907" cy="1282078"/>
          </a:xfrm>
        </p:spPr>
        <p:txBody>
          <a:bodyPr/>
          <a:lstStyle/>
          <a:p>
            <a:r>
              <a:rPr lang="en-IN" sz="4000" dirty="0"/>
              <a:t>Term </a:t>
            </a:r>
            <a:r>
              <a:rPr lang="en-IN" sz="4000" dirty="0" smtClean="0"/>
              <a:t>frequency – inverse </a:t>
            </a:r>
            <a:r>
              <a:rPr lang="en-IN" sz="4000" dirty="0"/>
              <a:t>document frequency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06" y="1811707"/>
            <a:ext cx="10485690" cy="459051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Then </a:t>
            </a:r>
            <a:r>
              <a:rPr lang="en-US" i="1" dirty="0" err="1">
                <a:solidFill>
                  <a:srgbClr val="E751A2"/>
                </a:solidFill>
              </a:rPr>
              <a:t>tf</a:t>
            </a:r>
            <a:r>
              <a:rPr lang="en-US" i="1" dirty="0">
                <a:solidFill>
                  <a:srgbClr val="E751A2"/>
                </a:solidFill>
              </a:rPr>
              <a:t>–</a:t>
            </a:r>
            <a:r>
              <a:rPr lang="en-US" i="1" dirty="0" err="1">
                <a:solidFill>
                  <a:srgbClr val="E751A2"/>
                </a:solidFill>
              </a:rPr>
              <a:t>idf</a:t>
            </a:r>
            <a:r>
              <a:rPr lang="en-US" i="1" dirty="0">
                <a:solidFill>
                  <a:srgbClr val="E751A2"/>
                </a:solidFill>
              </a:rPr>
              <a:t> </a:t>
            </a:r>
            <a:r>
              <a:rPr lang="en-US" dirty="0"/>
              <a:t>is calculated </a:t>
            </a:r>
            <a:r>
              <a:rPr lang="en-US" dirty="0" smtClean="0"/>
              <a:t>as,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>
                <a:solidFill>
                  <a:srgbClr val="E751A2"/>
                </a:solidFill>
              </a:rPr>
              <a:t>high weight </a:t>
            </a:r>
            <a:r>
              <a:rPr lang="en-US" dirty="0"/>
              <a:t>in </a:t>
            </a:r>
            <a:r>
              <a:rPr lang="en-US" i="1" dirty="0" err="1">
                <a:solidFill>
                  <a:srgbClr val="E751A2"/>
                </a:solidFill>
              </a:rPr>
              <a:t>tf</a:t>
            </a:r>
            <a:r>
              <a:rPr lang="en-US" i="1" dirty="0">
                <a:solidFill>
                  <a:srgbClr val="E751A2"/>
                </a:solidFill>
              </a:rPr>
              <a:t>–</a:t>
            </a:r>
            <a:r>
              <a:rPr lang="en-US" i="1" dirty="0" err="1">
                <a:solidFill>
                  <a:srgbClr val="E751A2"/>
                </a:solidFill>
              </a:rPr>
              <a:t>idf</a:t>
            </a:r>
            <a:r>
              <a:rPr lang="en-US" dirty="0"/>
              <a:t> is reached by a high </a:t>
            </a:r>
            <a:r>
              <a:rPr lang="en-US" dirty="0">
                <a:solidFill>
                  <a:srgbClr val="E751A2"/>
                </a:solidFill>
              </a:rPr>
              <a:t>term frequency </a:t>
            </a:r>
            <a:r>
              <a:rPr lang="en-US" dirty="0"/>
              <a:t>(in the given document) and a </a:t>
            </a:r>
            <a:r>
              <a:rPr lang="en-US" dirty="0">
                <a:solidFill>
                  <a:srgbClr val="E751A2"/>
                </a:solidFill>
              </a:rPr>
              <a:t>low </a:t>
            </a:r>
            <a:r>
              <a:rPr lang="en-US" dirty="0" smtClean="0">
                <a:solidFill>
                  <a:srgbClr val="E751A2"/>
                </a:solidFill>
              </a:rPr>
              <a:t>inverse document </a:t>
            </a:r>
            <a:r>
              <a:rPr lang="en-US" dirty="0">
                <a:solidFill>
                  <a:srgbClr val="E751A2"/>
                </a:solidFill>
              </a:rPr>
              <a:t>frequency </a:t>
            </a:r>
            <a:r>
              <a:rPr lang="en-US" dirty="0"/>
              <a:t>of the term in the whole collection of documents; </a:t>
            </a:r>
            <a:r>
              <a:rPr lang="en-US" dirty="0"/>
              <a:t> the weights hence tend to filter out common terms.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751A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18" y="2270838"/>
            <a:ext cx="4272647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8" y="452718"/>
            <a:ext cx="11365907" cy="1282078"/>
          </a:xfrm>
        </p:spPr>
        <p:txBody>
          <a:bodyPr/>
          <a:lstStyle/>
          <a:p>
            <a:r>
              <a:rPr lang="en-IN" sz="4000" dirty="0" smtClean="0"/>
              <a:t>Example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92" y="1880074"/>
            <a:ext cx="10485690" cy="459051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Suppose that we have term count tables of a corpus consisting of only two documents,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The calculation of </a:t>
            </a:r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 for the term </a:t>
            </a:r>
            <a:r>
              <a:rPr lang="en-US" dirty="0">
                <a:solidFill>
                  <a:srgbClr val="E751A2"/>
                </a:solidFill>
              </a:rPr>
              <a:t>"this" </a:t>
            </a:r>
            <a:r>
              <a:rPr lang="en-US" dirty="0"/>
              <a:t>is performed as </a:t>
            </a:r>
            <a:r>
              <a:rPr lang="en-US" dirty="0" smtClean="0"/>
              <a:t>follows…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751A2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72" y="2739557"/>
            <a:ext cx="3839929" cy="2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291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TF-IDF  Term Frequency – Inverse Document Frequency</vt:lpstr>
      <vt:lpstr>Introduction</vt:lpstr>
      <vt:lpstr>Definition</vt:lpstr>
      <vt:lpstr>Term frequency</vt:lpstr>
      <vt:lpstr>Term frequency</vt:lpstr>
      <vt:lpstr>Inverse document frequency</vt:lpstr>
      <vt:lpstr>Inverse document frequency</vt:lpstr>
      <vt:lpstr>Term frequency – inverse document frequency</vt:lpstr>
      <vt:lpstr>Example </vt:lpstr>
      <vt:lpstr>Example</vt:lpstr>
      <vt:lpstr>Example 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  Term Frequency – Inverse Document Frequency</dc:title>
  <dc:creator>Sudharsan R</dc:creator>
  <cp:lastModifiedBy>Sudharsan R</cp:lastModifiedBy>
  <cp:revision>10</cp:revision>
  <dcterms:created xsi:type="dcterms:W3CDTF">2022-04-24T12:19:22Z</dcterms:created>
  <dcterms:modified xsi:type="dcterms:W3CDTF">2022-04-24T13:35:52Z</dcterms:modified>
</cp:coreProperties>
</file>