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70" r:id="rId4"/>
    <p:sldId id="258" r:id="rId5"/>
    <p:sldId id="259" r:id="rId6"/>
    <p:sldId id="260" r:id="rId7"/>
    <p:sldId id="261" r:id="rId8"/>
    <p:sldId id="262" r:id="rId9"/>
    <p:sldId id="281" r:id="rId10"/>
    <p:sldId id="263" r:id="rId11"/>
    <p:sldId id="264" r:id="rId12"/>
    <p:sldId id="265" r:id="rId13"/>
    <p:sldId id="272" r:id="rId14"/>
    <p:sldId id="274" r:id="rId15"/>
    <p:sldId id="276" r:id="rId16"/>
    <p:sldId id="277" r:id="rId17"/>
    <p:sldId id="27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4DD89D-472C-4C86-8279-B753161847B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4DD89D-472C-4C86-8279-B753161847BA}"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C512A-F064-4941-A87D-1E5857F8ADA2}" type="datetimeFigureOut">
              <a:rPr lang="en-US" smtClean="0"/>
              <a:t>9/7/2017</a:t>
            </a:fld>
            <a:endParaRPr lang="en-US" dirty="0"/>
          </a:p>
        </p:txBody>
      </p:sp>
      <p:sp>
        <p:nvSpPr>
          <p:cNvPr id="9" name="Slide Number Placeholder 8"/>
          <p:cNvSpPr>
            <a:spLocks noGrp="1"/>
          </p:cNvSpPr>
          <p:nvPr>
            <p:ph type="sldNum" sz="quarter" idx="11"/>
          </p:nvPr>
        </p:nvSpPr>
        <p:spPr/>
        <p:txBody>
          <a:bodyPr/>
          <a:lstStyle/>
          <a:p>
            <a:fld id="{A64DD89D-472C-4C86-8279-B753161847BA}"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64DD89D-472C-4C86-8279-B753161847BA}"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C512A-F064-4941-A87D-1E5857F8ADA2}" type="datetimeFigureOut">
              <a:rPr lang="en-US" smtClean="0"/>
              <a:t>9/7/2017</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295400" y="609600"/>
            <a:ext cx="6477000" cy="5029200"/>
          </a:xfrm>
        </p:spPr>
        <p:txBody>
          <a:bodyPr>
            <a:normAutofit/>
          </a:bodyPr>
          <a:lstStyle/>
          <a:p>
            <a:r>
              <a:rPr lang="en-US" sz="6600" b="1" dirty="0" smtClean="0">
                <a:solidFill>
                  <a:schemeClr val="tx1"/>
                </a:solidFill>
                <a:latin typeface="Times New Roman" pitchFamily="18" charset="0"/>
                <a:cs typeface="Times New Roman" pitchFamily="18" charset="0"/>
              </a:rPr>
              <a:t>Plato</a:t>
            </a:r>
            <a:endParaRPr lang="en-US" sz="6600" b="1" dirty="0">
              <a:solidFill>
                <a:schemeClr val="tx1"/>
              </a:solidFill>
              <a:latin typeface="Times New Roman" pitchFamily="18" charset="0"/>
              <a:cs typeface="Times New Roman" pitchFamily="18" charset="0"/>
            </a:endParaRPr>
          </a:p>
        </p:txBody>
      </p:sp>
      <p:pic>
        <p:nvPicPr>
          <p:cNvPr id="4" name="Picture 2" descr="C:\Users\user\Desktop\img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90800"/>
            <a:ext cx="4699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4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Glaucon’s theory of justice </a:t>
            </a:r>
            <a:endParaRPr lang="en-US" dirty="0"/>
          </a:p>
        </p:txBody>
      </p:sp>
      <p:sp>
        <p:nvSpPr>
          <p:cNvPr id="8" name="Text Placeholder 7"/>
          <p:cNvSpPr>
            <a:spLocks noGrp="1"/>
          </p:cNvSpPr>
          <p:nvPr>
            <p:ph type="body" idx="1"/>
          </p:nvPr>
        </p:nvSpPr>
        <p:spPr/>
        <p:txBody>
          <a:bodyPr/>
          <a:lstStyle/>
          <a:p>
            <a:r>
              <a:rPr lang="en-US" dirty="0" smtClean="0"/>
              <a:t>Best</a:t>
            </a:r>
            <a:endParaRPr lang="en-US" dirty="0"/>
          </a:p>
        </p:txBody>
      </p:sp>
      <p:sp>
        <p:nvSpPr>
          <p:cNvPr id="9" name="Content Placeholder 8"/>
          <p:cNvSpPr>
            <a:spLocks noGrp="1"/>
          </p:cNvSpPr>
          <p:nvPr>
            <p:ph sz="half" idx="2"/>
          </p:nvPr>
        </p:nvSpPr>
        <p:spPr/>
        <p:txBody>
          <a:bodyPr>
            <a:normAutofit/>
          </a:bodyPr>
          <a:lstStyle/>
          <a:p>
            <a:r>
              <a:rPr lang="en-US" sz="2800" dirty="0" smtClean="0">
                <a:latin typeface="Times New Roman" pitchFamily="18" charset="0"/>
                <a:cs typeface="Times New Roman" pitchFamily="18" charset="0"/>
              </a:rPr>
              <a:t>Glaucon claims that it is best “to do injustice without paying the penalty.”</a:t>
            </a:r>
            <a:endParaRPr lang="en-US" sz="2800" dirty="0">
              <a:latin typeface="Times New Roman" pitchFamily="18" charset="0"/>
              <a:cs typeface="Times New Roman" pitchFamily="18" charset="0"/>
            </a:endParaRPr>
          </a:p>
        </p:txBody>
      </p:sp>
      <p:sp>
        <p:nvSpPr>
          <p:cNvPr id="10" name="Text Placeholder 9"/>
          <p:cNvSpPr>
            <a:spLocks noGrp="1"/>
          </p:cNvSpPr>
          <p:nvPr>
            <p:ph type="body" sz="quarter" idx="3"/>
          </p:nvPr>
        </p:nvSpPr>
        <p:spPr/>
        <p:txBody>
          <a:bodyPr/>
          <a:lstStyle/>
          <a:p>
            <a:r>
              <a:rPr lang="en-US" dirty="0" smtClean="0"/>
              <a:t>Worst</a:t>
            </a:r>
            <a:endParaRPr lang="en-US" dirty="0"/>
          </a:p>
        </p:txBody>
      </p:sp>
      <p:sp>
        <p:nvSpPr>
          <p:cNvPr id="11" name="Content Placeholder 10"/>
          <p:cNvSpPr>
            <a:spLocks noGrp="1"/>
          </p:cNvSpPr>
          <p:nvPr>
            <p:ph sz="quarter" idx="4"/>
          </p:nvPr>
        </p:nvSpPr>
        <p:spPr/>
        <p:txBody>
          <a:bodyPr>
            <a:normAutofit/>
          </a:bodyPr>
          <a:lstStyle/>
          <a:p>
            <a:r>
              <a:rPr lang="en-US" sz="2800" dirty="0" smtClean="0">
                <a:latin typeface="Times New Roman" pitchFamily="18" charset="0"/>
                <a:cs typeface="Times New Roman" pitchFamily="18" charset="0"/>
              </a:rPr>
              <a:t>Glaucon claims that the worst situation is to “suffer [injustice] without being able to take revenge.”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37160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Justice is a mean between two extremes.</a:t>
            </a:r>
            <a:endParaRPr lang="en-US" dirty="0"/>
          </a:p>
        </p:txBody>
      </p:sp>
      <p:sp>
        <p:nvSpPr>
          <p:cNvPr id="3" name="Text Placeholder 2"/>
          <p:cNvSpPr>
            <a:spLocks noGrp="1"/>
          </p:cNvSpPr>
          <p:nvPr>
            <p:ph type="body" idx="1"/>
          </p:nvPr>
        </p:nvSpPr>
        <p:spPr/>
        <p:txBody>
          <a:bodyPr/>
          <a:lstStyle/>
          <a:p>
            <a:r>
              <a:rPr lang="en-US" dirty="0"/>
              <a:t>B</a:t>
            </a:r>
            <a:r>
              <a:rPr lang="en-US" dirty="0" smtClean="0"/>
              <a:t>etter</a:t>
            </a:r>
            <a:endParaRPr lang="en-US" dirty="0"/>
          </a:p>
        </p:txBody>
      </p:sp>
      <p:sp>
        <p:nvSpPr>
          <p:cNvPr id="4" name="Content Placeholder 3"/>
          <p:cNvSpPr>
            <a:spLocks noGrp="1"/>
          </p:cNvSpPr>
          <p:nvPr>
            <p:ph sz="half" idx="2"/>
          </p:nvPr>
        </p:nvSpPr>
        <p:spPr/>
        <p:txBody>
          <a:bodyPr>
            <a:normAutofit/>
          </a:bodyPr>
          <a:lstStyle/>
          <a:p>
            <a:r>
              <a:rPr lang="en-US" sz="2800" dirty="0" smtClean="0">
                <a:latin typeface="Times New Roman" pitchFamily="18" charset="0"/>
                <a:cs typeface="Times New Roman" pitchFamily="18" charset="0"/>
              </a:rPr>
              <a:t>Glaucon claims that it is better to act justly towards others than it is to act unjustly and to face penalty.</a:t>
            </a:r>
            <a:endParaRPr lang="en-US" sz="2800" dirty="0">
              <a:latin typeface="Times New Roman" pitchFamily="18" charset="0"/>
              <a:cs typeface="Times New Roman" pitchFamily="18" charset="0"/>
            </a:endParaRPr>
          </a:p>
        </p:txBody>
      </p:sp>
      <p:sp>
        <p:nvSpPr>
          <p:cNvPr id="5" name="Text Placeholder 4"/>
          <p:cNvSpPr>
            <a:spLocks noGrp="1"/>
          </p:cNvSpPr>
          <p:nvPr>
            <p:ph type="body" sz="quarter" idx="3"/>
          </p:nvPr>
        </p:nvSpPr>
        <p:spPr/>
        <p:txBody>
          <a:bodyPr/>
          <a:lstStyle/>
          <a:p>
            <a:r>
              <a:rPr lang="en-US" dirty="0" smtClean="0"/>
              <a:t>Worse</a:t>
            </a:r>
            <a:endParaRPr lang="en-US" dirty="0"/>
          </a:p>
        </p:txBody>
      </p:sp>
      <p:sp>
        <p:nvSpPr>
          <p:cNvPr id="6" name="Content Placeholder 5"/>
          <p:cNvSpPr>
            <a:spLocks noGrp="1"/>
          </p:cNvSpPr>
          <p:nvPr>
            <p:ph sz="quarter" idx="4"/>
          </p:nvPr>
        </p:nvSpPr>
        <p:spPr/>
        <p:txBody>
          <a:bodyPr>
            <a:normAutofit/>
          </a:bodyPr>
          <a:lstStyle/>
          <a:p>
            <a:r>
              <a:rPr lang="en-US" sz="2800" dirty="0" smtClean="0">
                <a:latin typeface="Times New Roman" pitchFamily="18" charset="0"/>
                <a:cs typeface="Times New Roman" pitchFamily="18" charset="0"/>
              </a:rPr>
              <a:t>Glaucon claims that the threat of being punished for unjust actions is worse than the benefits we gain from acting unjustly.</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53916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Main </a:t>
            </a:r>
            <a:r>
              <a:rPr lang="en-US" dirty="0" smtClean="0">
                <a:latin typeface="Times New Roman" pitchFamily="18" charset="0"/>
                <a:cs typeface="Times New Roman" pitchFamily="18" charset="0"/>
              </a:rPr>
              <a:t>Point</a:t>
            </a:r>
            <a:endParaRPr lang="en-US" dirty="0"/>
          </a:p>
        </p:txBody>
      </p:sp>
      <p:sp>
        <p:nvSpPr>
          <p:cNvPr id="7" name="Content Placeholder 6"/>
          <p:cNvSpPr>
            <a:spLocks noGrp="1"/>
          </p:cNvSpPr>
          <p:nvPr>
            <p:ph idx="1"/>
          </p:nvPr>
        </p:nvSpPr>
        <p:spPr/>
        <p:txBody>
          <a:bodyPr>
            <a:normAutofit/>
          </a:bodyPr>
          <a:lstStyle/>
          <a:p>
            <a:r>
              <a:rPr lang="en-US" sz="3200" dirty="0" smtClean="0">
                <a:latin typeface="Times New Roman" pitchFamily="18" charset="0"/>
                <a:cs typeface="Times New Roman" pitchFamily="18" charset="0"/>
              </a:rPr>
              <a:t>If there were no consequences to our actions, we would prefer to act unjustly because this serves our self-interest.</a:t>
            </a:r>
          </a:p>
          <a:p>
            <a:r>
              <a:rPr lang="en-US" sz="3200" dirty="0" smtClean="0">
                <a:latin typeface="Times New Roman" pitchFamily="18" charset="0"/>
                <a:cs typeface="Times New Roman" pitchFamily="18" charset="0"/>
              </a:rPr>
              <a:t>But since we are often unable to avoid punishment and retaliation for acting badly towards others, we set up a system of justice (agreements, contracts, laws) because it is better to act justly than to face the consequences from acting unjustly.  </a:t>
            </a: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14134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significant about the ring?</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r>
              <a:rPr lang="en-US" dirty="0" smtClean="0"/>
              <a:t>What does invisibility symbolize in terms of justice for Glaucon?</a:t>
            </a:r>
          </a:p>
          <a:p>
            <a:r>
              <a:rPr lang="en-US" dirty="0" smtClean="0"/>
              <a:t>To become invisible is to be placed out of context.</a:t>
            </a:r>
          </a:p>
          <a:p>
            <a:r>
              <a:rPr lang="en-US" dirty="0" smtClean="0"/>
              <a:t>It relieves us of all external consequences for our actions.</a:t>
            </a:r>
            <a:endParaRPr lang="en-US" dirty="0"/>
          </a:p>
        </p:txBody>
      </p:sp>
      <p:pic>
        <p:nvPicPr>
          <p:cNvPr id="1026" name="Picture 2" descr="C:\Users\nahumbrown\Desktop\img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08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Hypothetical Situations</a:t>
            </a:r>
            <a:endParaRPr lang="en-US" dirty="0"/>
          </a:p>
        </p:txBody>
      </p:sp>
      <p:sp>
        <p:nvSpPr>
          <p:cNvPr id="3" name="Text Placeholder 2"/>
          <p:cNvSpPr>
            <a:spLocks noGrp="1"/>
          </p:cNvSpPr>
          <p:nvPr>
            <p:ph type="body" idx="1"/>
          </p:nvPr>
        </p:nvSpPr>
        <p:spPr/>
        <p:txBody>
          <a:bodyPr/>
          <a:lstStyle/>
          <a:p>
            <a:r>
              <a:rPr lang="en-US" dirty="0" smtClean="0"/>
              <a:t>Hypothetical One</a:t>
            </a:r>
            <a:endParaRPr lang="en-US" dirty="0"/>
          </a:p>
        </p:txBody>
      </p:sp>
      <p:sp>
        <p:nvSpPr>
          <p:cNvPr id="4" name="Content Placeholder 3"/>
          <p:cNvSpPr>
            <a:spLocks noGrp="1"/>
          </p:cNvSpPr>
          <p:nvPr>
            <p:ph sz="half" idx="2"/>
          </p:nvPr>
        </p:nvSpPr>
        <p:spPr/>
        <p:txBody>
          <a:bodyPr/>
          <a:lstStyle/>
          <a:p>
            <a:pPr marL="0" indent="0">
              <a:buNone/>
            </a:pPr>
            <a:r>
              <a:rPr lang="en-US" dirty="0"/>
              <a:t>Imagine </a:t>
            </a:r>
            <a:r>
              <a:rPr lang="en-US" dirty="0" smtClean="0"/>
              <a:t>there is a </a:t>
            </a:r>
            <a:r>
              <a:rPr lang="en-US" dirty="0"/>
              <a:t>shepherd who finds a magical ring.</a:t>
            </a:r>
          </a:p>
          <a:p>
            <a:pPr marL="0" indent="0">
              <a:buNone/>
            </a:pPr>
            <a:endParaRPr lang="en-US" dirty="0"/>
          </a:p>
          <a:p>
            <a:pPr marL="0" indent="0">
              <a:buNone/>
            </a:pPr>
            <a:endParaRPr lang="en-US" dirty="0" smtClean="0"/>
          </a:p>
          <a:p>
            <a:pPr marL="0" indent="0">
              <a:buNone/>
            </a:pPr>
            <a:r>
              <a:rPr lang="en-US" dirty="0" smtClean="0"/>
              <a:t>Once the shepherd </a:t>
            </a:r>
            <a:r>
              <a:rPr lang="en-US" dirty="0"/>
              <a:t>has the ring, he acts unjustly towards others.</a:t>
            </a:r>
          </a:p>
          <a:p>
            <a:endParaRPr lang="en-US" dirty="0"/>
          </a:p>
        </p:txBody>
      </p:sp>
      <p:sp>
        <p:nvSpPr>
          <p:cNvPr id="5" name="Text Placeholder 4"/>
          <p:cNvSpPr>
            <a:spLocks noGrp="1"/>
          </p:cNvSpPr>
          <p:nvPr>
            <p:ph type="body" sz="quarter" idx="3"/>
          </p:nvPr>
        </p:nvSpPr>
        <p:spPr/>
        <p:txBody>
          <a:bodyPr/>
          <a:lstStyle/>
          <a:p>
            <a:r>
              <a:rPr lang="en-US" dirty="0" smtClean="0"/>
              <a:t>Hypothetical Two</a:t>
            </a:r>
            <a:endParaRPr lang="en-US" dirty="0"/>
          </a:p>
        </p:txBody>
      </p:sp>
      <p:sp>
        <p:nvSpPr>
          <p:cNvPr id="6" name="Content Placeholder 5"/>
          <p:cNvSpPr>
            <a:spLocks noGrp="1"/>
          </p:cNvSpPr>
          <p:nvPr>
            <p:ph sz="quarter" idx="4"/>
          </p:nvPr>
        </p:nvSpPr>
        <p:spPr/>
        <p:txBody>
          <a:bodyPr/>
          <a:lstStyle/>
          <a:p>
            <a:pPr marL="0" indent="0">
              <a:buNone/>
            </a:pPr>
            <a:r>
              <a:rPr lang="en-US" dirty="0" smtClean="0"/>
              <a:t>Now imagine that there are two magical rings, one for a just person and one for an unjust person. </a:t>
            </a:r>
          </a:p>
          <a:p>
            <a:pPr marL="0" indent="0">
              <a:buNone/>
            </a:pPr>
            <a:endParaRPr lang="en-US" dirty="0"/>
          </a:p>
          <a:p>
            <a:pPr marL="0" indent="0">
              <a:buNone/>
            </a:pPr>
            <a:r>
              <a:rPr lang="en-US" dirty="0" smtClean="0"/>
              <a:t>Glaucon claims that the just person will become unjust once there are no consequences. </a:t>
            </a:r>
            <a:endParaRPr lang="en-US" dirty="0"/>
          </a:p>
        </p:txBody>
      </p:sp>
    </p:spTree>
    <p:extLst>
      <p:ext uri="{BB962C8B-B14F-4D97-AF65-F5344CB8AC3E}">
        <p14:creationId xmlns:p14="http://schemas.microsoft.com/office/powerpoint/2010/main" val="2221387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t>Therefore,</a:t>
            </a:r>
            <a:endParaRPr lang="en-US" sz="6000" dirty="0"/>
          </a:p>
        </p:txBody>
      </p:sp>
      <p:sp>
        <p:nvSpPr>
          <p:cNvPr id="3" name="Content Placeholder 2"/>
          <p:cNvSpPr>
            <a:spLocks noGrp="1"/>
          </p:cNvSpPr>
          <p:nvPr>
            <p:ph idx="1"/>
          </p:nvPr>
        </p:nvSpPr>
        <p:spPr/>
        <p:txBody>
          <a:bodyPr/>
          <a:lstStyle/>
          <a:p>
            <a:pPr marL="0" indent="0">
              <a:buNone/>
            </a:pPr>
            <a:r>
              <a:rPr lang="en-US" sz="6000" dirty="0" smtClean="0"/>
              <a:t>people only appear to be just. Justice is only the appearance of justice. </a:t>
            </a:r>
          </a:p>
          <a:p>
            <a:endParaRPr lang="en-US" dirty="0"/>
          </a:p>
        </p:txBody>
      </p:sp>
    </p:spTree>
    <p:extLst>
      <p:ext uri="{BB962C8B-B14F-4D97-AF65-F5344CB8AC3E}">
        <p14:creationId xmlns:p14="http://schemas.microsoft.com/office/powerpoint/2010/main" val="2707896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t>Therefore,</a:t>
            </a:r>
            <a:endParaRPr lang="en-US" sz="6000"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sz="4700" dirty="0"/>
              <a:t>w</a:t>
            </a:r>
            <a:r>
              <a:rPr lang="en-US" sz="4700" dirty="0" smtClean="0"/>
              <a:t>e do not naturally want to act well but are coerced by the laws we create to subdue our original nature. If we were able to take ourselves out of our social contexts, that is, if there were no consequences to our actions, we would act solely from our own interests, even if this means doing the most horrible things to others.</a:t>
            </a:r>
            <a:endParaRPr lang="en-US" sz="4700" dirty="0"/>
          </a:p>
          <a:p>
            <a:pPr marL="0" indent="0">
              <a:buNone/>
            </a:pPr>
            <a:endParaRPr lang="en-US" dirty="0" smtClean="0"/>
          </a:p>
          <a:p>
            <a:pPr marL="0" indent="0">
              <a:buNone/>
            </a:pPr>
            <a:endParaRPr lang="en-US" dirty="0"/>
          </a:p>
          <a:p>
            <a:pPr marL="0" indent="0">
              <a:buNone/>
            </a:pP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47328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best?</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According to Glaucon, what is the best configuration?</a:t>
            </a:r>
          </a:p>
          <a:p>
            <a:pPr marL="0" indent="0">
              <a:buNone/>
            </a:pPr>
            <a:endParaRPr lang="en-US" sz="3600" dirty="0"/>
          </a:p>
          <a:p>
            <a:r>
              <a:rPr lang="en-US" sz="3600" dirty="0" smtClean="0"/>
              <a:t>The best is to appear to be just even though you are actually unjust. This is exactly what the shepherd of Lydia achieves by seducing the queen, killing the king, and becoming the king for himself. </a:t>
            </a:r>
            <a:endParaRPr lang="en-US" sz="3600" dirty="0"/>
          </a:p>
        </p:txBody>
      </p:sp>
    </p:spTree>
    <p:extLst>
      <p:ext uri="{BB962C8B-B14F-4D97-AF65-F5344CB8AC3E}">
        <p14:creationId xmlns:p14="http://schemas.microsoft.com/office/powerpoint/2010/main" val="1401802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Discussion</a:t>
            </a:r>
            <a:endParaRPr lang="en-US" dirty="0"/>
          </a:p>
        </p:txBody>
      </p:sp>
      <p:sp>
        <p:nvSpPr>
          <p:cNvPr id="3" name="Content Placeholder 2"/>
          <p:cNvSpPr>
            <a:spLocks noGrp="1"/>
          </p:cNvSpPr>
          <p:nvPr>
            <p:ph idx="1"/>
          </p:nvPr>
        </p:nvSpPr>
        <p:spPr/>
        <p:txBody>
          <a:bodyPr>
            <a:noAutofit/>
          </a:bodyPr>
          <a:lstStyle/>
          <a:p>
            <a:pPr marL="0" indent="0">
              <a:buNone/>
            </a:pPr>
            <a:r>
              <a:rPr lang="en-US" sz="2600" dirty="0" smtClean="0"/>
              <a:t>Explain the significance behind the first sentence of the passage:</a:t>
            </a:r>
          </a:p>
          <a:p>
            <a:pPr marL="0" indent="0">
              <a:buNone/>
            </a:pPr>
            <a:r>
              <a:rPr lang="en-US" sz="2600" dirty="0" smtClean="0"/>
              <a:t>“They say that to do injustice is naturally good and to suffer injustice bad, but that the badness of suffering it so far exceeds the goodness of doing it that those who have done and suffered injustice and tasted both, but who lack the power to do it and avoid suffering it, decide that it is profitable to come to an agreement with each other neither to do injustice nor to suffer it.”</a:t>
            </a:r>
          </a:p>
          <a:p>
            <a:pPr marL="0" indent="0">
              <a:buNone/>
            </a:pPr>
            <a:r>
              <a:rPr lang="en-US" sz="2600" dirty="0" smtClean="0"/>
              <a:t>Do you think that Glaucon is right about human nature? Do you find his argument persuasive?</a:t>
            </a:r>
            <a:endParaRPr lang="en-US" sz="2600" dirty="0"/>
          </a:p>
        </p:txBody>
      </p:sp>
    </p:spTree>
    <p:extLst>
      <p:ext uri="{BB962C8B-B14F-4D97-AF65-F5344CB8AC3E}">
        <p14:creationId xmlns:p14="http://schemas.microsoft.com/office/powerpoint/2010/main" val="123250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a:t>
            </a:r>
          </a:p>
        </p:txBody>
      </p:sp>
      <p:sp>
        <p:nvSpPr>
          <p:cNvPr id="3" name="Content Placeholder 2"/>
          <p:cNvSpPr>
            <a:spLocks noGrp="1"/>
          </p:cNvSpPr>
          <p:nvPr>
            <p:ph idx="1"/>
          </p:nvPr>
        </p:nvSpPr>
        <p:spPr/>
        <p:txBody>
          <a:bodyPr>
            <a:normAutofit fontScale="92500"/>
          </a:bodyPr>
          <a:lstStyle/>
          <a:p>
            <a:pPr marL="0" indent="0">
              <a:buNone/>
            </a:pPr>
            <a:r>
              <a:rPr lang="en-US" sz="3600" dirty="0"/>
              <a:t>Explain the significance behind this quote:</a:t>
            </a:r>
          </a:p>
          <a:p>
            <a:pPr marL="0" indent="0">
              <a:buNone/>
            </a:pPr>
            <a:r>
              <a:rPr lang="en-US" sz="3600" dirty="0"/>
              <a:t>“Someone who didn’t want to do injustice, given this sort of opportunity, and who didn’t touch other people’s property would be thought wretched and stupid by everyone </a:t>
            </a:r>
            <a:r>
              <a:rPr lang="en-US" sz="3600" dirty="0" smtClean="0"/>
              <a:t>aware of </a:t>
            </a:r>
            <a:r>
              <a:rPr lang="en-US" sz="3600" dirty="0"/>
              <a:t>the </a:t>
            </a:r>
            <a:r>
              <a:rPr lang="en-US" sz="3600" dirty="0" smtClean="0"/>
              <a:t>situation, though, of course, they’d praise him in public, deceiving each other for fear of suffering injustice.”</a:t>
            </a:r>
            <a:endParaRPr lang="en-US" sz="3600" dirty="0"/>
          </a:p>
          <a:p>
            <a:endParaRPr lang="en-US" dirty="0"/>
          </a:p>
        </p:txBody>
      </p:sp>
    </p:spTree>
    <p:extLst>
      <p:ext uri="{BB962C8B-B14F-4D97-AF65-F5344CB8AC3E}">
        <p14:creationId xmlns:p14="http://schemas.microsoft.com/office/powerpoint/2010/main" val="205078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Plato’s Life</a:t>
            </a:r>
            <a:endParaRPr lang="en-US" dirty="0"/>
          </a:p>
        </p:txBody>
      </p:sp>
      <p:sp>
        <p:nvSpPr>
          <p:cNvPr id="3" name="Content Placeholder 2"/>
          <p:cNvSpPr>
            <a:spLocks noGrp="1"/>
          </p:cNvSpPr>
          <p:nvPr>
            <p:ph sz="half" idx="1"/>
          </p:nvPr>
        </p:nvSpPr>
        <p:spPr/>
        <p:txBody>
          <a:bodyPr>
            <a:normAutofit fontScale="70000" lnSpcReduction="20000"/>
          </a:bodyPr>
          <a:lstStyle/>
          <a:p>
            <a:pPr marL="0" indent="0">
              <a:buNone/>
            </a:pPr>
            <a:endParaRPr lang="en-US" sz="2800" dirty="0" smtClean="0">
              <a:latin typeface="Times New Roman" pitchFamily="18" charset="0"/>
              <a:cs typeface="Times New Roman" pitchFamily="18" charset="0"/>
            </a:endParaRPr>
          </a:p>
          <a:p>
            <a:r>
              <a:rPr lang="en-US" sz="3100" dirty="0" smtClean="0">
                <a:latin typeface="Times New Roman" pitchFamily="18" charset="0"/>
                <a:cs typeface="Times New Roman" pitchFamily="18" charset="0"/>
              </a:rPr>
              <a:t>Plato is considered to be one of the greatest Western philosophers of all time.</a:t>
            </a:r>
          </a:p>
          <a:p>
            <a:r>
              <a:rPr lang="en-US" sz="3100" dirty="0" smtClean="0">
                <a:latin typeface="Times New Roman" pitchFamily="18" charset="0"/>
                <a:cs typeface="Times New Roman" pitchFamily="18" charset="0"/>
              </a:rPr>
              <a:t>We do not know exactly when he lived</a:t>
            </a: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approximately</a:t>
            </a: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from 428 to 347 BC.</a:t>
            </a:r>
          </a:p>
          <a:p>
            <a:r>
              <a:rPr lang="en-US" sz="3100" dirty="0" smtClean="0">
                <a:latin typeface="Times New Roman" pitchFamily="18" charset="0"/>
                <a:cs typeface="Times New Roman" pitchFamily="18" charset="0"/>
              </a:rPr>
              <a:t>Plato was most likely born in Athens. He founded the Academy in Athens, one of the first institutions of higher education in the Western world. </a:t>
            </a:r>
          </a:p>
          <a:p>
            <a:endParaRPr lang="en-US" dirty="0"/>
          </a:p>
        </p:txBody>
      </p:sp>
      <p:sp>
        <p:nvSpPr>
          <p:cNvPr id="9" name="Content Placeholder 8"/>
          <p:cNvSpPr>
            <a:spLocks noGrp="1"/>
          </p:cNvSpPr>
          <p:nvPr>
            <p:ph sz="half" idx="2"/>
          </p:nvPr>
        </p:nvSpPr>
        <p:spPr/>
        <p:txBody>
          <a:bodyPr>
            <a:normAutofit fontScale="70000" lnSpcReduction="20000"/>
          </a:bodyPr>
          <a:lstStyle/>
          <a:p>
            <a:endParaRPr lang="en-US" dirty="0"/>
          </a:p>
        </p:txBody>
      </p:sp>
      <p:pic>
        <p:nvPicPr>
          <p:cNvPr id="1026" name="Picture 2" descr="C:\Users\Me\Desktop\img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752600"/>
            <a:ext cx="362065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849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Great Philosophical Age in Ancient Greece (part of the Axial Age)</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Socrates (470/469 – 399 BC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Plato’s teacher. Also the main character of most of Plato’s dialogues. Socrates was executed for the charge of corrupting the youth.</a:t>
            </a:r>
          </a:p>
          <a:p>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Plato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between </a:t>
            </a:r>
            <a:r>
              <a:rPr lang="en-US" dirty="0">
                <a:latin typeface="Times New Roman" pitchFamily="18" charset="0"/>
                <a:cs typeface="Times New Roman" pitchFamily="18" charset="0"/>
              </a:rPr>
              <a:t>428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347 </a:t>
            </a:r>
            <a:r>
              <a:rPr lang="en-US" dirty="0" smtClean="0">
                <a:latin typeface="Times New Roman" pitchFamily="18" charset="0"/>
                <a:cs typeface="Times New Roman" pitchFamily="18" charset="0"/>
              </a:rPr>
              <a:t>BC)</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Aristotle </a:t>
            </a:r>
            <a:r>
              <a:rPr lang="en-US" dirty="0">
                <a:latin typeface="Times New Roman" pitchFamily="18" charset="0"/>
                <a:cs typeface="Times New Roman" pitchFamily="18" charset="0"/>
              </a:rPr>
              <a:t>(384 – 322 BC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Plato’s student. </a:t>
            </a:r>
            <a:endParaRPr lang="en-US" dirty="0"/>
          </a:p>
        </p:txBody>
      </p:sp>
    </p:spTree>
    <p:extLst>
      <p:ext uri="{BB962C8B-B14F-4D97-AF65-F5344CB8AC3E}">
        <p14:creationId xmlns:p14="http://schemas.microsoft.com/office/powerpoint/2010/main" val="3987291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 of Ancient Greece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00200"/>
            <a:ext cx="7620000" cy="4800600"/>
          </a:xfrm>
        </p:spPr>
      </p:pic>
    </p:spTree>
    <p:extLst>
      <p:ext uri="{BB962C8B-B14F-4D97-AF65-F5344CB8AC3E}">
        <p14:creationId xmlns:p14="http://schemas.microsoft.com/office/powerpoint/2010/main" val="3256149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Plato’s Writing</a:t>
            </a:r>
            <a:endParaRPr lang="en-US" dirty="0"/>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Plato’s work contains approximately 35 dialogues.</a:t>
            </a:r>
          </a:p>
          <a:p>
            <a:r>
              <a:rPr lang="en-US" sz="4000" dirty="0" smtClean="0">
                <a:latin typeface="Times New Roman" pitchFamily="18" charset="0"/>
                <a:cs typeface="Times New Roman" pitchFamily="18" charset="0"/>
              </a:rPr>
              <a:t>Plato’s writing style is unusual because his theories appear in the form of philosophical conversations, rather than essays or treatises.</a:t>
            </a:r>
          </a:p>
        </p:txBody>
      </p:sp>
    </p:spTree>
    <p:extLst>
      <p:ext uri="{BB962C8B-B14F-4D97-AF65-F5344CB8AC3E}">
        <p14:creationId xmlns:p14="http://schemas.microsoft.com/office/powerpoint/2010/main" val="18954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838200"/>
            <a:ext cx="3304572" cy="462987"/>
          </a:xfrm>
        </p:spPr>
        <p:txBody>
          <a:bodyPr>
            <a:normAutofit/>
          </a:bodyPr>
          <a:lstStyle/>
          <a:p>
            <a:r>
              <a:rPr lang="en-US" sz="2400" dirty="0" smtClean="0">
                <a:latin typeface="Times New Roman" pitchFamily="18" charset="0"/>
                <a:cs typeface="Times New Roman" pitchFamily="18" charset="0"/>
              </a:rPr>
              <a:t>Plato’s </a:t>
            </a:r>
            <a:r>
              <a:rPr lang="en-US" sz="2400" i="1" dirty="0" smtClean="0">
                <a:latin typeface="Times New Roman" pitchFamily="18" charset="0"/>
                <a:cs typeface="Times New Roman" pitchFamily="18" charset="0"/>
              </a:rPr>
              <a:t>the Republic</a:t>
            </a:r>
            <a:endParaRPr lang="en-US" sz="2400" dirty="0">
              <a:latin typeface="Times New Roman" pitchFamily="18" charset="0"/>
              <a:cs typeface="Times New Roman" pitchFamily="18" charset="0"/>
            </a:endParaRP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sz="quarter" idx="13"/>
          </p:nvPr>
        </p:nvSpPr>
        <p:spPr/>
        <p:txBody>
          <a:bodyPr>
            <a:normAutofit fontScale="92500"/>
          </a:bodyPr>
          <a:lstStyle/>
          <a:p>
            <a:pPr marL="0" indent="0">
              <a:buNone/>
            </a:pPr>
            <a:endParaRPr lang="en-US" sz="2800" dirty="0" smtClean="0">
              <a:latin typeface="Times New Roman" pitchFamily="18" charset="0"/>
              <a:cs typeface="Times New Roman" pitchFamily="18" charset="0"/>
            </a:endParaRPr>
          </a:p>
          <a:p>
            <a:pPr marL="114300" indent="0">
              <a:buNone/>
            </a:pPr>
            <a:endParaRPr lang="en-US" sz="3500" dirty="0" smtClean="0">
              <a:latin typeface="Times New Roman" pitchFamily="18" charset="0"/>
              <a:cs typeface="Times New Roman" pitchFamily="18" charset="0"/>
            </a:endParaRPr>
          </a:p>
          <a:p>
            <a:r>
              <a:rPr lang="en-US" sz="3500" dirty="0" smtClean="0">
                <a:latin typeface="Times New Roman" pitchFamily="18" charset="0"/>
                <a:cs typeface="Times New Roman" pitchFamily="18" charset="0"/>
              </a:rPr>
              <a:t>Plato’s </a:t>
            </a:r>
            <a:r>
              <a:rPr lang="en-US" sz="3500" i="1" dirty="0" smtClean="0">
                <a:latin typeface="Times New Roman" pitchFamily="18" charset="0"/>
                <a:cs typeface="Times New Roman" pitchFamily="18" charset="0"/>
              </a:rPr>
              <a:t>the Republic </a:t>
            </a:r>
            <a:r>
              <a:rPr lang="en-US" sz="3500" dirty="0" smtClean="0">
                <a:latin typeface="Times New Roman" pitchFamily="18" charset="0"/>
                <a:cs typeface="Times New Roman" pitchFamily="18" charset="0"/>
              </a:rPr>
              <a:t>appears in the middle period of his work (approximately 380 BC).</a:t>
            </a:r>
          </a:p>
          <a:p>
            <a:r>
              <a:rPr lang="en-US" sz="3500" dirty="0" smtClean="0">
                <a:latin typeface="Times New Roman" pitchFamily="18" charset="0"/>
                <a:cs typeface="Times New Roman" pitchFamily="18" charset="0"/>
              </a:rPr>
              <a:t>It is by far the longest of his Socratic-dialogues.</a:t>
            </a:r>
          </a:p>
          <a:p>
            <a:r>
              <a:rPr lang="en-US" sz="3500" dirty="0" smtClean="0">
                <a:latin typeface="Times New Roman" pitchFamily="18" charset="0"/>
                <a:cs typeface="Times New Roman" pitchFamily="18" charset="0"/>
              </a:rPr>
              <a:t>Justice, politics, and the promise of a perfect city-state are some of the primary themes of </a:t>
            </a:r>
            <a:r>
              <a:rPr lang="en-US" sz="3500" i="1" dirty="0" smtClean="0">
                <a:latin typeface="Times New Roman" pitchFamily="18" charset="0"/>
                <a:cs typeface="Times New Roman" pitchFamily="18" charset="0"/>
              </a:rPr>
              <a:t>the Republic</a:t>
            </a:r>
            <a:r>
              <a:rPr lang="en-US" sz="35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70816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The Story of Gyges’ Ring</a:t>
            </a:r>
            <a:endParaRPr lang="en-US" dirty="0"/>
          </a:p>
        </p:txBody>
      </p:sp>
      <p:sp>
        <p:nvSpPr>
          <p:cNvPr id="6" name="Content Placeholder 5"/>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t>
            </a:r>
            <a:r>
              <a:rPr lang="en-US" sz="1600" dirty="0" smtClean="0">
                <a:latin typeface="Times New Roman" pitchFamily="18" charset="0"/>
                <a:cs typeface="Times New Roman" pitchFamily="18" charset="0"/>
              </a:rPr>
              <a:t>Painting from Ferrara</a:t>
            </a:r>
            <a:r>
              <a:rPr lang="en-US" sz="1600" dirty="0">
                <a:latin typeface="Times New Roman" pitchFamily="18" charset="0"/>
                <a:cs typeface="Times New Roman" pitchFamily="18" charset="0"/>
              </a:rPr>
              <a:t>, 16th </a:t>
            </a:r>
            <a:r>
              <a:rPr lang="en-US" sz="1600" dirty="0" smtClean="0">
                <a:latin typeface="Times New Roman" pitchFamily="18" charset="0"/>
                <a:cs typeface="Times New Roman" pitchFamily="18" charset="0"/>
              </a:rPr>
              <a:t>century.</a:t>
            </a:r>
            <a:endParaRPr lang="en-US" sz="1600" dirty="0">
              <a:latin typeface="Times New Roman" pitchFamily="18" charset="0"/>
              <a:cs typeface="Times New Roman" pitchFamily="18" charset="0"/>
            </a:endParaRPr>
          </a:p>
        </p:txBody>
      </p:sp>
      <p:pic>
        <p:nvPicPr>
          <p:cNvPr id="3074" name="Picture 2" descr="C:\Users\Me\Desktop\Der_Ring_des_Gyges_(Ferrara_16_J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5486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86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Story of </a:t>
            </a:r>
            <a:r>
              <a:rPr lang="en-US" dirty="0" err="1" smtClean="0"/>
              <a:t>Gyges</a:t>
            </a:r>
            <a:r>
              <a:rPr lang="en-US" dirty="0" smtClean="0"/>
              <a:t>’ Ring</a:t>
            </a:r>
            <a:endParaRPr lang="en-US" dirty="0"/>
          </a:p>
        </p:txBody>
      </p:sp>
      <p:sp>
        <p:nvSpPr>
          <p:cNvPr id="7" name="Content Placeholder 6"/>
          <p:cNvSpPr>
            <a:spLocks noGrp="1"/>
          </p:cNvSpPr>
          <p:nvPr>
            <p:ph idx="1"/>
          </p:nvPr>
        </p:nvSpPr>
        <p:spPr/>
        <p:txBody>
          <a:bodyPr>
            <a:normAutofit/>
          </a:bodyPr>
          <a:lstStyle/>
          <a:p>
            <a:r>
              <a:rPr lang="en-US" dirty="0" smtClean="0"/>
              <a:t>The story of </a:t>
            </a:r>
            <a:r>
              <a:rPr lang="en-US" dirty="0"/>
              <a:t>G</a:t>
            </a:r>
            <a:r>
              <a:rPr lang="en-US" dirty="0" smtClean="0"/>
              <a:t>yges’ ring appears in the second book of </a:t>
            </a:r>
            <a:r>
              <a:rPr lang="en-US" i="1" dirty="0" smtClean="0"/>
              <a:t>the Republic</a:t>
            </a:r>
            <a:r>
              <a:rPr lang="en-US" dirty="0" smtClean="0"/>
              <a:t>, as part of a long discussion between Socrates and Glaucon about the nature of justice. Historically, Glaucon is Plato’s older brother. He is the person who tells the story to Socrates.</a:t>
            </a:r>
          </a:p>
          <a:p>
            <a:r>
              <a:rPr lang="en-US" dirty="0" smtClean="0"/>
              <a:t>Let’s read the story together. </a:t>
            </a:r>
            <a:r>
              <a:rPr lang="en-US" dirty="0" smtClean="0"/>
              <a:t>Here are some</a:t>
            </a:r>
            <a:r>
              <a:rPr lang="en-US" dirty="0" smtClean="0"/>
              <a:t> </a:t>
            </a:r>
            <a:r>
              <a:rPr lang="en-US" dirty="0" smtClean="0"/>
              <a:t>questions </a:t>
            </a:r>
            <a:r>
              <a:rPr lang="en-US" dirty="0" smtClean="0"/>
              <a:t>to keep in </a:t>
            </a:r>
            <a:r>
              <a:rPr lang="en-US" dirty="0" smtClean="0"/>
              <a:t>mind as we read:</a:t>
            </a:r>
          </a:p>
          <a:p>
            <a:r>
              <a:rPr lang="en-US" dirty="0" smtClean="0"/>
              <a:t>1) Why does Glaucon tell this story to Socrates?</a:t>
            </a:r>
          </a:p>
          <a:p>
            <a:r>
              <a:rPr lang="en-US" dirty="0" smtClean="0"/>
              <a:t>2) What is the main plot of the story?</a:t>
            </a:r>
          </a:p>
          <a:p>
            <a:r>
              <a:rPr lang="en-US" dirty="0"/>
              <a:t>3</a:t>
            </a:r>
            <a:r>
              <a:rPr lang="en-US" dirty="0" smtClean="0"/>
              <a:t>) Why does Glaucon claim that we only act well because we face consequences if we act badly?</a:t>
            </a:r>
          </a:p>
        </p:txBody>
      </p:sp>
    </p:spTree>
    <p:extLst>
      <p:ext uri="{BB962C8B-B14F-4D97-AF65-F5344CB8AC3E}">
        <p14:creationId xmlns:p14="http://schemas.microsoft.com/office/powerpoint/2010/main" val="1591127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Strategy</a:t>
            </a:r>
            <a:endParaRPr lang="en-US" dirty="0"/>
          </a:p>
        </p:txBody>
      </p:sp>
      <p:sp>
        <p:nvSpPr>
          <p:cNvPr id="3" name="Content Placeholder 2"/>
          <p:cNvSpPr>
            <a:spLocks noGrp="1"/>
          </p:cNvSpPr>
          <p:nvPr>
            <p:ph idx="1"/>
          </p:nvPr>
        </p:nvSpPr>
        <p:spPr/>
        <p:txBody>
          <a:bodyPr/>
          <a:lstStyle/>
          <a:p>
            <a:pPr marL="0" indent="0">
              <a:buNone/>
            </a:pPr>
            <a:r>
              <a:rPr lang="en-US" dirty="0" smtClean="0"/>
              <a:t>You can read the passage as divided into three topics:</a:t>
            </a:r>
          </a:p>
          <a:p>
            <a:pPr marL="0" indent="0">
              <a:buNone/>
            </a:pPr>
            <a:r>
              <a:rPr lang="en-US" dirty="0"/>
              <a:t>	</a:t>
            </a:r>
            <a:r>
              <a:rPr lang="en-US" dirty="0" smtClean="0"/>
              <a:t>1) Glaucon articulates the theory behind his position 		on justice.</a:t>
            </a:r>
          </a:p>
          <a:p>
            <a:pPr marL="0" indent="0">
              <a:buNone/>
            </a:pPr>
            <a:r>
              <a:rPr lang="en-US" dirty="0"/>
              <a:t>	</a:t>
            </a:r>
            <a:endParaRPr lang="en-US" dirty="0" smtClean="0"/>
          </a:p>
          <a:p>
            <a:pPr marL="0" indent="0">
              <a:buNone/>
            </a:pPr>
            <a:r>
              <a:rPr lang="en-US" dirty="0" smtClean="0"/>
              <a:t>	2) Glaucon tells Socrates the story of Gyges’ ring.</a:t>
            </a:r>
          </a:p>
          <a:p>
            <a:pPr marL="0" indent="0">
              <a:buNone/>
            </a:pPr>
            <a:endParaRPr lang="en-US" dirty="0"/>
          </a:p>
          <a:p>
            <a:pPr marL="0" indent="0">
              <a:buNone/>
            </a:pPr>
            <a:endParaRPr lang="en-US" dirty="0" smtClean="0"/>
          </a:p>
          <a:p>
            <a:pPr marL="0" indent="0">
              <a:buNone/>
            </a:pPr>
            <a:r>
              <a:rPr lang="en-US" dirty="0"/>
              <a:t>	</a:t>
            </a:r>
            <a:r>
              <a:rPr lang="en-US" dirty="0" smtClean="0"/>
              <a:t>3) Glaucon offers a second hypothetical thought 		experiment, where there are two magical 		rings.	</a:t>
            </a:r>
            <a:endParaRPr lang="en-US" dirty="0"/>
          </a:p>
        </p:txBody>
      </p:sp>
    </p:spTree>
    <p:extLst>
      <p:ext uri="{BB962C8B-B14F-4D97-AF65-F5344CB8AC3E}">
        <p14:creationId xmlns:p14="http://schemas.microsoft.com/office/powerpoint/2010/main" val="3691043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3118</TotalTime>
  <Words>925</Words>
  <Application>Microsoft Office PowerPoint</Application>
  <PresentationFormat>On-screen Show (4:3)</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PowerPoint Presentation</vt:lpstr>
      <vt:lpstr>Plato’s Life</vt:lpstr>
      <vt:lpstr>Great Philosophical Age in Ancient Greece (part of the Axial Age)</vt:lpstr>
      <vt:lpstr>Map of Ancient Greece</vt:lpstr>
      <vt:lpstr>Plato’s Writing</vt:lpstr>
      <vt:lpstr>Plato’s the Republic</vt:lpstr>
      <vt:lpstr>The Story of Gyges’ Ring</vt:lpstr>
      <vt:lpstr>The Story of Gyges’ Ring</vt:lpstr>
      <vt:lpstr>Reading Strategy</vt:lpstr>
      <vt:lpstr>Glaucon’s theory of justice </vt:lpstr>
      <vt:lpstr>Justice is a mean between two extremes.</vt:lpstr>
      <vt:lpstr>Main Point</vt:lpstr>
      <vt:lpstr>What is significant about the ring?</vt:lpstr>
      <vt:lpstr>Two Hypothetical Situations</vt:lpstr>
      <vt:lpstr>Therefore,</vt:lpstr>
      <vt:lpstr>Therefore,</vt:lpstr>
      <vt:lpstr>What is the best?</vt:lpstr>
      <vt:lpstr>Group Discussion</vt:lpstr>
      <vt:lpstr>Group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admin</cp:lastModifiedBy>
  <cp:revision>29</cp:revision>
  <dcterms:created xsi:type="dcterms:W3CDTF">2016-01-16T02:00:05Z</dcterms:created>
  <dcterms:modified xsi:type="dcterms:W3CDTF">2017-09-07T03:27:06Z</dcterms:modified>
</cp:coreProperties>
</file>