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98" r:id="rId2"/>
    <p:sldId id="257" r:id="rId3"/>
    <p:sldId id="258" r:id="rId4"/>
    <p:sldId id="297" r:id="rId5"/>
    <p:sldId id="271" r:id="rId6"/>
    <p:sldId id="301" r:id="rId7"/>
    <p:sldId id="270" r:id="rId8"/>
    <p:sldId id="272" r:id="rId9"/>
    <p:sldId id="295" r:id="rId10"/>
    <p:sldId id="299" r:id="rId11"/>
    <p:sldId id="273" r:id="rId12"/>
    <p:sldId id="292" r:id="rId13"/>
    <p:sldId id="294" r:id="rId14"/>
    <p:sldId id="293" r:id="rId15"/>
    <p:sldId id="302" r:id="rId16"/>
    <p:sldId id="276"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96D296-FC87-4F0F-AABB-09278B9E6A5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96D296-FC87-4F0F-AABB-09278B9E6A5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96D296-FC87-4F0F-AABB-09278B9E6A5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96D296-FC87-4F0F-AABB-09278B9E6A5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96D296-FC87-4F0F-AABB-09278B9E6A5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96D296-FC87-4F0F-AABB-09278B9E6A5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96D296-FC87-4F0F-AABB-09278B9E6A5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96D296-FC87-4F0F-AABB-09278B9E6A5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96D296-FC87-4F0F-AABB-09278B9E6A5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96D296-FC87-4F0F-AABB-09278B9E6A5A}"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CC28EC6-8532-4085-B5F1-0F384F6AB340}" type="datetimeFigureOut">
              <a:rPr lang="en-US" smtClean="0"/>
              <a:t>9/14/2017</a:t>
            </a:fld>
            <a:endParaRPr lang="en-US" dirty="0"/>
          </a:p>
        </p:txBody>
      </p:sp>
      <p:sp>
        <p:nvSpPr>
          <p:cNvPr id="9" name="Slide Number Placeholder 8"/>
          <p:cNvSpPr>
            <a:spLocks noGrp="1"/>
          </p:cNvSpPr>
          <p:nvPr>
            <p:ph type="sldNum" sz="quarter" idx="11"/>
          </p:nvPr>
        </p:nvSpPr>
        <p:spPr/>
        <p:txBody>
          <a:bodyPr/>
          <a:lstStyle/>
          <a:p>
            <a:fld id="{E496D296-FC87-4F0F-AABB-09278B9E6A5A}"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496D296-FC87-4F0F-AABB-09278B9E6A5A}"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CC28EC6-8532-4085-B5F1-0F384F6AB340}" type="datetimeFigureOut">
              <a:rPr lang="en-US" smtClean="0"/>
              <a:t>9/14/2017</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Hobbes, </a:t>
            </a:r>
            <a:r>
              <a:rPr lang="en-US" i="1" dirty="0" smtClean="0"/>
              <a:t>Leviathan</a:t>
            </a:r>
            <a:endParaRPr lang="en-US" dirty="0"/>
          </a:p>
        </p:txBody>
      </p:sp>
      <p:sp>
        <p:nvSpPr>
          <p:cNvPr id="7" name="Subtitle 6"/>
          <p:cNvSpPr>
            <a:spLocks noGrp="1"/>
          </p:cNvSpPr>
          <p:nvPr>
            <p:ph type="subTitle" idx="1"/>
          </p:nvPr>
        </p:nvSpPr>
        <p:spPr/>
        <p:txBody>
          <a:bodyPr/>
          <a:lstStyle/>
          <a:p>
            <a:r>
              <a:rPr lang="en-US" dirty="0" smtClean="0">
                <a:solidFill>
                  <a:schemeClr val="tx1"/>
                </a:solidFill>
              </a:rPr>
              <a:t>Selections from Part 1 and 2</a:t>
            </a:r>
            <a:endParaRPr lang="en-US" dirty="0">
              <a:solidFill>
                <a:schemeClr val="tx1"/>
              </a:solidFill>
            </a:endParaRPr>
          </a:p>
        </p:txBody>
      </p:sp>
    </p:spTree>
    <p:extLst>
      <p:ext uri="{BB962C8B-B14F-4D97-AF65-F5344CB8AC3E}">
        <p14:creationId xmlns:p14="http://schemas.microsoft.com/office/powerpoint/2010/main" val="554674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The state of nature is our original position.</a:t>
            </a:r>
            <a:endParaRPr lang="en-US" sz="3200" dirty="0"/>
          </a:p>
        </p:txBody>
      </p:sp>
      <p:sp>
        <p:nvSpPr>
          <p:cNvPr id="3" name="Content Placeholder 2"/>
          <p:cNvSpPr>
            <a:spLocks noGrp="1"/>
          </p:cNvSpPr>
          <p:nvPr>
            <p:ph idx="1"/>
          </p:nvPr>
        </p:nvSpPr>
        <p:spPr/>
        <p:txBody>
          <a:bodyPr>
            <a:normAutofit fontScale="92500"/>
          </a:bodyPr>
          <a:lstStyle/>
          <a:p>
            <a:r>
              <a:rPr lang="en-US" dirty="0" smtClean="0"/>
              <a:t>Hobbes claims that self-preservation, with its corresponding concept of self-interest, is the fundamental principle for human nature. This does not necessarily mean that everyone is primordially selfish and egotistical, but simply that our first concern is for the preservation of ourselves.</a:t>
            </a:r>
          </a:p>
          <a:p>
            <a:r>
              <a:rPr lang="en-US" dirty="0" smtClean="0"/>
              <a:t>Hobbes also thinks that we are not naturally social or cooperative, but that we are originally “left on our own” to fend for ourselves and survive. That other people exist is problematic in the sense that others have the capability to harm us or take away the resources at our disposal to fight for preservation. </a:t>
            </a:r>
          </a:p>
          <a:p>
            <a:r>
              <a:rPr lang="en-US" dirty="0" smtClean="0"/>
              <a:t>The state of nature is at the core of the human situation, according to Hobbes, because self-preservation is of issue </a:t>
            </a:r>
            <a:r>
              <a:rPr lang="en-US" i="1" dirty="0" smtClean="0"/>
              <a:t>for everyone</a:t>
            </a:r>
            <a:r>
              <a:rPr lang="en-US" dirty="0" smtClean="0"/>
              <a:t>, which leads to a natural, immediate, ever-present state of conflict, where an act of self-preservation for one person comes at the detriment of the self-preservation of others.  </a:t>
            </a:r>
            <a:endParaRPr lang="en-US" dirty="0"/>
          </a:p>
        </p:txBody>
      </p:sp>
    </p:spTree>
    <p:extLst>
      <p:ext uri="{BB962C8B-B14F-4D97-AF65-F5344CB8AC3E}">
        <p14:creationId xmlns:p14="http://schemas.microsoft.com/office/powerpoint/2010/main" val="18023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Misconception </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sz="2400" dirty="0" smtClean="0"/>
              <a:t>When Hobbes talks about “the state of nature” he is referring </a:t>
            </a:r>
            <a:r>
              <a:rPr lang="en-US" sz="2400" i="1" dirty="0" smtClean="0"/>
              <a:t>neither</a:t>
            </a:r>
            <a:r>
              <a:rPr lang="en-US" sz="2400" dirty="0" smtClean="0"/>
              <a:t> to a particular historical period in human history (such as the age of hunter-gatherers) </a:t>
            </a:r>
            <a:r>
              <a:rPr lang="en-US" sz="2400" i="1" dirty="0" smtClean="0"/>
              <a:t>nor</a:t>
            </a:r>
            <a:r>
              <a:rPr lang="en-US" sz="2400" dirty="0" smtClean="0"/>
              <a:t> to a mere theoretical possibility (a time that never actually occurred). What Hobbes has in mind is any situation, at any time or place, where there is no effective government capable of imposing order on the local population. Thus primitive or prehistoric societies may (or may not) be in the states of nature: but so may modern societies locked in a civil war, destroyed by conflict with other countries, or simply experiencing a constitutional crisis</a:t>
            </a:r>
            <a:r>
              <a:rPr lang="en-US" sz="2400" dirty="0"/>
              <a:t>.</a:t>
            </a:r>
            <a:endParaRPr lang="en-US" sz="2400" dirty="0" smtClean="0"/>
          </a:p>
          <a:p>
            <a:r>
              <a:rPr lang="en-US" sz="2400" dirty="0" smtClean="0"/>
              <a:t>The main point to keep in mind is that for Hobbes, the state of nature underlies all civil societies and constantly threatens to emerge if laws are not upheld.  </a:t>
            </a:r>
            <a:endParaRPr lang="en-US" sz="2400" dirty="0"/>
          </a:p>
        </p:txBody>
      </p:sp>
    </p:spTree>
    <p:extLst>
      <p:ext uri="{BB962C8B-B14F-4D97-AF65-F5344CB8AC3E}">
        <p14:creationId xmlns:p14="http://schemas.microsoft.com/office/powerpoint/2010/main" val="3140372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state of nature is beyond morality</a:t>
            </a:r>
            <a:endParaRPr lang="en-US" sz="3600"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sz="4000" dirty="0" smtClean="0"/>
              <a:t>Hobbes claims that in a state of nature, there is no right or wrong, no justice or injustice. These ethical categories only make sense from the disposition of civil society when it is bound by a social contract. Hobbes goes so far as to say that “force” and “fraud” are the only “two cardinal virtues.”</a:t>
            </a:r>
          </a:p>
          <a:p>
            <a:pPr marL="114300" indent="0">
              <a:buNone/>
            </a:pPr>
            <a:endParaRPr lang="en-US" dirty="0"/>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191339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No right and wrong in a state of nature</a:t>
            </a:r>
            <a:endParaRPr lang="en-US" sz="3600" dirty="0"/>
          </a:p>
        </p:txBody>
      </p:sp>
      <p:sp>
        <p:nvSpPr>
          <p:cNvPr id="3" name="Content Placeholder 2"/>
          <p:cNvSpPr>
            <a:spLocks noGrp="1"/>
          </p:cNvSpPr>
          <p:nvPr>
            <p:ph idx="1"/>
          </p:nvPr>
        </p:nvSpPr>
        <p:spPr>
          <a:xfrm>
            <a:off x="304800" y="1600200"/>
            <a:ext cx="7620000" cy="4800600"/>
          </a:xfrm>
        </p:spPr>
        <p:txBody>
          <a:bodyPr>
            <a:noAutofit/>
          </a:bodyPr>
          <a:lstStyle/>
          <a:p>
            <a:pPr marL="114300" indent="0">
              <a:buNone/>
            </a:pPr>
            <a:r>
              <a:rPr lang="en-US" sz="3600" dirty="0" smtClean="0"/>
              <a:t>“To this war of every man against every man, this also is consequent; that nothing can be unjust. The notions of right and wrong, justice and injustice, have there no place. Where there is no common power, there is no law; where no law, no injustice. Force and fraud are in war the two cardinal virtues.”</a:t>
            </a:r>
            <a:endParaRPr lang="en-US" sz="3600" dirty="0"/>
          </a:p>
        </p:txBody>
      </p:sp>
    </p:spTree>
    <p:extLst>
      <p:ext uri="{BB962C8B-B14F-4D97-AF65-F5344CB8AC3E}">
        <p14:creationId xmlns:p14="http://schemas.microsoft.com/office/powerpoint/2010/main" val="2220821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concept of </a:t>
            </a:r>
            <a:r>
              <a:rPr lang="en-US" dirty="0"/>
              <a:t>p</a:t>
            </a:r>
            <a:r>
              <a:rPr lang="en-US" dirty="0" smtClean="0"/>
              <a:t>ossession</a:t>
            </a:r>
            <a:endParaRPr lang="en-US" dirty="0"/>
          </a:p>
        </p:txBody>
      </p:sp>
      <p:sp>
        <p:nvSpPr>
          <p:cNvPr id="3" name="Content Placeholder 2"/>
          <p:cNvSpPr>
            <a:spLocks noGrp="1"/>
          </p:cNvSpPr>
          <p:nvPr>
            <p:ph idx="1"/>
          </p:nvPr>
        </p:nvSpPr>
        <p:spPr/>
        <p:txBody>
          <a:bodyPr/>
          <a:lstStyle/>
          <a:p>
            <a:pPr marL="114300" indent="0">
              <a:buNone/>
            </a:pPr>
            <a:r>
              <a:rPr lang="en-US" sz="2800" dirty="0"/>
              <a:t>Even the grammar of possession (mine, yours) does not exist in a state of nature. Nothing belongs to anyone. Or what is the same, everything belongs to everyone. This is the case because there are no laws and no society to dictate the order of things. There is only the brute law of this harsh </a:t>
            </a:r>
            <a:r>
              <a:rPr lang="en-US" sz="2800" dirty="0" smtClean="0"/>
              <a:t>physical reality </a:t>
            </a:r>
            <a:r>
              <a:rPr lang="en-US" sz="2800" dirty="0"/>
              <a:t>– that anyone can do anything to anyone – that self-preservation drives all things into a frenzy of war and chaos. </a:t>
            </a:r>
          </a:p>
          <a:p>
            <a:endParaRPr lang="en-US" dirty="0"/>
          </a:p>
        </p:txBody>
      </p:sp>
    </p:spTree>
    <p:extLst>
      <p:ext uri="{BB962C8B-B14F-4D97-AF65-F5344CB8AC3E}">
        <p14:creationId xmlns:p14="http://schemas.microsoft.com/office/powerpoint/2010/main" val="631837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 summary…</a:t>
            </a:r>
            <a:endParaRPr lang="zh-TW" altLang="en-US" dirty="0"/>
          </a:p>
        </p:txBody>
      </p:sp>
      <p:sp>
        <p:nvSpPr>
          <p:cNvPr id="3" name="Content Placeholder 2"/>
          <p:cNvSpPr>
            <a:spLocks noGrp="1"/>
          </p:cNvSpPr>
          <p:nvPr>
            <p:ph idx="1"/>
          </p:nvPr>
        </p:nvSpPr>
        <p:spPr/>
        <p:txBody>
          <a:bodyPr>
            <a:noAutofit/>
          </a:bodyPr>
          <a:lstStyle/>
          <a:p>
            <a:pPr marL="114300" indent="0">
              <a:buNone/>
            </a:pPr>
            <a:r>
              <a:rPr lang="en-US" altLang="zh-TW" sz="2600" dirty="0" smtClean="0"/>
              <a:t>“Because the condition of man… is a condition of war of every one against every one, in which case every one is governed by his own reason, and there is nothing he can make use of that may not be a help unto him in preserving his life against his enemies; it </a:t>
            </a:r>
            <a:r>
              <a:rPr lang="en-US" altLang="zh-TW" sz="2600" dirty="0" err="1" smtClean="0"/>
              <a:t>followeth</a:t>
            </a:r>
            <a:r>
              <a:rPr lang="en-US" altLang="zh-TW" sz="2600" dirty="0" smtClean="0"/>
              <a:t> that in such a condition every man has a right to every thing, even to one another’s body. And therefore, as long as this natural right of every man to every thing </a:t>
            </a:r>
            <a:r>
              <a:rPr lang="en-US" altLang="zh-TW" sz="2600" dirty="0" err="1" smtClean="0"/>
              <a:t>endureth</a:t>
            </a:r>
            <a:r>
              <a:rPr lang="en-US" altLang="zh-TW" sz="2600" dirty="0" smtClean="0"/>
              <a:t>, there can be no security to any man, how strong or wise </a:t>
            </a:r>
            <a:r>
              <a:rPr lang="en-US" altLang="zh-TW" sz="2600" dirty="0" err="1" smtClean="0"/>
              <a:t>soever</a:t>
            </a:r>
            <a:r>
              <a:rPr lang="en-US" altLang="zh-TW" sz="2600" dirty="0" smtClean="0"/>
              <a:t> he be, of living out the time which nature ordinarily </a:t>
            </a:r>
            <a:r>
              <a:rPr lang="en-US" altLang="zh-TW" sz="2600" dirty="0" err="1" smtClean="0"/>
              <a:t>alloweth</a:t>
            </a:r>
            <a:r>
              <a:rPr lang="en-US" altLang="zh-TW" sz="2600" dirty="0" smtClean="0"/>
              <a:t> men to live.” </a:t>
            </a:r>
            <a:endParaRPr lang="zh-TW" altLang="en-US" sz="2600" dirty="0"/>
          </a:p>
        </p:txBody>
      </p:sp>
    </p:spTree>
    <p:extLst>
      <p:ext uri="{BB962C8B-B14F-4D97-AF65-F5344CB8AC3E}">
        <p14:creationId xmlns:p14="http://schemas.microsoft.com/office/powerpoint/2010/main" val="44256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a:r>
            <a:br>
              <a:rPr lang="en-US" sz="3600" dirty="0" smtClean="0"/>
            </a:br>
            <a:r>
              <a:rPr lang="en-US" sz="3600" dirty="0" smtClean="0"/>
              <a:t>2) Why </a:t>
            </a:r>
            <a:r>
              <a:rPr lang="en-US" sz="3600" dirty="0"/>
              <a:t>does Hobbes claim that in our original position we are basically equal?</a:t>
            </a:r>
            <a:r>
              <a:rPr lang="en-US" sz="4800" dirty="0"/>
              <a:t/>
            </a:r>
            <a:br>
              <a:rPr lang="en-US" sz="4800" dirty="0"/>
            </a:br>
            <a:endParaRPr lang="en-US" dirty="0"/>
          </a:p>
        </p:txBody>
      </p:sp>
      <p:sp>
        <p:nvSpPr>
          <p:cNvPr id="3" name="Content Placeholder 2"/>
          <p:cNvSpPr>
            <a:spLocks noGrp="1"/>
          </p:cNvSpPr>
          <p:nvPr>
            <p:ph idx="1"/>
          </p:nvPr>
        </p:nvSpPr>
        <p:spPr/>
        <p:txBody>
          <a:bodyPr>
            <a:normAutofit/>
          </a:bodyPr>
          <a:lstStyle/>
          <a:p>
            <a:pPr marL="114300" indent="0">
              <a:buNone/>
            </a:pPr>
            <a:r>
              <a:rPr lang="en-US" sz="2600" dirty="0" smtClean="0"/>
              <a:t>“Nature hath made men so equal in the faculties of body and mind as that, though there be found one man sometimes manifestly stronger in body or of quicker mind than another, yet when all is reckoned together the difference between man and man is not so considerable as that one man can thereupon claim to himself any benefit to which another may not pretend as well as he. For as to the strength of body, the weakest has strength enough to kill the strongest, either by secret machination or by confederacy with others that are in the same danger with himself.”</a:t>
            </a:r>
            <a:endParaRPr lang="en-US" sz="2600" dirty="0"/>
          </a:p>
        </p:txBody>
      </p:sp>
    </p:spTree>
    <p:extLst>
      <p:ext uri="{BB962C8B-B14F-4D97-AF65-F5344CB8AC3E}">
        <p14:creationId xmlns:p14="http://schemas.microsoft.com/office/powerpoint/2010/main" val="1400986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a:t>
            </a:r>
            <a:endParaRPr lang="en-US" dirty="0"/>
          </a:p>
        </p:txBody>
      </p:sp>
      <p:sp>
        <p:nvSpPr>
          <p:cNvPr id="3" name="Content Placeholder 2"/>
          <p:cNvSpPr>
            <a:spLocks noGrp="1"/>
          </p:cNvSpPr>
          <p:nvPr>
            <p:ph idx="1"/>
          </p:nvPr>
        </p:nvSpPr>
        <p:spPr/>
        <p:txBody>
          <a:bodyPr>
            <a:normAutofit/>
          </a:bodyPr>
          <a:lstStyle/>
          <a:p>
            <a:pPr marL="114300" indent="0">
              <a:buNone/>
            </a:pPr>
            <a:r>
              <a:rPr lang="en-US" sz="3200" dirty="0" smtClean="0"/>
              <a:t>This statement might appear to go against common sense. Since a strong person is physically more powerful than a weak person, shouldn’t it be the case that there is relative inequality in a state of nature? Why does Hobbes claim that in a state of nature people are basically equal? What is he saying about the structure and origin of the state of nature?</a:t>
            </a:r>
            <a:endParaRPr lang="en-US" sz="3200" dirty="0"/>
          </a:p>
        </p:txBody>
      </p:sp>
    </p:spTree>
    <p:extLst>
      <p:ext uri="{BB962C8B-B14F-4D97-AF65-F5344CB8AC3E}">
        <p14:creationId xmlns:p14="http://schemas.microsoft.com/office/powerpoint/2010/main" val="3741819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Thomas Hobbes</a:t>
            </a:r>
            <a:endParaRPr lang="en-US" dirty="0"/>
          </a:p>
        </p:txBody>
      </p:sp>
      <p:sp>
        <p:nvSpPr>
          <p:cNvPr id="4" name="Content Placeholder 3"/>
          <p:cNvSpPr>
            <a:spLocks noGrp="1"/>
          </p:cNvSpPr>
          <p:nvPr>
            <p:ph sz="half" idx="1"/>
          </p:nvPr>
        </p:nvSpPr>
        <p:spPr/>
        <p:txBody>
          <a:bodyPr>
            <a:normAutofit fontScale="77500" lnSpcReduction="20000"/>
          </a:bodyPr>
          <a:lstStyle/>
          <a:p>
            <a:endParaRPr lang="en-US" sz="4000" dirty="0" smtClean="0"/>
          </a:p>
          <a:p>
            <a:endParaRPr lang="en-US" sz="4000" dirty="0"/>
          </a:p>
        </p:txBody>
      </p:sp>
      <p:sp>
        <p:nvSpPr>
          <p:cNvPr id="6" name="Content Placeholder 5"/>
          <p:cNvSpPr>
            <a:spLocks noGrp="1"/>
          </p:cNvSpPr>
          <p:nvPr>
            <p:ph sz="half" idx="2"/>
          </p:nvPr>
        </p:nvSpPr>
        <p:spPr/>
        <p:txBody>
          <a:bodyPr>
            <a:normAutofit fontScale="77500" lnSpcReduction="20000"/>
          </a:bodyPr>
          <a:lstStyle/>
          <a:p>
            <a:r>
              <a:rPr lang="en-US" sz="3600" dirty="0" smtClean="0"/>
              <a:t>Thomas Hobbes </a:t>
            </a:r>
            <a:r>
              <a:rPr lang="en-US" sz="3600" dirty="0"/>
              <a:t>was born in </a:t>
            </a:r>
            <a:r>
              <a:rPr lang="en-US" sz="3600" dirty="0" smtClean="0"/>
              <a:t>the village of Westport in England </a:t>
            </a:r>
            <a:r>
              <a:rPr lang="en-US" sz="3600" dirty="0"/>
              <a:t>in </a:t>
            </a:r>
            <a:r>
              <a:rPr lang="en-US" sz="3600" dirty="0" smtClean="0"/>
              <a:t>1588.</a:t>
            </a:r>
            <a:endParaRPr lang="en-US" sz="3600" dirty="0"/>
          </a:p>
          <a:p>
            <a:r>
              <a:rPr lang="en-US" sz="3600" dirty="0" smtClean="0"/>
              <a:t>While he considered himself to be primarily a scientist, Hobbes is remembered as </a:t>
            </a:r>
            <a:r>
              <a:rPr lang="en-US" sz="3600" dirty="0"/>
              <a:t>one of the founders of Western political philosophy</a:t>
            </a:r>
            <a:r>
              <a:rPr lang="en-US" sz="3600" dirty="0" smtClean="0"/>
              <a:t>. </a:t>
            </a:r>
          </a:p>
          <a:p>
            <a:endParaRPr lang="en-US" sz="3600" dirty="0"/>
          </a:p>
          <a:p>
            <a:pPr marL="114300" indent="0">
              <a:buNone/>
            </a:pPr>
            <a:endParaRPr lang="en-US" dirty="0"/>
          </a:p>
        </p:txBody>
      </p:sp>
      <p:pic>
        <p:nvPicPr>
          <p:cNvPr id="2" name="Picture 2" descr="C:\Users\nahum brown\Desktop\hob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496" y="1752600"/>
            <a:ext cx="3506724"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14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Hobbes’ </a:t>
            </a:r>
            <a:r>
              <a:rPr lang="en-US" sz="5400" i="1" dirty="0" smtClean="0"/>
              <a:t>Leviathan</a:t>
            </a:r>
            <a:endParaRPr lang="en-US" sz="5400" i="1" dirty="0"/>
          </a:p>
        </p:txBody>
      </p:sp>
      <p:sp>
        <p:nvSpPr>
          <p:cNvPr id="3" name="Content Placeholder 2"/>
          <p:cNvSpPr>
            <a:spLocks noGrp="1"/>
          </p:cNvSpPr>
          <p:nvPr>
            <p:ph sz="half" idx="1"/>
          </p:nvPr>
        </p:nvSpPr>
        <p:spPr/>
        <p:txBody>
          <a:bodyPr>
            <a:normAutofit/>
          </a:bodyPr>
          <a:lstStyle/>
          <a:p>
            <a:endParaRPr lang="en-US" sz="3600" dirty="0" smtClean="0"/>
          </a:p>
          <a:p>
            <a:pPr marL="0" indent="0">
              <a:buNone/>
            </a:pPr>
            <a:endParaRPr lang="en-US" dirty="0"/>
          </a:p>
        </p:txBody>
      </p:sp>
      <p:sp>
        <p:nvSpPr>
          <p:cNvPr id="5" name="Content Placeholder 4"/>
          <p:cNvSpPr>
            <a:spLocks noGrp="1"/>
          </p:cNvSpPr>
          <p:nvPr>
            <p:ph sz="half" idx="2"/>
          </p:nvPr>
        </p:nvSpPr>
        <p:spPr/>
        <p:txBody>
          <a:bodyPr>
            <a:normAutofit/>
          </a:bodyPr>
          <a:lstStyle/>
          <a:p>
            <a:r>
              <a:rPr lang="en-US" sz="3200" dirty="0"/>
              <a:t>Hobbes’ primary work is a book called </a:t>
            </a:r>
            <a:r>
              <a:rPr lang="en-US" sz="3200" i="1" dirty="0"/>
              <a:t>Leviathan</a:t>
            </a:r>
            <a:r>
              <a:rPr lang="en-US" sz="3200" dirty="0"/>
              <a:t>, published in 1651.</a:t>
            </a:r>
          </a:p>
          <a:p>
            <a:r>
              <a:rPr lang="en-US" sz="3200" dirty="0"/>
              <a:t>In it, Hobbes outlines his momentous theory of the social contract.</a:t>
            </a:r>
          </a:p>
          <a:p>
            <a:pPr marL="114300" indent="0">
              <a:buNone/>
            </a:pPr>
            <a:endParaRPr lang="en-US" dirty="0"/>
          </a:p>
        </p:txBody>
      </p:sp>
      <p:pic>
        <p:nvPicPr>
          <p:cNvPr id="2050" name="Picture 2" descr="C:\Users\Me\Desktop\Leviathan_by_Thomas_Hobb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94213"/>
            <a:ext cx="3124200" cy="479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779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t>
            </a:r>
            <a:r>
              <a:rPr lang="en-US" i="1" dirty="0" smtClean="0"/>
              <a:t>Leviathan</a:t>
            </a:r>
            <a:endParaRPr lang="en-US" dirty="0"/>
          </a:p>
        </p:txBody>
      </p:sp>
      <p:sp>
        <p:nvSpPr>
          <p:cNvPr id="3" name="Content Placeholder 2"/>
          <p:cNvSpPr>
            <a:spLocks noGrp="1"/>
          </p:cNvSpPr>
          <p:nvPr>
            <p:ph idx="1"/>
          </p:nvPr>
        </p:nvSpPr>
        <p:spPr>
          <a:xfrm>
            <a:off x="457200" y="1447800"/>
            <a:ext cx="7620000" cy="4953000"/>
          </a:xfrm>
        </p:spPr>
        <p:txBody>
          <a:bodyPr>
            <a:noAutofit/>
          </a:bodyPr>
          <a:lstStyle/>
          <a:p>
            <a:pPr marL="114300" indent="0">
              <a:buNone/>
            </a:pPr>
            <a:r>
              <a:rPr lang="en-US" sz="2800" i="1" dirty="0" smtClean="0"/>
              <a:t>Leviathan </a:t>
            </a:r>
            <a:r>
              <a:rPr lang="en-US" sz="2800" dirty="0" smtClean="0"/>
              <a:t>contains 4 parts (we are reading short selections from parts 1 and 2):</a:t>
            </a:r>
          </a:p>
          <a:p>
            <a:r>
              <a:rPr lang="en-US" sz="2800" dirty="0" smtClean="0"/>
              <a:t>Part 1: “Of Man” is about human psychology and is where Hobbes outlines his theory of the state of nature.</a:t>
            </a:r>
          </a:p>
          <a:p>
            <a:r>
              <a:rPr lang="en-US" sz="2800" dirty="0" smtClean="0"/>
              <a:t>Part 2: “Of Commonwealth” is about political states and sovereign power.</a:t>
            </a:r>
          </a:p>
          <a:p>
            <a:r>
              <a:rPr lang="en-US" sz="2800" dirty="0" smtClean="0"/>
              <a:t>Part 3: “Of a Christian Commonwealth” is about the difference between secular and religious law.</a:t>
            </a:r>
          </a:p>
          <a:p>
            <a:r>
              <a:rPr lang="en-US" sz="2800" dirty="0" smtClean="0"/>
              <a:t>Part 4: “Of the Kingdom of Darkness” offers a critical assessment of Catholicism.</a:t>
            </a:r>
          </a:p>
          <a:p>
            <a:pPr marL="114300" indent="0">
              <a:buNone/>
            </a:pPr>
            <a:endParaRPr lang="en-US" sz="2800" dirty="0"/>
          </a:p>
        </p:txBody>
      </p:sp>
    </p:spTree>
    <p:extLst>
      <p:ext uri="{BB962C8B-B14F-4D97-AF65-F5344CB8AC3E}">
        <p14:creationId xmlns:p14="http://schemas.microsoft.com/office/powerpoint/2010/main" val="374192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about Hobbes’ English</a:t>
            </a:r>
            <a:endParaRPr lang="en-US" dirty="0"/>
          </a:p>
        </p:txBody>
      </p:sp>
      <p:sp>
        <p:nvSpPr>
          <p:cNvPr id="3" name="Content Placeholder 2"/>
          <p:cNvSpPr>
            <a:spLocks noGrp="1"/>
          </p:cNvSpPr>
          <p:nvPr>
            <p:ph idx="1"/>
          </p:nvPr>
        </p:nvSpPr>
        <p:spPr/>
        <p:txBody>
          <a:bodyPr>
            <a:normAutofit/>
          </a:bodyPr>
          <a:lstStyle/>
          <a:p>
            <a:pPr marL="114300" indent="0">
              <a:buNone/>
            </a:pPr>
            <a:r>
              <a:rPr lang="en-US" sz="3600" dirty="0" smtClean="0"/>
              <a:t>Hobbes wrote </a:t>
            </a:r>
            <a:r>
              <a:rPr lang="en-US" sz="3600" i="1" dirty="0" smtClean="0"/>
              <a:t>Leviathan </a:t>
            </a:r>
            <a:r>
              <a:rPr lang="en-US" sz="3600" dirty="0" smtClean="0"/>
              <a:t>in an old style of English from the 17</a:t>
            </a:r>
            <a:r>
              <a:rPr lang="en-US" sz="3600" baseline="30000" dirty="0" smtClean="0"/>
              <a:t>th</a:t>
            </a:r>
            <a:r>
              <a:rPr lang="en-US" sz="3600" dirty="0" smtClean="0"/>
              <a:t> Century.  </a:t>
            </a:r>
            <a:r>
              <a:rPr lang="en-US" sz="3600" i="1" dirty="0" smtClean="0"/>
              <a:t>Leviathan </a:t>
            </a:r>
            <a:r>
              <a:rPr lang="en-US" sz="3600" dirty="0" smtClean="0"/>
              <a:t>appears about 45 years after Shakespeare wrote </a:t>
            </a:r>
            <a:r>
              <a:rPr lang="en-US" sz="3600" i="1" dirty="0" smtClean="0"/>
              <a:t>Macbeth</a:t>
            </a:r>
            <a:r>
              <a:rPr lang="en-US" sz="3600" dirty="0" smtClean="0"/>
              <a:t>. This might make reading Hobbes’ work a more difficult task, but it is also good exposure to see these older, and in ways very elegant, forms of English. </a:t>
            </a:r>
          </a:p>
          <a:p>
            <a:pPr marL="114300" indent="0">
              <a:buNone/>
            </a:pPr>
            <a:endParaRPr lang="en-US" sz="3600" dirty="0"/>
          </a:p>
        </p:txBody>
      </p:sp>
    </p:spTree>
    <p:extLst>
      <p:ext uri="{BB962C8B-B14F-4D97-AF65-F5344CB8AC3E}">
        <p14:creationId xmlns:p14="http://schemas.microsoft.com/office/powerpoint/2010/main" val="3865246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z="3200" dirty="0" smtClean="0"/>
              <a:t>A note about the divine right of the King</a:t>
            </a:r>
            <a:endParaRPr lang="zh-TW" altLang="en-US" sz="3200"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altLang="zh-TW" dirty="0" smtClean="0"/>
              <a:t>The notion that the King has a divine right to rule over the community was quite a popular notion during the time when Hobbes was living in England. Webster’s dictionary defines </a:t>
            </a:r>
            <a:r>
              <a:rPr lang="en-US" altLang="zh-TW" i="1" dirty="0" smtClean="0"/>
              <a:t>divine right</a:t>
            </a:r>
            <a:r>
              <a:rPr lang="en-US" altLang="zh-TW" dirty="0" smtClean="0"/>
              <a:t> as: “the </a:t>
            </a:r>
            <a:r>
              <a:rPr lang="en-US" altLang="zh-TW" dirty="0"/>
              <a:t>right of a sovereign to rule as set forth by the theory of government that holds that a monarch receives the right to rule directly from God and not from the </a:t>
            </a:r>
            <a:r>
              <a:rPr lang="en-US" altLang="zh-TW" dirty="0" smtClean="0"/>
              <a:t>people.” One reason why Hobbes’ </a:t>
            </a:r>
            <a:r>
              <a:rPr lang="en-US" altLang="zh-TW" i="1" dirty="0" smtClean="0"/>
              <a:t>Leviathan</a:t>
            </a:r>
            <a:r>
              <a:rPr lang="en-US" altLang="zh-TW" dirty="0" smtClean="0"/>
              <a:t> was a controversial book when it was published in 1651 is because Hobbes rejected the notion of divine right in favor of a more secular, rational explanation for why the sovereign must have absolute power. The argument we will look at in detail – which begins from the basic principle of self-preservation and the state of nature and from this deduces the necessity of the social contract under sovereign rule – shows Hobbes’ commitment to a very different kind of reasoning than was popular in his day. He fought against the idea that the King is endowed with power directly from God, and argues instead that the source for this power lies in our collective resolve to distance ourselves as much as possible from the state of nature. </a:t>
            </a:r>
          </a:p>
          <a:p>
            <a:pPr marL="114300" indent="0">
              <a:buNone/>
            </a:pPr>
            <a:endParaRPr lang="en-US" altLang="zh-TW" dirty="0"/>
          </a:p>
        </p:txBody>
      </p:sp>
    </p:spTree>
    <p:extLst>
      <p:ext uri="{BB962C8B-B14F-4D97-AF65-F5344CB8AC3E}">
        <p14:creationId xmlns:p14="http://schemas.microsoft.com/office/powerpoint/2010/main" val="225232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primary questions</a:t>
            </a:r>
            <a:endParaRPr lang="en-US" dirty="0"/>
          </a:p>
        </p:txBody>
      </p:sp>
      <p:sp>
        <p:nvSpPr>
          <p:cNvPr id="3" name="Content Placeholder 2"/>
          <p:cNvSpPr>
            <a:spLocks noGrp="1"/>
          </p:cNvSpPr>
          <p:nvPr>
            <p:ph idx="1"/>
          </p:nvPr>
        </p:nvSpPr>
        <p:spPr/>
        <p:txBody>
          <a:bodyPr>
            <a:noAutofit/>
          </a:bodyPr>
          <a:lstStyle/>
          <a:p>
            <a:pPr marL="571500" indent="-457200">
              <a:buAutoNum type="arabicParenR"/>
            </a:pPr>
            <a:r>
              <a:rPr lang="en-US" sz="4400" dirty="0" smtClean="0"/>
              <a:t>What does Hobbes mean by the “state of nature?”</a:t>
            </a:r>
          </a:p>
          <a:p>
            <a:pPr marL="571500" indent="-457200">
              <a:buFont typeface="Arial" pitchFamily="34" charset="0"/>
              <a:buAutoNum type="arabicParenR"/>
            </a:pPr>
            <a:r>
              <a:rPr lang="en-US" sz="4400" dirty="0"/>
              <a:t>Why does Hobbes claim that in our original position we are basically equal</a:t>
            </a:r>
            <a:r>
              <a:rPr lang="en-US" sz="4400" dirty="0" smtClean="0"/>
              <a:t>?</a:t>
            </a:r>
            <a:endParaRPr lang="en-US" sz="4400" dirty="0" smtClean="0"/>
          </a:p>
        </p:txBody>
      </p:sp>
    </p:spTree>
    <p:extLst>
      <p:ext uri="{BB962C8B-B14F-4D97-AF65-F5344CB8AC3E}">
        <p14:creationId xmlns:p14="http://schemas.microsoft.com/office/powerpoint/2010/main" val="1711611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
            </a:r>
            <a:br>
              <a:rPr lang="en-US" sz="3600" dirty="0" smtClean="0"/>
            </a:br>
            <a:r>
              <a:rPr lang="en-US" sz="3600" b="1" dirty="0" smtClean="0"/>
              <a:t>1) What </a:t>
            </a:r>
            <a:r>
              <a:rPr lang="en-US" sz="3600" b="1" dirty="0"/>
              <a:t>does Hobbes mean by </a:t>
            </a:r>
            <a:r>
              <a:rPr lang="en-US" sz="3600" b="1" dirty="0" smtClean="0"/>
              <a:t>the “state </a:t>
            </a:r>
            <a:r>
              <a:rPr lang="en-US" sz="3600" b="1" dirty="0"/>
              <a:t>of nature?”</a:t>
            </a:r>
            <a:r>
              <a:rPr lang="en-US" sz="4800" dirty="0"/>
              <a:t/>
            </a:r>
            <a:br>
              <a:rPr lang="en-US" sz="4800" dirty="0"/>
            </a:br>
            <a:endParaRPr lang="en-US" dirty="0"/>
          </a:p>
        </p:txBody>
      </p:sp>
      <p:sp>
        <p:nvSpPr>
          <p:cNvPr id="3" name="Content Placeholder 2"/>
          <p:cNvSpPr>
            <a:spLocks noGrp="1"/>
          </p:cNvSpPr>
          <p:nvPr>
            <p:ph idx="1"/>
          </p:nvPr>
        </p:nvSpPr>
        <p:spPr/>
        <p:txBody>
          <a:bodyPr>
            <a:normAutofit fontScale="85000" lnSpcReduction="10000"/>
          </a:bodyPr>
          <a:lstStyle/>
          <a:p>
            <a:pPr marL="114300" indent="0">
              <a:buNone/>
            </a:pPr>
            <a:r>
              <a:rPr lang="en-US" sz="4800" dirty="0" smtClean="0"/>
              <a:t>The human condition begins from what Hobbes calls the “state of nature,” an original state of conflict, where everyone is at war with everyone. What support does Hobbes give for his conclusion that the human condition begins from a state of nature?</a:t>
            </a:r>
            <a:endParaRPr lang="en-US" sz="4800" dirty="0"/>
          </a:p>
        </p:txBody>
      </p:sp>
    </p:spTree>
    <p:extLst>
      <p:ext uri="{BB962C8B-B14F-4D97-AF65-F5344CB8AC3E}">
        <p14:creationId xmlns:p14="http://schemas.microsoft.com/office/powerpoint/2010/main" val="2942106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5719"/>
          </a:xfrm>
        </p:spPr>
        <p:txBody>
          <a:bodyPr/>
          <a:lstStyle/>
          <a:p>
            <a:endParaRPr lang="en-US" dirty="0"/>
          </a:p>
        </p:txBody>
      </p:sp>
      <p:sp>
        <p:nvSpPr>
          <p:cNvPr id="3" name="Content Placeholder 2"/>
          <p:cNvSpPr>
            <a:spLocks noGrp="1"/>
          </p:cNvSpPr>
          <p:nvPr>
            <p:ph idx="1"/>
          </p:nvPr>
        </p:nvSpPr>
        <p:spPr>
          <a:xfrm>
            <a:off x="457200" y="685800"/>
            <a:ext cx="7620000" cy="5715000"/>
          </a:xfrm>
        </p:spPr>
        <p:txBody>
          <a:bodyPr/>
          <a:lstStyle/>
          <a:p>
            <a:pPr marL="114300" indent="0">
              <a:buNone/>
            </a:pPr>
            <a:r>
              <a:rPr lang="en-US" sz="2400" dirty="0"/>
              <a:t>“Whatsoever therefore is consequent to a time of war, where every man is enemy to every man, the same consequent to the time wherein men live without other security than what their own strength and their own invention shall furnish them withal. In such condition there is no place for industry, because the fruit thereof is uncertain: and consequently no culture of the earth; no navigation, nor use of the commodities that may be imported by sea; no commodious of building; no instruments of moving and removing such things as require much force; no knowledge of the face of the earth; no account of time; no arts; no letters; no society; and which is worst of all, continual fear, the danger of violent death; and the life of man, solitary, poor, nasty, brutish, and short.”</a:t>
            </a:r>
          </a:p>
          <a:p>
            <a:endParaRPr lang="en-US" dirty="0"/>
          </a:p>
        </p:txBody>
      </p:sp>
    </p:spTree>
    <p:extLst>
      <p:ext uri="{BB962C8B-B14F-4D97-AF65-F5344CB8AC3E}">
        <p14:creationId xmlns:p14="http://schemas.microsoft.com/office/powerpoint/2010/main" val="37773331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6934</TotalTime>
  <Words>1559</Words>
  <Application>Microsoft Office PowerPoint</Application>
  <PresentationFormat>On-screen Show (4:3)</PresentationFormat>
  <Paragraphs>44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Hobbes, Leviathan</vt:lpstr>
      <vt:lpstr>Thomas Hobbes</vt:lpstr>
      <vt:lpstr>Hobbes’ Leviathan</vt:lpstr>
      <vt:lpstr>Structure of Leviathan</vt:lpstr>
      <vt:lpstr>A Note about Hobbes’ English</vt:lpstr>
      <vt:lpstr>A note about the divine right of the King</vt:lpstr>
      <vt:lpstr>Some primary questions</vt:lpstr>
      <vt:lpstr> 1) What does Hobbes mean by the “state of nature?” </vt:lpstr>
      <vt:lpstr>PowerPoint Presentation</vt:lpstr>
      <vt:lpstr>The state of nature is our original position.</vt:lpstr>
      <vt:lpstr>Common Misconception </vt:lpstr>
      <vt:lpstr>The state of nature is beyond morality</vt:lpstr>
      <vt:lpstr>No right and wrong in a state of nature</vt:lpstr>
      <vt:lpstr>No concept of possession</vt:lpstr>
      <vt:lpstr>In summary…</vt:lpstr>
      <vt:lpstr> 2) Why does Hobbes claim that in our original position we are basically equal? </vt:lpstr>
      <vt:lpstr>Discussion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admin</cp:lastModifiedBy>
  <cp:revision>64</cp:revision>
  <dcterms:created xsi:type="dcterms:W3CDTF">2016-01-18T02:18:39Z</dcterms:created>
  <dcterms:modified xsi:type="dcterms:W3CDTF">2017-09-14T08:55:27Z</dcterms:modified>
</cp:coreProperties>
</file>