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52" r:id="rId2"/>
    <p:sldId id="323" r:id="rId3"/>
    <p:sldId id="293" r:id="rId4"/>
    <p:sldId id="408" r:id="rId5"/>
    <p:sldId id="378" r:id="rId6"/>
    <p:sldId id="406" r:id="rId7"/>
    <p:sldId id="407" r:id="rId8"/>
    <p:sldId id="433" r:id="rId9"/>
    <p:sldId id="386" r:id="rId10"/>
    <p:sldId id="434" r:id="rId11"/>
    <p:sldId id="405" r:id="rId12"/>
    <p:sldId id="409" r:id="rId13"/>
    <p:sldId id="411" r:id="rId14"/>
    <p:sldId id="412" r:id="rId15"/>
    <p:sldId id="413" r:id="rId16"/>
    <p:sldId id="432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37" r:id="rId31"/>
    <p:sldId id="435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36" r:id="rId40"/>
    <p:sldId id="446" r:id="rId41"/>
    <p:sldId id="458" r:id="rId42"/>
    <p:sldId id="447" r:id="rId43"/>
    <p:sldId id="448" r:id="rId44"/>
    <p:sldId id="450" r:id="rId45"/>
    <p:sldId id="449" r:id="rId46"/>
    <p:sldId id="451" r:id="rId47"/>
    <p:sldId id="452" r:id="rId48"/>
    <p:sldId id="453" r:id="rId49"/>
    <p:sldId id="456" r:id="rId50"/>
    <p:sldId id="455" r:id="rId51"/>
    <p:sldId id="454" r:id="rId52"/>
    <p:sldId id="428" r:id="rId53"/>
    <p:sldId id="429" r:id="rId54"/>
    <p:sldId id="430" r:id="rId55"/>
    <p:sldId id="431" r:id="rId56"/>
  </p:sldIdLst>
  <p:sldSz cx="5851525" cy="3292475"/>
  <p:notesSz cx="6858000" cy="9144000"/>
  <p:defaultTextStyle>
    <a:defPPr>
      <a:defRPr lang="en-US"/>
    </a:defPPr>
    <a:lvl1pPr algn="l" defTabSz="522288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260350" indent="196850" algn="l" defTabSz="522288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522288" indent="392113" algn="l" defTabSz="522288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782638" indent="588963" algn="l" defTabSz="522288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044575" indent="784225" algn="l" defTabSz="522288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7">
          <p15:clr>
            <a:srgbClr val="A4A3A4"/>
          </p15:clr>
        </p15:guide>
        <p15:guide id="2" pos="18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636363"/>
    <a:srgbClr val="ACECA6"/>
    <a:srgbClr val="6DCFF6"/>
    <a:srgbClr val="EC8383"/>
    <a:srgbClr val="464646"/>
    <a:srgbClr val="F2EC84"/>
    <a:srgbClr val="A1A1A1"/>
    <a:srgbClr val="58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1" autoAdjust="0"/>
    <p:restoredTop sz="94533" autoAdjust="0"/>
  </p:normalViewPr>
  <p:slideViewPr>
    <p:cSldViewPr snapToGrid="0">
      <p:cViewPr varScale="1">
        <p:scale>
          <a:sx n="186" d="100"/>
          <a:sy n="186" d="100"/>
        </p:scale>
        <p:origin x="414" y="132"/>
      </p:cViewPr>
      <p:guideLst>
        <p:guide orient="horz" pos="1037"/>
        <p:guide pos="1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224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224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41A250-D74D-4FB8-8790-EA5DAFF30860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224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5224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2715112-2F2F-4B4B-96EB-B43FD4F5895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7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224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224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8047E56-3AEA-4FF7-9008-55CFA7054911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224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5224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251418-B1E5-490E-8385-9A0C9C6040E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5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D2F4C42F-C3A9-44E7-AF4D-381FB71FAA5C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3331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524029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>
              <a:buFontTx/>
              <a:buNone/>
            </a:pPr>
            <a:endParaRPr lang="en-US" sz="1200" dirty="0" smtClean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marL="171450" lvl="0" indent="-171450">
              <a:buFontTx/>
              <a:buChar char="-"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83410DE-4D3D-496B-B6FE-C2AD64875156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36097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98C8FFFE-5467-4017-ADAD-1422B84AFD37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914338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Voilà,</a:t>
            </a:r>
            <a:r>
              <a:rPr lang="en-US" baseline="0" dirty="0" smtClean="0"/>
              <a:t> on a 3 </a:t>
            </a:r>
            <a:r>
              <a:rPr lang="en-US" baseline="0" dirty="0" err="1" smtClean="0"/>
              <a:t>acteurs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internaute</a:t>
            </a:r>
            <a:r>
              <a:rPr lang="en-US" baseline="0" dirty="0" smtClean="0"/>
              <a:t>, client et chargé de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Les </a:t>
            </a:r>
            <a:r>
              <a:rPr lang="en-US" baseline="0" dirty="0" err="1" smtClean="0"/>
              <a:t>internautes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fonctionnalité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l’inscription</a:t>
            </a:r>
            <a:r>
              <a:rPr 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Les clients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d’abord</a:t>
            </a:r>
            <a:r>
              <a:rPr lang="en-US" baseline="0" dirty="0" smtClean="0"/>
              <a:t> se connecter. </a:t>
            </a:r>
            <a:r>
              <a:rPr lang="en-US" baseline="0" dirty="0" err="1" smtClean="0"/>
              <a:t>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peuvent</a:t>
            </a:r>
            <a:r>
              <a:rPr lang="en-US" baseline="0" dirty="0" smtClean="0"/>
              <a:t> … avec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possibilité</a:t>
            </a:r>
            <a:r>
              <a:rPr lang="en-US" baseline="0" dirty="0" smtClean="0"/>
              <a:t> de …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213203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Voilà,</a:t>
            </a:r>
            <a:r>
              <a:rPr lang="en-US" baseline="0" dirty="0" smtClean="0"/>
              <a:t> on a 3 </a:t>
            </a:r>
            <a:r>
              <a:rPr lang="en-US" baseline="0" dirty="0" err="1" smtClean="0"/>
              <a:t>acteurs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internaute</a:t>
            </a:r>
            <a:r>
              <a:rPr lang="en-US" baseline="0" dirty="0" smtClean="0"/>
              <a:t>, client et chargé de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Les </a:t>
            </a:r>
            <a:r>
              <a:rPr lang="en-US" baseline="0" dirty="0" err="1" smtClean="0"/>
              <a:t>internautes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fonctionnalité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l’inscription</a:t>
            </a:r>
            <a:r>
              <a:rPr 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Les clients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d’abord</a:t>
            </a:r>
            <a:r>
              <a:rPr lang="en-US" baseline="0" dirty="0" smtClean="0"/>
              <a:t> se connecter. </a:t>
            </a:r>
            <a:r>
              <a:rPr lang="en-US" baseline="0" dirty="0" err="1" smtClean="0"/>
              <a:t>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peuvent</a:t>
            </a:r>
            <a:r>
              <a:rPr lang="en-US" baseline="0" dirty="0" smtClean="0"/>
              <a:t> … avec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possibilité</a:t>
            </a:r>
            <a:r>
              <a:rPr lang="en-US" baseline="0" dirty="0" smtClean="0"/>
              <a:t> de …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634724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Voilà,</a:t>
            </a:r>
            <a:r>
              <a:rPr lang="en-US" baseline="0" dirty="0" smtClean="0"/>
              <a:t> on a 3 </a:t>
            </a:r>
            <a:r>
              <a:rPr lang="en-US" baseline="0" dirty="0" err="1" smtClean="0"/>
              <a:t>acteurs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internaute</a:t>
            </a:r>
            <a:r>
              <a:rPr lang="en-US" baseline="0" dirty="0" smtClean="0"/>
              <a:t>, client et chargé de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Les </a:t>
            </a:r>
            <a:r>
              <a:rPr lang="en-US" baseline="0" dirty="0" err="1" smtClean="0"/>
              <a:t>internautes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fonctionnalité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l’inscription</a:t>
            </a:r>
            <a:r>
              <a:rPr 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Les clients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d’abord</a:t>
            </a:r>
            <a:r>
              <a:rPr lang="en-US" baseline="0" dirty="0" smtClean="0"/>
              <a:t> se connecter. </a:t>
            </a:r>
            <a:r>
              <a:rPr lang="en-US" baseline="0" dirty="0" err="1" smtClean="0"/>
              <a:t>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peuvent</a:t>
            </a:r>
            <a:r>
              <a:rPr lang="en-US" baseline="0" dirty="0" smtClean="0"/>
              <a:t> … avec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possibilité</a:t>
            </a:r>
            <a:r>
              <a:rPr lang="en-US" baseline="0" dirty="0" smtClean="0"/>
              <a:t> de …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769842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Voilà,</a:t>
            </a:r>
            <a:r>
              <a:rPr lang="en-US" baseline="0" dirty="0" smtClean="0"/>
              <a:t> on a 3 </a:t>
            </a:r>
            <a:r>
              <a:rPr lang="en-US" baseline="0" dirty="0" err="1" smtClean="0"/>
              <a:t>acteurs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internaute</a:t>
            </a:r>
            <a:r>
              <a:rPr lang="en-US" baseline="0" dirty="0" smtClean="0"/>
              <a:t>, client et chargé de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Les </a:t>
            </a:r>
            <a:r>
              <a:rPr lang="en-US" baseline="0" dirty="0" err="1" smtClean="0"/>
              <a:t>internautes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fonctionnalité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l’inscription</a:t>
            </a:r>
            <a:r>
              <a:rPr 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Les clients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d’abord</a:t>
            </a:r>
            <a:r>
              <a:rPr lang="en-US" baseline="0" dirty="0" smtClean="0"/>
              <a:t> se connecter. </a:t>
            </a:r>
            <a:r>
              <a:rPr lang="en-US" baseline="0" dirty="0" err="1" smtClean="0"/>
              <a:t>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peuvent</a:t>
            </a:r>
            <a:r>
              <a:rPr lang="en-US" baseline="0" dirty="0" smtClean="0"/>
              <a:t> … avec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possibilité</a:t>
            </a:r>
            <a:r>
              <a:rPr lang="en-US" baseline="0" dirty="0" smtClean="0"/>
              <a:t> de …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468777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saisie</a:t>
            </a:r>
            <a:r>
              <a:rPr lang="en-US" dirty="0" smtClean="0"/>
              <a:t> son</a:t>
            </a:r>
            <a:r>
              <a:rPr lang="en-US" baseline="0" dirty="0" smtClean="0"/>
              <a:t> login et mot de </a:t>
            </a:r>
            <a:r>
              <a:rPr lang="en-US" baseline="0" dirty="0" err="1" smtClean="0"/>
              <a:t>passe</a:t>
            </a:r>
            <a:r>
              <a:rPr lang="en-US" baseline="0" dirty="0" smtClean="0"/>
              <a:t>,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cherche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la base de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associé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saisiés</a:t>
            </a:r>
            <a:r>
              <a:rPr lang="en-US" baseline="0" dirty="0" smtClean="0"/>
              <a:t> ne correspondent à </a:t>
            </a:r>
            <a:r>
              <a:rPr lang="en-US" baseline="0" dirty="0" err="1" smtClean="0"/>
              <a:t>aucun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compte</a:t>
            </a:r>
            <a:r>
              <a:rPr lang="en-US" baseline="0" dirty="0" smtClean="0"/>
              <a:t>,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un message </a:t>
            </a:r>
            <a:r>
              <a:rPr lang="en-US" baseline="0" dirty="0" err="1" smtClean="0"/>
              <a:t>d’erreur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l’utilisateur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dernier aura un </a:t>
            </a:r>
            <a:r>
              <a:rPr lang="en-US" baseline="0" dirty="0" err="1" smtClean="0"/>
              <a:t>nouvel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assaie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valides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redirige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l’utilisateur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selon</a:t>
            </a:r>
            <a:r>
              <a:rPr lang="en-US" baseline="0" dirty="0" smtClean="0"/>
              <a:t> le profile.</a:t>
            </a: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306471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saisie</a:t>
            </a:r>
            <a:r>
              <a:rPr lang="en-US" dirty="0" smtClean="0"/>
              <a:t> son</a:t>
            </a:r>
            <a:r>
              <a:rPr lang="en-US" baseline="0" dirty="0" smtClean="0"/>
              <a:t> login et mot de </a:t>
            </a:r>
            <a:r>
              <a:rPr lang="en-US" baseline="0" dirty="0" err="1" smtClean="0"/>
              <a:t>passe</a:t>
            </a:r>
            <a:r>
              <a:rPr lang="en-US" baseline="0" dirty="0" smtClean="0"/>
              <a:t>,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cherche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la base de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associé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saisiés</a:t>
            </a:r>
            <a:r>
              <a:rPr lang="en-US" baseline="0" dirty="0" smtClean="0"/>
              <a:t> ne correspondent à </a:t>
            </a:r>
            <a:r>
              <a:rPr lang="en-US" baseline="0" dirty="0" err="1" smtClean="0"/>
              <a:t>aucun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compte</a:t>
            </a:r>
            <a:r>
              <a:rPr lang="en-US" baseline="0" dirty="0" smtClean="0"/>
              <a:t>,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un message </a:t>
            </a:r>
            <a:r>
              <a:rPr lang="en-US" baseline="0" dirty="0" err="1" smtClean="0"/>
              <a:t>d’erreur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l’utilisateur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dernier aura un </a:t>
            </a:r>
            <a:r>
              <a:rPr lang="en-US" baseline="0" dirty="0" err="1" smtClean="0"/>
              <a:t>nouvel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assaie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valides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redirige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l’utilisateur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selon</a:t>
            </a:r>
            <a:r>
              <a:rPr lang="en-US" baseline="0" dirty="0" smtClean="0"/>
              <a:t> le profile.</a:t>
            </a: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680328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saisie</a:t>
            </a:r>
            <a:r>
              <a:rPr lang="en-US" dirty="0" smtClean="0"/>
              <a:t> son</a:t>
            </a:r>
            <a:r>
              <a:rPr lang="en-US" baseline="0" dirty="0" smtClean="0"/>
              <a:t> login et mot de </a:t>
            </a:r>
            <a:r>
              <a:rPr lang="en-US" baseline="0" dirty="0" err="1" smtClean="0"/>
              <a:t>passe</a:t>
            </a:r>
            <a:r>
              <a:rPr lang="en-US" baseline="0" dirty="0" smtClean="0"/>
              <a:t>,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cherche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la base de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associé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saisiés</a:t>
            </a:r>
            <a:r>
              <a:rPr lang="en-US" baseline="0" dirty="0" smtClean="0"/>
              <a:t> ne correspondent à </a:t>
            </a:r>
            <a:r>
              <a:rPr lang="en-US" baseline="0" dirty="0" err="1" smtClean="0"/>
              <a:t>aucun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compte</a:t>
            </a:r>
            <a:r>
              <a:rPr lang="en-US" baseline="0" dirty="0" smtClean="0"/>
              <a:t>,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un message </a:t>
            </a:r>
            <a:r>
              <a:rPr lang="en-US" baseline="0" dirty="0" err="1" smtClean="0"/>
              <a:t>d’erreur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l’utilisateur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dernier aura un </a:t>
            </a:r>
            <a:r>
              <a:rPr lang="en-US" baseline="0" dirty="0" err="1" smtClean="0"/>
              <a:t>nouvel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assaie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valides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redirige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l’utilisateur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selon</a:t>
            </a:r>
            <a:r>
              <a:rPr lang="en-US" baseline="0" dirty="0" smtClean="0"/>
              <a:t> le profile.</a:t>
            </a: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08456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A6DD77A6-6535-41A0-BF3E-4B211413A783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420518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176439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07941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534011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98C8FFFE-5467-4017-ADAD-1422B84AFD37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932581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AFE94CA6-FE19-4411-AA1B-F44C545A6067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968679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AFE94CA6-FE19-4411-AA1B-F44C545A6067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480085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AFE94CA6-FE19-4411-AA1B-F44C545A6067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848449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AFE94CA6-FE19-4411-AA1B-F44C545A6067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731404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AFE94CA6-FE19-4411-AA1B-F44C545A6067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517556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9580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8A9C791-4E74-4F4B-B401-686DABE48E17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263551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823861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342337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0365229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9858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428092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295880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6038417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4851402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3915953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89535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98C8FFFE-5467-4017-ADAD-1422B84AFD37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665436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5361253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6825045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8956020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9508701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5593680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7256310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460131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5086004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7725034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726476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8357190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40911433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3733549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98C8FFFE-5467-4017-ADAD-1422B84AFD37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0984445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49A263E-553D-4330-9C32-2B8E097D64F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5832017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83410DE-4D3D-496B-B6FE-C2AD64875156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8594375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D2F4C42F-C3A9-44E7-AF4D-381FB71FAA5C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12084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526E00E2-DC7D-418C-9645-94FBB989802F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49593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526E00E2-DC7D-418C-9645-94FBB989802F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275127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526E00E2-DC7D-418C-9645-94FBB989802F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931244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2288" fontAlgn="base">
              <a:spcBef>
                <a:spcPct val="0"/>
              </a:spcBef>
              <a:spcAft>
                <a:spcPct val="0"/>
              </a:spcAft>
            </a:pPr>
            <a:fld id="{CC301D8A-8A11-4E90-8C2E-23532FCBB2E2}" type="slidenum">
              <a:rPr lang="en-US" sz="1200" smtClean="0"/>
              <a:pPr defTabSz="52228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06926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/>
          </p:cNvSpPr>
          <p:nvPr>
            <p:ph type="dt" sz="half" idx="10"/>
          </p:nvPr>
        </p:nvSpPr>
        <p:spPr>
          <a:xfrm>
            <a:off x="292100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F23AE21-1A84-4693-800F-17BC01688100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194175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998663" y="3051175"/>
            <a:ext cx="185420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0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6" y="131852"/>
            <a:ext cx="5266373" cy="5487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576" y="768245"/>
            <a:ext cx="5266373" cy="21728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2100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8D1090E-5C0E-4A7D-A98F-F86DBCF9EF32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8663" y="3051175"/>
            <a:ext cx="185420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4175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B40E53D-1E10-40CC-8E67-12C6A2C3436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2356" y="131852"/>
            <a:ext cx="1316593" cy="280927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576" y="131852"/>
            <a:ext cx="3852254" cy="280927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2100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9D40985-60FA-4F2B-965F-101B7ED03906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8663" y="3051175"/>
            <a:ext cx="185420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4175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4C8FEB6-42C7-42F3-B2C1-730C6AFBE1E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9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6" y="131852"/>
            <a:ext cx="5266373" cy="5487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92100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350F0D7-4FD8-4610-A22D-D5F0F66F33E5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8663" y="3051175"/>
            <a:ext cx="185420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94175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5ECF410-A1EF-4A1B-B2A5-8D0FE492257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6" y="131852"/>
            <a:ext cx="5266373" cy="5487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76" y="768245"/>
            <a:ext cx="5266373" cy="2172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2100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960FB65-2141-42A9-BF21-D5B7461FDF61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8663" y="3051175"/>
            <a:ext cx="185420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4175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2816D5-481C-45B3-9BE8-F9F68FD67A8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30" y="2115720"/>
            <a:ext cx="4973796" cy="653922"/>
          </a:xfrm>
          <a:prstGeom prst="rect">
            <a:avLst/>
          </a:prstGeo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30" y="1395491"/>
            <a:ext cx="4973796" cy="72022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2100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77359D1-6A7F-43F2-8B31-E944C4087221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8663" y="3051175"/>
            <a:ext cx="185420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4175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B52A388-2D4E-41D8-BF5F-DAD4F9D78B1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2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6" y="131852"/>
            <a:ext cx="5266373" cy="5487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576" y="768245"/>
            <a:ext cx="2584424" cy="217288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4525" y="768245"/>
            <a:ext cx="2584424" cy="217288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2100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79E1EE0-23AB-48A3-8A38-87BD3DD9CC01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8663" y="3051175"/>
            <a:ext cx="185420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94175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5599FC4-2D29-46FF-8748-7465D2D6BAA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3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6" y="131852"/>
            <a:ext cx="5266373" cy="5487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576" y="736996"/>
            <a:ext cx="2585440" cy="3071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576" y="1044141"/>
            <a:ext cx="2585440" cy="189698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72494" y="736996"/>
            <a:ext cx="2586455" cy="3071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72494" y="1044141"/>
            <a:ext cx="2586455" cy="189698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92100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9534209-E3AB-4780-A3A2-0C2783BCC1F3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98663" y="3051175"/>
            <a:ext cx="185420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194175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665EC0F-80F8-4FC7-9764-1E997AB435B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6" y="131852"/>
            <a:ext cx="5266373" cy="5487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92100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C4BFE13-6496-44A6-BA52-F1314E0A406C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8663" y="3051175"/>
            <a:ext cx="185420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94175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4DDA2EA-88B9-4B76-A26E-D7165B735F2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4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92100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229EA9A-7558-4D84-BE33-2EA98E6C4299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98663" y="3051175"/>
            <a:ext cx="185420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4175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73793DF-6C57-4A71-A854-3D3211778B0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3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131089"/>
            <a:ext cx="1925111" cy="557892"/>
          </a:xfrm>
          <a:prstGeom prst="rect">
            <a:avLst/>
          </a:prstGeo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784" y="131090"/>
            <a:ext cx="3271165" cy="281003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577" y="688981"/>
            <a:ext cx="1925111" cy="22521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2100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BF48112-519E-4DB0-9EDA-B342CE3D282F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8663" y="3051175"/>
            <a:ext cx="185420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94175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CC96CA4-5340-4E07-8276-3D2AE386616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40" y="2304732"/>
            <a:ext cx="3510915" cy="272087"/>
          </a:xfrm>
          <a:prstGeom prst="rect">
            <a:avLst/>
          </a:prstGeo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940" y="294189"/>
            <a:ext cx="3510915" cy="19754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940" y="2576819"/>
            <a:ext cx="3510915" cy="3864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2100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1DA5E64-7CA1-4B31-8E94-0E0423E31F20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8663" y="3051175"/>
            <a:ext cx="185420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94175" y="3051175"/>
            <a:ext cx="1365250" cy="176213"/>
          </a:xfrm>
          <a:prstGeom prst="rect">
            <a:avLst/>
          </a:prstGeom>
        </p:spPr>
        <p:txBody>
          <a:bodyPr/>
          <a:lstStyle>
            <a:lvl1pPr defTabSz="522488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1A1F151-7698-4B91-8F5D-9A3AB9E96DD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iming>
    <p:tnLst>
      <p:par>
        <p:cTn id="1" dur="indefinite" restart="never" nodeType="tmRoot"/>
      </p:par>
    </p:tnLst>
  </p:timing>
  <p:txStyles>
    <p:titleStyle>
      <a:lvl1pPr algn="ctr" defTabSz="522288" rtl="0" eaLnBrk="0" fontAlgn="base" hangingPunct="0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2228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2pPr>
      <a:lvl3pPr algn="ctr" defTabSz="52228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3pPr>
      <a:lvl4pPr algn="ctr" defTabSz="52228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4pPr>
      <a:lvl5pPr algn="ctr" defTabSz="52228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522288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522288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522288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522288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5263" indent="-195263" algn="l" defTabSz="5222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23863" indent="-161925" algn="l" defTabSz="5222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2463" indent="-130175" algn="l" defTabSz="5222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2813" indent="-130175" algn="l" defTabSz="5222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4750" indent="-130175" algn="l" defTabSz="5222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8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8.jpe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4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1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1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1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1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1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1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1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11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11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11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1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11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11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11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11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11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11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11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19.png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Box 26"/>
          <p:cNvSpPr txBox="1">
            <a:spLocks noChangeArrowheads="1"/>
          </p:cNvSpPr>
          <p:nvPr/>
        </p:nvSpPr>
        <p:spPr bwMode="auto">
          <a:xfrm>
            <a:off x="2062477" y="1150283"/>
            <a:ext cx="36869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Projet de fin d’année</a:t>
            </a:r>
          </a:p>
          <a:p>
            <a:pPr eaLnBrk="1" hangingPunct="1">
              <a:defRPr/>
            </a:pPr>
            <a:r>
              <a:rPr lang="fr-F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INFORMATISATION DU RECUEIL DE L’ACTIVITE DU CENTRE CRDV</a:t>
            </a:r>
            <a:endParaRPr lang="fr-FR" sz="1200" dirty="0">
              <a:solidFill>
                <a:schemeClr val="tx1">
                  <a:lumMod val="85000"/>
                  <a:lumOff val="15000"/>
                </a:schemeClr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047384" y="1181105"/>
            <a:ext cx="0" cy="86168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95" y="1328879"/>
            <a:ext cx="404502" cy="56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1" y="261663"/>
            <a:ext cx="1321268" cy="383427"/>
          </a:xfrm>
          <a:prstGeom prst="rect">
            <a:avLst/>
          </a:prstGeom>
          <a:effectLst/>
        </p:spPr>
      </p:pic>
      <p:pic>
        <p:nvPicPr>
          <p:cNvPr id="6" name="Imag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053" y="51330"/>
            <a:ext cx="623013" cy="873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1239869" y="175033"/>
            <a:ext cx="3256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INSTITUT SUPERIEUR D’INFORMATIQUE DE MODELISATION ET DE LEURS APPLICATIONS </a:t>
            </a:r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4286170" y="2578801"/>
            <a:ext cx="156535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Soutenu par :</a:t>
            </a:r>
          </a:p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Youssef NIDABRAHIM </a:t>
            </a:r>
          </a:p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Mohamed Reda BENCHRAA </a:t>
            </a:r>
            <a:endParaRPr lang="fr-FR" sz="800" dirty="0">
              <a:solidFill>
                <a:schemeClr val="tx1">
                  <a:lumMod val="85000"/>
                  <a:lumOff val="15000"/>
                </a:schemeClr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173221" y="2255636"/>
            <a:ext cx="178819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Responsable ISIMA:</a:t>
            </a:r>
          </a:p>
          <a:p>
            <a:pPr eaLnBrk="1" hangingPunct="1">
              <a:defRPr/>
            </a:pPr>
            <a:r>
              <a:rPr lang="fr-FR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Mme. JIAN-LIN LI</a:t>
            </a:r>
            <a:endParaRPr lang="fr-FR" sz="700" dirty="0">
              <a:solidFill>
                <a:schemeClr val="tx1">
                  <a:lumMod val="85000"/>
                  <a:lumOff val="15000"/>
                </a:schemeClr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2" name="TextBox 26"/>
          <p:cNvSpPr txBox="1">
            <a:spLocks noChangeArrowheads="1"/>
          </p:cNvSpPr>
          <p:nvPr/>
        </p:nvSpPr>
        <p:spPr bwMode="auto">
          <a:xfrm>
            <a:off x="2314495" y="3123198"/>
            <a:ext cx="11075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Année universitaire 2017-2018</a:t>
            </a:r>
            <a:endParaRPr lang="fr-FR" sz="500" dirty="0">
              <a:solidFill>
                <a:schemeClr val="tx1">
                  <a:lumMod val="85000"/>
                  <a:lumOff val="15000"/>
                </a:schemeClr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3" name="TextBox 26"/>
          <p:cNvSpPr txBox="1">
            <a:spLocks noChangeArrowheads="1"/>
          </p:cNvSpPr>
          <p:nvPr/>
        </p:nvSpPr>
        <p:spPr bwMode="auto">
          <a:xfrm>
            <a:off x="173221" y="2528626"/>
            <a:ext cx="17881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Responsable CRDV:</a:t>
            </a:r>
          </a:p>
          <a:p>
            <a:pPr eaLnBrk="1" hangingPunct="1">
              <a:defRPr/>
            </a:pPr>
            <a:r>
              <a:rPr lang="fr-FR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Mr. Frédérique GUMERY</a:t>
            </a:r>
          </a:p>
          <a:p>
            <a:pPr eaLnBrk="1" hangingPunct="1">
              <a:defRPr/>
            </a:pPr>
            <a:r>
              <a:rPr lang="fr-FR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Mme. Laurence BARRIER</a:t>
            </a:r>
          </a:p>
          <a:p>
            <a:pPr eaLnBrk="1" hangingPunct="1">
              <a:defRPr/>
            </a:pPr>
            <a:r>
              <a:rPr lang="fr-FR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Mme. Laure PAVIER</a:t>
            </a:r>
          </a:p>
          <a:p>
            <a:pPr eaLnBrk="1" hangingPunct="1">
              <a:defRPr/>
            </a:pPr>
            <a:r>
              <a:rPr lang="fr-FR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Mme. Dominique YANG</a:t>
            </a:r>
            <a:endParaRPr lang="fr-FR" sz="700" dirty="0">
              <a:solidFill>
                <a:schemeClr val="tx1">
                  <a:lumMod val="85000"/>
                  <a:lumOff val="15000"/>
                </a:schemeClr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2169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0" grpId="0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23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486333"/>
            <a:ext cx="5851525" cy="232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fr-FR" noProof="1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noProof="1">
              <a:solidFill>
                <a:srgbClr val="F2EC84"/>
              </a:solidFill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7217"/>
            <a:ext cx="58515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noProof="1"/>
          </a:p>
        </p:txBody>
      </p:sp>
      <p:sp>
        <p:nvSpPr>
          <p:cNvPr id="13" name="TextBox 66"/>
          <p:cNvSpPr txBox="1">
            <a:spLocks noChangeArrowheads="1"/>
          </p:cNvSpPr>
          <p:nvPr/>
        </p:nvSpPr>
        <p:spPr bwMode="auto">
          <a:xfrm>
            <a:off x="391815" y="0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noProof="1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32319" y="-1294"/>
            <a:ext cx="1239466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noProof="1"/>
          </a:p>
        </p:txBody>
      </p:sp>
      <p:sp>
        <p:nvSpPr>
          <p:cNvPr id="15" name="Rectangle 14"/>
          <p:cNvSpPr/>
          <p:nvPr/>
        </p:nvSpPr>
        <p:spPr>
          <a:xfrm>
            <a:off x="2893405" y="-3531"/>
            <a:ext cx="1239466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noProof="1"/>
          </a:p>
        </p:txBody>
      </p:sp>
      <p:sp>
        <p:nvSpPr>
          <p:cNvPr id="16" name="TextBox 66"/>
          <p:cNvSpPr txBox="1">
            <a:spLocks noChangeArrowheads="1"/>
          </p:cNvSpPr>
          <p:nvPr/>
        </p:nvSpPr>
        <p:spPr bwMode="auto">
          <a:xfrm>
            <a:off x="1648485" y="-6459"/>
            <a:ext cx="11939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noProof="1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7" name="TextBox 66"/>
          <p:cNvSpPr txBox="1">
            <a:spLocks noChangeArrowheads="1"/>
          </p:cNvSpPr>
          <p:nvPr/>
        </p:nvSpPr>
        <p:spPr bwMode="auto">
          <a:xfrm>
            <a:off x="2995294" y="-10335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noProof="1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noProof="1"/>
          </a:p>
        </p:txBody>
      </p:sp>
      <p:sp>
        <p:nvSpPr>
          <p:cNvPr id="19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noProof="1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0" name="Picture 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noProof="1"/>
          </a:p>
        </p:txBody>
      </p:sp>
      <p:sp>
        <p:nvSpPr>
          <p:cNvPr id="22" name="TextBox 66"/>
          <p:cNvSpPr txBox="1">
            <a:spLocks noChangeArrowheads="1"/>
          </p:cNvSpPr>
          <p:nvPr/>
        </p:nvSpPr>
        <p:spPr bwMode="auto">
          <a:xfrm>
            <a:off x="4631936" y="213133"/>
            <a:ext cx="10560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Les parties réalisées</a:t>
            </a:r>
            <a:endParaRPr lang="fr-FR" sz="700" noProof="1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3" name="TextBox 66"/>
          <p:cNvSpPr txBox="1">
            <a:spLocks noChangeArrowheads="1"/>
          </p:cNvSpPr>
          <p:nvPr/>
        </p:nvSpPr>
        <p:spPr bwMode="auto">
          <a:xfrm>
            <a:off x="3356925" y="213133"/>
            <a:ext cx="93774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Gestion du projet</a:t>
            </a:r>
            <a:endParaRPr lang="fr-FR" sz="700" noProof="1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4" name="TextBox 66"/>
          <p:cNvSpPr txBox="1">
            <a:spLocks noChangeArrowheads="1"/>
          </p:cNvSpPr>
          <p:nvPr/>
        </p:nvSpPr>
        <p:spPr bwMode="auto">
          <a:xfrm>
            <a:off x="1495676" y="214006"/>
            <a:ext cx="16182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générale du projet</a:t>
            </a:r>
            <a:endParaRPr lang="fr-FR" sz="700" noProof="1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5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de CRDV</a:t>
            </a:r>
            <a:endParaRPr lang="fr-FR" sz="700" noProof="1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56213" y="2935288"/>
            <a:ext cx="192087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noProof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495941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175" y="1635386"/>
            <a:ext cx="2140491" cy="5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9602" y="1642577"/>
            <a:ext cx="2135218" cy="60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9602" y="1275106"/>
            <a:ext cx="2135218" cy="12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175" y="1276878"/>
            <a:ext cx="2140491" cy="6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05477" y="1333561"/>
            <a:ext cx="2139190" cy="3131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3279602" y="1349336"/>
            <a:ext cx="2139189" cy="2992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5856" name="TextBox 45"/>
          <p:cNvSpPr txBox="1">
            <a:spLocks noChangeArrowheads="1"/>
          </p:cNvSpPr>
          <p:nvPr/>
        </p:nvSpPr>
        <p:spPr bwMode="auto">
          <a:xfrm>
            <a:off x="798687" y="1379336"/>
            <a:ext cx="1555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800" b="1" dirty="0" smtClean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ESPACE ADMINISTRATEUR</a:t>
            </a:r>
            <a:endParaRPr lang="fr-FR" sz="800" b="1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857" name="TextBox 45"/>
          <p:cNvSpPr txBox="1">
            <a:spLocks noChangeArrowheads="1"/>
          </p:cNvSpPr>
          <p:nvPr/>
        </p:nvSpPr>
        <p:spPr bwMode="auto">
          <a:xfrm>
            <a:off x="3279602" y="1378104"/>
            <a:ext cx="21352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sz="800" b="1" dirty="0" smtClean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ESPACE PROFESSIONNEL</a:t>
            </a:r>
            <a:endParaRPr lang="fr-FR" sz="800" b="1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858" name="TextBox 45"/>
          <p:cNvSpPr txBox="1">
            <a:spLocks noChangeArrowheads="1"/>
          </p:cNvSpPr>
          <p:nvPr/>
        </p:nvSpPr>
        <p:spPr bwMode="auto">
          <a:xfrm>
            <a:off x="547494" y="1670225"/>
            <a:ext cx="1853851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sz="700" dirty="0" smtClean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Formulaires de gestion des personnels</a:t>
            </a:r>
          </a:p>
          <a:p>
            <a:pPr algn="ctr">
              <a:spcBef>
                <a:spcPts val="200"/>
              </a:spcBef>
            </a:pPr>
            <a:r>
              <a:rPr lang="fr-FR" sz="700" dirty="0" smtClean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Formulaires de gestion des activités</a:t>
            </a:r>
          </a:p>
          <a:p>
            <a:pPr algn="ctr">
              <a:spcBef>
                <a:spcPts val="200"/>
              </a:spcBef>
            </a:pPr>
            <a:r>
              <a:rPr lang="fr-FR" sz="700" dirty="0" smtClean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Outil de téléchargement des fiches EXCEL  </a:t>
            </a:r>
            <a:endParaRPr lang="fr-FR" sz="7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859" name="TextBox 45"/>
          <p:cNvSpPr txBox="1">
            <a:spLocks noChangeArrowheads="1"/>
          </p:cNvSpPr>
          <p:nvPr/>
        </p:nvSpPr>
        <p:spPr bwMode="auto">
          <a:xfrm>
            <a:off x="3426277" y="1662858"/>
            <a:ext cx="184186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fr-FR" sz="700" dirty="0" smtClean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Outil de planification</a:t>
            </a:r>
          </a:p>
          <a:p>
            <a:pPr algn="ctr">
              <a:spcBef>
                <a:spcPts val="200"/>
              </a:spcBef>
            </a:pPr>
            <a:r>
              <a:rPr lang="fr-FR" sz="700" dirty="0" smtClean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Formulaire de saisie d’activité</a:t>
            </a:r>
          </a:p>
          <a:p>
            <a:pPr algn="ctr">
              <a:spcBef>
                <a:spcPts val="200"/>
              </a:spcBef>
            </a:pPr>
            <a:r>
              <a:rPr lang="fr-FR" sz="700" dirty="0" smtClean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Générateur automatique des actes</a:t>
            </a:r>
          </a:p>
          <a:p>
            <a:pPr algn="ctr"/>
            <a:endParaRPr lang="fr-FR" sz="700" b="1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fr-FR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F2EC84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grpSp>
        <p:nvGrpSpPr>
          <p:cNvPr id="36" name="Group 2"/>
          <p:cNvGrpSpPr>
            <a:grpSpLocks/>
          </p:cNvGrpSpPr>
          <p:nvPr/>
        </p:nvGrpSpPr>
        <p:grpSpPr bwMode="auto">
          <a:xfrm>
            <a:off x="2214410" y="743004"/>
            <a:ext cx="1394644" cy="353356"/>
            <a:chOff x="406400" y="1824671"/>
            <a:chExt cx="1192213" cy="259717"/>
          </a:xfrm>
        </p:grpSpPr>
        <p:sp>
          <p:nvSpPr>
            <p:cNvPr id="37" name="Rectangle 36"/>
            <p:cNvSpPr/>
            <p:nvPr/>
          </p:nvSpPr>
          <p:spPr>
            <a:xfrm>
              <a:off x="406400" y="1825625"/>
              <a:ext cx="1192213" cy="258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6400" y="1824671"/>
              <a:ext cx="112713" cy="259153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39" name="TextBox 45"/>
          <p:cNvSpPr txBox="1">
            <a:spLocks noChangeArrowheads="1"/>
          </p:cNvSpPr>
          <p:nvPr/>
        </p:nvSpPr>
        <p:spPr bwMode="auto">
          <a:xfrm>
            <a:off x="2346262" y="807837"/>
            <a:ext cx="11398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800" b="1" dirty="0" smtClean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AUTHENTIFICATION</a:t>
            </a:r>
            <a:endParaRPr lang="fr-FR" sz="800" b="1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488006" y="744302"/>
            <a:ext cx="119115" cy="349897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55" name="Picture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7217"/>
            <a:ext cx="58515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7" name="TextBox 66"/>
          <p:cNvSpPr txBox="1">
            <a:spLocks noChangeArrowheads="1"/>
          </p:cNvSpPr>
          <p:nvPr/>
        </p:nvSpPr>
        <p:spPr bwMode="auto">
          <a:xfrm>
            <a:off x="391815" y="0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632319" y="-1294"/>
            <a:ext cx="1239466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2893405" y="-3531"/>
            <a:ext cx="1239466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1648485" y="-6459"/>
            <a:ext cx="11939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3" name="TextBox 66"/>
          <p:cNvSpPr txBox="1">
            <a:spLocks noChangeArrowheads="1"/>
          </p:cNvSpPr>
          <p:nvPr/>
        </p:nvSpPr>
        <p:spPr bwMode="auto">
          <a:xfrm>
            <a:off x="2995294" y="-10335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6" name="Picture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8" name="TextBox 66"/>
          <p:cNvSpPr txBox="1">
            <a:spLocks noChangeArrowheads="1"/>
          </p:cNvSpPr>
          <p:nvPr/>
        </p:nvSpPr>
        <p:spPr bwMode="auto">
          <a:xfrm>
            <a:off x="4631936" y="213133"/>
            <a:ext cx="10560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Les parties réalisées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9" name="TextBox 66"/>
          <p:cNvSpPr txBox="1">
            <a:spLocks noChangeArrowheads="1"/>
          </p:cNvSpPr>
          <p:nvPr/>
        </p:nvSpPr>
        <p:spPr bwMode="auto">
          <a:xfrm>
            <a:off x="3356925" y="213133"/>
            <a:ext cx="93774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Gestion du projet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0" name="TextBox 66"/>
          <p:cNvSpPr txBox="1">
            <a:spLocks noChangeArrowheads="1"/>
          </p:cNvSpPr>
          <p:nvPr/>
        </p:nvSpPr>
        <p:spPr bwMode="auto">
          <a:xfrm>
            <a:off x="1495676" y="214006"/>
            <a:ext cx="16182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générale du projet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de CRDV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1220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981" y="1"/>
            <a:ext cx="5192544" cy="329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58981" y="2014537"/>
            <a:ext cx="5192544" cy="1277937"/>
          </a:xfrm>
          <a:prstGeom prst="rect">
            <a:avLst/>
          </a:prstGeom>
          <a:solidFill>
            <a:srgbClr val="4646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1"/>
            <a:ext cx="808880" cy="3298824"/>
            <a:chOff x="127000" y="114300"/>
            <a:chExt cx="2662238" cy="3068638"/>
          </a:xfrm>
        </p:grpSpPr>
        <p:grpSp>
          <p:nvGrpSpPr>
            <p:cNvPr id="76811" name="Group 3"/>
            <p:cNvGrpSpPr>
              <a:grpSpLocks/>
            </p:cNvGrpSpPr>
            <p:nvPr/>
          </p:nvGrpSpPr>
          <p:grpSpPr bwMode="auto">
            <a:xfrm>
              <a:off x="127000" y="114300"/>
              <a:ext cx="2662238" cy="3068638"/>
              <a:chOff x="127036" y="114301"/>
              <a:chExt cx="2662995" cy="306863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7036" y="114301"/>
                <a:ext cx="2375575" cy="306863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5400000" flipH="1">
                <a:off x="2081912" y="1409607"/>
                <a:ext cx="757237" cy="65900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27000" y="114300"/>
              <a:ext cx="50800" cy="3068638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9" name="TextBox 36"/>
          <p:cNvSpPr txBox="1">
            <a:spLocks noChangeArrowheads="1"/>
          </p:cNvSpPr>
          <p:nvPr/>
        </p:nvSpPr>
        <p:spPr bwMode="auto">
          <a:xfrm>
            <a:off x="1452426" y="1562022"/>
            <a:ext cx="4173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800" dirty="0" smtClean="0">
                <a:solidFill>
                  <a:schemeClr val="bg1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Analyse</a:t>
            </a:r>
            <a:r>
              <a:rPr lang="en-US" sz="1800" dirty="0" smtClean="0">
                <a:solidFill>
                  <a:schemeClr val="bg1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 et conception</a:t>
            </a:r>
            <a:endParaRPr lang="en-US" sz="1800" dirty="0">
              <a:solidFill>
                <a:schemeClr val="bg1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518" y="1576969"/>
            <a:ext cx="322426" cy="322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452426" y="2082664"/>
            <a:ext cx="3995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100" dirty="0">
                <a:solidFill>
                  <a:schemeClr val="bg1"/>
                </a:solidFill>
                <a:latin typeface="Nexa Bold" panose="02000000000000000000"/>
              </a:rPr>
              <a:t>Diagramme de </a:t>
            </a:r>
            <a:r>
              <a:rPr lang="fr-FR" sz="1100" dirty="0" smtClean="0">
                <a:solidFill>
                  <a:schemeClr val="bg1"/>
                </a:solidFill>
                <a:latin typeface="Nexa Bold" panose="02000000000000000000"/>
              </a:rPr>
              <a:t>classe</a:t>
            </a:r>
            <a:endParaRPr lang="fr-FR" sz="1100" dirty="0">
              <a:solidFill>
                <a:schemeClr val="bg1"/>
              </a:solidFill>
              <a:latin typeface="Nexa Bold" panose="0200000000000000000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100" dirty="0">
                <a:solidFill>
                  <a:schemeClr val="bg1"/>
                </a:solidFill>
                <a:latin typeface="Nexa Bold" panose="02000000000000000000"/>
              </a:rPr>
              <a:t>Diagramme de cas d’utilisation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100" dirty="0" smtClean="0">
                <a:solidFill>
                  <a:schemeClr val="bg1"/>
                </a:solidFill>
                <a:latin typeface="Nexa Bold" panose="02000000000000000000"/>
              </a:rPr>
              <a:t>Diagramme de séquence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100" dirty="0" smtClean="0">
                <a:solidFill>
                  <a:schemeClr val="bg1"/>
                </a:solidFill>
                <a:latin typeface="Nexa Bold" panose="02000000000000000000"/>
              </a:rPr>
              <a:t>Architecture du système</a:t>
            </a:r>
            <a:endParaRPr lang="fr-FR" sz="1100" dirty="0">
              <a:solidFill>
                <a:srgbClr val="6DCFF6"/>
              </a:solidFill>
              <a:latin typeface="Nexa Bold" panose="0200000000000000000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56213" y="2935288"/>
            <a:ext cx="192087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83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149" y="405416"/>
            <a:ext cx="4099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DIAGRAMME DE CLASSE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F2EC84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35" y="751365"/>
            <a:ext cx="2501077" cy="1988661"/>
          </a:xfrm>
          <a:prstGeom prst="rect">
            <a:avLst/>
          </a:prstGeom>
        </p:spPr>
      </p:pic>
      <p:sp>
        <p:nvSpPr>
          <p:cNvPr id="5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fr-FR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7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12</a:t>
            </a:r>
            <a:endParaRPr lang="fr-FR" dirty="0"/>
          </a:p>
        </p:txBody>
      </p:sp>
      <p:sp>
        <p:nvSpPr>
          <p:cNvPr id="10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F2EC84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pic>
        <p:nvPicPr>
          <p:cNvPr id="27" name="Picture 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7217"/>
            <a:ext cx="58515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-3104" y="-2168"/>
            <a:ext cx="1255817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9" name="TextBox 66"/>
          <p:cNvSpPr txBox="1">
            <a:spLocks noChangeArrowheads="1"/>
          </p:cNvSpPr>
          <p:nvPr/>
        </p:nvSpPr>
        <p:spPr bwMode="auto">
          <a:xfrm>
            <a:off x="205744" y="-791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93405" y="-3531"/>
            <a:ext cx="1239466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2" name="TextBox 66"/>
          <p:cNvSpPr txBox="1">
            <a:spLocks noChangeArrowheads="1"/>
          </p:cNvSpPr>
          <p:nvPr/>
        </p:nvSpPr>
        <p:spPr bwMode="auto">
          <a:xfrm>
            <a:off x="1479674" y="-4880"/>
            <a:ext cx="1152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TextBox 66"/>
          <p:cNvSpPr txBox="1">
            <a:spLocks noChangeArrowheads="1"/>
          </p:cNvSpPr>
          <p:nvPr/>
        </p:nvSpPr>
        <p:spPr bwMode="auto">
          <a:xfrm>
            <a:off x="2995294" y="-10335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7" name="Picture 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9" name="TextBox 66"/>
          <p:cNvSpPr txBox="1">
            <a:spLocks noChangeArrowheads="1"/>
          </p:cNvSpPr>
          <p:nvPr/>
        </p:nvSpPr>
        <p:spPr bwMode="auto">
          <a:xfrm>
            <a:off x="4566168" y="213133"/>
            <a:ext cx="12853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Architecture du système</a:t>
            </a:r>
          </a:p>
        </p:txBody>
      </p:sp>
      <p:sp>
        <p:nvSpPr>
          <p:cNvPr id="40" name="TextBox 66"/>
          <p:cNvSpPr txBox="1">
            <a:spLocks noChangeArrowheads="1"/>
          </p:cNvSpPr>
          <p:nvPr/>
        </p:nvSpPr>
        <p:spPr bwMode="auto">
          <a:xfrm>
            <a:off x="3164907" y="213133"/>
            <a:ext cx="13307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séquence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1" name="TextBox 66"/>
          <p:cNvSpPr txBox="1">
            <a:spLocks noChangeArrowheads="1"/>
          </p:cNvSpPr>
          <p:nvPr/>
        </p:nvSpPr>
        <p:spPr bwMode="auto">
          <a:xfrm>
            <a:off x="1495676" y="214006"/>
            <a:ext cx="15074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cas d’utilisation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2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classe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372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8" y="0"/>
            <a:ext cx="4994048" cy="32908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5256213" y="2935288"/>
            <a:ext cx="322138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412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-4634" y="415208"/>
            <a:ext cx="4099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DIAGRAMME DE CAS D’UTILISATION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59" y="636339"/>
            <a:ext cx="27543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Professionnelle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36" y="858471"/>
            <a:ext cx="3460076" cy="2018079"/>
          </a:xfrm>
          <a:prstGeom prst="rect">
            <a:avLst/>
          </a:prstGeom>
        </p:spPr>
      </p:pic>
      <p:sp>
        <p:nvSpPr>
          <p:cNvPr id="6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7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8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5256213" y="2935288"/>
            <a:ext cx="192087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1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28" name="Picture 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7217"/>
            <a:ext cx="58515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-3104" y="-2168"/>
            <a:ext cx="1255817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1" name="TextBox 66"/>
          <p:cNvSpPr txBox="1">
            <a:spLocks noChangeArrowheads="1"/>
          </p:cNvSpPr>
          <p:nvPr/>
        </p:nvSpPr>
        <p:spPr bwMode="auto">
          <a:xfrm>
            <a:off x="205744" y="-791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3405" y="-3531"/>
            <a:ext cx="1239466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3" name="TextBox 66"/>
          <p:cNvSpPr txBox="1">
            <a:spLocks noChangeArrowheads="1"/>
          </p:cNvSpPr>
          <p:nvPr/>
        </p:nvSpPr>
        <p:spPr bwMode="auto">
          <a:xfrm>
            <a:off x="1479674" y="-4880"/>
            <a:ext cx="1152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4" name="TextBox 66"/>
          <p:cNvSpPr txBox="1">
            <a:spLocks noChangeArrowheads="1"/>
          </p:cNvSpPr>
          <p:nvPr/>
        </p:nvSpPr>
        <p:spPr bwMode="auto">
          <a:xfrm>
            <a:off x="2995294" y="-10335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7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1" name="TextBox 66"/>
          <p:cNvSpPr txBox="1">
            <a:spLocks noChangeArrowheads="1"/>
          </p:cNvSpPr>
          <p:nvPr/>
        </p:nvSpPr>
        <p:spPr bwMode="auto">
          <a:xfrm>
            <a:off x="4566168" y="213133"/>
            <a:ext cx="12853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Architecture du système</a:t>
            </a:r>
          </a:p>
        </p:txBody>
      </p:sp>
      <p:sp>
        <p:nvSpPr>
          <p:cNvPr id="42" name="TextBox 66"/>
          <p:cNvSpPr txBox="1">
            <a:spLocks noChangeArrowheads="1"/>
          </p:cNvSpPr>
          <p:nvPr/>
        </p:nvSpPr>
        <p:spPr bwMode="auto">
          <a:xfrm>
            <a:off x="3164907" y="213133"/>
            <a:ext cx="13307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séquence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3" name="TextBox 66"/>
          <p:cNvSpPr txBox="1">
            <a:spLocks noChangeArrowheads="1"/>
          </p:cNvSpPr>
          <p:nvPr/>
        </p:nvSpPr>
        <p:spPr bwMode="auto">
          <a:xfrm>
            <a:off x="1495676" y="214006"/>
            <a:ext cx="15074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cas d’utilisation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4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classe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26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-4634" y="415208"/>
            <a:ext cx="4099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DIAGRAMME DE CAS D’UTILISATION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59" y="636339"/>
            <a:ext cx="27543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Administrateur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sp>
        <p:nvSpPr>
          <p:cNvPr id="6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7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8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5256213" y="2935288"/>
            <a:ext cx="192087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1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097" y="684524"/>
            <a:ext cx="3943699" cy="216455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15</a:t>
            </a:r>
            <a:endParaRPr lang="fr-FR" dirty="0"/>
          </a:p>
        </p:txBody>
      </p:sp>
      <p:pic>
        <p:nvPicPr>
          <p:cNvPr id="29" name="Picture 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7217"/>
            <a:ext cx="58515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-3104" y="-2168"/>
            <a:ext cx="1255817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2" name="TextBox 66"/>
          <p:cNvSpPr txBox="1">
            <a:spLocks noChangeArrowheads="1"/>
          </p:cNvSpPr>
          <p:nvPr/>
        </p:nvSpPr>
        <p:spPr bwMode="auto">
          <a:xfrm>
            <a:off x="205744" y="-791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93405" y="-3531"/>
            <a:ext cx="1239466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4" name="TextBox 66"/>
          <p:cNvSpPr txBox="1">
            <a:spLocks noChangeArrowheads="1"/>
          </p:cNvSpPr>
          <p:nvPr/>
        </p:nvSpPr>
        <p:spPr bwMode="auto">
          <a:xfrm>
            <a:off x="1479674" y="-4880"/>
            <a:ext cx="1152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TextBox 66"/>
          <p:cNvSpPr txBox="1">
            <a:spLocks noChangeArrowheads="1"/>
          </p:cNvSpPr>
          <p:nvPr/>
        </p:nvSpPr>
        <p:spPr bwMode="auto">
          <a:xfrm>
            <a:off x="2995294" y="-10335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8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40" name="Picture 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2" name="TextBox 66"/>
          <p:cNvSpPr txBox="1">
            <a:spLocks noChangeArrowheads="1"/>
          </p:cNvSpPr>
          <p:nvPr/>
        </p:nvSpPr>
        <p:spPr bwMode="auto">
          <a:xfrm>
            <a:off x="4566168" y="213133"/>
            <a:ext cx="12853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Architecture du système</a:t>
            </a:r>
          </a:p>
        </p:txBody>
      </p:sp>
      <p:sp>
        <p:nvSpPr>
          <p:cNvPr id="43" name="TextBox 66"/>
          <p:cNvSpPr txBox="1">
            <a:spLocks noChangeArrowheads="1"/>
          </p:cNvSpPr>
          <p:nvPr/>
        </p:nvSpPr>
        <p:spPr bwMode="auto">
          <a:xfrm>
            <a:off x="3164907" y="213133"/>
            <a:ext cx="13307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séquence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4" name="TextBox 66"/>
          <p:cNvSpPr txBox="1">
            <a:spLocks noChangeArrowheads="1"/>
          </p:cNvSpPr>
          <p:nvPr/>
        </p:nvSpPr>
        <p:spPr bwMode="auto">
          <a:xfrm>
            <a:off x="1495676" y="214006"/>
            <a:ext cx="15074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cas d’utilisation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5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classe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946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0" y="412150"/>
            <a:ext cx="4099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DIAGRAMME DE SEQUENCE</a:t>
            </a: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06" y="750704"/>
            <a:ext cx="1807726" cy="2104256"/>
          </a:xfrm>
          <a:prstGeom prst="rect">
            <a:avLst/>
          </a:prstGeom>
        </p:spPr>
      </p:pic>
      <p:sp>
        <p:nvSpPr>
          <p:cNvPr id="4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7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16</a:t>
            </a:r>
            <a:endParaRPr lang="fr-FR" dirty="0"/>
          </a:p>
        </p:txBody>
      </p:sp>
      <p:pic>
        <p:nvPicPr>
          <p:cNvPr id="27" name="Picture 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7217"/>
            <a:ext cx="58515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-3104" y="-2168"/>
            <a:ext cx="1255817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0" name="TextBox 66"/>
          <p:cNvSpPr txBox="1">
            <a:spLocks noChangeArrowheads="1"/>
          </p:cNvSpPr>
          <p:nvPr/>
        </p:nvSpPr>
        <p:spPr bwMode="auto">
          <a:xfrm>
            <a:off x="205744" y="-791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93405" y="-3531"/>
            <a:ext cx="1239466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2" name="TextBox 66"/>
          <p:cNvSpPr txBox="1">
            <a:spLocks noChangeArrowheads="1"/>
          </p:cNvSpPr>
          <p:nvPr/>
        </p:nvSpPr>
        <p:spPr bwMode="auto">
          <a:xfrm>
            <a:off x="1479674" y="-4880"/>
            <a:ext cx="1152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TextBox 66"/>
          <p:cNvSpPr txBox="1">
            <a:spLocks noChangeArrowheads="1"/>
          </p:cNvSpPr>
          <p:nvPr/>
        </p:nvSpPr>
        <p:spPr bwMode="auto">
          <a:xfrm>
            <a:off x="2995294" y="-10335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7" name="Picture 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9" name="TextBox 66"/>
          <p:cNvSpPr txBox="1">
            <a:spLocks noChangeArrowheads="1"/>
          </p:cNvSpPr>
          <p:nvPr/>
        </p:nvSpPr>
        <p:spPr bwMode="auto">
          <a:xfrm>
            <a:off x="4566168" y="213133"/>
            <a:ext cx="12853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Architecture du système</a:t>
            </a:r>
          </a:p>
        </p:txBody>
      </p:sp>
      <p:sp>
        <p:nvSpPr>
          <p:cNvPr id="40" name="TextBox 66"/>
          <p:cNvSpPr txBox="1">
            <a:spLocks noChangeArrowheads="1"/>
          </p:cNvSpPr>
          <p:nvPr/>
        </p:nvSpPr>
        <p:spPr bwMode="auto">
          <a:xfrm>
            <a:off x="3164907" y="213133"/>
            <a:ext cx="13307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séquence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1" name="TextBox 66"/>
          <p:cNvSpPr txBox="1">
            <a:spLocks noChangeArrowheads="1"/>
          </p:cNvSpPr>
          <p:nvPr/>
        </p:nvSpPr>
        <p:spPr bwMode="auto">
          <a:xfrm>
            <a:off x="1495676" y="214006"/>
            <a:ext cx="15074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cas d’utilisation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2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classe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386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59"/>
          <a:stretch/>
        </p:blipFill>
        <p:spPr>
          <a:xfrm>
            <a:off x="0" y="-1"/>
            <a:ext cx="5851525" cy="3292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209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23"/>
          <a:stretch/>
        </p:blipFill>
        <p:spPr>
          <a:xfrm>
            <a:off x="0" y="0"/>
            <a:ext cx="5851525" cy="3292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380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42950" y="588963"/>
            <a:ext cx="957263" cy="957262"/>
          </a:xfrm>
          <a:prstGeom prst="ellipse">
            <a:avLst/>
          </a:prstGeom>
          <a:solidFill>
            <a:srgbClr val="00B0F0"/>
          </a:solidFill>
          <a:ln w="7620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2355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792163"/>
            <a:ext cx="3730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20675" y="1837481"/>
            <a:ext cx="1704975" cy="73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Gestion des activités</a:t>
            </a:r>
          </a:p>
          <a:p>
            <a:pPr algn="ctr">
              <a:spcBef>
                <a:spcPts val="200"/>
              </a:spcBef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Gestion des emplois de temps</a:t>
            </a:r>
          </a:p>
          <a:p>
            <a:pPr algn="ctr">
              <a:spcBef>
                <a:spcPts val="200"/>
              </a:spcBef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Tableau de bord</a:t>
            </a:r>
          </a:p>
          <a:p>
            <a:pPr algn="ctr">
              <a:spcBef>
                <a:spcPts val="200"/>
              </a:spcBef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Gestion des professionnels</a:t>
            </a:r>
          </a:p>
          <a:p>
            <a:pPr algn="ctr">
              <a:spcBef>
                <a:spcPts val="200"/>
              </a:spcBef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Gestion des usagers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070100" y="1830388"/>
            <a:ext cx="1663700" cy="46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Application web</a:t>
            </a:r>
          </a:p>
          <a:p>
            <a:pPr algn="ctr">
              <a:spcBef>
                <a:spcPts val="200"/>
              </a:spcBef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Application Accessible et dynamique</a:t>
            </a:r>
          </a:p>
          <a:p>
            <a:pPr algn="ctr">
              <a:spcBef>
                <a:spcPts val="200"/>
              </a:spcBef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Technologies récentes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10000" y="1830388"/>
            <a:ext cx="1638300" cy="46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 bon déroulement du processus</a:t>
            </a:r>
          </a:p>
          <a:p>
            <a:pPr algn="ctr">
              <a:spcBef>
                <a:spcPts val="200"/>
              </a:spcBef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traçabilité</a:t>
            </a:r>
          </a:p>
          <a:p>
            <a:pPr algn="ctr">
              <a:spcBef>
                <a:spcPts val="200"/>
              </a:spcBef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Économie de temps</a:t>
            </a:r>
          </a:p>
        </p:txBody>
      </p:sp>
      <p:sp>
        <p:nvSpPr>
          <p:cNvPr id="77" name="Oval 76"/>
          <p:cNvSpPr/>
          <p:nvPr/>
        </p:nvSpPr>
        <p:spPr>
          <a:xfrm>
            <a:off x="2460625" y="569913"/>
            <a:ext cx="958850" cy="957262"/>
          </a:xfrm>
          <a:prstGeom prst="ellipse">
            <a:avLst/>
          </a:prstGeom>
          <a:solidFill>
            <a:srgbClr val="00B0F0"/>
          </a:solidFill>
          <a:ln w="7620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23562" name="Picture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828675"/>
            <a:ext cx="498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Oval 78"/>
          <p:cNvSpPr/>
          <p:nvPr/>
        </p:nvSpPr>
        <p:spPr>
          <a:xfrm>
            <a:off x="4152900" y="598488"/>
            <a:ext cx="958850" cy="957262"/>
          </a:xfrm>
          <a:prstGeom prst="ellipse">
            <a:avLst/>
          </a:prstGeom>
          <a:solidFill>
            <a:srgbClr val="00B0F0"/>
          </a:solidFill>
          <a:ln w="7620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23564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800895"/>
            <a:ext cx="558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5" name="Group 4"/>
          <p:cNvGrpSpPr>
            <a:grpSpLocks/>
          </p:cNvGrpSpPr>
          <p:nvPr/>
        </p:nvGrpSpPr>
        <p:grpSpPr bwMode="auto">
          <a:xfrm>
            <a:off x="3810000" y="1639888"/>
            <a:ext cx="1631950" cy="230832"/>
            <a:chOff x="3810000" y="1639888"/>
            <a:chExt cx="1631950" cy="230832"/>
          </a:xfrm>
        </p:grpSpPr>
        <p:sp>
          <p:nvSpPr>
            <p:cNvPr id="74" name="Rectangle 73"/>
            <p:cNvSpPr/>
            <p:nvPr/>
          </p:nvSpPr>
          <p:spPr>
            <a:xfrm>
              <a:off x="3822700" y="1670050"/>
              <a:ext cx="1619250" cy="1587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23590" name="TextBox 75"/>
            <p:cNvSpPr txBox="1">
              <a:spLocks noChangeArrowheads="1"/>
            </p:cNvSpPr>
            <p:nvPr/>
          </p:nvSpPr>
          <p:spPr bwMode="auto">
            <a:xfrm>
              <a:off x="3892549" y="1639888"/>
              <a:ext cx="131286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900" b="1" dirty="0" smtClean="0">
                  <a:solidFill>
                    <a:schemeClr val="bg1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</a:rPr>
                <a:t>Buts</a:t>
              </a:r>
              <a:endParaRPr lang="fr-FR" sz="900" b="1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10000" y="1670050"/>
              <a:ext cx="95250" cy="158750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grpSp>
        <p:nvGrpSpPr>
          <p:cNvPr id="23566" name="Group 3"/>
          <p:cNvGrpSpPr>
            <a:grpSpLocks/>
          </p:cNvGrpSpPr>
          <p:nvPr/>
        </p:nvGrpSpPr>
        <p:grpSpPr bwMode="auto">
          <a:xfrm>
            <a:off x="2108200" y="1639888"/>
            <a:ext cx="1625600" cy="230187"/>
            <a:chOff x="2108200" y="1639888"/>
            <a:chExt cx="1625600" cy="230187"/>
          </a:xfrm>
        </p:grpSpPr>
        <p:sp>
          <p:nvSpPr>
            <p:cNvPr id="71" name="Rectangle 70"/>
            <p:cNvSpPr/>
            <p:nvPr/>
          </p:nvSpPr>
          <p:spPr>
            <a:xfrm>
              <a:off x="2114550" y="1670050"/>
              <a:ext cx="1619250" cy="1587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23587" name="TextBox 72"/>
            <p:cNvSpPr txBox="1">
              <a:spLocks noChangeArrowheads="1"/>
            </p:cNvSpPr>
            <p:nvPr/>
          </p:nvSpPr>
          <p:spPr bwMode="auto">
            <a:xfrm>
              <a:off x="2190750" y="1639888"/>
              <a:ext cx="1098550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900" dirty="0" smtClean="0">
                  <a:solidFill>
                    <a:schemeClr val="bg1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</a:rPr>
                <a:t>Mission</a:t>
              </a:r>
              <a:endParaRPr lang="fr-FR" sz="9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08200" y="1670050"/>
              <a:ext cx="101600" cy="158750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grpSp>
        <p:nvGrpSpPr>
          <p:cNvPr id="23567" name="Group 1"/>
          <p:cNvGrpSpPr>
            <a:grpSpLocks/>
          </p:cNvGrpSpPr>
          <p:nvPr/>
        </p:nvGrpSpPr>
        <p:grpSpPr bwMode="auto">
          <a:xfrm>
            <a:off x="400050" y="1639888"/>
            <a:ext cx="1625600" cy="230832"/>
            <a:chOff x="400050" y="1639888"/>
            <a:chExt cx="1625600" cy="230832"/>
          </a:xfrm>
        </p:grpSpPr>
        <p:sp>
          <p:nvSpPr>
            <p:cNvPr id="65" name="Rectangle 64"/>
            <p:cNvSpPr/>
            <p:nvPr/>
          </p:nvSpPr>
          <p:spPr>
            <a:xfrm>
              <a:off x="406400" y="1670050"/>
              <a:ext cx="1619250" cy="1587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23584" name="TextBox 66"/>
            <p:cNvSpPr txBox="1">
              <a:spLocks noChangeArrowheads="1"/>
            </p:cNvSpPr>
            <p:nvPr/>
          </p:nvSpPr>
          <p:spPr bwMode="auto">
            <a:xfrm>
              <a:off x="476250" y="1639888"/>
              <a:ext cx="12700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900" dirty="0" smtClean="0">
                  <a:solidFill>
                    <a:schemeClr val="bg1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</a:rPr>
                <a:t>Vision</a:t>
              </a:r>
              <a:endParaRPr lang="fr-FR" sz="9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0050" y="1670050"/>
              <a:ext cx="101600" cy="158750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fr-FR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 bwMode="auto">
          <a:xfrm>
            <a:off x="5256213" y="2935288"/>
            <a:ext cx="192087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8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F2EC84"/>
              </a:solidFill>
            </a:endParaRPr>
          </a:p>
        </p:txBody>
      </p:sp>
      <p:sp>
        <p:nvSpPr>
          <p:cNvPr id="40" name="TextBox 17"/>
          <p:cNvSpPr txBox="1">
            <a:spLocks noChangeArrowheads="1"/>
          </p:cNvSpPr>
          <p:nvPr/>
        </p:nvSpPr>
        <p:spPr bwMode="auto">
          <a:xfrm>
            <a:off x="311150" y="42863"/>
            <a:ext cx="3422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Introduction</a:t>
            </a:r>
            <a:endParaRPr lang="fr-FR" sz="1600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311150" y="303395"/>
            <a:ext cx="27543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dirty="0" smtClean="0">
                <a:solidFill>
                  <a:srgbClr val="0070C0"/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VISION | MISSION | BUTS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6" grpId="0"/>
      <p:bldP spid="72" grpId="0"/>
      <p:bldP spid="75" grpId="0"/>
      <p:bldP spid="77" grpId="0" animBg="1"/>
      <p:bldP spid="7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-3104" y="394755"/>
            <a:ext cx="4099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ARCHITECTURE DE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SYSTÈME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107" y="856811"/>
            <a:ext cx="710064" cy="193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Front-end</a:t>
            </a:r>
          </a:p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785217" y="1573818"/>
            <a:ext cx="935685" cy="52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 PASSRELLE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115522" y="1125084"/>
            <a:ext cx="1205578" cy="295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des usagers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115522" y="1538103"/>
            <a:ext cx="1205578" cy="295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des actes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15522" y="1917440"/>
            <a:ext cx="1205578" cy="3575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des professionnelles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115522" y="2374167"/>
            <a:ext cx="1205578" cy="295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d’authentification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008688" y="927231"/>
            <a:ext cx="1365700" cy="1808516"/>
          </a:xfrm>
          <a:prstGeom prst="rect">
            <a:avLst/>
          </a:prstGeom>
          <a:noFill/>
          <a:ln w="12700">
            <a:solidFill>
              <a:srgbClr val="5856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151278" y="883886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Les micro-services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45990" y="1374587"/>
            <a:ext cx="935685" cy="52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cxnSp>
        <p:nvCxnSpPr>
          <p:cNvPr id="14" name="Connecteur droit avec flèche 13"/>
          <p:cNvCxnSpPr>
            <a:endCxn id="8" idx="1"/>
          </p:cNvCxnSpPr>
          <p:nvPr/>
        </p:nvCxnSpPr>
        <p:spPr>
          <a:xfrm flipV="1">
            <a:off x="1214735" y="1836900"/>
            <a:ext cx="570482" cy="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2750963" y="1725830"/>
            <a:ext cx="236187" cy="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4548418" y="1593325"/>
            <a:ext cx="297572" cy="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4549700" y="1729617"/>
            <a:ext cx="316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175797" y="1907122"/>
            <a:ext cx="5036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Token</a:t>
            </a:r>
          </a:p>
          <a:p>
            <a:pPr algn="ctr"/>
            <a:r>
              <a:rPr lang="fr-FR" dirty="0" smtClean="0"/>
              <a:t>+</a:t>
            </a:r>
          </a:p>
          <a:p>
            <a:pPr algn="ctr"/>
            <a:r>
              <a:rPr lang="fr-FR" dirty="0" smtClean="0"/>
              <a:t>Lien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1679461" y="865211"/>
            <a:ext cx="2876626" cy="1930377"/>
          </a:xfrm>
          <a:prstGeom prst="rect">
            <a:avLst/>
          </a:prstGeom>
          <a:noFill/>
          <a:ln w="12700">
            <a:solidFill>
              <a:srgbClr val="5856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2782738" y="65296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Back-end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1175798" y="1723926"/>
            <a:ext cx="60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 flipV="1">
            <a:off x="2748504" y="1826383"/>
            <a:ext cx="208235" cy="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139863" y="1517682"/>
            <a:ext cx="614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/>
              <a:t>Résultats</a:t>
            </a:r>
            <a:endParaRPr lang="fr-FR" sz="900" dirty="0"/>
          </a:p>
        </p:txBody>
      </p:sp>
      <p:sp>
        <p:nvSpPr>
          <p:cNvPr id="22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3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24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19</a:t>
            </a:r>
            <a:endParaRPr lang="fr-FR" dirty="0"/>
          </a:p>
        </p:txBody>
      </p:sp>
      <p:pic>
        <p:nvPicPr>
          <p:cNvPr id="43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7217"/>
            <a:ext cx="58515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-3104" y="-2168"/>
            <a:ext cx="1255817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6" name="TextBox 66"/>
          <p:cNvSpPr txBox="1">
            <a:spLocks noChangeArrowheads="1"/>
          </p:cNvSpPr>
          <p:nvPr/>
        </p:nvSpPr>
        <p:spPr bwMode="auto">
          <a:xfrm>
            <a:off x="205744" y="-791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93405" y="-3531"/>
            <a:ext cx="1239466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TextBox 66"/>
          <p:cNvSpPr txBox="1">
            <a:spLocks noChangeArrowheads="1"/>
          </p:cNvSpPr>
          <p:nvPr/>
        </p:nvSpPr>
        <p:spPr bwMode="auto">
          <a:xfrm>
            <a:off x="1479674" y="-4880"/>
            <a:ext cx="1152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995294" y="-10335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9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1" name="TextBox 66"/>
          <p:cNvSpPr txBox="1">
            <a:spLocks noChangeArrowheads="1"/>
          </p:cNvSpPr>
          <p:nvPr/>
        </p:nvSpPr>
        <p:spPr bwMode="auto">
          <a:xfrm>
            <a:off x="4566168" y="213133"/>
            <a:ext cx="12853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Architecture du système</a:t>
            </a:r>
          </a:p>
        </p:txBody>
      </p:sp>
      <p:sp>
        <p:nvSpPr>
          <p:cNvPr id="72" name="TextBox 66"/>
          <p:cNvSpPr txBox="1">
            <a:spLocks noChangeArrowheads="1"/>
          </p:cNvSpPr>
          <p:nvPr/>
        </p:nvSpPr>
        <p:spPr bwMode="auto">
          <a:xfrm>
            <a:off x="3164907" y="213133"/>
            <a:ext cx="13307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séquence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3" name="TextBox 66"/>
          <p:cNvSpPr txBox="1">
            <a:spLocks noChangeArrowheads="1"/>
          </p:cNvSpPr>
          <p:nvPr/>
        </p:nvSpPr>
        <p:spPr bwMode="auto">
          <a:xfrm>
            <a:off x="1495676" y="214006"/>
            <a:ext cx="15074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cas d’utilisation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4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classe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874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0" y="406113"/>
            <a:ext cx="4099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ARCHITECTURE DE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SYSTÈME</a:t>
            </a:r>
          </a:p>
        </p:txBody>
      </p:sp>
      <p:sp>
        <p:nvSpPr>
          <p:cNvPr id="25" name="TextBox 38"/>
          <p:cNvSpPr txBox="1">
            <a:spLocks noChangeArrowheads="1"/>
          </p:cNvSpPr>
          <p:nvPr/>
        </p:nvSpPr>
        <p:spPr bwMode="auto">
          <a:xfrm>
            <a:off x="1702" y="611962"/>
            <a:ext cx="3454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Communication entre le front-end et le back-end</a:t>
            </a:r>
          </a:p>
        </p:txBody>
      </p:sp>
      <p:pic>
        <p:nvPicPr>
          <p:cNvPr id="27" name="Image 2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" y="852547"/>
            <a:ext cx="4457065" cy="1914525"/>
          </a:xfrm>
          <a:prstGeom prst="rect">
            <a:avLst/>
          </a:prstGeom>
        </p:spPr>
      </p:pic>
      <p:sp>
        <p:nvSpPr>
          <p:cNvPr id="5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7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20</a:t>
            </a:r>
            <a:endParaRPr lang="fr-FR" dirty="0"/>
          </a:p>
        </p:txBody>
      </p:sp>
      <p:pic>
        <p:nvPicPr>
          <p:cNvPr id="29" name="Picture 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7217"/>
            <a:ext cx="58515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-3104" y="-2168"/>
            <a:ext cx="1255817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2" name="TextBox 66"/>
          <p:cNvSpPr txBox="1">
            <a:spLocks noChangeArrowheads="1"/>
          </p:cNvSpPr>
          <p:nvPr/>
        </p:nvSpPr>
        <p:spPr bwMode="auto">
          <a:xfrm>
            <a:off x="205744" y="-791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93405" y="-3531"/>
            <a:ext cx="1239466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4" name="TextBox 66"/>
          <p:cNvSpPr txBox="1">
            <a:spLocks noChangeArrowheads="1"/>
          </p:cNvSpPr>
          <p:nvPr/>
        </p:nvSpPr>
        <p:spPr bwMode="auto">
          <a:xfrm>
            <a:off x="1479674" y="-4880"/>
            <a:ext cx="1152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TextBox 66"/>
          <p:cNvSpPr txBox="1">
            <a:spLocks noChangeArrowheads="1"/>
          </p:cNvSpPr>
          <p:nvPr/>
        </p:nvSpPr>
        <p:spPr bwMode="auto">
          <a:xfrm>
            <a:off x="2995294" y="-10335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8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9" name="Picture 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1" name="TextBox 66"/>
          <p:cNvSpPr txBox="1">
            <a:spLocks noChangeArrowheads="1"/>
          </p:cNvSpPr>
          <p:nvPr/>
        </p:nvSpPr>
        <p:spPr bwMode="auto">
          <a:xfrm>
            <a:off x="4566168" y="213133"/>
            <a:ext cx="12853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Architecture du système</a:t>
            </a:r>
          </a:p>
        </p:txBody>
      </p:sp>
      <p:sp>
        <p:nvSpPr>
          <p:cNvPr id="42" name="TextBox 66"/>
          <p:cNvSpPr txBox="1">
            <a:spLocks noChangeArrowheads="1"/>
          </p:cNvSpPr>
          <p:nvPr/>
        </p:nvSpPr>
        <p:spPr bwMode="auto">
          <a:xfrm>
            <a:off x="3164907" y="213133"/>
            <a:ext cx="13307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séquence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3" name="TextBox 66"/>
          <p:cNvSpPr txBox="1">
            <a:spLocks noChangeArrowheads="1"/>
          </p:cNvSpPr>
          <p:nvPr/>
        </p:nvSpPr>
        <p:spPr bwMode="auto">
          <a:xfrm>
            <a:off x="1495676" y="214006"/>
            <a:ext cx="15074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cas d’utilisation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4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classe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45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" y="393027"/>
            <a:ext cx="4099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ARCHITECTURE DE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SYSTÈME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667"/>
            <a:ext cx="5851525" cy="1926096"/>
          </a:xfrm>
          <a:prstGeom prst="rect">
            <a:avLst/>
          </a:prstGeom>
        </p:spPr>
      </p:pic>
      <p:sp>
        <p:nvSpPr>
          <p:cNvPr id="25" name="TextBox 38"/>
          <p:cNvSpPr txBox="1">
            <a:spLocks noChangeArrowheads="1"/>
          </p:cNvSpPr>
          <p:nvPr/>
        </p:nvSpPr>
        <p:spPr bwMode="auto">
          <a:xfrm>
            <a:off x="0" y="597814"/>
            <a:ext cx="27543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Authentification</a:t>
            </a: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7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21</a:t>
            </a:r>
            <a:endParaRPr lang="fr-FR" dirty="0"/>
          </a:p>
        </p:txBody>
      </p:sp>
      <p:pic>
        <p:nvPicPr>
          <p:cNvPr id="28" name="Picture 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7217"/>
            <a:ext cx="58515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-3104" y="-2168"/>
            <a:ext cx="1255817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1" name="TextBox 66"/>
          <p:cNvSpPr txBox="1">
            <a:spLocks noChangeArrowheads="1"/>
          </p:cNvSpPr>
          <p:nvPr/>
        </p:nvSpPr>
        <p:spPr bwMode="auto">
          <a:xfrm>
            <a:off x="205744" y="-791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3405" y="-3531"/>
            <a:ext cx="1239466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3" name="TextBox 66"/>
          <p:cNvSpPr txBox="1">
            <a:spLocks noChangeArrowheads="1"/>
          </p:cNvSpPr>
          <p:nvPr/>
        </p:nvSpPr>
        <p:spPr bwMode="auto">
          <a:xfrm>
            <a:off x="1479674" y="-4880"/>
            <a:ext cx="1152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4" name="TextBox 66"/>
          <p:cNvSpPr txBox="1">
            <a:spLocks noChangeArrowheads="1"/>
          </p:cNvSpPr>
          <p:nvPr/>
        </p:nvSpPr>
        <p:spPr bwMode="auto">
          <a:xfrm>
            <a:off x="2995294" y="-10335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7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0" name="TextBox 66"/>
          <p:cNvSpPr txBox="1">
            <a:spLocks noChangeArrowheads="1"/>
          </p:cNvSpPr>
          <p:nvPr/>
        </p:nvSpPr>
        <p:spPr bwMode="auto">
          <a:xfrm>
            <a:off x="4566168" y="213133"/>
            <a:ext cx="12853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Architecture du système</a:t>
            </a:r>
          </a:p>
        </p:txBody>
      </p:sp>
      <p:sp>
        <p:nvSpPr>
          <p:cNvPr id="41" name="TextBox 66"/>
          <p:cNvSpPr txBox="1">
            <a:spLocks noChangeArrowheads="1"/>
          </p:cNvSpPr>
          <p:nvPr/>
        </p:nvSpPr>
        <p:spPr bwMode="auto">
          <a:xfrm>
            <a:off x="3164907" y="213133"/>
            <a:ext cx="13307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séquence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2" name="TextBox 66"/>
          <p:cNvSpPr txBox="1">
            <a:spLocks noChangeArrowheads="1"/>
          </p:cNvSpPr>
          <p:nvPr/>
        </p:nvSpPr>
        <p:spPr bwMode="auto">
          <a:xfrm>
            <a:off x="1495676" y="214006"/>
            <a:ext cx="15074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cas d’utilisation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3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Diagramme de classe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613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981" y="1"/>
            <a:ext cx="5192544" cy="329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58981" y="2014537"/>
            <a:ext cx="5192544" cy="1277937"/>
          </a:xfrm>
          <a:prstGeom prst="rect">
            <a:avLst/>
          </a:prstGeom>
          <a:solidFill>
            <a:srgbClr val="4646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1"/>
            <a:ext cx="808880" cy="3298824"/>
            <a:chOff x="127000" y="114300"/>
            <a:chExt cx="2662238" cy="3068638"/>
          </a:xfrm>
        </p:grpSpPr>
        <p:grpSp>
          <p:nvGrpSpPr>
            <p:cNvPr id="76811" name="Group 3"/>
            <p:cNvGrpSpPr>
              <a:grpSpLocks/>
            </p:cNvGrpSpPr>
            <p:nvPr/>
          </p:nvGrpSpPr>
          <p:grpSpPr bwMode="auto">
            <a:xfrm>
              <a:off x="127000" y="114300"/>
              <a:ext cx="2662238" cy="3068638"/>
              <a:chOff x="127036" y="114301"/>
              <a:chExt cx="2662995" cy="306863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7036" y="114301"/>
                <a:ext cx="2375575" cy="306863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5400000" flipH="1">
                <a:off x="2081912" y="1409607"/>
                <a:ext cx="757237" cy="65900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27000" y="114300"/>
              <a:ext cx="50800" cy="3068638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9" name="TextBox 36"/>
          <p:cNvSpPr txBox="1">
            <a:spLocks noChangeArrowheads="1"/>
          </p:cNvSpPr>
          <p:nvPr/>
        </p:nvSpPr>
        <p:spPr bwMode="auto">
          <a:xfrm>
            <a:off x="1452426" y="1562022"/>
            <a:ext cx="4173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800" dirty="0">
                <a:solidFill>
                  <a:schemeClr val="bg1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Outils et réalisation</a:t>
            </a: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88" y="1562022"/>
            <a:ext cx="342502" cy="342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2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-5043" y="415208"/>
            <a:ext cx="5443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BASE DE DONNÉES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87525" y="2016166"/>
            <a:ext cx="12001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Outil de modélisation qui modélise les traitements informatiques et généré la base de données.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74851" y="898566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5632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1376" y="1081720"/>
            <a:ext cx="549275" cy="46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27" name="Group 1"/>
          <p:cNvGrpSpPr>
            <a:grpSpLocks/>
          </p:cNvGrpSpPr>
          <p:nvPr/>
        </p:nvGrpSpPr>
        <p:grpSpPr bwMode="auto">
          <a:xfrm>
            <a:off x="987526" y="1852653"/>
            <a:ext cx="1209675" cy="157163"/>
            <a:chOff x="403225" y="1568450"/>
            <a:chExt cx="1209675" cy="157163"/>
          </a:xfrm>
        </p:grpSpPr>
        <p:sp>
          <p:nvSpPr>
            <p:cNvPr id="26" name="Rectangle 25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6328" name="TextBox 27"/>
          <p:cNvSpPr txBox="1">
            <a:spLocks noChangeArrowheads="1"/>
          </p:cNvSpPr>
          <p:nvPr/>
        </p:nvSpPr>
        <p:spPr bwMode="auto">
          <a:xfrm>
            <a:off x="1070076" y="1833603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PowerAMC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267051" y="2016166"/>
            <a:ext cx="12096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Système de gestion de base de données.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454376" y="898566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56331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2589" y="1090684"/>
            <a:ext cx="602511" cy="31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32" name="Group 58"/>
          <p:cNvGrpSpPr>
            <a:grpSpLocks/>
          </p:cNvGrpSpPr>
          <p:nvPr/>
        </p:nvGrpSpPr>
        <p:grpSpPr bwMode="auto">
          <a:xfrm>
            <a:off x="2267051" y="1852653"/>
            <a:ext cx="1209675" cy="157163"/>
            <a:chOff x="403225" y="1568450"/>
            <a:chExt cx="1209675" cy="157163"/>
          </a:xfrm>
        </p:grpSpPr>
        <p:sp>
          <p:nvSpPr>
            <p:cNvPr id="60" name="Rectangle 59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6333" name="TextBox 27"/>
          <p:cNvSpPr txBox="1">
            <a:spLocks noChangeArrowheads="1"/>
          </p:cNvSpPr>
          <p:nvPr/>
        </p:nvSpPr>
        <p:spPr bwMode="auto">
          <a:xfrm>
            <a:off x="2349601" y="1833603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MySQL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8" name="TextBox 45"/>
          <p:cNvSpPr txBox="1">
            <a:spLocks noChangeArrowheads="1"/>
          </p:cNvSpPr>
          <p:nvPr/>
        </p:nvSpPr>
        <p:spPr bwMode="auto">
          <a:xfrm>
            <a:off x="3556102" y="2016166"/>
            <a:ext cx="12096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Interface graphique permet d'exécuter </a:t>
            </a:r>
            <a:r>
              <a: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 requêtes</a:t>
            </a:r>
          </a:p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très </a:t>
            </a:r>
            <a:r>
              <a: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facilement et sans grandes connaissances en bases de </a:t>
            </a: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données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Oval 46"/>
          <p:cNvSpPr/>
          <p:nvPr/>
        </p:nvSpPr>
        <p:spPr>
          <a:xfrm>
            <a:off x="3743427" y="898566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grpSp>
        <p:nvGrpSpPr>
          <p:cNvPr id="41" name="Group 58"/>
          <p:cNvGrpSpPr>
            <a:grpSpLocks/>
          </p:cNvGrpSpPr>
          <p:nvPr/>
        </p:nvGrpSpPr>
        <p:grpSpPr bwMode="auto">
          <a:xfrm>
            <a:off x="3556102" y="1852653"/>
            <a:ext cx="1209675" cy="157163"/>
            <a:chOff x="403225" y="1568450"/>
            <a:chExt cx="1209675" cy="157163"/>
          </a:xfrm>
        </p:grpSpPr>
        <p:sp>
          <p:nvSpPr>
            <p:cNvPr id="42" name="Rectangle 41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44" name="TextBox 27"/>
          <p:cNvSpPr txBox="1">
            <a:spLocks noChangeArrowheads="1"/>
          </p:cNvSpPr>
          <p:nvPr/>
        </p:nvSpPr>
        <p:spPr bwMode="auto">
          <a:xfrm>
            <a:off x="3638652" y="1833603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PhpMyAdmin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53" y="1124205"/>
            <a:ext cx="664476" cy="299815"/>
          </a:xfrm>
          <a:prstGeom prst="rect">
            <a:avLst/>
          </a:prstGeom>
        </p:spPr>
      </p:pic>
      <p:sp>
        <p:nvSpPr>
          <p:cNvPr id="45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54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55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5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9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0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2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3" name="Picture 6"/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5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6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77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8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79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7630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4" grpId="0" animBg="1"/>
      <p:bldP spid="56328" grpId="0"/>
      <p:bldP spid="46" grpId="0"/>
      <p:bldP spid="47" grpId="0" animBg="1"/>
      <p:bldP spid="56333" grpId="0"/>
      <p:bldP spid="38" grpId="0"/>
      <p:bldP spid="39" grpId="0" animBg="1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-3104" y="398706"/>
            <a:ext cx="5443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BACK-END</a:t>
            </a:r>
            <a:endParaRPr lang="fr-FR" sz="1600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006474" y="1808926"/>
            <a:ext cx="120015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langage de script utilisé le plus souvent côté serveur</a:t>
            </a:r>
          </a:p>
        </p:txBody>
      </p:sp>
      <p:sp>
        <p:nvSpPr>
          <p:cNvPr id="34" name="Oval 33"/>
          <p:cNvSpPr/>
          <p:nvPr/>
        </p:nvSpPr>
        <p:spPr>
          <a:xfrm>
            <a:off x="1193800" y="691326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grpSp>
        <p:nvGrpSpPr>
          <p:cNvPr id="56327" name="Group 1"/>
          <p:cNvGrpSpPr>
            <a:grpSpLocks/>
          </p:cNvGrpSpPr>
          <p:nvPr/>
        </p:nvGrpSpPr>
        <p:grpSpPr bwMode="auto">
          <a:xfrm>
            <a:off x="1006475" y="1645413"/>
            <a:ext cx="1209675" cy="157163"/>
            <a:chOff x="403225" y="1568450"/>
            <a:chExt cx="1209675" cy="157163"/>
          </a:xfrm>
        </p:grpSpPr>
        <p:sp>
          <p:nvSpPr>
            <p:cNvPr id="26" name="Rectangle 25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6328" name="TextBox 27"/>
          <p:cNvSpPr txBox="1">
            <a:spLocks noChangeArrowheads="1"/>
          </p:cNvSpPr>
          <p:nvPr/>
        </p:nvSpPr>
        <p:spPr bwMode="auto">
          <a:xfrm>
            <a:off x="1089025" y="1626363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PHP 7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286000" y="1808926"/>
            <a:ext cx="12096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Framework qui organise une application web selon le patron de conception MVC.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473325" y="691326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grpSp>
        <p:nvGrpSpPr>
          <p:cNvPr id="56332" name="Group 58"/>
          <p:cNvGrpSpPr>
            <a:grpSpLocks/>
          </p:cNvGrpSpPr>
          <p:nvPr/>
        </p:nvGrpSpPr>
        <p:grpSpPr bwMode="auto">
          <a:xfrm>
            <a:off x="2286000" y="1645413"/>
            <a:ext cx="1209675" cy="157163"/>
            <a:chOff x="403225" y="1568450"/>
            <a:chExt cx="1209675" cy="157163"/>
          </a:xfrm>
        </p:grpSpPr>
        <p:sp>
          <p:nvSpPr>
            <p:cNvPr id="60" name="Rectangle 59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6333" name="TextBox 27"/>
          <p:cNvSpPr txBox="1">
            <a:spLocks noChangeArrowheads="1"/>
          </p:cNvSpPr>
          <p:nvPr/>
        </p:nvSpPr>
        <p:spPr bwMode="auto">
          <a:xfrm>
            <a:off x="2368550" y="1626363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Laravel 5,5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8" name="TextBox 45"/>
          <p:cNvSpPr txBox="1">
            <a:spLocks noChangeArrowheads="1"/>
          </p:cNvSpPr>
          <p:nvPr/>
        </p:nvSpPr>
        <p:spPr bwMode="auto">
          <a:xfrm>
            <a:off x="3575051" y="1808926"/>
            <a:ext cx="12096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Système pour authentifier les clients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Oval 46"/>
          <p:cNvSpPr/>
          <p:nvPr/>
        </p:nvSpPr>
        <p:spPr>
          <a:xfrm>
            <a:off x="3762376" y="691326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grpSp>
        <p:nvGrpSpPr>
          <p:cNvPr id="41" name="Group 58"/>
          <p:cNvGrpSpPr>
            <a:grpSpLocks/>
          </p:cNvGrpSpPr>
          <p:nvPr/>
        </p:nvGrpSpPr>
        <p:grpSpPr bwMode="auto">
          <a:xfrm>
            <a:off x="3575051" y="1645413"/>
            <a:ext cx="1209675" cy="157163"/>
            <a:chOff x="403225" y="1568450"/>
            <a:chExt cx="1209675" cy="157163"/>
          </a:xfrm>
        </p:grpSpPr>
        <p:sp>
          <p:nvSpPr>
            <p:cNvPr id="42" name="Rectangle 41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44" name="TextBox 27"/>
          <p:cNvSpPr txBox="1">
            <a:spLocks noChangeArrowheads="1"/>
          </p:cNvSpPr>
          <p:nvPr/>
        </p:nvSpPr>
        <p:spPr bwMode="auto">
          <a:xfrm>
            <a:off x="3657601" y="1626363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Laravel Passport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05" y="908920"/>
            <a:ext cx="319088" cy="44915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79" y="938847"/>
            <a:ext cx="541341" cy="370367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53" y="951731"/>
            <a:ext cx="292495" cy="323284"/>
          </a:xfrm>
          <a:prstGeom prst="rect">
            <a:avLst/>
          </a:prstGeom>
        </p:spPr>
      </p:pic>
      <p:sp>
        <p:nvSpPr>
          <p:cNvPr id="31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2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33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24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1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7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8" name="Picture 6"/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3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4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5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6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11846327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4" grpId="0" animBg="1"/>
      <p:bldP spid="56328" grpId="0"/>
      <p:bldP spid="46" grpId="0"/>
      <p:bldP spid="47" grpId="0" animBg="1"/>
      <p:bldP spid="56333" grpId="0"/>
      <p:bldP spid="38" grpId="0"/>
      <p:bldP spid="39" grpId="0" animBg="1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-626" y="412866"/>
            <a:ext cx="5443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FRONT-END</a:t>
            </a:r>
            <a:endParaRPr lang="fr-FR" sz="1600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81176" y="2091152"/>
            <a:ext cx="1200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Structure et conception des pages,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68501" y="973552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5632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788" y="1192990"/>
            <a:ext cx="542925" cy="39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27" name="Group 1"/>
          <p:cNvGrpSpPr>
            <a:grpSpLocks/>
          </p:cNvGrpSpPr>
          <p:nvPr/>
        </p:nvGrpSpPr>
        <p:grpSpPr bwMode="auto">
          <a:xfrm>
            <a:off x="381176" y="1927639"/>
            <a:ext cx="1209675" cy="157163"/>
            <a:chOff x="403225" y="1568450"/>
            <a:chExt cx="1209675" cy="157163"/>
          </a:xfrm>
        </p:grpSpPr>
        <p:sp>
          <p:nvSpPr>
            <p:cNvPr id="26" name="Rectangle 25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6328" name="TextBox 27"/>
          <p:cNvSpPr txBox="1">
            <a:spLocks noChangeArrowheads="1"/>
          </p:cNvSpPr>
          <p:nvPr/>
        </p:nvSpPr>
        <p:spPr bwMode="auto">
          <a:xfrm>
            <a:off x="463726" y="1908589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HTML &amp; CSS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657526" y="2091152"/>
            <a:ext cx="121284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Langage de programmation de scripts.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848026" y="973552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56331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7251" y="1110594"/>
            <a:ext cx="558800" cy="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32" name="Group 58"/>
          <p:cNvGrpSpPr>
            <a:grpSpLocks/>
          </p:cNvGrpSpPr>
          <p:nvPr/>
        </p:nvGrpSpPr>
        <p:grpSpPr bwMode="auto">
          <a:xfrm>
            <a:off x="1660701" y="1927639"/>
            <a:ext cx="1209675" cy="157163"/>
            <a:chOff x="403225" y="1568450"/>
            <a:chExt cx="1209675" cy="157163"/>
          </a:xfrm>
        </p:grpSpPr>
        <p:sp>
          <p:nvSpPr>
            <p:cNvPr id="60" name="Rectangle 59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6333" name="TextBox 27"/>
          <p:cNvSpPr txBox="1">
            <a:spLocks noChangeArrowheads="1"/>
          </p:cNvSpPr>
          <p:nvPr/>
        </p:nvSpPr>
        <p:spPr bwMode="auto">
          <a:xfrm>
            <a:off x="1743251" y="1908589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JAVASCRIPT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2956100" y="2091152"/>
            <a:ext cx="12033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Framework JavaScript libre.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137076" y="973552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grpSp>
        <p:nvGrpSpPr>
          <p:cNvPr id="56337" name="Group 68"/>
          <p:cNvGrpSpPr>
            <a:grpSpLocks/>
          </p:cNvGrpSpPr>
          <p:nvPr/>
        </p:nvGrpSpPr>
        <p:grpSpPr bwMode="auto">
          <a:xfrm>
            <a:off x="2949751" y="1927639"/>
            <a:ext cx="1209675" cy="157163"/>
            <a:chOff x="403225" y="1568450"/>
            <a:chExt cx="1209675" cy="157163"/>
          </a:xfrm>
        </p:grpSpPr>
        <p:sp>
          <p:nvSpPr>
            <p:cNvPr id="71" name="Rectangle 70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6338" name="TextBox 27"/>
          <p:cNvSpPr txBox="1">
            <a:spLocks noChangeArrowheads="1"/>
          </p:cNvSpPr>
          <p:nvPr/>
        </p:nvSpPr>
        <p:spPr bwMode="auto">
          <a:xfrm>
            <a:off x="3032301" y="1908589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Angular 5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226102" y="2091152"/>
            <a:ext cx="1209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Communication avec le back-end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413426" y="973552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56341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1310" y="1152093"/>
            <a:ext cx="604656" cy="37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42" name="Group 76"/>
          <p:cNvGrpSpPr>
            <a:grpSpLocks/>
          </p:cNvGrpSpPr>
          <p:nvPr/>
        </p:nvGrpSpPr>
        <p:grpSpPr bwMode="auto">
          <a:xfrm>
            <a:off x="4226101" y="1927639"/>
            <a:ext cx="1209675" cy="157163"/>
            <a:chOff x="403225" y="1568450"/>
            <a:chExt cx="1209675" cy="157163"/>
          </a:xfrm>
        </p:grpSpPr>
        <p:sp>
          <p:nvSpPr>
            <p:cNvPr id="78" name="Rectangle 77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6343" name="TextBox 27"/>
          <p:cNvSpPr txBox="1">
            <a:spLocks noChangeArrowheads="1"/>
          </p:cNvSpPr>
          <p:nvPr/>
        </p:nvSpPr>
        <p:spPr bwMode="auto">
          <a:xfrm>
            <a:off x="4308651" y="1908589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AJAX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10" y="1165662"/>
            <a:ext cx="420301" cy="420301"/>
          </a:xfrm>
          <a:prstGeom prst="rect">
            <a:avLst/>
          </a:prstGeom>
        </p:spPr>
      </p:pic>
      <p:sp>
        <p:nvSpPr>
          <p:cNvPr id="38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9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40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25</a:t>
            </a:r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6" name="Rectangle 65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8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6" name="Picture 6"/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9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9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33976127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4" grpId="0" animBg="1"/>
      <p:bldP spid="56328" grpId="0"/>
      <p:bldP spid="46" grpId="0"/>
      <p:bldP spid="47" grpId="0" animBg="1"/>
      <p:bldP spid="56333" grpId="0"/>
      <p:bldP spid="65" grpId="0"/>
      <p:bldP spid="67" grpId="0" animBg="1"/>
      <p:bldP spid="56338" grpId="0"/>
      <p:bldP spid="74" grpId="0"/>
      <p:bldP spid="75" grpId="0" animBg="1"/>
      <p:bldP spid="563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-5043" y="405349"/>
            <a:ext cx="5443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FRONT-END</a:t>
            </a:r>
            <a:endParaRPr lang="fr-FR" sz="1600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654236" y="2073989"/>
            <a:ext cx="1200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framework.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841561" y="956389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5632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6498" y="1115764"/>
            <a:ext cx="555625" cy="53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27" name="Group 1"/>
          <p:cNvGrpSpPr>
            <a:grpSpLocks/>
          </p:cNvGrpSpPr>
          <p:nvPr/>
        </p:nvGrpSpPr>
        <p:grpSpPr bwMode="auto">
          <a:xfrm>
            <a:off x="1654236" y="1910476"/>
            <a:ext cx="1209675" cy="157163"/>
            <a:chOff x="403225" y="1568450"/>
            <a:chExt cx="1209675" cy="157163"/>
          </a:xfrm>
        </p:grpSpPr>
        <p:sp>
          <p:nvSpPr>
            <p:cNvPr id="26" name="Rectangle 25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6328" name="TextBox 27"/>
          <p:cNvSpPr txBox="1">
            <a:spLocks noChangeArrowheads="1"/>
          </p:cNvSpPr>
          <p:nvPr/>
        </p:nvSpPr>
        <p:spPr bwMode="auto">
          <a:xfrm>
            <a:off x="1736786" y="1891426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BOOTSTRAP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930586" y="2073989"/>
            <a:ext cx="12128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Bibliothèque JS pour générer des graphiques.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121086" y="956389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56331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5711" y="1131513"/>
            <a:ext cx="508000" cy="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32" name="Group 58"/>
          <p:cNvGrpSpPr>
            <a:grpSpLocks/>
          </p:cNvGrpSpPr>
          <p:nvPr/>
        </p:nvGrpSpPr>
        <p:grpSpPr bwMode="auto">
          <a:xfrm>
            <a:off x="2933761" y="1910476"/>
            <a:ext cx="1209675" cy="157163"/>
            <a:chOff x="403225" y="1568450"/>
            <a:chExt cx="1209675" cy="157163"/>
          </a:xfrm>
        </p:grpSpPr>
        <p:sp>
          <p:nvSpPr>
            <p:cNvPr id="60" name="Rectangle 59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6333" name="TextBox 27"/>
          <p:cNvSpPr txBox="1">
            <a:spLocks noChangeArrowheads="1"/>
          </p:cNvSpPr>
          <p:nvPr/>
        </p:nvSpPr>
        <p:spPr bwMode="auto">
          <a:xfrm>
            <a:off x="3016311" y="1891426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CHART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5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8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29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26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1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3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4" name="Picture 6"/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6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8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9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70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2535276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4" grpId="0" animBg="1"/>
      <p:bldP spid="56328" grpId="0"/>
      <p:bldP spid="46" grpId="0"/>
      <p:bldP spid="47" grpId="0" animBg="1"/>
      <p:bldP spid="563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482" y="415522"/>
            <a:ext cx="5443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OUTILS</a:t>
            </a:r>
            <a:endParaRPr lang="fr-FR" sz="1600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660526" y="2043144"/>
            <a:ext cx="12001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 est un logiciel de gestion de versions décentralisé</a:t>
            </a:r>
          </a:p>
        </p:txBody>
      </p:sp>
      <p:sp>
        <p:nvSpPr>
          <p:cNvPr id="34" name="Oval 33"/>
          <p:cNvSpPr/>
          <p:nvPr/>
        </p:nvSpPr>
        <p:spPr>
          <a:xfrm>
            <a:off x="1847851" y="925544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grpSp>
        <p:nvGrpSpPr>
          <p:cNvPr id="56327" name="Group 1"/>
          <p:cNvGrpSpPr>
            <a:grpSpLocks/>
          </p:cNvGrpSpPr>
          <p:nvPr/>
        </p:nvGrpSpPr>
        <p:grpSpPr bwMode="auto">
          <a:xfrm>
            <a:off x="1660526" y="1879631"/>
            <a:ext cx="1209675" cy="157163"/>
            <a:chOff x="403225" y="1568450"/>
            <a:chExt cx="1209675" cy="157163"/>
          </a:xfrm>
        </p:grpSpPr>
        <p:sp>
          <p:nvSpPr>
            <p:cNvPr id="26" name="Rectangle 25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6328" name="TextBox 27"/>
          <p:cNvSpPr txBox="1">
            <a:spLocks noChangeArrowheads="1"/>
          </p:cNvSpPr>
          <p:nvPr/>
        </p:nvSpPr>
        <p:spPr bwMode="auto">
          <a:xfrm>
            <a:off x="1743076" y="1860581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GIT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936876" y="2043144"/>
            <a:ext cx="121284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 service </a:t>
            </a:r>
            <a:r>
              <a: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d'hébergement et de gestion de développement de logiciels</a:t>
            </a:r>
          </a:p>
        </p:txBody>
      </p:sp>
      <p:sp>
        <p:nvSpPr>
          <p:cNvPr id="47" name="Oval 46"/>
          <p:cNvSpPr/>
          <p:nvPr/>
        </p:nvSpPr>
        <p:spPr>
          <a:xfrm>
            <a:off x="3127376" y="925544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grpSp>
        <p:nvGrpSpPr>
          <p:cNvPr id="56332" name="Group 58"/>
          <p:cNvGrpSpPr>
            <a:grpSpLocks/>
          </p:cNvGrpSpPr>
          <p:nvPr/>
        </p:nvGrpSpPr>
        <p:grpSpPr bwMode="auto">
          <a:xfrm>
            <a:off x="2940051" y="1879631"/>
            <a:ext cx="1209675" cy="157163"/>
            <a:chOff x="403225" y="1568450"/>
            <a:chExt cx="1209675" cy="157163"/>
          </a:xfrm>
        </p:grpSpPr>
        <p:sp>
          <p:nvSpPr>
            <p:cNvPr id="60" name="Rectangle 59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6333" name="TextBox 27"/>
          <p:cNvSpPr txBox="1">
            <a:spLocks noChangeArrowheads="1"/>
          </p:cNvSpPr>
          <p:nvPr/>
        </p:nvSpPr>
        <p:spPr bwMode="auto">
          <a:xfrm>
            <a:off x="3022601" y="1860581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GitHub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5" name="Image 2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08" b="-5417"/>
          <a:stretch/>
        </p:blipFill>
        <p:spPr>
          <a:xfrm>
            <a:off x="2117337" y="1217162"/>
            <a:ext cx="286527" cy="277486"/>
          </a:xfrm>
          <a:prstGeom prst="rect">
            <a:avLst/>
          </a:prstGeom>
        </p:spPr>
      </p:pic>
      <p:pic>
        <p:nvPicPr>
          <p:cNvPr id="28" name="Image 2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16"/>
          <a:stretch/>
        </p:blipFill>
        <p:spPr>
          <a:xfrm>
            <a:off x="3297539" y="1120509"/>
            <a:ext cx="491521" cy="415621"/>
          </a:xfrm>
          <a:prstGeom prst="rect">
            <a:avLst/>
          </a:prstGeom>
        </p:spPr>
      </p:pic>
      <p:sp>
        <p:nvSpPr>
          <p:cNvPr id="29" name="TextBox 45"/>
          <p:cNvSpPr txBox="1">
            <a:spLocks noChangeArrowheads="1"/>
          </p:cNvSpPr>
          <p:nvPr/>
        </p:nvSpPr>
        <p:spPr bwMode="auto">
          <a:xfrm>
            <a:off x="4225925" y="2043144"/>
            <a:ext cx="12128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Client REST pour tester notre API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Oval 46"/>
          <p:cNvSpPr/>
          <p:nvPr/>
        </p:nvSpPr>
        <p:spPr>
          <a:xfrm>
            <a:off x="4416425" y="925544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grpSp>
        <p:nvGrpSpPr>
          <p:cNvPr id="31" name="Group 58"/>
          <p:cNvGrpSpPr>
            <a:grpSpLocks/>
          </p:cNvGrpSpPr>
          <p:nvPr/>
        </p:nvGrpSpPr>
        <p:grpSpPr bwMode="auto">
          <a:xfrm>
            <a:off x="4229100" y="1879631"/>
            <a:ext cx="1209675" cy="157163"/>
            <a:chOff x="403225" y="1568450"/>
            <a:chExt cx="1209675" cy="157163"/>
          </a:xfrm>
        </p:grpSpPr>
        <p:sp>
          <p:nvSpPr>
            <p:cNvPr id="32" name="Rectangle 31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35" name="TextBox 27"/>
          <p:cNvSpPr txBox="1">
            <a:spLocks noChangeArrowheads="1"/>
          </p:cNvSpPr>
          <p:nvPr/>
        </p:nvSpPr>
        <p:spPr bwMode="auto">
          <a:xfrm>
            <a:off x="4311650" y="1860581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Postman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7" name="Image 3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80"/>
          <a:stretch/>
        </p:blipFill>
        <p:spPr>
          <a:xfrm>
            <a:off x="4601374" y="1112619"/>
            <a:ext cx="461949" cy="457700"/>
          </a:xfrm>
          <a:prstGeom prst="rect">
            <a:avLst/>
          </a:prstGeom>
        </p:spPr>
      </p:pic>
      <p:sp>
        <p:nvSpPr>
          <p:cNvPr id="38" name="TextBox 26"/>
          <p:cNvSpPr txBox="1">
            <a:spLocks noChangeArrowheads="1"/>
          </p:cNvSpPr>
          <p:nvPr/>
        </p:nvSpPr>
        <p:spPr bwMode="auto">
          <a:xfrm>
            <a:off x="379414" y="2043144"/>
            <a:ext cx="1200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 dédié au développement Web </a:t>
            </a:r>
          </a:p>
        </p:txBody>
      </p:sp>
      <p:sp>
        <p:nvSpPr>
          <p:cNvPr id="39" name="Oval 33"/>
          <p:cNvSpPr/>
          <p:nvPr/>
        </p:nvSpPr>
        <p:spPr>
          <a:xfrm>
            <a:off x="566739" y="925544"/>
            <a:ext cx="831850" cy="83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grpSp>
        <p:nvGrpSpPr>
          <p:cNvPr id="40" name="Group 1"/>
          <p:cNvGrpSpPr>
            <a:grpSpLocks/>
          </p:cNvGrpSpPr>
          <p:nvPr/>
        </p:nvGrpSpPr>
        <p:grpSpPr bwMode="auto">
          <a:xfrm>
            <a:off x="379414" y="1879631"/>
            <a:ext cx="1209675" cy="157163"/>
            <a:chOff x="403225" y="1568450"/>
            <a:chExt cx="1209675" cy="157163"/>
          </a:xfrm>
        </p:grpSpPr>
        <p:sp>
          <p:nvSpPr>
            <p:cNvPr id="41" name="Rectangle 40"/>
            <p:cNvSpPr/>
            <p:nvPr/>
          </p:nvSpPr>
          <p:spPr>
            <a:xfrm>
              <a:off x="403225" y="1568450"/>
              <a:ext cx="1209675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3225" y="1568450"/>
              <a:ext cx="82550" cy="15557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43" name="TextBox 27"/>
          <p:cNvSpPr txBox="1">
            <a:spLocks noChangeArrowheads="1"/>
          </p:cNvSpPr>
          <p:nvPr/>
        </p:nvSpPr>
        <p:spPr bwMode="auto">
          <a:xfrm>
            <a:off x="461964" y="1860581"/>
            <a:ext cx="1069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err="1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Webstorm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45" name="Image 4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26" y="1142060"/>
            <a:ext cx="376925" cy="376925"/>
          </a:xfrm>
          <a:prstGeom prst="rect">
            <a:avLst/>
          </a:prstGeom>
        </p:spPr>
      </p:pic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53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54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27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6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0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1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3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4" name="Picture 6"/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6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7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88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9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90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21812563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4" grpId="0" animBg="1"/>
      <p:bldP spid="56328" grpId="0"/>
      <p:bldP spid="46" grpId="0"/>
      <p:bldP spid="47" grpId="0" animBg="1"/>
      <p:bldP spid="56333" grpId="0"/>
      <p:bldP spid="29" grpId="0"/>
      <p:bldP spid="30" grpId="0" animBg="1"/>
      <p:bldP spid="35" grpId="0"/>
      <p:bldP spid="38" grpId="0"/>
      <p:bldP spid="39" grpId="0" animBg="1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28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0" y="1389479"/>
            <a:ext cx="585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Partie d’authentification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631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11150" y="42863"/>
            <a:ext cx="2760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PLAN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11150" y="247650"/>
            <a:ext cx="27543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PROGRAMME DE LA PRÉSENTATION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fr-FR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5256213" y="2935288"/>
            <a:ext cx="192087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2</a:t>
            </a:r>
            <a:endParaRPr lang="fr-FR" dirty="0"/>
          </a:p>
        </p:txBody>
      </p:sp>
      <p:grpSp>
        <p:nvGrpSpPr>
          <p:cNvPr id="17419" name="Group 1"/>
          <p:cNvGrpSpPr>
            <a:grpSpLocks/>
          </p:cNvGrpSpPr>
          <p:nvPr/>
        </p:nvGrpSpPr>
        <p:grpSpPr bwMode="auto">
          <a:xfrm>
            <a:off x="406400" y="571500"/>
            <a:ext cx="5060950" cy="158750"/>
            <a:chOff x="406400" y="571500"/>
            <a:chExt cx="2489200" cy="158750"/>
          </a:xfrm>
        </p:grpSpPr>
        <p:sp>
          <p:nvSpPr>
            <p:cNvPr id="23" name="Rectangle 22"/>
            <p:cNvSpPr/>
            <p:nvPr/>
          </p:nvSpPr>
          <p:spPr>
            <a:xfrm>
              <a:off x="412646" y="571500"/>
              <a:ext cx="2482954" cy="1587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6400" y="571500"/>
              <a:ext cx="62464" cy="158750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27213" y="951098"/>
            <a:ext cx="2489200" cy="3047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7421" name="TextBox 66"/>
          <p:cNvSpPr txBox="1">
            <a:spLocks noChangeArrowheads="1"/>
          </p:cNvSpPr>
          <p:nvPr/>
        </p:nvSpPr>
        <p:spPr bwMode="auto">
          <a:xfrm>
            <a:off x="2085358" y="992610"/>
            <a:ext cx="17716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9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9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27213" y="951098"/>
            <a:ext cx="317500" cy="3048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7424" name="TextBox 66"/>
          <p:cNvSpPr txBox="1">
            <a:spLocks noChangeArrowheads="1"/>
          </p:cNvSpPr>
          <p:nvPr/>
        </p:nvSpPr>
        <p:spPr bwMode="auto">
          <a:xfrm>
            <a:off x="1798638" y="979673"/>
            <a:ext cx="374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12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I</a:t>
            </a:r>
            <a:endParaRPr lang="fr-FR" sz="12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27213" y="1330510"/>
            <a:ext cx="24892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7426" name="TextBox 66"/>
          <p:cNvSpPr txBox="1">
            <a:spLocks noChangeArrowheads="1"/>
          </p:cNvSpPr>
          <p:nvPr/>
        </p:nvSpPr>
        <p:spPr bwMode="auto">
          <a:xfrm>
            <a:off x="2087563" y="1369554"/>
            <a:ext cx="2228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9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9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27213" y="1330510"/>
            <a:ext cx="317500" cy="3048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7429" name="TextBox 66"/>
          <p:cNvSpPr txBox="1">
            <a:spLocks noChangeArrowheads="1"/>
          </p:cNvSpPr>
          <p:nvPr/>
        </p:nvSpPr>
        <p:spPr bwMode="auto">
          <a:xfrm>
            <a:off x="1798638" y="1359085"/>
            <a:ext cx="374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12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II</a:t>
            </a:r>
            <a:endParaRPr lang="fr-FR" sz="12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27213" y="1711510"/>
            <a:ext cx="24892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7431" name="TextBox 66"/>
          <p:cNvSpPr txBox="1">
            <a:spLocks noChangeArrowheads="1"/>
          </p:cNvSpPr>
          <p:nvPr/>
        </p:nvSpPr>
        <p:spPr bwMode="auto">
          <a:xfrm>
            <a:off x="2085358" y="1762848"/>
            <a:ext cx="17716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9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9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27213" y="1711510"/>
            <a:ext cx="317500" cy="3048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7434" name="TextBox 66"/>
          <p:cNvSpPr txBox="1">
            <a:spLocks noChangeArrowheads="1"/>
          </p:cNvSpPr>
          <p:nvPr/>
        </p:nvSpPr>
        <p:spPr bwMode="auto">
          <a:xfrm>
            <a:off x="1798638" y="1738498"/>
            <a:ext cx="3746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12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III</a:t>
            </a:r>
            <a:endParaRPr lang="fr-FR" sz="12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27213" y="2090923"/>
            <a:ext cx="24892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7436" name="TextBox 66"/>
          <p:cNvSpPr txBox="1">
            <a:spLocks noChangeArrowheads="1"/>
          </p:cNvSpPr>
          <p:nvPr/>
        </p:nvSpPr>
        <p:spPr bwMode="auto">
          <a:xfrm>
            <a:off x="2085357" y="2136960"/>
            <a:ext cx="2172601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9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9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27213" y="2090923"/>
            <a:ext cx="317500" cy="3048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7439" name="TextBox 66"/>
          <p:cNvSpPr txBox="1">
            <a:spLocks noChangeArrowheads="1"/>
          </p:cNvSpPr>
          <p:nvPr/>
        </p:nvSpPr>
        <p:spPr bwMode="auto">
          <a:xfrm>
            <a:off x="1798638" y="2119498"/>
            <a:ext cx="374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12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IV</a:t>
            </a:r>
            <a:endParaRPr lang="fr-FR" sz="12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7470" name="TextBox 66"/>
          <p:cNvSpPr txBox="1">
            <a:spLocks noChangeArrowheads="1"/>
          </p:cNvSpPr>
          <p:nvPr/>
        </p:nvSpPr>
        <p:spPr bwMode="auto">
          <a:xfrm>
            <a:off x="482600" y="541338"/>
            <a:ext cx="31248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DU PROJET DE FIN D’ANN</a:t>
            </a:r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É</a:t>
            </a:r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E.</a:t>
            </a:r>
            <a:endParaRPr lang="fr-FR" sz="8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F2EC84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421" grpId="0"/>
      <p:bldP spid="30" grpId="0" animBg="1"/>
      <p:bldP spid="17424" grpId="0"/>
      <p:bldP spid="32" grpId="0" animBg="1"/>
      <p:bldP spid="17426" grpId="0"/>
      <p:bldP spid="35" grpId="0" animBg="1"/>
      <p:bldP spid="17429" grpId="0"/>
      <p:bldP spid="41" grpId="0" animBg="1"/>
      <p:bldP spid="17431" grpId="0"/>
      <p:bldP spid="47" grpId="0" animBg="1"/>
      <p:bldP spid="17434" grpId="0"/>
      <p:bldP spid="49" grpId="0" animBg="1"/>
      <p:bldP spid="17436" grpId="0"/>
      <p:bldP spid="54" grpId="0" animBg="1"/>
      <p:bldP spid="174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29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2" b="8876"/>
          <a:stretch/>
        </p:blipFill>
        <p:spPr>
          <a:xfrm>
            <a:off x="250904" y="510216"/>
            <a:ext cx="5343365" cy="22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35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30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0" y="1389479"/>
            <a:ext cx="585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Partie d’administration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54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31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/>
          <a:stretch/>
        </p:blipFill>
        <p:spPr>
          <a:xfrm>
            <a:off x="720282" y="510216"/>
            <a:ext cx="4414820" cy="22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321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32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/>
          <a:stretch/>
        </p:blipFill>
        <p:spPr>
          <a:xfrm>
            <a:off x="730498" y="512084"/>
            <a:ext cx="4404604" cy="22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41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33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4" y="512084"/>
            <a:ext cx="4380651" cy="22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895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34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4" y="516480"/>
            <a:ext cx="4380651" cy="22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4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35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5" y="516480"/>
            <a:ext cx="4380649" cy="22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776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36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5" y="518635"/>
            <a:ext cx="4380649" cy="223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15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37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31" y="518635"/>
            <a:ext cx="1346136" cy="223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3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38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0" y="1389479"/>
            <a:ext cx="585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Partie du professionnelle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764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981" y="1"/>
            <a:ext cx="5192544" cy="329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58981" y="2014537"/>
            <a:ext cx="5192544" cy="1277937"/>
          </a:xfrm>
          <a:prstGeom prst="rect">
            <a:avLst/>
          </a:prstGeom>
          <a:solidFill>
            <a:srgbClr val="4646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1"/>
            <a:ext cx="808880" cy="3298824"/>
            <a:chOff x="127000" y="114300"/>
            <a:chExt cx="2662238" cy="3068638"/>
          </a:xfrm>
        </p:grpSpPr>
        <p:grpSp>
          <p:nvGrpSpPr>
            <p:cNvPr id="76811" name="Group 3"/>
            <p:cNvGrpSpPr>
              <a:grpSpLocks/>
            </p:cNvGrpSpPr>
            <p:nvPr/>
          </p:nvGrpSpPr>
          <p:grpSpPr bwMode="auto">
            <a:xfrm>
              <a:off x="127000" y="114300"/>
              <a:ext cx="2662238" cy="3068638"/>
              <a:chOff x="127036" y="114301"/>
              <a:chExt cx="2662995" cy="306863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7036" y="114301"/>
                <a:ext cx="2375575" cy="306863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5400000" flipH="1">
                <a:off x="2081912" y="1409607"/>
                <a:ext cx="757237" cy="65900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27000" y="114300"/>
              <a:ext cx="50800" cy="3068638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9" name="TextBox 36"/>
          <p:cNvSpPr txBox="1">
            <a:spLocks noChangeArrowheads="1"/>
          </p:cNvSpPr>
          <p:nvPr/>
        </p:nvSpPr>
        <p:spPr bwMode="auto">
          <a:xfrm>
            <a:off x="1452426" y="1562022"/>
            <a:ext cx="4173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800" dirty="0" smtClean="0">
                <a:solidFill>
                  <a:schemeClr val="bg1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Présentation générale</a:t>
            </a:r>
            <a:endParaRPr lang="fr-FR" sz="1800" dirty="0">
              <a:solidFill>
                <a:srgbClr val="ACECA6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14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36" y="1562022"/>
            <a:ext cx="327818" cy="302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5256213" y="2935288"/>
            <a:ext cx="192087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096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39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16"/>
          <a:stretch/>
        </p:blipFill>
        <p:spPr>
          <a:xfrm>
            <a:off x="387708" y="482443"/>
            <a:ext cx="5069758" cy="21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6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40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5" y="521461"/>
            <a:ext cx="4380649" cy="22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00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41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5"/>
          <a:stretch/>
        </p:blipFill>
        <p:spPr>
          <a:xfrm>
            <a:off x="134400" y="541061"/>
            <a:ext cx="5621961" cy="2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50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42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60"/>
          <a:stretch/>
        </p:blipFill>
        <p:spPr>
          <a:xfrm>
            <a:off x="189010" y="550887"/>
            <a:ext cx="5447761" cy="22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356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43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54"/>
          <a:stretch/>
        </p:blipFill>
        <p:spPr>
          <a:xfrm>
            <a:off x="231288" y="541061"/>
            <a:ext cx="5509200" cy="16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96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44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1" y="530774"/>
            <a:ext cx="4360976" cy="22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167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45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97"/>
          <a:stretch/>
        </p:blipFill>
        <p:spPr>
          <a:xfrm>
            <a:off x="103303" y="526772"/>
            <a:ext cx="5662519" cy="21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675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46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18"/>
          <a:stretch/>
        </p:blipFill>
        <p:spPr>
          <a:xfrm>
            <a:off x="54636" y="547491"/>
            <a:ext cx="5735901" cy="14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648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47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79" y="530774"/>
            <a:ext cx="4319639" cy="22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937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48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15"/>
          <a:stretch/>
        </p:blipFill>
        <p:spPr>
          <a:xfrm>
            <a:off x="94734" y="547491"/>
            <a:ext cx="5655706" cy="11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95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7217"/>
            <a:ext cx="58515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360738" y="584200"/>
            <a:ext cx="20875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Le centre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CRDV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0738" y="735013"/>
            <a:ext cx="2087562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2248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30 rue Sainte-rose</a:t>
            </a:r>
          </a:p>
          <a:p>
            <a:pPr defTabSz="52248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63038 Clermont-Ferrand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706813" y="1111250"/>
            <a:ext cx="1741487" cy="2000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2248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04-73-31-80-00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06813" y="1376363"/>
            <a:ext cx="1741487" cy="2000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2248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04-73-31-80-08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06813" y="1655763"/>
            <a:ext cx="1741487" cy="2000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2248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info@crdv.asso.fr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72711" name="Group 10"/>
          <p:cNvGrpSpPr>
            <a:grpSpLocks/>
          </p:cNvGrpSpPr>
          <p:nvPr/>
        </p:nvGrpSpPr>
        <p:grpSpPr bwMode="auto">
          <a:xfrm>
            <a:off x="3457575" y="1089025"/>
            <a:ext cx="249238" cy="249238"/>
            <a:chOff x="3457575" y="1089026"/>
            <a:chExt cx="249238" cy="249237"/>
          </a:xfrm>
        </p:grpSpPr>
        <p:sp>
          <p:nvSpPr>
            <p:cNvPr id="7" name="Rectangle 6"/>
            <p:cNvSpPr/>
            <p:nvPr/>
          </p:nvSpPr>
          <p:spPr bwMode="auto">
            <a:xfrm>
              <a:off x="3457575" y="1089026"/>
              <a:ext cx="249238" cy="249237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pic>
          <p:nvPicPr>
            <p:cNvPr id="74795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138" y="1117601"/>
              <a:ext cx="149225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2" name="Group 11"/>
          <p:cNvGrpSpPr>
            <a:grpSpLocks/>
          </p:cNvGrpSpPr>
          <p:nvPr/>
        </p:nvGrpSpPr>
        <p:grpSpPr bwMode="auto">
          <a:xfrm>
            <a:off x="3457575" y="1362075"/>
            <a:ext cx="249238" cy="249238"/>
            <a:chOff x="3457575" y="1362076"/>
            <a:chExt cx="249238" cy="249237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457575" y="1362076"/>
              <a:ext cx="249238" cy="249237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pic>
          <p:nvPicPr>
            <p:cNvPr id="74793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675" y="1398588"/>
              <a:ext cx="17462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3" name="Group 12"/>
          <p:cNvGrpSpPr>
            <a:grpSpLocks/>
          </p:cNvGrpSpPr>
          <p:nvPr/>
        </p:nvGrpSpPr>
        <p:grpSpPr bwMode="auto">
          <a:xfrm>
            <a:off x="3457575" y="1641475"/>
            <a:ext cx="249238" cy="249238"/>
            <a:chOff x="3457575" y="1641476"/>
            <a:chExt cx="249238" cy="249237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457575" y="1641476"/>
              <a:ext cx="249238" cy="249237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pic>
          <p:nvPicPr>
            <p:cNvPr id="74791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738" y="1684338"/>
              <a:ext cx="182562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11969" y="2035954"/>
            <a:ext cx="29456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Suivi médical</a:t>
            </a:r>
          </a:p>
          <a:p>
            <a:pPr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Compensation du handicap</a:t>
            </a:r>
          </a:p>
          <a:p>
            <a:pPr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Acquisition de connaissances scolaires</a:t>
            </a:r>
          </a:p>
          <a:p>
            <a:pPr>
              <a:defRPr/>
            </a:pPr>
            <a:r>
              <a:rPr lang="fr-F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Formation professionnelle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2723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6994" y="662282"/>
            <a:ext cx="967112" cy="135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Straight Connector 62"/>
          <p:cNvCxnSpPr/>
          <p:nvPr/>
        </p:nvCxnSpPr>
        <p:spPr>
          <a:xfrm>
            <a:off x="3457575" y="1036638"/>
            <a:ext cx="1450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fr-FR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5256213" y="2935288"/>
            <a:ext cx="192087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80" name="Oval 79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F2EC84"/>
              </a:solidFill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49" name="TextBox 21"/>
          <p:cNvSpPr txBox="1">
            <a:spLocks noChangeArrowheads="1"/>
          </p:cNvSpPr>
          <p:nvPr/>
        </p:nvSpPr>
        <p:spPr bwMode="auto">
          <a:xfrm>
            <a:off x="263525" y="1942247"/>
            <a:ext cx="301251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3200" dirty="0" smtClean="0">
                <a:solidFill>
                  <a:srgbClr val="6DCFF6"/>
                </a:solidFill>
                <a:latin typeface="Nexa Bold" panose="02000000000000000000" pitchFamily="50" charset="0"/>
                <a:cs typeface="Open Sans Light" panose="020B0306030504020204" pitchFamily="34" charset="0"/>
              </a:rPr>
              <a:t>“</a:t>
            </a:r>
            <a:endParaRPr lang="fr-FR" sz="3200" dirty="0">
              <a:solidFill>
                <a:srgbClr val="6DCFF6"/>
              </a:solidFill>
              <a:latin typeface="Nexa Bold" panose="02000000000000000000" pitchFamily="50" charset="0"/>
              <a:cs typeface="Open Sans Light" panose="020B03060305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0" name="TextBox 66"/>
          <p:cNvSpPr txBox="1">
            <a:spLocks noChangeArrowheads="1"/>
          </p:cNvSpPr>
          <p:nvPr/>
        </p:nvSpPr>
        <p:spPr bwMode="auto">
          <a:xfrm>
            <a:off x="391815" y="0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32319" y="-1294"/>
            <a:ext cx="1239466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2893405" y="-3531"/>
            <a:ext cx="1239466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3" name="TextBox 66"/>
          <p:cNvSpPr txBox="1">
            <a:spLocks noChangeArrowheads="1"/>
          </p:cNvSpPr>
          <p:nvPr/>
        </p:nvSpPr>
        <p:spPr bwMode="auto">
          <a:xfrm>
            <a:off x="1648485" y="-6459"/>
            <a:ext cx="11939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4" name="TextBox 66"/>
          <p:cNvSpPr txBox="1">
            <a:spLocks noChangeArrowheads="1"/>
          </p:cNvSpPr>
          <p:nvPr/>
        </p:nvSpPr>
        <p:spPr bwMode="auto">
          <a:xfrm>
            <a:off x="2995294" y="-10335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41" name="Picture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4631936" y="213133"/>
            <a:ext cx="10560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Les parties réalisées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3356925" y="213133"/>
            <a:ext cx="93774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Gestion du projet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TextBox 66"/>
          <p:cNvSpPr txBox="1">
            <a:spLocks noChangeArrowheads="1"/>
          </p:cNvSpPr>
          <p:nvPr/>
        </p:nvSpPr>
        <p:spPr bwMode="auto">
          <a:xfrm>
            <a:off x="1495676" y="214006"/>
            <a:ext cx="16182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générale du projet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de CRDV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77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44" grpId="0"/>
      <p:bldP spid="45" grpId="0"/>
      <p:bldP spid="46" grpId="0"/>
      <p:bldP spid="54" grpId="0"/>
      <p:bldP spid="4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49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79" y="537068"/>
            <a:ext cx="4319639" cy="21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109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1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50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-3104" y="-2168"/>
            <a:ext cx="1228380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263267" y="-3756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2713" y="-3538"/>
            <a:ext cx="1600260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TextBox 66"/>
          <p:cNvSpPr txBox="1">
            <a:spLocks noChangeArrowheads="1"/>
          </p:cNvSpPr>
          <p:nvPr/>
        </p:nvSpPr>
        <p:spPr bwMode="auto">
          <a:xfrm>
            <a:off x="1491561" y="-3756"/>
            <a:ext cx="11312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3" name="TextBox 66"/>
          <p:cNvSpPr txBox="1">
            <a:spLocks noChangeArrowheads="1"/>
          </p:cNvSpPr>
          <p:nvPr/>
        </p:nvSpPr>
        <p:spPr bwMode="auto">
          <a:xfrm>
            <a:off x="2985888" y="5012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4698986" y="213133"/>
            <a:ext cx="9890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TextBox 66"/>
          <p:cNvSpPr txBox="1">
            <a:spLocks noChangeArrowheads="1"/>
          </p:cNvSpPr>
          <p:nvPr/>
        </p:nvSpPr>
        <p:spPr bwMode="auto">
          <a:xfrm>
            <a:off x="2532123" y="213133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1317423" y="209243"/>
            <a:ext cx="1036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Base de donnée</a:t>
            </a:r>
          </a:p>
        </p:txBody>
      </p:sp>
      <p:sp>
        <p:nvSpPr>
          <p:cNvPr id="62" name="TextBox 66"/>
          <p:cNvSpPr txBox="1">
            <a:spLocks noChangeArrowheads="1"/>
          </p:cNvSpPr>
          <p:nvPr/>
        </p:nvSpPr>
        <p:spPr bwMode="auto">
          <a:xfrm>
            <a:off x="3672500" y="212395"/>
            <a:ext cx="8874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79" y="534205"/>
            <a:ext cx="4319639" cy="22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062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981" y="1"/>
            <a:ext cx="5192544" cy="329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58981" y="2014537"/>
            <a:ext cx="5192544" cy="1277937"/>
          </a:xfrm>
          <a:prstGeom prst="rect">
            <a:avLst/>
          </a:prstGeom>
          <a:solidFill>
            <a:srgbClr val="4646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5116607" y="2935288"/>
            <a:ext cx="331694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51</a:t>
            </a:r>
            <a:endParaRPr 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1"/>
            <a:ext cx="808880" cy="3298824"/>
            <a:chOff x="127000" y="114300"/>
            <a:chExt cx="2662238" cy="3068638"/>
          </a:xfrm>
        </p:grpSpPr>
        <p:grpSp>
          <p:nvGrpSpPr>
            <p:cNvPr id="76811" name="Group 3"/>
            <p:cNvGrpSpPr>
              <a:grpSpLocks/>
            </p:cNvGrpSpPr>
            <p:nvPr/>
          </p:nvGrpSpPr>
          <p:grpSpPr bwMode="auto">
            <a:xfrm>
              <a:off x="127000" y="114300"/>
              <a:ext cx="2662238" cy="3068638"/>
              <a:chOff x="127036" y="114301"/>
              <a:chExt cx="2662995" cy="306863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7036" y="114301"/>
                <a:ext cx="2375575" cy="306863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5400000" flipH="1">
                <a:off x="2081912" y="1409607"/>
                <a:ext cx="757237" cy="65900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27000" y="114300"/>
              <a:ext cx="50800" cy="3068638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9" name="TextBox 36"/>
          <p:cNvSpPr txBox="1">
            <a:spLocks noChangeArrowheads="1"/>
          </p:cNvSpPr>
          <p:nvPr/>
        </p:nvSpPr>
        <p:spPr bwMode="auto">
          <a:xfrm>
            <a:off x="1452426" y="1562022"/>
            <a:ext cx="4173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CONCLUSION ET PERSPECTIVE</a:t>
            </a:r>
          </a:p>
        </p:txBody>
      </p:sp>
      <p:pic>
        <p:nvPicPr>
          <p:cNvPr id="21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0852" y="1575436"/>
            <a:ext cx="342503" cy="342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91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04800" y="42863"/>
            <a:ext cx="2760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CONCLUSION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626103" y="492365"/>
            <a:ext cx="3054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Informatisation du recueil de l’activité de CRDV et la comptabilisation automatique des actes</a:t>
            </a:r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3800" name="Group 1"/>
          <p:cNvGrpSpPr>
            <a:grpSpLocks/>
          </p:cNvGrpSpPr>
          <p:nvPr/>
        </p:nvGrpSpPr>
        <p:grpSpPr bwMode="auto">
          <a:xfrm>
            <a:off x="1466850" y="432237"/>
            <a:ext cx="2970213" cy="60819"/>
            <a:chOff x="2316163" y="558800"/>
            <a:chExt cx="3138487" cy="279400"/>
          </a:xfrm>
        </p:grpSpPr>
        <p:sp>
          <p:nvSpPr>
            <p:cNvPr id="57" name="Rectangle 56"/>
            <p:cNvSpPr/>
            <p:nvPr/>
          </p:nvSpPr>
          <p:spPr>
            <a:xfrm>
              <a:off x="2317750" y="558800"/>
              <a:ext cx="3136900" cy="2762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16163" y="558800"/>
              <a:ext cx="168275" cy="279400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1352737" y="419099"/>
            <a:ext cx="301251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3200" dirty="0" smtClean="0">
                <a:solidFill>
                  <a:srgbClr val="6DCFF6"/>
                </a:solidFill>
                <a:latin typeface="Nexa Bold" panose="02000000000000000000" pitchFamily="50" charset="0"/>
                <a:cs typeface="Open Sans Light" panose="020B0306030504020204" pitchFamily="34" charset="0"/>
              </a:rPr>
              <a:t>“</a:t>
            </a:r>
            <a:endParaRPr lang="fr-FR" sz="3200" dirty="0">
              <a:solidFill>
                <a:srgbClr val="6DCFF6"/>
              </a:solidFill>
              <a:latin typeface="Nexa Bold" panose="02000000000000000000" pitchFamily="50" charset="0"/>
              <a:cs typeface="Open Sans Light" panose="020B0306030504020204" pitchFamily="34" charset="0"/>
            </a:endParaRPr>
          </a:p>
        </p:txBody>
      </p:sp>
      <p:pic>
        <p:nvPicPr>
          <p:cNvPr id="3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9553" y="2208586"/>
            <a:ext cx="2051646" cy="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1829" y="1686986"/>
            <a:ext cx="2828624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982" y="1136648"/>
            <a:ext cx="3298540" cy="21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659901" y="1204117"/>
            <a:ext cx="3302001" cy="258763"/>
            <a:chOff x="406400" y="1825625"/>
            <a:chExt cx="1192213" cy="258763"/>
          </a:xfrm>
        </p:grpSpPr>
        <p:sp>
          <p:nvSpPr>
            <p:cNvPr id="44" name="Rectangle 43"/>
            <p:cNvSpPr/>
            <p:nvPr/>
          </p:nvSpPr>
          <p:spPr>
            <a:xfrm>
              <a:off x="406400" y="1825625"/>
              <a:ext cx="1192213" cy="258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6400" y="1830388"/>
              <a:ext cx="75303" cy="252412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grpSp>
        <p:nvGrpSpPr>
          <p:cNvPr id="46" name="Group 3"/>
          <p:cNvGrpSpPr>
            <a:grpSpLocks/>
          </p:cNvGrpSpPr>
          <p:nvPr/>
        </p:nvGrpSpPr>
        <p:grpSpPr bwMode="auto">
          <a:xfrm>
            <a:off x="1851829" y="1739721"/>
            <a:ext cx="2828624" cy="258763"/>
            <a:chOff x="1679575" y="1831975"/>
            <a:chExt cx="1198563" cy="258763"/>
          </a:xfrm>
        </p:grpSpPr>
        <p:sp>
          <p:nvSpPr>
            <p:cNvPr id="47" name="Rectangle 46"/>
            <p:cNvSpPr/>
            <p:nvPr/>
          </p:nvSpPr>
          <p:spPr>
            <a:xfrm>
              <a:off x="1679575" y="1831975"/>
              <a:ext cx="1198563" cy="258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79575" y="1836738"/>
              <a:ext cx="112713" cy="252412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grpSp>
        <p:nvGrpSpPr>
          <p:cNvPr id="49" name="Group 4"/>
          <p:cNvGrpSpPr>
            <a:grpSpLocks/>
          </p:cNvGrpSpPr>
          <p:nvPr/>
        </p:nvGrpSpPr>
        <p:grpSpPr bwMode="auto">
          <a:xfrm>
            <a:off x="3045629" y="2252915"/>
            <a:ext cx="2050806" cy="258763"/>
            <a:chOff x="2968625" y="1831975"/>
            <a:chExt cx="1198563" cy="258763"/>
          </a:xfrm>
        </p:grpSpPr>
        <p:sp>
          <p:nvSpPr>
            <p:cNvPr id="50" name="Rectangle 49"/>
            <p:cNvSpPr/>
            <p:nvPr/>
          </p:nvSpPr>
          <p:spPr>
            <a:xfrm>
              <a:off x="2968625" y="1831975"/>
              <a:ext cx="1198563" cy="258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968625" y="1836738"/>
              <a:ext cx="112713" cy="252412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2" name="TextBox 45"/>
          <p:cNvSpPr txBox="1">
            <a:spLocks noChangeArrowheads="1"/>
          </p:cNvSpPr>
          <p:nvPr/>
        </p:nvSpPr>
        <p:spPr bwMode="auto">
          <a:xfrm>
            <a:off x="818652" y="1220012"/>
            <a:ext cx="31432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800" b="1" dirty="0" smtClean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Automatiser la gestion des usagers, professionnelles et activités</a:t>
            </a:r>
            <a:endParaRPr lang="fr-FR" sz="800" b="1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TextBox 45"/>
          <p:cNvSpPr txBox="1">
            <a:spLocks noChangeArrowheads="1"/>
          </p:cNvSpPr>
          <p:nvPr/>
        </p:nvSpPr>
        <p:spPr bwMode="auto">
          <a:xfrm>
            <a:off x="2043935" y="1764952"/>
            <a:ext cx="24084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800" b="1" dirty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Automatiser la gestion </a:t>
            </a:r>
            <a:r>
              <a:rPr lang="fr-FR" sz="800" b="1" dirty="0" smtClean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et le calcul des actes</a:t>
            </a:r>
            <a:endParaRPr lang="fr-FR" sz="800" b="1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TextBox 45"/>
          <p:cNvSpPr txBox="1">
            <a:spLocks noChangeArrowheads="1"/>
          </p:cNvSpPr>
          <p:nvPr/>
        </p:nvSpPr>
        <p:spPr bwMode="auto">
          <a:xfrm>
            <a:off x="3239193" y="2277807"/>
            <a:ext cx="185724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700" b="1" dirty="0" smtClean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Optimiser le processus de travail</a:t>
            </a:r>
            <a:endParaRPr lang="fr-FR" sz="700" b="1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1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32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24866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20" grpId="0"/>
      <p:bldP spid="52" grpId="0"/>
      <p:bldP spid="53" grpId="0"/>
      <p:bldP spid="5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0701" y="1126618"/>
            <a:ext cx="1399054" cy="6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880" y="1123279"/>
            <a:ext cx="1407163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04800" y="42863"/>
            <a:ext cx="2760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PERSPECTIVE</a:t>
            </a:r>
          </a:p>
        </p:txBody>
      </p:sp>
      <p:grpSp>
        <p:nvGrpSpPr>
          <p:cNvPr id="35849" name="Group 2"/>
          <p:cNvGrpSpPr>
            <a:grpSpLocks/>
          </p:cNvGrpSpPr>
          <p:nvPr/>
        </p:nvGrpSpPr>
        <p:grpSpPr bwMode="auto">
          <a:xfrm>
            <a:off x="719770" y="1190747"/>
            <a:ext cx="1404097" cy="258763"/>
            <a:chOff x="406400" y="1825625"/>
            <a:chExt cx="1192213" cy="258763"/>
          </a:xfrm>
        </p:grpSpPr>
        <p:sp>
          <p:nvSpPr>
            <p:cNvPr id="2" name="Rectangle 1"/>
            <p:cNvSpPr/>
            <p:nvPr/>
          </p:nvSpPr>
          <p:spPr>
            <a:xfrm>
              <a:off x="406400" y="1825625"/>
              <a:ext cx="1192213" cy="258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6400" y="1830388"/>
              <a:ext cx="112713" cy="252412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grpSp>
        <p:nvGrpSpPr>
          <p:cNvPr id="35853" name="Group 4"/>
          <p:cNvGrpSpPr>
            <a:grpSpLocks/>
          </p:cNvGrpSpPr>
          <p:nvPr/>
        </p:nvGrpSpPr>
        <p:grpSpPr bwMode="auto">
          <a:xfrm>
            <a:off x="2181541" y="1174159"/>
            <a:ext cx="1404636" cy="258763"/>
            <a:chOff x="2968625" y="1831975"/>
            <a:chExt cx="1198563" cy="258763"/>
          </a:xfrm>
        </p:grpSpPr>
        <p:sp>
          <p:nvSpPr>
            <p:cNvPr id="45" name="Rectangle 44"/>
            <p:cNvSpPr/>
            <p:nvPr/>
          </p:nvSpPr>
          <p:spPr>
            <a:xfrm>
              <a:off x="2968625" y="1831975"/>
              <a:ext cx="1198563" cy="258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68625" y="1836738"/>
              <a:ext cx="112713" cy="252412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35856" name="TextBox 45"/>
          <p:cNvSpPr txBox="1">
            <a:spLocks noChangeArrowheads="1"/>
          </p:cNvSpPr>
          <p:nvPr/>
        </p:nvSpPr>
        <p:spPr bwMode="auto">
          <a:xfrm>
            <a:off x="849499" y="1200884"/>
            <a:ext cx="12664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sz="800" b="1" dirty="0" smtClean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Statistiques des actes</a:t>
            </a:r>
            <a:endParaRPr lang="fr-FR" sz="800" b="1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858" name="TextBox 45"/>
          <p:cNvSpPr txBox="1">
            <a:spLocks noChangeArrowheads="1"/>
          </p:cNvSpPr>
          <p:nvPr/>
        </p:nvSpPr>
        <p:spPr bwMode="auto">
          <a:xfrm>
            <a:off x="2305387" y="1190747"/>
            <a:ext cx="127436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sz="700" b="1" dirty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Centraliser le système</a:t>
            </a:r>
          </a:p>
        </p:txBody>
      </p:sp>
      <p:pic>
        <p:nvPicPr>
          <p:cNvPr id="2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6413" y="1125354"/>
            <a:ext cx="1399054" cy="6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3637253" y="1172895"/>
            <a:ext cx="1404636" cy="258763"/>
            <a:chOff x="2968625" y="1831975"/>
            <a:chExt cx="1198563" cy="258763"/>
          </a:xfrm>
        </p:grpSpPr>
        <p:sp>
          <p:nvSpPr>
            <p:cNvPr id="30" name="Rectangle 29"/>
            <p:cNvSpPr/>
            <p:nvPr/>
          </p:nvSpPr>
          <p:spPr>
            <a:xfrm>
              <a:off x="2968625" y="1831975"/>
              <a:ext cx="1198563" cy="258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625" y="1836738"/>
              <a:ext cx="112713" cy="252412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32" name="TextBox 45"/>
          <p:cNvSpPr txBox="1">
            <a:spLocks noChangeArrowheads="1"/>
          </p:cNvSpPr>
          <p:nvPr/>
        </p:nvSpPr>
        <p:spPr bwMode="auto">
          <a:xfrm>
            <a:off x="3761099" y="1189483"/>
            <a:ext cx="127436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sz="700" b="1" dirty="0" smtClean="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Application mobile</a:t>
            </a:r>
            <a:endParaRPr lang="fr-FR" sz="700" b="1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43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en-US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6" name="TextBox 46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27" name="Straight Connector 49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51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67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2EC84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 bwMode="auto">
          <a:xfrm>
            <a:off x="5123705" y="2935288"/>
            <a:ext cx="324596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53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70476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35856" grpId="0"/>
      <p:bldP spid="35858" grpId="0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Box 26"/>
          <p:cNvSpPr txBox="1">
            <a:spLocks noChangeArrowheads="1"/>
          </p:cNvSpPr>
          <p:nvPr/>
        </p:nvSpPr>
        <p:spPr bwMode="auto">
          <a:xfrm>
            <a:off x="0" y="2769255"/>
            <a:ext cx="2781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BENCHRAA</a:t>
            </a:r>
            <a:r>
              <a:rPr lang="en-US" sz="1400" dirty="0" smtClean="0">
                <a:solidFill>
                  <a:srgbClr val="FFC000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00B0F0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Mohamed Reda</a:t>
            </a:r>
          </a:p>
          <a:p>
            <a:pPr eaLnBrk="1" hangingPunct="1"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NIDABRAHIM</a:t>
            </a:r>
            <a:r>
              <a:rPr lang="en-US" sz="1400" dirty="0" smtClean="0">
                <a:solidFill>
                  <a:srgbClr val="FFC000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00B0F0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Youssef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2825" y="1300163"/>
            <a:ext cx="0" cy="52863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TextBox 31"/>
          <p:cNvSpPr txBox="1">
            <a:spLocks noChangeArrowheads="1"/>
          </p:cNvSpPr>
          <p:nvPr/>
        </p:nvSpPr>
        <p:spPr bwMode="auto">
          <a:xfrm>
            <a:off x="2289176" y="1246981"/>
            <a:ext cx="1831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MERCI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Nexa Light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8" name="TextBox 26"/>
          <p:cNvSpPr txBox="1">
            <a:spLocks noChangeArrowheads="1"/>
          </p:cNvSpPr>
          <p:nvPr/>
        </p:nvSpPr>
        <p:spPr bwMode="auto">
          <a:xfrm>
            <a:off x="2271714" y="1497826"/>
            <a:ext cx="32453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De votre attention</a:t>
            </a:r>
            <a:endParaRPr lang="fr-FR" sz="1200" dirty="0">
              <a:solidFill>
                <a:srgbClr val="00B0F0"/>
              </a:solidFill>
              <a:latin typeface="Nexa Light" panose="020000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12" name="Imag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053" y="51330"/>
            <a:ext cx="623013" cy="873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98" y="1281414"/>
            <a:ext cx="404502" cy="56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1" y="261663"/>
            <a:ext cx="1321268" cy="383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835018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309687" y="2282825"/>
            <a:ext cx="115584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Administrateur</a:t>
            </a:r>
          </a:p>
        </p:txBody>
      </p:sp>
      <p:sp>
        <p:nvSpPr>
          <p:cNvPr id="3" name="Oval 2"/>
          <p:cNvSpPr/>
          <p:nvPr/>
        </p:nvSpPr>
        <p:spPr>
          <a:xfrm>
            <a:off x="1268413" y="977900"/>
            <a:ext cx="1177925" cy="1177925"/>
          </a:xfrm>
          <a:prstGeom prst="ellipse">
            <a:avLst/>
          </a:prstGeom>
          <a:solidFill>
            <a:srgbClr val="00B0F0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2543175" y="688975"/>
            <a:ext cx="736600" cy="738188"/>
          </a:xfrm>
          <a:prstGeom prst="ellipse">
            <a:avLst/>
          </a:prstGeom>
          <a:solidFill>
            <a:srgbClr val="00B0F0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9" name="Oval 38"/>
          <p:cNvSpPr/>
          <p:nvPr/>
        </p:nvSpPr>
        <p:spPr>
          <a:xfrm>
            <a:off x="434975" y="688975"/>
            <a:ext cx="736600" cy="738188"/>
          </a:xfrm>
          <a:prstGeom prst="ellipse">
            <a:avLst/>
          </a:prstGeom>
          <a:solidFill>
            <a:srgbClr val="00B0F0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0" name="Oval 39"/>
          <p:cNvSpPr/>
          <p:nvPr/>
        </p:nvSpPr>
        <p:spPr>
          <a:xfrm>
            <a:off x="2543175" y="1808163"/>
            <a:ext cx="736600" cy="736600"/>
          </a:xfrm>
          <a:prstGeom prst="ellipse">
            <a:avLst/>
          </a:prstGeom>
          <a:solidFill>
            <a:srgbClr val="00B0F0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2" name="Oval 41"/>
          <p:cNvSpPr/>
          <p:nvPr/>
        </p:nvSpPr>
        <p:spPr>
          <a:xfrm>
            <a:off x="434975" y="1811338"/>
            <a:ext cx="736600" cy="736600"/>
          </a:xfrm>
          <a:prstGeom prst="ellipse">
            <a:avLst/>
          </a:prstGeom>
          <a:solidFill>
            <a:srgbClr val="00B0F0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36650" y="1233488"/>
            <a:ext cx="177800" cy="77787"/>
          </a:xfrm>
          <a:prstGeom prst="line">
            <a:avLst/>
          </a:prstGeom>
          <a:ln w="57150">
            <a:solidFill>
              <a:srgbClr val="6DC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157288" y="1878013"/>
            <a:ext cx="207962" cy="136525"/>
          </a:xfrm>
          <a:prstGeom prst="line">
            <a:avLst/>
          </a:prstGeom>
          <a:ln w="57150">
            <a:solidFill>
              <a:srgbClr val="6DC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400300" y="1233488"/>
            <a:ext cx="192088" cy="77787"/>
          </a:xfrm>
          <a:prstGeom prst="line">
            <a:avLst/>
          </a:prstGeom>
          <a:ln w="57150">
            <a:solidFill>
              <a:srgbClr val="6DC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355850" y="1878013"/>
            <a:ext cx="230188" cy="136525"/>
          </a:xfrm>
          <a:prstGeom prst="line">
            <a:avLst/>
          </a:prstGeom>
          <a:ln w="57150">
            <a:solidFill>
              <a:srgbClr val="6DC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85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1768" y="840997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6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203325"/>
            <a:ext cx="6064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7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250" y="865187"/>
            <a:ext cx="3857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90" name="Group 9"/>
          <p:cNvGrpSpPr>
            <a:grpSpLocks/>
          </p:cNvGrpSpPr>
          <p:nvPr/>
        </p:nvGrpSpPr>
        <p:grpSpPr bwMode="auto">
          <a:xfrm>
            <a:off x="3579813" y="869623"/>
            <a:ext cx="1820862" cy="165100"/>
            <a:chOff x="3617913" y="558800"/>
            <a:chExt cx="1820862" cy="165100"/>
          </a:xfrm>
        </p:grpSpPr>
        <p:sp>
          <p:nvSpPr>
            <p:cNvPr id="66" name="Rectangle 65"/>
            <p:cNvSpPr/>
            <p:nvPr/>
          </p:nvSpPr>
          <p:spPr>
            <a:xfrm>
              <a:off x="3617913" y="558800"/>
              <a:ext cx="1820862" cy="1651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19500" y="558800"/>
              <a:ext cx="125413" cy="16192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grpSp>
        <p:nvGrpSpPr>
          <p:cNvPr id="54291" name="Group 10"/>
          <p:cNvGrpSpPr>
            <a:grpSpLocks/>
          </p:cNvGrpSpPr>
          <p:nvPr/>
        </p:nvGrpSpPr>
        <p:grpSpPr bwMode="auto">
          <a:xfrm>
            <a:off x="3579813" y="1276833"/>
            <a:ext cx="1824037" cy="160337"/>
            <a:chOff x="3617913" y="1116012"/>
            <a:chExt cx="1824037" cy="160338"/>
          </a:xfrm>
        </p:grpSpPr>
        <p:sp>
          <p:nvSpPr>
            <p:cNvPr id="80" name="Rectangle 79"/>
            <p:cNvSpPr/>
            <p:nvPr/>
          </p:nvSpPr>
          <p:spPr>
            <a:xfrm>
              <a:off x="3621088" y="1116012"/>
              <a:ext cx="1820862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17913" y="1119187"/>
              <a:ext cx="115887" cy="157163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grpSp>
        <p:nvGrpSpPr>
          <p:cNvPr id="54294" name="Group 11"/>
          <p:cNvGrpSpPr>
            <a:grpSpLocks/>
          </p:cNvGrpSpPr>
          <p:nvPr/>
        </p:nvGrpSpPr>
        <p:grpSpPr bwMode="auto">
          <a:xfrm>
            <a:off x="3579813" y="1709659"/>
            <a:ext cx="1820862" cy="171450"/>
            <a:chOff x="3617913" y="1631950"/>
            <a:chExt cx="1820862" cy="171450"/>
          </a:xfrm>
        </p:grpSpPr>
        <p:sp>
          <p:nvSpPr>
            <p:cNvPr id="91" name="Rectangle 90"/>
            <p:cNvSpPr/>
            <p:nvPr/>
          </p:nvSpPr>
          <p:spPr>
            <a:xfrm>
              <a:off x="3617913" y="1631950"/>
              <a:ext cx="1820862" cy="1651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19500" y="1633538"/>
              <a:ext cx="125413" cy="169862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grpSp>
        <p:nvGrpSpPr>
          <p:cNvPr id="54295" name="Group 12"/>
          <p:cNvGrpSpPr>
            <a:grpSpLocks/>
          </p:cNvGrpSpPr>
          <p:nvPr/>
        </p:nvGrpSpPr>
        <p:grpSpPr bwMode="auto">
          <a:xfrm>
            <a:off x="3576638" y="2153662"/>
            <a:ext cx="1824037" cy="165100"/>
            <a:chOff x="3617913" y="2181225"/>
            <a:chExt cx="1824037" cy="165100"/>
          </a:xfrm>
        </p:grpSpPr>
        <p:sp>
          <p:nvSpPr>
            <p:cNvPr id="94" name="Rectangle 93"/>
            <p:cNvSpPr/>
            <p:nvPr/>
          </p:nvSpPr>
          <p:spPr>
            <a:xfrm>
              <a:off x="3621088" y="2181225"/>
              <a:ext cx="1820862" cy="1651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17913" y="2181225"/>
              <a:ext cx="127000" cy="165100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4296" name="TextBox 27"/>
          <p:cNvSpPr txBox="1">
            <a:spLocks noChangeArrowheads="1"/>
          </p:cNvSpPr>
          <p:nvPr/>
        </p:nvSpPr>
        <p:spPr bwMode="auto">
          <a:xfrm>
            <a:off x="3657600" y="858511"/>
            <a:ext cx="14906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Gestion des personnels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297" name="TextBox 27"/>
          <p:cNvSpPr txBox="1">
            <a:spLocks noChangeArrowheads="1"/>
          </p:cNvSpPr>
          <p:nvPr/>
        </p:nvSpPr>
        <p:spPr bwMode="auto">
          <a:xfrm>
            <a:off x="3657600" y="1248964"/>
            <a:ext cx="14938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Gestion des activités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298" name="TextBox 27"/>
          <p:cNvSpPr txBox="1">
            <a:spLocks noChangeArrowheads="1"/>
          </p:cNvSpPr>
          <p:nvPr/>
        </p:nvSpPr>
        <p:spPr bwMode="auto">
          <a:xfrm>
            <a:off x="3657600" y="1682457"/>
            <a:ext cx="16215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Gestion des paramètres</a:t>
            </a:r>
          </a:p>
          <a:p>
            <a:pPr eaLnBrk="1" hangingPunct="1"/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299" name="TextBox 27"/>
          <p:cNvSpPr txBox="1">
            <a:spLocks noChangeArrowheads="1"/>
          </p:cNvSpPr>
          <p:nvPr/>
        </p:nvSpPr>
        <p:spPr bwMode="auto">
          <a:xfrm>
            <a:off x="3654425" y="2129664"/>
            <a:ext cx="14938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Tableau de bord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4300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663" y="1971675"/>
            <a:ext cx="4159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01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4150" y="1969294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fr-FR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F2EC84"/>
              </a:solidFill>
            </a:endParaRPr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pic>
        <p:nvPicPr>
          <p:cNvPr id="46" name="Picture 6"/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7217"/>
            <a:ext cx="58515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391815" y="0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32319" y="-1294"/>
            <a:ext cx="1239466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2893405" y="-3531"/>
            <a:ext cx="1239466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7" name="TextBox 66"/>
          <p:cNvSpPr txBox="1">
            <a:spLocks noChangeArrowheads="1"/>
          </p:cNvSpPr>
          <p:nvPr/>
        </p:nvSpPr>
        <p:spPr bwMode="auto">
          <a:xfrm>
            <a:off x="1648485" y="-6459"/>
            <a:ext cx="11939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2995294" y="-10335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1" name="Picture 6"/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3" name="TextBox 66"/>
          <p:cNvSpPr txBox="1">
            <a:spLocks noChangeArrowheads="1"/>
          </p:cNvSpPr>
          <p:nvPr/>
        </p:nvSpPr>
        <p:spPr bwMode="auto">
          <a:xfrm>
            <a:off x="4631936" y="213133"/>
            <a:ext cx="10560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Les parties réalisées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5" name="TextBox 66"/>
          <p:cNvSpPr txBox="1">
            <a:spLocks noChangeArrowheads="1"/>
          </p:cNvSpPr>
          <p:nvPr/>
        </p:nvSpPr>
        <p:spPr bwMode="auto">
          <a:xfrm>
            <a:off x="3356925" y="213133"/>
            <a:ext cx="93774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Gestion du projet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8" name="TextBox 66"/>
          <p:cNvSpPr txBox="1">
            <a:spLocks noChangeArrowheads="1"/>
          </p:cNvSpPr>
          <p:nvPr/>
        </p:nvSpPr>
        <p:spPr bwMode="auto">
          <a:xfrm>
            <a:off x="1495676" y="214006"/>
            <a:ext cx="16182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générale du projet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9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de CRDV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256213" y="2935288"/>
            <a:ext cx="192087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0493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8" grpId="0" animBg="1"/>
      <p:bldP spid="39" grpId="0" animBg="1"/>
      <p:bldP spid="40" grpId="0" animBg="1"/>
      <p:bldP spid="42" grpId="0" animBg="1"/>
      <p:bldP spid="54296" grpId="0"/>
      <p:bldP spid="54297" grpId="0"/>
      <p:bldP spid="54298" grpId="0"/>
      <p:bldP spid="542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322387" y="2208211"/>
            <a:ext cx="10604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Professionnel</a:t>
            </a:r>
          </a:p>
        </p:txBody>
      </p:sp>
      <p:sp>
        <p:nvSpPr>
          <p:cNvPr id="3" name="Oval 2"/>
          <p:cNvSpPr/>
          <p:nvPr/>
        </p:nvSpPr>
        <p:spPr>
          <a:xfrm>
            <a:off x="1268413" y="977900"/>
            <a:ext cx="1177925" cy="1177925"/>
          </a:xfrm>
          <a:prstGeom prst="ellipse">
            <a:avLst/>
          </a:prstGeom>
          <a:solidFill>
            <a:srgbClr val="00B0F0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2543175" y="688975"/>
            <a:ext cx="736600" cy="738188"/>
          </a:xfrm>
          <a:prstGeom prst="ellipse">
            <a:avLst/>
          </a:prstGeom>
          <a:solidFill>
            <a:srgbClr val="00B0F0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9" name="Oval 38"/>
          <p:cNvSpPr/>
          <p:nvPr/>
        </p:nvSpPr>
        <p:spPr>
          <a:xfrm>
            <a:off x="434975" y="688975"/>
            <a:ext cx="736600" cy="738188"/>
          </a:xfrm>
          <a:prstGeom prst="ellipse">
            <a:avLst/>
          </a:prstGeom>
          <a:solidFill>
            <a:srgbClr val="00B0F0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0" name="Oval 39"/>
          <p:cNvSpPr/>
          <p:nvPr/>
        </p:nvSpPr>
        <p:spPr>
          <a:xfrm>
            <a:off x="2543175" y="1808163"/>
            <a:ext cx="736600" cy="736600"/>
          </a:xfrm>
          <a:prstGeom prst="ellipse">
            <a:avLst/>
          </a:prstGeom>
          <a:solidFill>
            <a:srgbClr val="00B0F0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2" name="Oval 41"/>
          <p:cNvSpPr/>
          <p:nvPr/>
        </p:nvSpPr>
        <p:spPr>
          <a:xfrm>
            <a:off x="434975" y="1811338"/>
            <a:ext cx="736600" cy="736600"/>
          </a:xfrm>
          <a:prstGeom prst="ellipse">
            <a:avLst/>
          </a:prstGeom>
          <a:solidFill>
            <a:srgbClr val="00B0F0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36650" y="1233488"/>
            <a:ext cx="177800" cy="77787"/>
          </a:xfrm>
          <a:prstGeom prst="line">
            <a:avLst/>
          </a:prstGeom>
          <a:ln w="57150">
            <a:solidFill>
              <a:srgbClr val="6DC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157288" y="1878013"/>
            <a:ext cx="207962" cy="136525"/>
          </a:xfrm>
          <a:prstGeom prst="line">
            <a:avLst/>
          </a:prstGeom>
          <a:ln w="57150">
            <a:solidFill>
              <a:srgbClr val="6DC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400300" y="1233488"/>
            <a:ext cx="192088" cy="77787"/>
          </a:xfrm>
          <a:prstGeom prst="line">
            <a:avLst/>
          </a:prstGeom>
          <a:ln w="57150">
            <a:solidFill>
              <a:srgbClr val="6DC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355850" y="1878013"/>
            <a:ext cx="230188" cy="136525"/>
          </a:xfrm>
          <a:prstGeom prst="line">
            <a:avLst/>
          </a:prstGeom>
          <a:ln w="57150">
            <a:solidFill>
              <a:srgbClr val="6DC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85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3675" y="873918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6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203325"/>
            <a:ext cx="6064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7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250" y="865187"/>
            <a:ext cx="3857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90" name="Group 9"/>
          <p:cNvGrpSpPr>
            <a:grpSpLocks/>
          </p:cNvGrpSpPr>
          <p:nvPr/>
        </p:nvGrpSpPr>
        <p:grpSpPr bwMode="auto">
          <a:xfrm>
            <a:off x="3531843" y="719075"/>
            <a:ext cx="2050114" cy="165100"/>
            <a:chOff x="3617913" y="558800"/>
            <a:chExt cx="1820862" cy="165100"/>
          </a:xfrm>
        </p:grpSpPr>
        <p:sp>
          <p:nvSpPr>
            <p:cNvPr id="66" name="Rectangle 65"/>
            <p:cNvSpPr/>
            <p:nvPr/>
          </p:nvSpPr>
          <p:spPr>
            <a:xfrm>
              <a:off x="3617913" y="558800"/>
              <a:ext cx="1820862" cy="1651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19500" y="558800"/>
              <a:ext cx="125413" cy="161925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grpSp>
        <p:nvGrpSpPr>
          <p:cNvPr id="54291" name="Group 10"/>
          <p:cNvGrpSpPr>
            <a:grpSpLocks/>
          </p:cNvGrpSpPr>
          <p:nvPr/>
        </p:nvGrpSpPr>
        <p:grpSpPr bwMode="auto">
          <a:xfrm>
            <a:off x="3531843" y="1220159"/>
            <a:ext cx="2050114" cy="160337"/>
            <a:chOff x="3617913" y="1116012"/>
            <a:chExt cx="1824037" cy="160338"/>
          </a:xfrm>
        </p:grpSpPr>
        <p:sp>
          <p:nvSpPr>
            <p:cNvPr id="80" name="Rectangle 79"/>
            <p:cNvSpPr/>
            <p:nvPr/>
          </p:nvSpPr>
          <p:spPr>
            <a:xfrm>
              <a:off x="3621088" y="1116012"/>
              <a:ext cx="1820862" cy="157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17913" y="1119187"/>
              <a:ext cx="115887" cy="157163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grpSp>
        <p:nvGrpSpPr>
          <p:cNvPr id="54294" name="Group 11"/>
          <p:cNvGrpSpPr>
            <a:grpSpLocks/>
          </p:cNvGrpSpPr>
          <p:nvPr/>
        </p:nvGrpSpPr>
        <p:grpSpPr bwMode="auto">
          <a:xfrm>
            <a:off x="3531843" y="1727083"/>
            <a:ext cx="2050114" cy="171450"/>
            <a:chOff x="3617913" y="1631950"/>
            <a:chExt cx="1820862" cy="171450"/>
          </a:xfrm>
        </p:grpSpPr>
        <p:sp>
          <p:nvSpPr>
            <p:cNvPr id="91" name="Rectangle 90"/>
            <p:cNvSpPr/>
            <p:nvPr/>
          </p:nvSpPr>
          <p:spPr>
            <a:xfrm>
              <a:off x="3617913" y="1631950"/>
              <a:ext cx="1820862" cy="1651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19500" y="1633538"/>
              <a:ext cx="125413" cy="169862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grpSp>
        <p:nvGrpSpPr>
          <p:cNvPr id="54295" name="Group 12"/>
          <p:cNvGrpSpPr>
            <a:grpSpLocks/>
          </p:cNvGrpSpPr>
          <p:nvPr/>
        </p:nvGrpSpPr>
        <p:grpSpPr bwMode="auto">
          <a:xfrm>
            <a:off x="3531843" y="2293144"/>
            <a:ext cx="2050114" cy="165100"/>
            <a:chOff x="3617913" y="2181225"/>
            <a:chExt cx="1824037" cy="165100"/>
          </a:xfrm>
        </p:grpSpPr>
        <p:sp>
          <p:nvSpPr>
            <p:cNvPr id="94" name="Rectangle 93"/>
            <p:cNvSpPr/>
            <p:nvPr/>
          </p:nvSpPr>
          <p:spPr>
            <a:xfrm>
              <a:off x="3621088" y="2181225"/>
              <a:ext cx="1820862" cy="1651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17913" y="2181225"/>
              <a:ext cx="127000" cy="165100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54296" name="TextBox 27"/>
          <p:cNvSpPr txBox="1">
            <a:spLocks noChangeArrowheads="1"/>
          </p:cNvSpPr>
          <p:nvPr/>
        </p:nvSpPr>
        <p:spPr bwMode="auto">
          <a:xfrm>
            <a:off x="3606797" y="695142"/>
            <a:ext cx="20812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Accès aux informations personnelles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297" name="TextBox 27"/>
          <p:cNvSpPr txBox="1">
            <a:spLocks noChangeArrowheads="1"/>
          </p:cNvSpPr>
          <p:nvPr/>
        </p:nvSpPr>
        <p:spPr bwMode="auto">
          <a:xfrm>
            <a:off x="3604231" y="1186877"/>
            <a:ext cx="18422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Saisie d’une activité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298" name="TextBox 27"/>
          <p:cNvSpPr txBox="1">
            <a:spLocks noChangeArrowheads="1"/>
          </p:cNvSpPr>
          <p:nvPr/>
        </p:nvSpPr>
        <p:spPr bwMode="auto">
          <a:xfrm>
            <a:off x="3609629" y="1702475"/>
            <a:ext cx="14906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Planification des activités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299" name="TextBox 27"/>
          <p:cNvSpPr txBox="1">
            <a:spLocks noChangeArrowheads="1"/>
          </p:cNvSpPr>
          <p:nvPr/>
        </p:nvSpPr>
        <p:spPr bwMode="auto">
          <a:xfrm>
            <a:off x="3609629" y="2268538"/>
            <a:ext cx="16842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Visualisation des statistiques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4300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663" y="1971675"/>
            <a:ext cx="4159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01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4150" y="1969294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fr-FR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F2EC84"/>
              </a:solidFill>
            </a:endParaRPr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pic>
        <p:nvPicPr>
          <p:cNvPr id="46" name="Picture 6"/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7217"/>
            <a:ext cx="58515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391815" y="0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32319" y="-1294"/>
            <a:ext cx="1239466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2893405" y="-3531"/>
            <a:ext cx="1239466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7" name="TextBox 66"/>
          <p:cNvSpPr txBox="1">
            <a:spLocks noChangeArrowheads="1"/>
          </p:cNvSpPr>
          <p:nvPr/>
        </p:nvSpPr>
        <p:spPr bwMode="auto">
          <a:xfrm>
            <a:off x="1648485" y="-6459"/>
            <a:ext cx="11939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2995294" y="-10335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1" name="Picture 6"/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3" name="TextBox 66"/>
          <p:cNvSpPr txBox="1">
            <a:spLocks noChangeArrowheads="1"/>
          </p:cNvSpPr>
          <p:nvPr/>
        </p:nvSpPr>
        <p:spPr bwMode="auto">
          <a:xfrm>
            <a:off x="4631936" y="213133"/>
            <a:ext cx="10560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Les parties réalisées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5" name="TextBox 66"/>
          <p:cNvSpPr txBox="1">
            <a:spLocks noChangeArrowheads="1"/>
          </p:cNvSpPr>
          <p:nvPr/>
        </p:nvSpPr>
        <p:spPr bwMode="auto">
          <a:xfrm>
            <a:off x="3356925" y="213133"/>
            <a:ext cx="93774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Gestion du projet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8" name="TextBox 66"/>
          <p:cNvSpPr txBox="1">
            <a:spLocks noChangeArrowheads="1"/>
          </p:cNvSpPr>
          <p:nvPr/>
        </p:nvSpPr>
        <p:spPr bwMode="auto">
          <a:xfrm>
            <a:off x="1495676" y="214006"/>
            <a:ext cx="16182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générale du projet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9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de CRDV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256213" y="2935288"/>
            <a:ext cx="192087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45293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8" grpId="0" animBg="1"/>
      <p:bldP spid="39" grpId="0" animBg="1"/>
      <p:bldP spid="40" grpId="0" animBg="1"/>
      <p:bldP spid="42" grpId="0" animBg="1"/>
      <p:bldP spid="54296" grpId="0"/>
      <p:bldP spid="54297" grpId="0"/>
      <p:bldP spid="54298" grpId="0"/>
      <p:bldP spid="542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>
            <a:stCxn id="72" idx="1"/>
          </p:cNvCxnSpPr>
          <p:nvPr/>
        </p:nvCxnSpPr>
        <p:spPr>
          <a:xfrm flipH="1" flipV="1">
            <a:off x="4223614" y="1414015"/>
            <a:ext cx="217615" cy="666525"/>
          </a:xfrm>
          <a:prstGeom prst="line">
            <a:avLst/>
          </a:prstGeom>
          <a:ln w="57150">
            <a:solidFill>
              <a:srgbClr val="6DC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44"/>
          <p:cNvCxnSpPr>
            <a:stCxn id="72" idx="7"/>
          </p:cNvCxnSpPr>
          <p:nvPr/>
        </p:nvCxnSpPr>
        <p:spPr>
          <a:xfrm flipV="1">
            <a:off x="4822643" y="1414015"/>
            <a:ext cx="164326" cy="666525"/>
          </a:xfrm>
          <a:prstGeom prst="line">
            <a:avLst/>
          </a:prstGeom>
          <a:ln w="57150">
            <a:solidFill>
              <a:srgbClr val="6DC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24070" y="524973"/>
            <a:ext cx="590665" cy="554787"/>
          </a:xfrm>
          <a:prstGeom prst="ellipse">
            <a:avLst/>
          </a:prstGeom>
          <a:solidFill>
            <a:srgbClr val="00B0F0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2694815" y="2005333"/>
            <a:ext cx="539402" cy="513543"/>
          </a:xfrm>
          <a:prstGeom prst="ellipse">
            <a:avLst/>
          </a:prstGeom>
          <a:solidFill>
            <a:srgbClr val="00B0F0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2" name="Oval 41"/>
          <p:cNvSpPr/>
          <p:nvPr/>
        </p:nvSpPr>
        <p:spPr>
          <a:xfrm>
            <a:off x="3500796" y="521742"/>
            <a:ext cx="530186" cy="531258"/>
          </a:xfrm>
          <a:prstGeom prst="ellipse">
            <a:avLst/>
          </a:prstGeom>
          <a:solidFill>
            <a:srgbClr val="00B0F0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cxnSp>
        <p:nvCxnSpPr>
          <p:cNvPr id="47" name="Straight Connector 46"/>
          <p:cNvCxnSpPr>
            <a:stCxn id="3" idx="6"/>
            <a:endCxn id="42" idx="2"/>
          </p:cNvCxnSpPr>
          <p:nvPr/>
        </p:nvCxnSpPr>
        <p:spPr>
          <a:xfrm flipV="1">
            <a:off x="1214735" y="787371"/>
            <a:ext cx="2286061" cy="14996"/>
          </a:xfrm>
          <a:prstGeom prst="line">
            <a:avLst/>
          </a:prstGeom>
          <a:ln w="57150">
            <a:solidFill>
              <a:srgbClr val="6DC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66" idx="2"/>
            <a:endCxn id="38" idx="0"/>
          </p:cNvCxnSpPr>
          <p:nvPr/>
        </p:nvCxnSpPr>
        <p:spPr>
          <a:xfrm flipH="1">
            <a:off x="2964516" y="1426097"/>
            <a:ext cx="2" cy="579236"/>
          </a:xfrm>
          <a:prstGeom prst="line">
            <a:avLst/>
          </a:prstGeom>
          <a:ln w="57150">
            <a:solidFill>
              <a:srgbClr val="6DC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85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596" y="2121167"/>
            <a:ext cx="277839" cy="27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6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39" y="638892"/>
            <a:ext cx="263821" cy="29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/>
          <p:cNvSpPr/>
          <p:nvPr/>
        </p:nvSpPr>
        <p:spPr bwMode="auto">
          <a:xfrm>
            <a:off x="2536984" y="1159898"/>
            <a:ext cx="855067" cy="2661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4296" name="TextBox 27"/>
          <p:cNvSpPr txBox="1">
            <a:spLocks noChangeArrowheads="1"/>
          </p:cNvSpPr>
          <p:nvPr/>
        </p:nvSpPr>
        <p:spPr bwMode="auto">
          <a:xfrm>
            <a:off x="2514948" y="1185275"/>
            <a:ext cx="899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Activité direct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4300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6949" y="638336"/>
            <a:ext cx="299978" cy="29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fr-FR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F2EC84"/>
              </a:solidFill>
            </a:endParaRPr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pic>
        <p:nvPicPr>
          <p:cNvPr id="46" name="Picture 6"/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7217"/>
            <a:ext cx="58515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391815" y="0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32319" y="-1294"/>
            <a:ext cx="1239466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2893405" y="-3531"/>
            <a:ext cx="1239466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7" name="TextBox 66"/>
          <p:cNvSpPr txBox="1">
            <a:spLocks noChangeArrowheads="1"/>
          </p:cNvSpPr>
          <p:nvPr/>
        </p:nvSpPr>
        <p:spPr bwMode="auto">
          <a:xfrm>
            <a:off x="1648485" y="-6459"/>
            <a:ext cx="11939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8" name="TextBox 66"/>
          <p:cNvSpPr txBox="1">
            <a:spLocks noChangeArrowheads="1"/>
          </p:cNvSpPr>
          <p:nvPr/>
        </p:nvSpPr>
        <p:spPr bwMode="auto">
          <a:xfrm>
            <a:off x="2995294" y="-10335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1" name="Picture 6"/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3" name="TextBox 66"/>
          <p:cNvSpPr txBox="1">
            <a:spLocks noChangeArrowheads="1"/>
          </p:cNvSpPr>
          <p:nvPr/>
        </p:nvSpPr>
        <p:spPr bwMode="auto">
          <a:xfrm>
            <a:off x="4631936" y="213133"/>
            <a:ext cx="10560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Les parties réalisées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5" name="TextBox 66"/>
          <p:cNvSpPr txBox="1">
            <a:spLocks noChangeArrowheads="1"/>
          </p:cNvSpPr>
          <p:nvPr/>
        </p:nvSpPr>
        <p:spPr bwMode="auto">
          <a:xfrm>
            <a:off x="3356925" y="213133"/>
            <a:ext cx="93774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Gestion du projet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8" name="TextBox 66"/>
          <p:cNvSpPr txBox="1">
            <a:spLocks noChangeArrowheads="1"/>
          </p:cNvSpPr>
          <p:nvPr/>
        </p:nvSpPr>
        <p:spPr bwMode="auto">
          <a:xfrm>
            <a:off x="1495676" y="214006"/>
            <a:ext cx="16182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générale du projet</a:t>
            </a:r>
            <a:endParaRPr lang="fr-FR" sz="7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9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dirty="0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de CRDV</a:t>
            </a:r>
            <a:endParaRPr lang="fr-FR" sz="700" dirty="0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256213" y="2935288"/>
            <a:ext cx="192087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7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176331" y="1159898"/>
            <a:ext cx="877101" cy="2661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0" name="TextBox 27"/>
          <p:cNvSpPr txBox="1">
            <a:spLocks noChangeArrowheads="1"/>
          </p:cNvSpPr>
          <p:nvPr/>
        </p:nvSpPr>
        <p:spPr bwMode="auto">
          <a:xfrm>
            <a:off x="4139802" y="1185275"/>
            <a:ext cx="9685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8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Activité indirect</a:t>
            </a:r>
            <a:endParaRPr lang="fr-FR" sz="800" dirty="0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2" name="Oval 37"/>
          <p:cNvSpPr/>
          <p:nvPr/>
        </p:nvSpPr>
        <p:spPr>
          <a:xfrm>
            <a:off x="4362235" y="2005333"/>
            <a:ext cx="539402" cy="513543"/>
          </a:xfrm>
          <a:prstGeom prst="ellipse">
            <a:avLst/>
          </a:prstGeom>
          <a:solidFill>
            <a:srgbClr val="00B0F0"/>
          </a:solidFill>
          <a:ln w="5715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73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3016" y="2121167"/>
            <a:ext cx="277839" cy="27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2759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 animBg="1"/>
      <p:bldP spid="42" grpId="0" animBg="1"/>
      <p:bldP spid="66" grpId="0" animBg="1"/>
      <p:bldP spid="54296" grpId="0"/>
      <p:bldP spid="67" grpId="0" animBg="1"/>
      <p:bldP spid="70" grpId="0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71525" y="2895600"/>
            <a:ext cx="2289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CRDV</a:t>
            </a:r>
            <a:endParaRPr lang="fr-FR" noProof="1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77875" y="3027363"/>
            <a:ext cx="22764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Projet de fin d’année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803275" y="2906713"/>
            <a:ext cx="0" cy="312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06400" y="2857500"/>
            <a:ext cx="5032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 bwMode="auto">
          <a:xfrm>
            <a:off x="477838" y="2974975"/>
            <a:ext cx="174625" cy="1746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noProof="1">
              <a:solidFill>
                <a:srgbClr val="F2EC84"/>
              </a:solidFill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" y="2901830"/>
            <a:ext cx="235906" cy="330169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7217"/>
            <a:ext cx="58515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-1"/>
            <a:ext cx="5851525" cy="200834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noProof="1"/>
          </a:p>
        </p:txBody>
      </p:sp>
      <p:sp>
        <p:nvSpPr>
          <p:cNvPr id="13" name="TextBox 66"/>
          <p:cNvSpPr txBox="1">
            <a:spLocks noChangeArrowheads="1"/>
          </p:cNvSpPr>
          <p:nvPr/>
        </p:nvSpPr>
        <p:spPr bwMode="auto">
          <a:xfrm>
            <a:off x="391815" y="0"/>
            <a:ext cx="8229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</a:t>
            </a:r>
            <a:endParaRPr lang="fr-FR" sz="700" noProof="1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32319" y="-1294"/>
            <a:ext cx="1239466" cy="20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noProof="1"/>
          </a:p>
        </p:txBody>
      </p:sp>
      <p:sp>
        <p:nvSpPr>
          <p:cNvPr id="15" name="Rectangle 14"/>
          <p:cNvSpPr/>
          <p:nvPr/>
        </p:nvSpPr>
        <p:spPr>
          <a:xfrm>
            <a:off x="2893405" y="-3531"/>
            <a:ext cx="1239466" cy="217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noProof="1"/>
          </a:p>
        </p:txBody>
      </p:sp>
      <p:sp>
        <p:nvSpPr>
          <p:cNvPr id="16" name="TextBox 66"/>
          <p:cNvSpPr txBox="1">
            <a:spLocks noChangeArrowheads="1"/>
          </p:cNvSpPr>
          <p:nvPr/>
        </p:nvSpPr>
        <p:spPr bwMode="auto">
          <a:xfrm>
            <a:off x="1648485" y="-6459"/>
            <a:ext cx="11939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Analyse et conception</a:t>
            </a:r>
            <a:endParaRPr lang="fr-FR" sz="700" noProof="1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7" name="TextBox 66"/>
          <p:cNvSpPr txBox="1">
            <a:spLocks noChangeArrowheads="1"/>
          </p:cNvSpPr>
          <p:nvPr/>
        </p:nvSpPr>
        <p:spPr bwMode="auto">
          <a:xfrm>
            <a:off x="2995294" y="-10335"/>
            <a:ext cx="10356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Outils et réalisation</a:t>
            </a:r>
            <a:endParaRPr lang="fr-FR" sz="700" noProof="1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54491" y="-1"/>
            <a:ext cx="1697034" cy="201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noProof="1"/>
          </a:p>
        </p:txBody>
      </p:sp>
      <p:sp>
        <p:nvSpPr>
          <p:cNvPr id="19" name="TextBox 66"/>
          <p:cNvSpPr txBox="1">
            <a:spLocks noChangeArrowheads="1"/>
          </p:cNvSpPr>
          <p:nvPr/>
        </p:nvSpPr>
        <p:spPr bwMode="auto">
          <a:xfrm>
            <a:off x="4294666" y="3506"/>
            <a:ext cx="13656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Conclusion et perspectives</a:t>
            </a:r>
            <a:endParaRPr lang="fr-FR" sz="700" noProof="1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0" name="Picture 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" y="198335"/>
            <a:ext cx="585145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215153"/>
            <a:ext cx="5854701" cy="20057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noProof="1"/>
          </a:p>
        </p:txBody>
      </p:sp>
      <p:sp>
        <p:nvSpPr>
          <p:cNvPr id="22" name="TextBox 66"/>
          <p:cNvSpPr txBox="1">
            <a:spLocks noChangeArrowheads="1"/>
          </p:cNvSpPr>
          <p:nvPr/>
        </p:nvSpPr>
        <p:spPr bwMode="auto">
          <a:xfrm>
            <a:off x="4631936" y="213133"/>
            <a:ext cx="10560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Les parties réalisées</a:t>
            </a:r>
            <a:endParaRPr lang="fr-FR" sz="700" noProof="1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3" name="TextBox 66"/>
          <p:cNvSpPr txBox="1">
            <a:spLocks noChangeArrowheads="1"/>
          </p:cNvSpPr>
          <p:nvPr/>
        </p:nvSpPr>
        <p:spPr bwMode="auto">
          <a:xfrm>
            <a:off x="3356925" y="213133"/>
            <a:ext cx="93774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Gestion du projet</a:t>
            </a:r>
            <a:endParaRPr lang="fr-FR" sz="700" noProof="1">
              <a:solidFill>
                <a:schemeClr val="bg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4" name="TextBox 66"/>
          <p:cNvSpPr txBox="1">
            <a:spLocks noChangeArrowheads="1"/>
          </p:cNvSpPr>
          <p:nvPr/>
        </p:nvSpPr>
        <p:spPr bwMode="auto">
          <a:xfrm>
            <a:off x="1495676" y="214006"/>
            <a:ext cx="16182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générale du projet</a:t>
            </a:r>
            <a:endParaRPr lang="fr-FR" sz="700" noProof="1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5" name="TextBox 66"/>
          <p:cNvSpPr txBox="1">
            <a:spLocks noChangeArrowheads="1"/>
          </p:cNvSpPr>
          <p:nvPr/>
        </p:nvSpPr>
        <p:spPr bwMode="auto">
          <a:xfrm>
            <a:off x="105231" y="214364"/>
            <a:ext cx="11474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700" noProof="1" smtClean="0">
                <a:solidFill>
                  <a:srgbClr val="00B0F0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Présentation de CRDV</a:t>
            </a:r>
            <a:endParaRPr lang="fr-FR" sz="700" noProof="1">
              <a:solidFill>
                <a:srgbClr val="00B0F0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56213" y="2935288"/>
            <a:ext cx="192087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noProof="1" smtClean="0"/>
              <a:t>8</a:t>
            </a:r>
            <a:endParaRPr lang="fr-FR" noProof="1"/>
          </a:p>
        </p:txBody>
      </p:sp>
      <p:sp>
        <p:nvSpPr>
          <p:cNvPr id="27" name="Rectangle 26"/>
          <p:cNvSpPr/>
          <p:nvPr/>
        </p:nvSpPr>
        <p:spPr>
          <a:xfrm>
            <a:off x="1643671" y="903157"/>
            <a:ext cx="2489200" cy="3047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1643671" y="1282569"/>
            <a:ext cx="24892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2" name="TextBox 66"/>
          <p:cNvSpPr txBox="1">
            <a:spLocks noChangeArrowheads="1"/>
          </p:cNvSpPr>
          <p:nvPr/>
        </p:nvSpPr>
        <p:spPr bwMode="auto">
          <a:xfrm>
            <a:off x="2671528" y="1322885"/>
            <a:ext cx="4334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9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Test</a:t>
            </a:r>
            <a:endParaRPr lang="fr-FR" sz="9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43671" y="1663569"/>
            <a:ext cx="24892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6" name="TextBox 66"/>
          <p:cNvSpPr txBox="1">
            <a:spLocks noChangeArrowheads="1"/>
          </p:cNvSpPr>
          <p:nvPr/>
        </p:nvSpPr>
        <p:spPr bwMode="auto">
          <a:xfrm>
            <a:off x="2508170" y="1696678"/>
            <a:ext cx="7602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9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Validation</a:t>
            </a:r>
            <a:endParaRPr lang="fr-FR" sz="9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43671" y="2042982"/>
            <a:ext cx="24892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0" name="TextBox 66"/>
          <p:cNvSpPr txBox="1">
            <a:spLocks noChangeArrowheads="1"/>
          </p:cNvSpPr>
          <p:nvPr/>
        </p:nvSpPr>
        <p:spPr bwMode="auto">
          <a:xfrm>
            <a:off x="1873690" y="2080555"/>
            <a:ext cx="2172601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9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Définition </a:t>
            </a:r>
            <a:r>
              <a:rPr lang="fr-FR" sz="9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des nouveaux besoins</a:t>
            </a:r>
            <a:endParaRPr lang="fr-FR" sz="9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3" name="TextBox 66"/>
          <p:cNvSpPr txBox="1">
            <a:spLocks noChangeArrowheads="1"/>
          </p:cNvSpPr>
          <p:nvPr/>
        </p:nvSpPr>
        <p:spPr bwMode="auto">
          <a:xfrm>
            <a:off x="2484246" y="938538"/>
            <a:ext cx="80804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900" dirty="0" smtClean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Réalisation</a:t>
            </a:r>
            <a:endParaRPr lang="fr-FR" sz="900" dirty="0">
              <a:solidFill>
                <a:srgbClr val="ACECA6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10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2" grpId="0"/>
      <p:bldP spid="35" grpId="0" animBg="1"/>
      <p:bldP spid="36" grpId="0"/>
      <p:bldP spid="39" grpId="0" animBg="1"/>
      <p:bldP spid="40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7187</TotalTime>
  <Words>2006</Words>
  <Application>Microsoft Office PowerPoint</Application>
  <PresentationFormat>Personnalisé</PresentationFormat>
  <Paragraphs>747</Paragraphs>
  <Slides>55</Slides>
  <Notes>55</Notes>
  <HiddenSlides>3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4" baseType="lpstr">
      <vt:lpstr>Arial</vt:lpstr>
      <vt:lpstr>Calibri</vt:lpstr>
      <vt:lpstr>Futura Md BT</vt:lpstr>
      <vt:lpstr>Nexa Bold</vt:lpstr>
      <vt:lpstr>Nexa Light</vt:lpstr>
      <vt:lpstr>Open Sans</vt:lpstr>
      <vt:lpstr>Open Sans Light</vt:lpstr>
      <vt:lpstr>Open Sans Semibold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Mohamed Ferich</dc:creator>
  <cp:lastModifiedBy>Mohamed Reda Benchraa</cp:lastModifiedBy>
  <cp:revision>1033</cp:revision>
  <dcterms:created xsi:type="dcterms:W3CDTF">2012-12-03T17:49:10Z</dcterms:created>
  <dcterms:modified xsi:type="dcterms:W3CDTF">2018-03-20T13:50:42Z</dcterms:modified>
</cp:coreProperties>
</file>