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font" Target="fonts/Roboto-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2ec76b9cf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2ec76b9cf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2ec76b9cf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2ec76b9cf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2ec76b9cf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2ec76b9cf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5ca1646e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5ca1646e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5ca1646e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5ca1646e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5ca1646e7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05ca1646e7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5ca1646e7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05ca1646e7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4b6ffd526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4b6ffd526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4b6ffd526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4b6ffd52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4b6ffd526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4b6ffd526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4b6ffd526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4b6ffd526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4b6ffd526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4b6ffd526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4b6ffd526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4b6ffd526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2ec76b9cf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2ec76b9cf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4b6ffd526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4b6ffd526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moqups.com/" TargetMode="External"/><Relationship Id="rId4" Type="http://schemas.openxmlformats.org/officeDocument/2006/relationships/hyperlink" Target="https://balsamiq.com/" TargetMode="External"/><Relationship Id="rId9" Type="http://schemas.openxmlformats.org/officeDocument/2006/relationships/hyperlink" Target="https://threed.io/" TargetMode="External"/><Relationship Id="rId5" Type="http://schemas.openxmlformats.org/officeDocument/2006/relationships/hyperlink" Target="https://www.mockplus.com/" TargetMode="External"/><Relationship Id="rId6" Type="http://schemas.openxmlformats.org/officeDocument/2006/relationships/hyperlink" Target="https://www.uxpin.com/" TargetMode="External"/><Relationship Id="rId7" Type="http://schemas.openxmlformats.org/officeDocument/2006/relationships/hyperlink" Target="https://www.sketch.com/" TargetMode="External"/><Relationship Id="rId8" Type="http://schemas.openxmlformats.org/officeDocument/2006/relationships/hyperlink" Target="https://www.figma.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9.jpg"/><Relationship Id="rId5"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464600" y="560475"/>
            <a:ext cx="6904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Maquettage &amp; wireframe</a:t>
            </a:r>
            <a:endParaRPr/>
          </a:p>
        </p:txBody>
      </p:sp>
      <p:sp>
        <p:nvSpPr>
          <p:cNvPr id="135" name="Google Shape;135;p13"/>
          <p:cNvSpPr txBox="1"/>
          <p:nvPr>
            <p:ph idx="1" type="subTitle"/>
          </p:nvPr>
        </p:nvSpPr>
        <p:spPr>
          <a:xfrm>
            <a:off x="2927275" y="1708275"/>
            <a:ext cx="6154500" cy="5061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SzPts val="275"/>
              <a:buNone/>
            </a:pPr>
            <a:r>
              <a:rPr b="1" lang="fr" sz="1900">
                <a:solidFill>
                  <a:srgbClr val="0A0A0A"/>
                </a:solidFill>
                <a:highlight>
                  <a:srgbClr val="FFFFFF"/>
                </a:highlight>
                <a:latin typeface="Roboto"/>
                <a:ea typeface="Roboto"/>
                <a:cs typeface="Roboto"/>
                <a:sym typeface="Roboto"/>
              </a:rPr>
              <a:t> le Zoning, Wireframe, Mockup</a:t>
            </a:r>
            <a:r>
              <a:rPr b="1" lang="fr" sz="1900">
                <a:solidFill>
                  <a:srgbClr val="0A0A0A"/>
                </a:solidFill>
                <a:highlight>
                  <a:srgbClr val="FFFFFF"/>
                </a:highlight>
                <a:latin typeface="Roboto"/>
                <a:ea typeface="Roboto"/>
                <a:cs typeface="Roboto"/>
                <a:sym typeface="Roboto"/>
              </a:rPr>
              <a:t> </a:t>
            </a:r>
            <a:r>
              <a:rPr b="1" lang="fr" sz="1900">
                <a:solidFill>
                  <a:srgbClr val="0A0A0A"/>
                </a:solidFill>
                <a:highlight>
                  <a:srgbClr val="FFFFFF"/>
                </a:highlight>
                <a:latin typeface="Roboto"/>
                <a:ea typeface="Roboto"/>
                <a:cs typeface="Roboto"/>
                <a:sym typeface="Roboto"/>
              </a:rPr>
              <a:t>et Prototype   !      </a:t>
            </a:r>
            <a:endParaRPr sz="1487">
              <a:solidFill>
                <a:srgbClr val="0A0A0A"/>
              </a:solidFill>
              <a:highlight>
                <a:srgbClr val="FFFFFF"/>
              </a:highlight>
              <a:latin typeface="Roboto"/>
              <a:ea typeface="Roboto"/>
              <a:cs typeface="Roboto"/>
              <a:sym typeface="Roboto"/>
            </a:endParaRPr>
          </a:p>
          <a:p>
            <a:pPr indent="0" lvl="0" marL="0" rtl="0" algn="l">
              <a:lnSpc>
                <a:spcPct val="95000"/>
              </a:lnSpc>
              <a:spcBef>
                <a:spcPts val="3800"/>
              </a:spcBef>
              <a:spcAft>
                <a:spcPts val="0"/>
              </a:spcAft>
              <a:buSzPts val="275"/>
              <a:buNone/>
            </a:pPr>
            <a:r>
              <a:t/>
            </a:r>
            <a:endParaRPr sz="475">
              <a:solidFill>
                <a:srgbClr val="000000"/>
              </a:solidFill>
              <a:latin typeface="Arial"/>
              <a:ea typeface="Arial"/>
              <a:cs typeface="Arial"/>
              <a:sym typeface="Arial"/>
            </a:endParaRPr>
          </a:p>
          <a:p>
            <a:pPr indent="0" lvl="0" marL="0" rtl="0" algn="l">
              <a:lnSpc>
                <a:spcPct val="80000"/>
              </a:lnSpc>
              <a:spcBef>
                <a:spcPts val="0"/>
              </a:spcBef>
              <a:spcAft>
                <a:spcPts val="0"/>
              </a:spcAft>
              <a:buSzPts val="275"/>
              <a:buNone/>
            </a:pPr>
            <a:r>
              <a:t/>
            </a:r>
            <a:endParaRPr sz="525"/>
          </a:p>
        </p:txBody>
      </p:sp>
      <p:pic>
        <p:nvPicPr>
          <p:cNvPr id="136" name="Google Shape;136;p13"/>
          <p:cNvPicPr preferRelativeResize="0"/>
          <p:nvPr/>
        </p:nvPicPr>
        <p:blipFill>
          <a:blip r:embed="rId3">
            <a:alphaModFix/>
          </a:blip>
          <a:stretch>
            <a:fillRect/>
          </a:stretch>
        </p:blipFill>
        <p:spPr>
          <a:xfrm>
            <a:off x="-1542000" y="1875775"/>
            <a:ext cx="6448425" cy="3898100"/>
          </a:xfrm>
          <a:prstGeom prst="rect">
            <a:avLst/>
          </a:prstGeom>
          <a:noFill/>
          <a:ln>
            <a:noFill/>
          </a:ln>
        </p:spPr>
      </p:pic>
      <p:pic>
        <p:nvPicPr>
          <p:cNvPr id="137" name="Google Shape;137;p13"/>
          <p:cNvPicPr preferRelativeResize="0"/>
          <p:nvPr/>
        </p:nvPicPr>
        <p:blipFill>
          <a:blip r:embed="rId4">
            <a:alphaModFix/>
          </a:blip>
          <a:stretch>
            <a:fillRect/>
          </a:stretch>
        </p:blipFill>
        <p:spPr>
          <a:xfrm>
            <a:off x="4069950" y="2960725"/>
            <a:ext cx="1578900" cy="1578900"/>
          </a:xfrm>
          <a:prstGeom prst="rect">
            <a:avLst/>
          </a:prstGeom>
          <a:noFill/>
          <a:ln>
            <a:noFill/>
          </a:ln>
        </p:spPr>
      </p:pic>
      <p:pic>
        <p:nvPicPr>
          <p:cNvPr id="138" name="Google Shape;138;p13"/>
          <p:cNvPicPr preferRelativeResize="0"/>
          <p:nvPr/>
        </p:nvPicPr>
        <p:blipFill>
          <a:blip r:embed="rId5">
            <a:alphaModFix/>
          </a:blip>
          <a:stretch>
            <a:fillRect/>
          </a:stretch>
        </p:blipFill>
        <p:spPr>
          <a:xfrm>
            <a:off x="6428600" y="3589500"/>
            <a:ext cx="2327899" cy="1163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2"/>
          <p:cNvPicPr preferRelativeResize="0"/>
          <p:nvPr/>
        </p:nvPicPr>
        <p:blipFill>
          <a:blip r:embed="rId3">
            <a:alphaModFix/>
          </a:blip>
          <a:stretch>
            <a:fillRect/>
          </a:stretch>
        </p:blipFill>
        <p:spPr>
          <a:xfrm>
            <a:off x="0" y="-2"/>
            <a:ext cx="914400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ctrTitle"/>
          </p:nvPr>
        </p:nvSpPr>
        <p:spPr>
          <a:xfrm>
            <a:off x="639300" y="783900"/>
            <a:ext cx="7865400" cy="4051200"/>
          </a:xfrm>
          <a:prstGeom prst="rect">
            <a:avLst/>
          </a:prstGeom>
        </p:spPr>
        <p:txBody>
          <a:bodyPr anchorCtr="0" anchor="t" bIns="91425" lIns="91425" spcFirstLastPara="1" rIns="91425" wrap="square" tIns="91425">
            <a:noAutofit/>
          </a:bodyPr>
          <a:lstStyle/>
          <a:p>
            <a:pPr indent="0" lvl="0" marL="0" rtl="0" algn="l">
              <a:lnSpc>
                <a:spcPct val="157500"/>
              </a:lnSpc>
              <a:spcBef>
                <a:spcPts val="0"/>
              </a:spcBef>
              <a:spcAft>
                <a:spcPts val="0"/>
              </a:spcAft>
              <a:buSzPts val="990"/>
              <a:buNone/>
            </a:pPr>
            <a:r>
              <a:rPr lang="fr" sz="1300">
                <a:latin typeface="Lato"/>
                <a:ea typeface="Lato"/>
                <a:cs typeface="Lato"/>
                <a:sym typeface="Lato"/>
              </a:rPr>
              <a:t>Parmi les plus connus actuellement, citons :</a:t>
            </a:r>
            <a:endParaRPr sz="1300">
              <a:latin typeface="Lato"/>
              <a:ea typeface="Lato"/>
              <a:cs typeface="Lato"/>
              <a:sym typeface="Lato"/>
            </a:endParaRPr>
          </a:p>
          <a:p>
            <a:pPr indent="-322580" lvl="0" marL="698500" rtl="0" algn="l">
              <a:lnSpc>
                <a:spcPct val="120000"/>
              </a:lnSpc>
              <a:spcBef>
                <a:spcPts val="0"/>
              </a:spcBef>
              <a:spcAft>
                <a:spcPts val="0"/>
              </a:spcAft>
              <a:buClr>
                <a:schemeClr val="lt1"/>
              </a:buClr>
              <a:buSzPts val="1480"/>
              <a:buFont typeface="Lato"/>
              <a:buChar char="●"/>
            </a:pPr>
            <a:r>
              <a:rPr lang="fr" sz="1480">
                <a:uFill>
                  <a:noFill/>
                </a:uFill>
                <a:latin typeface="Lato"/>
                <a:ea typeface="Lato"/>
                <a:cs typeface="Lato"/>
                <a:sym typeface="Lato"/>
                <a:hlinkClick r:id="rId3"/>
              </a:rPr>
              <a:t>Moqups</a:t>
            </a:r>
            <a:r>
              <a:rPr lang="fr" sz="1480">
                <a:latin typeface="Lato"/>
                <a:ea typeface="Lato"/>
                <a:cs typeface="Lato"/>
                <a:sym typeface="Lato"/>
              </a:rPr>
              <a:t>: application web gratuite et outil intuitif faire des Mockups, Wireframes, et prototypes. On peut les partager et les exporter.</a:t>
            </a:r>
            <a:endParaRPr sz="1480">
              <a:latin typeface="Lato"/>
              <a:ea typeface="Lato"/>
              <a:cs typeface="Lato"/>
              <a:sym typeface="Lato"/>
            </a:endParaRPr>
          </a:p>
          <a:p>
            <a:pPr indent="-322580" lvl="0" marL="698500" rtl="0" algn="l">
              <a:lnSpc>
                <a:spcPct val="120000"/>
              </a:lnSpc>
              <a:spcBef>
                <a:spcPts val="0"/>
              </a:spcBef>
              <a:spcAft>
                <a:spcPts val="0"/>
              </a:spcAft>
              <a:buClr>
                <a:schemeClr val="lt1"/>
              </a:buClr>
              <a:buSzPts val="1480"/>
              <a:buFont typeface="Lato"/>
              <a:buChar char="●"/>
            </a:pPr>
            <a:r>
              <a:rPr lang="fr" sz="1480">
                <a:uFill>
                  <a:noFill/>
                </a:uFill>
                <a:latin typeface="Lato"/>
                <a:ea typeface="Lato"/>
                <a:cs typeface="Lato"/>
                <a:sym typeface="Lato"/>
                <a:hlinkClick r:id="rId4"/>
              </a:rPr>
              <a:t>Balsamiq </a:t>
            </a:r>
            <a:r>
              <a:rPr lang="fr" sz="1480">
                <a:latin typeface="Lato"/>
                <a:ea typeface="Lato"/>
                <a:cs typeface="Lato"/>
                <a:sym typeface="Lato"/>
              </a:rPr>
              <a:t>: l’un des plus anciens outils de Mockup (2008), a fait ses preuves pour les maquettes des interfaces web et mobiles, mais le design est Low-Fidelity.</a:t>
            </a:r>
            <a:endParaRPr sz="1480">
              <a:latin typeface="Lato"/>
              <a:ea typeface="Lato"/>
              <a:cs typeface="Lato"/>
              <a:sym typeface="Lato"/>
            </a:endParaRPr>
          </a:p>
          <a:p>
            <a:pPr indent="-322580" lvl="0" marL="698500" rtl="0" algn="l">
              <a:lnSpc>
                <a:spcPct val="120000"/>
              </a:lnSpc>
              <a:spcBef>
                <a:spcPts val="0"/>
              </a:spcBef>
              <a:spcAft>
                <a:spcPts val="0"/>
              </a:spcAft>
              <a:buClr>
                <a:schemeClr val="lt1"/>
              </a:buClr>
              <a:buSzPts val="1480"/>
              <a:buFont typeface="Lato"/>
              <a:buChar char="●"/>
            </a:pPr>
            <a:r>
              <a:rPr lang="fr" sz="1480">
                <a:uFill>
                  <a:noFill/>
                </a:uFill>
                <a:latin typeface="Lato"/>
                <a:ea typeface="Lato"/>
                <a:cs typeface="Lato"/>
                <a:sym typeface="Lato"/>
                <a:hlinkClick r:id="rId5"/>
              </a:rPr>
              <a:t>Mockplus </a:t>
            </a:r>
            <a:r>
              <a:rPr lang="fr" sz="1480">
                <a:latin typeface="Lato"/>
                <a:ea typeface="Lato"/>
                <a:cs typeface="Lato"/>
                <a:sym typeface="Lato"/>
              </a:rPr>
              <a:t>: large bibliothèque de plus de 200 composants, de 3 000 icones, etc. Interface intuitive et prise en compte de l’aspect Responsive. En revanche, pour l’export, il faut prendre un compte payant.</a:t>
            </a:r>
            <a:endParaRPr sz="1480">
              <a:latin typeface="Lato"/>
              <a:ea typeface="Lato"/>
              <a:cs typeface="Lato"/>
              <a:sym typeface="Lato"/>
            </a:endParaRPr>
          </a:p>
          <a:p>
            <a:pPr indent="-322580" lvl="0" marL="698500" rtl="0" algn="l">
              <a:lnSpc>
                <a:spcPct val="120000"/>
              </a:lnSpc>
              <a:spcBef>
                <a:spcPts val="0"/>
              </a:spcBef>
              <a:spcAft>
                <a:spcPts val="0"/>
              </a:spcAft>
              <a:buClr>
                <a:schemeClr val="lt1"/>
              </a:buClr>
              <a:buSzPts val="1480"/>
              <a:buFont typeface="Lato"/>
              <a:buChar char="●"/>
            </a:pPr>
            <a:r>
              <a:rPr lang="fr" sz="1480">
                <a:uFill>
                  <a:noFill/>
                </a:uFill>
                <a:latin typeface="Lato"/>
                <a:ea typeface="Lato"/>
                <a:cs typeface="Lato"/>
                <a:sym typeface="Lato"/>
                <a:hlinkClick r:id="rId6"/>
              </a:rPr>
              <a:t>UXPin</a:t>
            </a:r>
            <a:r>
              <a:rPr lang="fr" sz="1480">
                <a:latin typeface="Lato"/>
                <a:ea typeface="Lato"/>
                <a:cs typeface="Lato"/>
                <a:sym typeface="Lato"/>
              </a:rPr>
              <a:t>: payant et plutôt cher mais très complet. Possibilité d’importer des projets depuis PhotoShop et Sketch</a:t>
            </a:r>
            <a:endParaRPr sz="1480">
              <a:latin typeface="Lato"/>
              <a:ea typeface="Lato"/>
              <a:cs typeface="Lato"/>
              <a:sym typeface="Lato"/>
            </a:endParaRPr>
          </a:p>
          <a:p>
            <a:pPr indent="-322580" lvl="0" marL="698500" rtl="0" algn="l">
              <a:lnSpc>
                <a:spcPct val="120000"/>
              </a:lnSpc>
              <a:spcBef>
                <a:spcPts val="0"/>
              </a:spcBef>
              <a:spcAft>
                <a:spcPts val="0"/>
              </a:spcAft>
              <a:buClr>
                <a:schemeClr val="lt1"/>
              </a:buClr>
              <a:buSzPts val="1480"/>
              <a:buFont typeface="Lato"/>
              <a:buChar char="●"/>
            </a:pPr>
            <a:r>
              <a:rPr lang="fr" sz="1480">
                <a:uFill>
                  <a:noFill/>
                </a:uFill>
                <a:latin typeface="Lato"/>
                <a:ea typeface="Lato"/>
                <a:cs typeface="Lato"/>
                <a:sym typeface="Lato"/>
                <a:hlinkClick r:id="rId7"/>
              </a:rPr>
              <a:t>Sketch</a:t>
            </a:r>
            <a:r>
              <a:rPr lang="fr" sz="1480">
                <a:latin typeface="Lato"/>
                <a:ea typeface="Lato"/>
                <a:cs typeface="Lato"/>
                <a:sym typeface="Lato"/>
              </a:rPr>
              <a:t> et </a:t>
            </a:r>
            <a:r>
              <a:rPr lang="fr" sz="1480">
                <a:uFill>
                  <a:noFill/>
                </a:uFill>
                <a:latin typeface="Lato"/>
                <a:ea typeface="Lato"/>
                <a:cs typeface="Lato"/>
                <a:sym typeface="Lato"/>
                <a:hlinkClick r:id="rId8"/>
              </a:rPr>
              <a:t>Figma</a:t>
            </a:r>
            <a:r>
              <a:rPr lang="fr" sz="1480">
                <a:latin typeface="Lato"/>
                <a:ea typeface="Lato"/>
                <a:cs typeface="Lato"/>
                <a:sym typeface="Lato"/>
              </a:rPr>
              <a:t>: très populaires parmi les designers UX et UI, contiennent des plugins et ressources pour modifier et améliorer ses maquettes.</a:t>
            </a:r>
            <a:endParaRPr sz="1480">
              <a:latin typeface="Lato"/>
              <a:ea typeface="Lato"/>
              <a:cs typeface="Lato"/>
              <a:sym typeface="Lato"/>
            </a:endParaRPr>
          </a:p>
          <a:p>
            <a:pPr indent="-322580" lvl="0" marL="698500" rtl="0" algn="l">
              <a:lnSpc>
                <a:spcPct val="120000"/>
              </a:lnSpc>
              <a:spcBef>
                <a:spcPts val="0"/>
              </a:spcBef>
              <a:spcAft>
                <a:spcPts val="0"/>
              </a:spcAft>
              <a:buClr>
                <a:schemeClr val="lt1"/>
              </a:buClr>
              <a:buSzPts val="1480"/>
              <a:buFont typeface="Lato"/>
              <a:buChar char="●"/>
            </a:pPr>
            <a:r>
              <a:rPr lang="fr" sz="1480">
                <a:uFill>
                  <a:noFill/>
                </a:uFill>
                <a:latin typeface="Lato"/>
                <a:ea typeface="Lato"/>
                <a:cs typeface="Lato"/>
                <a:sym typeface="Lato"/>
                <a:hlinkClick r:id="rId9"/>
              </a:rPr>
              <a:t>io</a:t>
            </a:r>
            <a:r>
              <a:rPr lang="fr" sz="1480">
                <a:latin typeface="Lato"/>
                <a:ea typeface="Lato"/>
                <a:cs typeface="Lato"/>
                <a:sym typeface="Lato"/>
              </a:rPr>
              <a:t> : service web pour créer des Mockups Iphone en 3D</a:t>
            </a:r>
            <a:endParaRPr sz="1480">
              <a:latin typeface="Lato"/>
              <a:ea typeface="Lato"/>
              <a:cs typeface="Lato"/>
              <a:sym typeface="Lato"/>
            </a:endParaRPr>
          </a:p>
          <a:p>
            <a:pPr indent="0" lvl="0" marL="0" rtl="0" algn="l">
              <a:spcBef>
                <a:spcPts val="4600"/>
              </a:spcBef>
              <a:spcAft>
                <a:spcPts val="0"/>
              </a:spcAft>
              <a:buSzPts val="990"/>
              <a:buNone/>
            </a:pPr>
            <a:r>
              <a:t/>
            </a:r>
            <a:endParaRPr sz="2095">
              <a:latin typeface="Roboto"/>
              <a:ea typeface="Roboto"/>
              <a:cs typeface="Roboto"/>
              <a:sym typeface="Roboto"/>
            </a:endParaRPr>
          </a:p>
        </p:txBody>
      </p:sp>
      <p:sp>
        <p:nvSpPr>
          <p:cNvPr id="199" name="Google Shape;199;p23"/>
          <p:cNvSpPr txBox="1"/>
          <p:nvPr>
            <p:ph idx="1" type="subTitle"/>
          </p:nvPr>
        </p:nvSpPr>
        <p:spPr>
          <a:xfrm>
            <a:off x="573350" y="110150"/>
            <a:ext cx="8154600" cy="506100"/>
          </a:xfrm>
          <a:prstGeom prst="rect">
            <a:avLst/>
          </a:prstGeom>
        </p:spPr>
        <p:txBody>
          <a:bodyPr anchorCtr="0" anchor="t" bIns="91425" lIns="91425" spcFirstLastPara="1" rIns="91425" wrap="square" tIns="91425">
            <a:noAutofit/>
          </a:bodyPr>
          <a:lstStyle/>
          <a:p>
            <a:pPr indent="0" lvl="0" marL="0" rtl="0" algn="l">
              <a:lnSpc>
                <a:spcPct val="86842"/>
              </a:lnSpc>
              <a:spcBef>
                <a:spcPts val="1800"/>
              </a:spcBef>
              <a:spcAft>
                <a:spcPts val="0"/>
              </a:spcAft>
              <a:buNone/>
            </a:pPr>
            <a:r>
              <a:rPr b="1" lang="fr" sz="2400">
                <a:solidFill>
                  <a:srgbClr val="FFFFFF"/>
                </a:solidFill>
                <a:latin typeface="Roboto"/>
                <a:ea typeface="Roboto"/>
                <a:cs typeface="Roboto"/>
                <a:sym typeface="Roboto"/>
              </a:rPr>
              <a:t>OUTILS DE DESIGN POUR RÉALISER DES MAQUETTES</a:t>
            </a:r>
            <a:endParaRPr sz="1900">
              <a:solidFill>
                <a:srgbClr val="E63A42"/>
              </a:solidFill>
              <a:highlight>
                <a:srgbClr val="FFFFFF"/>
              </a:highlight>
            </a:endParaRPr>
          </a:p>
          <a:p>
            <a:pPr indent="0" lvl="0" marL="0" rtl="0" algn="l">
              <a:lnSpc>
                <a:spcPct val="140000"/>
              </a:lnSpc>
              <a:spcBef>
                <a:spcPts val="1200"/>
              </a:spcBef>
              <a:spcAft>
                <a:spcPts val="0"/>
              </a:spcAft>
              <a:buNone/>
            </a:pPr>
            <a:r>
              <a:t/>
            </a:r>
            <a:endParaRPr b="1" sz="2400">
              <a:solidFill>
                <a:srgbClr val="FFFFFF"/>
              </a:solidFill>
              <a:latin typeface="Roboto"/>
              <a:ea typeface="Roboto"/>
              <a:cs typeface="Roboto"/>
              <a:sym typeface="Roboto"/>
            </a:endParaRPr>
          </a:p>
          <a:p>
            <a:pPr indent="0" lvl="0" marL="0" rtl="0" algn="l">
              <a:lnSpc>
                <a:spcPct val="140000"/>
              </a:lnSpc>
              <a:spcBef>
                <a:spcPts val="1200"/>
              </a:spcBef>
              <a:spcAft>
                <a:spcPts val="0"/>
              </a:spcAft>
              <a:buSzPts val="523"/>
              <a:buNone/>
            </a:pPr>
            <a:r>
              <a:t/>
            </a:r>
            <a:endParaRPr b="1" sz="2797">
              <a:latin typeface="Roboto"/>
              <a:ea typeface="Roboto"/>
              <a:cs typeface="Roboto"/>
              <a:sym typeface="Roboto"/>
            </a:endParaRPr>
          </a:p>
          <a:p>
            <a:pPr indent="0" lvl="0" marL="0" rtl="0" algn="l">
              <a:lnSpc>
                <a:spcPct val="115000"/>
              </a:lnSpc>
              <a:spcBef>
                <a:spcPts val="200"/>
              </a:spcBef>
              <a:spcAft>
                <a:spcPts val="0"/>
              </a:spcAft>
              <a:buSzPts val="523"/>
              <a:buNone/>
            </a:pPr>
            <a:r>
              <a:t/>
            </a:r>
            <a:endParaRPr b="1" sz="2797">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ctrTitle"/>
          </p:nvPr>
        </p:nvSpPr>
        <p:spPr>
          <a:xfrm>
            <a:off x="639300" y="783900"/>
            <a:ext cx="7865400" cy="405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a:t> </a:t>
            </a:r>
            <a:endParaRPr/>
          </a:p>
        </p:txBody>
      </p:sp>
      <p:sp>
        <p:nvSpPr>
          <p:cNvPr id="205" name="Google Shape;205;p24"/>
          <p:cNvSpPr txBox="1"/>
          <p:nvPr>
            <p:ph idx="1" type="subTitle"/>
          </p:nvPr>
        </p:nvSpPr>
        <p:spPr>
          <a:xfrm>
            <a:off x="573350" y="110150"/>
            <a:ext cx="8154600" cy="506100"/>
          </a:xfrm>
          <a:prstGeom prst="rect">
            <a:avLst/>
          </a:prstGeom>
        </p:spPr>
        <p:txBody>
          <a:bodyPr anchorCtr="0" anchor="t" bIns="91425" lIns="91425" spcFirstLastPara="1" rIns="91425" wrap="square" tIns="91425">
            <a:noAutofit/>
          </a:bodyPr>
          <a:lstStyle/>
          <a:p>
            <a:pPr indent="0" lvl="0" marL="0" rtl="0" algn="l">
              <a:lnSpc>
                <a:spcPct val="86842"/>
              </a:lnSpc>
              <a:spcBef>
                <a:spcPts val="1800"/>
              </a:spcBef>
              <a:spcAft>
                <a:spcPts val="0"/>
              </a:spcAft>
              <a:buNone/>
            </a:pPr>
            <a:r>
              <a:rPr b="1" lang="fr" sz="2400">
                <a:solidFill>
                  <a:srgbClr val="FFFFFF"/>
                </a:solidFill>
                <a:latin typeface="Roboto"/>
                <a:ea typeface="Roboto"/>
                <a:cs typeface="Roboto"/>
                <a:sym typeface="Roboto"/>
              </a:rPr>
              <a:t>OUTILS DE DESIGN POUR RÉALISER DES MAQUETTES</a:t>
            </a:r>
            <a:endParaRPr sz="1900">
              <a:solidFill>
                <a:srgbClr val="E63A42"/>
              </a:solidFill>
              <a:highlight>
                <a:srgbClr val="FFFFFF"/>
              </a:highlight>
            </a:endParaRPr>
          </a:p>
          <a:p>
            <a:pPr indent="0" lvl="0" marL="0" rtl="0" algn="l">
              <a:lnSpc>
                <a:spcPct val="140000"/>
              </a:lnSpc>
              <a:spcBef>
                <a:spcPts val="1200"/>
              </a:spcBef>
              <a:spcAft>
                <a:spcPts val="0"/>
              </a:spcAft>
              <a:buNone/>
            </a:pPr>
            <a:r>
              <a:t/>
            </a:r>
            <a:endParaRPr b="1" sz="2400">
              <a:solidFill>
                <a:srgbClr val="FFFFFF"/>
              </a:solidFill>
              <a:latin typeface="Roboto"/>
              <a:ea typeface="Roboto"/>
              <a:cs typeface="Roboto"/>
              <a:sym typeface="Roboto"/>
            </a:endParaRPr>
          </a:p>
          <a:p>
            <a:pPr indent="0" lvl="0" marL="0" rtl="0" algn="l">
              <a:lnSpc>
                <a:spcPct val="140000"/>
              </a:lnSpc>
              <a:spcBef>
                <a:spcPts val="1200"/>
              </a:spcBef>
              <a:spcAft>
                <a:spcPts val="0"/>
              </a:spcAft>
              <a:buSzPts val="523"/>
              <a:buNone/>
            </a:pPr>
            <a:r>
              <a:t/>
            </a:r>
            <a:endParaRPr b="1" sz="2797">
              <a:latin typeface="Roboto"/>
              <a:ea typeface="Roboto"/>
              <a:cs typeface="Roboto"/>
              <a:sym typeface="Roboto"/>
            </a:endParaRPr>
          </a:p>
          <a:p>
            <a:pPr indent="0" lvl="0" marL="0" rtl="0" algn="l">
              <a:lnSpc>
                <a:spcPct val="115000"/>
              </a:lnSpc>
              <a:spcBef>
                <a:spcPts val="200"/>
              </a:spcBef>
              <a:spcAft>
                <a:spcPts val="0"/>
              </a:spcAft>
              <a:buSzPts val="523"/>
              <a:buNone/>
            </a:pPr>
            <a:r>
              <a:t/>
            </a:r>
            <a:endParaRPr b="1" sz="2797">
              <a:latin typeface="Roboto"/>
              <a:ea typeface="Roboto"/>
              <a:cs typeface="Roboto"/>
              <a:sym typeface="Roboto"/>
            </a:endParaRPr>
          </a:p>
        </p:txBody>
      </p:sp>
      <p:pic>
        <p:nvPicPr>
          <p:cNvPr id="206" name="Google Shape;206;p24"/>
          <p:cNvPicPr preferRelativeResize="0"/>
          <p:nvPr/>
        </p:nvPicPr>
        <p:blipFill>
          <a:blip r:embed="rId3">
            <a:alphaModFix/>
          </a:blip>
          <a:stretch>
            <a:fillRect/>
          </a:stretch>
        </p:blipFill>
        <p:spPr>
          <a:xfrm>
            <a:off x="1118875" y="1814500"/>
            <a:ext cx="7063550" cy="1238250"/>
          </a:xfrm>
          <a:prstGeom prst="rect">
            <a:avLst/>
          </a:prstGeom>
          <a:noFill/>
          <a:ln>
            <a:noFill/>
          </a:ln>
        </p:spPr>
      </p:pic>
      <p:pic>
        <p:nvPicPr>
          <p:cNvPr id="207" name="Google Shape;207;p24"/>
          <p:cNvPicPr preferRelativeResize="0"/>
          <p:nvPr/>
        </p:nvPicPr>
        <p:blipFill>
          <a:blip r:embed="rId4">
            <a:alphaModFix/>
          </a:blip>
          <a:stretch>
            <a:fillRect/>
          </a:stretch>
        </p:blipFill>
        <p:spPr>
          <a:xfrm>
            <a:off x="1118878" y="3052750"/>
            <a:ext cx="7063550" cy="628650"/>
          </a:xfrm>
          <a:prstGeom prst="rect">
            <a:avLst/>
          </a:prstGeom>
          <a:noFill/>
          <a:ln>
            <a:noFill/>
          </a:ln>
        </p:spPr>
      </p:pic>
      <p:pic>
        <p:nvPicPr>
          <p:cNvPr id="208" name="Google Shape;208;p24"/>
          <p:cNvPicPr preferRelativeResize="0"/>
          <p:nvPr/>
        </p:nvPicPr>
        <p:blipFill>
          <a:blip r:embed="rId5">
            <a:alphaModFix/>
          </a:blip>
          <a:stretch>
            <a:fillRect/>
          </a:stretch>
        </p:blipFill>
        <p:spPr>
          <a:xfrm>
            <a:off x="1118878" y="3681400"/>
            <a:ext cx="7063550" cy="628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nvSpPr>
        <p:spPr>
          <a:xfrm>
            <a:off x="3072000" y="25225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400">
                <a:solidFill>
                  <a:srgbClr val="FFFFFF"/>
                </a:solidFill>
                <a:latin typeface="Roboto"/>
                <a:ea typeface="Roboto"/>
                <a:cs typeface="Roboto"/>
                <a:sym typeface="Roboto"/>
              </a:rPr>
              <a:t>C</a:t>
            </a:r>
            <a:r>
              <a:rPr b="1" lang="fr" sz="2400">
                <a:solidFill>
                  <a:srgbClr val="FFFFFF"/>
                </a:solidFill>
                <a:latin typeface="Roboto"/>
                <a:ea typeface="Roboto"/>
                <a:cs typeface="Roboto"/>
                <a:sym typeface="Roboto"/>
              </a:rPr>
              <a:t>harte</a:t>
            </a:r>
            <a:r>
              <a:rPr lang="fr" sz="1050"/>
              <a:t> </a:t>
            </a:r>
            <a:r>
              <a:rPr b="1" lang="fr" sz="2400">
                <a:solidFill>
                  <a:srgbClr val="FFFFFF"/>
                </a:solidFill>
                <a:latin typeface="Roboto"/>
                <a:ea typeface="Roboto"/>
                <a:cs typeface="Roboto"/>
                <a:sym typeface="Roboto"/>
              </a:rPr>
              <a:t>graphique</a:t>
            </a:r>
            <a:endParaRPr/>
          </a:p>
        </p:txBody>
      </p:sp>
      <p:sp>
        <p:nvSpPr>
          <p:cNvPr id="214" name="Google Shape;214;p25"/>
          <p:cNvSpPr txBox="1"/>
          <p:nvPr/>
        </p:nvSpPr>
        <p:spPr>
          <a:xfrm>
            <a:off x="3072000" y="1022600"/>
            <a:ext cx="5925600" cy="3146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sz="1480">
                <a:solidFill>
                  <a:schemeClr val="lt1"/>
                </a:solidFill>
                <a:latin typeface="Lato"/>
                <a:ea typeface="Lato"/>
                <a:cs typeface="Lato"/>
                <a:sym typeface="Lato"/>
              </a:rPr>
              <a:t>Une charte graphique, c’est le recueil des 10 commandements de votre identité visuelle. </a:t>
            </a:r>
            <a:endParaRPr sz="1480">
              <a:solidFill>
                <a:schemeClr val="lt1"/>
              </a:solidFill>
              <a:latin typeface="Lato"/>
              <a:ea typeface="Lato"/>
              <a:cs typeface="Lato"/>
              <a:sym typeface="Lato"/>
            </a:endParaRPr>
          </a:p>
          <a:p>
            <a:pPr indent="0" lvl="0" marL="0" rtl="0" algn="just">
              <a:spcBef>
                <a:spcPts val="0"/>
              </a:spcBef>
              <a:spcAft>
                <a:spcPts val="0"/>
              </a:spcAft>
              <a:buNone/>
            </a:pPr>
            <a:r>
              <a:rPr lang="fr" sz="1480">
                <a:solidFill>
                  <a:schemeClr val="lt1"/>
                </a:solidFill>
                <a:latin typeface="Lato"/>
                <a:ea typeface="Lato"/>
                <a:cs typeface="Lato"/>
                <a:sym typeface="Lato"/>
              </a:rPr>
              <a:t>C’est un document qui vous servira de point de repère visuel,  un ensemble de règles qui vont définir comment et dans quelles conditions vous allez utiliser vos éléments visuels et in fine, </a:t>
            </a:r>
            <a:endParaRPr sz="1480">
              <a:solidFill>
                <a:schemeClr val="lt1"/>
              </a:solidFill>
              <a:latin typeface="Lato"/>
              <a:ea typeface="Lato"/>
              <a:cs typeface="Lato"/>
              <a:sym typeface="Lato"/>
            </a:endParaRPr>
          </a:p>
          <a:p>
            <a:pPr indent="0" lvl="0" marL="0" rtl="0" algn="just">
              <a:spcBef>
                <a:spcPts val="0"/>
              </a:spcBef>
              <a:spcAft>
                <a:spcPts val="0"/>
              </a:spcAft>
              <a:buNone/>
            </a:pPr>
            <a:r>
              <a:rPr lang="fr" sz="1480">
                <a:solidFill>
                  <a:schemeClr val="lt1"/>
                </a:solidFill>
                <a:latin typeface="Lato"/>
                <a:ea typeface="Lato"/>
                <a:cs typeface="Lato"/>
                <a:sym typeface="Lato"/>
              </a:rPr>
              <a:t>l’outil qui vous fera exister par association dans l’esprit des gens.</a:t>
            </a:r>
            <a:endParaRPr sz="1480">
              <a:solidFill>
                <a:schemeClr val="lt1"/>
              </a:solidFill>
              <a:latin typeface="Lato"/>
              <a:ea typeface="Lato"/>
              <a:cs typeface="Lato"/>
              <a:sym typeface="Lato"/>
            </a:endParaRPr>
          </a:p>
          <a:p>
            <a:pPr indent="0" lvl="0" marL="0" rtl="0" algn="just">
              <a:spcBef>
                <a:spcPts val="0"/>
              </a:spcBef>
              <a:spcAft>
                <a:spcPts val="0"/>
              </a:spcAft>
              <a:buNone/>
            </a:pPr>
            <a:r>
              <a:rPr b="1" lang="fr" sz="1480" u="sng">
                <a:solidFill>
                  <a:schemeClr val="accent6"/>
                </a:solidFill>
                <a:latin typeface="Lato"/>
                <a:ea typeface="Lato"/>
                <a:cs typeface="Lato"/>
                <a:sym typeface="Lato"/>
              </a:rPr>
              <a:t>Les composantes d’une charte graphique</a:t>
            </a:r>
            <a:endParaRPr b="1" sz="1480" u="sng">
              <a:solidFill>
                <a:schemeClr val="accent6"/>
              </a:solidFill>
              <a:latin typeface="Lato"/>
              <a:ea typeface="Lato"/>
              <a:cs typeface="Lato"/>
              <a:sym typeface="Lato"/>
            </a:endParaRPr>
          </a:p>
          <a:p>
            <a:pPr indent="0" lvl="0" marL="0" rtl="0" algn="just">
              <a:spcBef>
                <a:spcPts val="0"/>
              </a:spcBef>
              <a:spcAft>
                <a:spcPts val="0"/>
              </a:spcAft>
              <a:buNone/>
            </a:pPr>
            <a:r>
              <a:rPr lang="fr" sz="1480">
                <a:solidFill>
                  <a:schemeClr val="lt1"/>
                </a:solidFill>
                <a:latin typeface="Lato"/>
                <a:ea typeface="Lato"/>
                <a:cs typeface="Lato"/>
                <a:sym typeface="Lato"/>
              </a:rPr>
              <a:t>Le Logo</a:t>
            </a:r>
            <a:endParaRPr sz="1480">
              <a:solidFill>
                <a:schemeClr val="lt1"/>
              </a:solidFill>
              <a:latin typeface="Lato"/>
              <a:ea typeface="Lato"/>
              <a:cs typeface="Lato"/>
              <a:sym typeface="Lato"/>
            </a:endParaRPr>
          </a:p>
          <a:p>
            <a:pPr indent="0" lvl="0" marL="0" rtl="0" algn="just">
              <a:spcBef>
                <a:spcPts val="0"/>
              </a:spcBef>
              <a:spcAft>
                <a:spcPts val="0"/>
              </a:spcAft>
              <a:buNone/>
            </a:pPr>
            <a:r>
              <a:rPr lang="fr" sz="1480">
                <a:solidFill>
                  <a:schemeClr val="lt1"/>
                </a:solidFill>
                <a:latin typeface="Lato"/>
                <a:ea typeface="Lato"/>
                <a:cs typeface="Lato"/>
                <a:sym typeface="Lato"/>
              </a:rPr>
              <a:t>La Typographie (police d’écriture)</a:t>
            </a:r>
            <a:endParaRPr sz="1480">
              <a:solidFill>
                <a:schemeClr val="lt1"/>
              </a:solidFill>
              <a:latin typeface="Lato"/>
              <a:ea typeface="Lato"/>
              <a:cs typeface="Lato"/>
              <a:sym typeface="Lato"/>
            </a:endParaRPr>
          </a:p>
          <a:p>
            <a:pPr indent="0" lvl="0" marL="0" rtl="0" algn="just">
              <a:spcBef>
                <a:spcPts val="0"/>
              </a:spcBef>
              <a:spcAft>
                <a:spcPts val="0"/>
              </a:spcAft>
              <a:buNone/>
            </a:pPr>
            <a:r>
              <a:rPr lang="fr" sz="1480">
                <a:solidFill>
                  <a:schemeClr val="lt1"/>
                </a:solidFill>
                <a:latin typeface="Lato"/>
                <a:ea typeface="Lato"/>
                <a:cs typeface="Lato"/>
                <a:sym typeface="Lato"/>
              </a:rPr>
              <a:t>Les Couleurs</a:t>
            </a:r>
            <a:endParaRPr sz="1480">
              <a:solidFill>
                <a:schemeClr val="lt1"/>
              </a:solidFill>
              <a:latin typeface="Lato"/>
              <a:ea typeface="Lato"/>
              <a:cs typeface="Lato"/>
              <a:sym typeface="Lato"/>
            </a:endParaRPr>
          </a:p>
          <a:p>
            <a:pPr indent="0" lvl="0" marL="0" rtl="0" algn="just">
              <a:spcBef>
                <a:spcPts val="0"/>
              </a:spcBef>
              <a:spcAft>
                <a:spcPts val="0"/>
              </a:spcAft>
              <a:buNone/>
            </a:pPr>
            <a:r>
              <a:rPr lang="fr" sz="1480">
                <a:solidFill>
                  <a:schemeClr val="lt1"/>
                </a:solidFill>
                <a:latin typeface="Lato"/>
                <a:ea typeface="Lato"/>
                <a:cs typeface="Lato"/>
                <a:sym typeface="Lato"/>
              </a:rPr>
              <a:t>Éléments graphiques / icônes / pictogrammes</a:t>
            </a:r>
            <a:endParaRPr sz="1480">
              <a:solidFill>
                <a:schemeClr val="lt1"/>
              </a:solidFill>
              <a:latin typeface="Lato"/>
              <a:ea typeface="Lato"/>
              <a:cs typeface="Lato"/>
              <a:sym typeface="Lato"/>
            </a:endParaRPr>
          </a:p>
          <a:p>
            <a:pPr indent="0" lvl="0" marL="0" rtl="0" algn="just">
              <a:spcBef>
                <a:spcPts val="0"/>
              </a:spcBef>
              <a:spcAft>
                <a:spcPts val="0"/>
              </a:spcAft>
              <a:buNone/>
            </a:pPr>
            <a:r>
              <a:rPr lang="fr" sz="1480">
                <a:solidFill>
                  <a:schemeClr val="lt1"/>
                </a:solidFill>
                <a:latin typeface="Lato"/>
                <a:ea typeface="Lato"/>
                <a:cs typeface="Lato"/>
                <a:sym typeface="Lato"/>
              </a:rPr>
              <a:t>Utilisation des Images, illustrations, photos</a:t>
            </a:r>
            <a:endParaRPr sz="1480">
              <a:solidFill>
                <a:schemeClr val="lt1"/>
              </a:solidFill>
              <a:latin typeface="Lato"/>
              <a:ea typeface="Lato"/>
              <a:cs typeface="Lato"/>
              <a:sym typeface="Lato"/>
            </a:endParaRPr>
          </a:p>
          <a:p>
            <a:pPr indent="0" lvl="0" marL="0" rtl="0" algn="just">
              <a:spcBef>
                <a:spcPts val="0"/>
              </a:spcBef>
              <a:spcAft>
                <a:spcPts val="0"/>
              </a:spcAft>
              <a:buNone/>
            </a:pPr>
            <a:r>
              <a:rPr lang="fr" sz="1480">
                <a:solidFill>
                  <a:schemeClr val="lt1"/>
                </a:solidFill>
                <a:latin typeface="Lato"/>
                <a:ea typeface="Lato"/>
                <a:cs typeface="Lato"/>
                <a:sym typeface="Lato"/>
              </a:rPr>
              <a:t>Règles d’insertion de ces éléments sur chaque support</a:t>
            </a:r>
            <a:endParaRPr sz="1480">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nvSpPr>
        <p:spPr>
          <a:xfrm>
            <a:off x="3072000" y="252250"/>
            <a:ext cx="3515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400">
                <a:solidFill>
                  <a:srgbClr val="FFFFFF"/>
                </a:solidFill>
                <a:latin typeface="Roboto"/>
                <a:ea typeface="Roboto"/>
                <a:cs typeface="Roboto"/>
                <a:sym typeface="Roboto"/>
              </a:rPr>
              <a:t>éléments d'ergonomie</a:t>
            </a:r>
            <a:endParaRPr b="1" sz="2400">
              <a:solidFill>
                <a:srgbClr val="FFFFFF"/>
              </a:solidFill>
              <a:latin typeface="Roboto"/>
              <a:ea typeface="Roboto"/>
              <a:cs typeface="Roboto"/>
              <a:sym typeface="Roboto"/>
            </a:endParaRPr>
          </a:p>
        </p:txBody>
      </p:sp>
      <p:sp>
        <p:nvSpPr>
          <p:cNvPr id="220" name="Google Shape;220;p26"/>
          <p:cNvSpPr txBox="1"/>
          <p:nvPr/>
        </p:nvSpPr>
        <p:spPr>
          <a:xfrm>
            <a:off x="3072000" y="1022600"/>
            <a:ext cx="5925600" cy="1323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sz="1480">
                <a:solidFill>
                  <a:schemeClr val="lt1"/>
                </a:solidFill>
                <a:latin typeface="Lato"/>
                <a:ea typeface="Lato"/>
                <a:cs typeface="Lato"/>
                <a:sym typeface="Lato"/>
              </a:rPr>
              <a:t>L'ergonomie est une discipline orientée vers les systèmes qui s'étend à travers tous les aspects de l'activité humaine. ... L'ergonomie favorise une approche holistique dans laquelle des considérations physiques, cognitives, sociales, organisationnelles et environnementales sont prises en compte.</a:t>
            </a:r>
            <a:endParaRPr sz="1480">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nvSpPr>
        <p:spPr>
          <a:xfrm>
            <a:off x="3072000" y="252250"/>
            <a:ext cx="3515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400">
                <a:solidFill>
                  <a:srgbClr val="FFFFFF"/>
                </a:solidFill>
                <a:latin typeface="Roboto"/>
                <a:ea typeface="Roboto"/>
                <a:cs typeface="Roboto"/>
                <a:sym typeface="Roboto"/>
              </a:rPr>
              <a:t>UI/UX</a:t>
            </a:r>
            <a:endParaRPr b="1" sz="2400">
              <a:solidFill>
                <a:srgbClr val="FFFFFF"/>
              </a:solidFill>
              <a:latin typeface="Roboto"/>
              <a:ea typeface="Roboto"/>
              <a:cs typeface="Roboto"/>
              <a:sym typeface="Roboto"/>
            </a:endParaRPr>
          </a:p>
        </p:txBody>
      </p:sp>
      <p:pic>
        <p:nvPicPr>
          <p:cNvPr id="226" name="Google Shape;226;p27"/>
          <p:cNvPicPr preferRelativeResize="0"/>
          <p:nvPr/>
        </p:nvPicPr>
        <p:blipFill>
          <a:blip r:embed="rId3">
            <a:alphaModFix/>
          </a:blip>
          <a:stretch>
            <a:fillRect/>
          </a:stretch>
        </p:blipFill>
        <p:spPr>
          <a:xfrm>
            <a:off x="431713" y="916725"/>
            <a:ext cx="8280565" cy="4032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nvSpPr>
        <p:spPr>
          <a:xfrm>
            <a:off x="3072000" y="252250"/>
            <a:ext cx="3515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400">
                <a:solidFill>
                  <a:srgbClr val="FFFFFF"/>
                </a:solidFill>
                <a:latin typeface="Roboto"/>
                <a:ea typeface="Roboto"/>
                <a:cs typeface="Roboto"/>
                <a:sym typeface="Roboto"/>
              </a:rPr>
              <a:t>responsive design</a:t>
            </a:r>
            <a:endParaRPr b="1" sz="2400">
              <a:solidFill>
                <a:srgbClr val="FFFFFF"/>
              </a:solidFill>
              <a:latin typeface="Roboto"/>
              <a:ea typeface="Roboto"/>
              <a:cs typeface="Roboto"/>
              <a:sym typeface="Roboto"/>
            </a:endParaRPr>
          </a:p>
        </p:txBody>
      </p:sp>
      <p:sp>
        <p:nvSpPr>
          <p:cNvPr id="232" name="Google Shape;232;p28"/>
          <p:cNvSpPr txBox="1"/>
          <p:nvPr/>
        </p:nvSpPr>
        <p:spPr>
          <a:xfrm>
            <a:off x="3139350" y="1501300"/>
            <a:ext cx="5802300" cy="1551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sz="1480">
                <a:solidFill>
                  <a:schemeClr val="lt1"/>
                </a:solidFill>
                <a:latin typeface="Lato"/>
                <a:ea typeface="Lato"/>
                <a:cs typeface="Lato"/>
                <a:sym typeface="Lato"/>
              </a:rPr>
              <a:t>Le Responsive Design ou plus précisément le Responsive Web Design (RWD) est une technique de conception d’interface digitale qui fait en sorte que l’affichage d’une quelconque page d’un site s’adapte de façon automatique à la taille de l’écran du terminal qui le lit. Il est différent de l’Adaptative Design bien que les deux concepts aient pour but d’améliorer l’ergonomie mobile du site web.</a:t>
            </a:r>
            <a:endParaRPr sz="148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4"/>
          <p:cNvSpPr txBox="1"/>
          <p:nvPr>
            <p:ph type="ctrTitle"/>
          </p:nvPr>
        </p:nvSpPr>
        <p:spPr>
          <a:xfrm>
            <a:off x="3165925" y="1200875"/>
            <a:ext cx="4976700" cy="2513100"/>
          </a:xfrm>
          <a:prstGeom prst="rect">
            <a:avLst/>
          </a:prstGeom>
        </p:spPr>
        <p:txBody>
          <a:bodyPr anchorCtr="0" anchor="t" bIns="91425" lIns="91425" spcFirstLastPara="1" rIns="91425" wrap="square" tIns="91425">
            <a:normAutofit fontScale="90000"/>
          </a:bodyPr>
          <a:lstStyle/>
          <a:p>
            <a:pPr indent="0" lvl="0" marL="0" rtl="0" algn="just">
              <a:lnSpc>
                <a:spcPct val="160000"/>
              </a:lnSpc>
              <a:spcBef>
                <a:spcPts val="0"/>
              </a:spcBef>
              <a:spcAft>
                <a:spcPts val="0"/>
              </a:spcAft>
              <a:buNone/>
            </a:pPr>
            <a:r>
              <a:rPr lang="fr" sz="1772">
                <a:latin typeface="Roboto"/>
                <a:ea typeface="Roboto"/>
                <a:cs typeface="Roboto"/>
                <a:sym typeface="Roboto"/>
              </a:rPr>
              <a:t>c’est la méthode de conception la moins élaborée, </a:t>
            </a:r>
            <a:endParaRPr sz="1772">
              <a:latin typeface="Roboto"/>
              <a:ea typeface="Roboto"/>
              <a:cs typeface="Roboto"/>
              <a:sym typeface="Roboto"/>
            </a:endParaRPr>
          </a:p>
          <a:p>
            <a:pPr indent="0" lvl="0" marL="0" rtl="0" algn="just">
              <a:lnSpc>
                <a:spcPct val="160000"/>
              </a:lnSpc>
              <a:spcBef>
                <a:spcPts val="1200"/>
              </a:spcBef>
              <a:spcAft>
                <a:spcPts val="0"/>
              </a:spcAft>
              <a:buNone/>
            </a:pPr>
            <a:r>
              <a:rPr lang="fr" sz="1772">
                <a:latin typeface="Roboto"/>
                <a:ea typeface="Roboto"/>
                <a:cs typeface="Roboto"/>
                <a:sym typeface="Roboto"/>
              </a:rPr>
              <a:t>elle consiste à schématiser une page sous forme </a:t>
            </a:r>
            <a:endParaRPr sz="1772">
              <a:latin typeface="Roboto"/>
              <a:ea typeface="Roboto"/>
              <a:cs typeface="Roboto"/>
              <a:sym typeface="Roboto"/>
            </a:endParaRPr>
          </a:p>
          <a:p>
            <a:pPr indent="0" lvl="0" marL="0" rtl="0" algn="just">
              <a:lnSpc>
                <a:spcPct val="160000"/>
              </a:lnSpc>
              <a:spcBef>
                <a:spcPts val="1200"/>
              </a:spcBef>
              <a:spcAft>
                <a:spcPts val="0"/>
              </a:spcAft>
              <a:buNone/>
            </a:pPr>
            <a:r>
              <a:rPr lang="fr" sz="1772">
                <a:latin typeface="Roboto"/>
                <a:ea typeface="Roboto"/>
                <a:cs typeface="Roboto"/>
                <a:sym typeface="Roboto"/>
              </a:rPr>
              <a:t>de blocs de contenu grossier afin de déterminer </a:t>
            </a:r>
            <a:endParaRPr sz="1772">
              <a:latin typeface="Roboto"/>
              <a:ea typeface="Roboto"/>
              <a:cs typeface="Roboto"/>
              <a:sym typeface="Roboto"/>
            </a:endParaRPr>
          </a:p>
          <a:p>
            <a:pPr indent="0" lvl="0" marL="0" rtl="0" algn="just">
              <a:lnSpc>
                <a:spcPct val="160000"/>
              </a:lnSpc>
              <a:spcBef>
                <a:spcPts val="1200"/>
              </a:spcBef>
              <a:spcAft>
                <a:spcPts val="0"/>
              </a:spcAft>
              <a:buNone/>
            </a:pPr>
            <a:r>
              <a:rPr lang="fr" sz="1772">
                <a:latin typeface="Roboto"/>
                <a:ea typeface="Roboto"/>
                <a:cs typeface="Roboto"/>
                <a:sym typeface="Roboto"/>
              </a:rPr>
              <a:t>l’organisation de la page et de son contenu.</a:t>
            </a:r>
            <a:endParaRPr sz="1772">
              <a:latin typeface="Roboto"/>
              <a:ea typeface="Roboto"/>
              <a:cs typeface="Roboto"/>
              <a:sym typeface="Roboto"/>
            </a:endParaRPr>
          </a:p>
          <a:p>
            <a:pPr indent="0" lvl="0" marL="0" rtl="0" algn="l">
              <a:spcBef>
                <a:spcPts val="1200"/>
              </a:spcBef>
              <a:spcAft>
                <a:spcPts val="0"/>
              </a:spcAft>
              <a:buNone/>
            </a:pPr>
            <a:r>
              <a:t/>
            </a:r>
            <a:endParaRPr/>
          </a:p>
        </p:txBody>
      </p:sp>
      <p:sp>
        <p:nvSpPr>
          <p:cNvPr id="144" name="Google Shape;144;p14"/>
          <p:cNvSpPr txBox="1"/>
          <p:nvPr>
            <p:ph idx="1" type="subTitle"/>
          </p:nvPr>
        </p:nvSpPr>
        <p:spPr>
          <a:xfrm>
            <a:off x="2608125" y="463775"/>
            <a:ext cx="4645800" cy="506100"/>
          </a:xfrm>
          <a:prstGeom prst="rect">
            <a:avLst/>
          </a:prstGeom>
        </p:spPr>
        <p:txBody>
          <a:bodyPr anchorCtr="0" anchor="t" bIns="91425" lIns="91425" spcFirstLastPara="1" rIns="91425" wrap="square" tIns="91425">
            <a:noAutofit/>
          </a:bodyPr>
          <a:lstStyle/>
          <a:p>
            <a:pPr indent="0" lvl="0" marL="0" rtl="0" algn="l">
              <a:lnSpc>
                <a:spcPct val="140000"/>
              </a:lnSpc>
              <a:spcBef>
                <a:spcPts val="1200"/>
              </a:spcBef>
              <a:spcAft>
                <a:spcPts val="0"/>
              </a:spcAft>
              <a:buSzPts val="523"/>
              <a:buNone/>
            </a:pPr>
            <a:r>
              <a:rPr b="1" lang="fr" sz="2497">
                <a:latin typeface="Roboto"/>
                <a:ea typeface="Roboto"/>
                <a:cs typeface="Roboto"/>
                <a:sym typeface="Roboto"/>
              </a:rPr>
              <a:t>Qu’est-ce que le Zoning ?</a:t>
            </a:r>
            <a:endParaRPr b="1" sz="2497">
              <a:latin typeface="Roboto"/>
              <a:ea typeface="Roboto"/>
              <a:cs typeface="Roboto"/>
              <a:sym typeface="Roboto"/>
            </a:endParaRPr>
          </a:p>
          <a:p>
            <a:pPr indent="0" lvl="0" marL="0" rtl="0" algn="l">
              <a:lnSpc>
                <a:spcPct val="115000"/>
              </a:lnSpc>
              <a:spcBef>
                <a:spcPts val="200"/>
              </a:spcBef>
              <a:spcAft>
                <a:spcPts val="0"/>
              </a:spcAft>
              <a:buSzPts val="523"/>
              <a:buNone/>
            </a:pPr>
            <a:r>
              <a:t/>
            </a:r>
            <a:endParaRPr sz="2022">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ctrTitle"/>
          </p:nvPr>
        </p:nvSpPr>
        <p:spPr>
          <a:xfrm>
            <a:off x="2175275" y="592600"/>
            <a:ext cx="6904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 </a:t>
            </a:r>
            <a:endParaRPr/>
          </a:p>
        </p:txBody>
      </p:sp>
      <p:pic>
        <p:nvPicPr>
          <p:cNvPr id="150" name="Google Shape;150;p15"/>
          <p:cNvPicPr preferRelativeResize="0"/>
          <p:nvPr/>
        </p:nvPicPr>
        <p:blipFill>
          <a:blip r:embed="rId3">
            <a:alphaModFix/>
          </a:blip>
          <a:stretch>
            <a:fillRect/>
          </a:stretch>
        </p:blipFill>
        <p:spPr>
          <a:xfrm>
            <a:off x="3173075" y="192875"/>
            <a:ext cx="5731600" cy="4580449"/>
          </a:xfrm>
          <a:prstGeom prst="rect">
            <a:avLst/>
          </a:prstGeom>
          <a:noFill/>
          <a:ln>
            <a:noFill/>
          </a:ln>
        </p:spPr>
      </p:pic>
      <p:sp>
        <p:nvSpPr>
          <p:cNvPr id="151" name="Google Shape;151;p15"/>
          <p:cNvSpPr txBox="1"/>
          <p:nvPr>
            <p:ph idx="1" type="subTitle"/>
          </p:nvPr>
        </p:nvSpPr>
        <p:spPr>
          <a:xfrm>
            <a:off x="325700" y="2743200"/>
            <a:ext cx="2364000" cy="1039500"/>
          </a:xfrm>
          <a:prstGeom prst="rect">
            <a:avLst/>
          </a:prstGeom>
        </p:spPr>
        <p:txBody>
          <a:bodyPr anchorCtr="0" anchor="t" bIns="91425" lIns="91425" spcFirstLastPara="1" rIns="91425" wrap="square" tIns="91425">
            <a:noAutofit/>
          </a:bodyPr>
          <a:lstStyle/>
          <a:p>
            <a:pPr indent="0" lvl="0" marL="0" rtl="0" algn="l">
              <a:lnSpc>
                <a:spcPct val="140000"/>
              </a:lnSpc>
              <a:spcBef>
                <a:spcPts val="1200"/>
              </a:spcBef>
              <a:spcAft>
                <a:spcPts val="200"/>
              </a:spcAft>
              <a:buSzPts val="523"/>
              <a:buNone/>
            </a:pPr>
            <a:r>
              <a:rPr b="1" lang="fr" sz="2697">
                <a:solidFill>
                  <a:srgbClr val="6AA84F"/>
                </a:solidFill>
                <a:latin typeface="Roboto"/>
                <a:ea typeface="Roboto"/>
                <a:cs typeface="Roboto"/>
                <a:sym typeface="Roboto"/>
              </a:rPr>
              <a:t>le</a:t>
            </a:r>
            <a:r>
              <a:rPr b="1" lang="fr" sz="2697">
                <a:solidFill>
                  <a:srgbClr val="0000FF"/>
                </a:solidFill>
                <a:latin typeface="Roboto"/>
                <a:ea typeface="Roboto"/>
                <a:cs typeface="Roboto"/>
                <a:sym typeface="Roboto"/>
              </a:rPr>
              <a:t> </a:t>
            </a:r>
            <a:r>
              <a:rPr b="1" lang="fr" sz="2697">
                <a:solidFill>
                  <a:srgbClr val="3C78D8"/>
                </a:solidFill>
                <a:latin typeface="Roboto"/>
                <a:ea typeface="Roboto"/>
                <a:cs typeface="Roboto"/>
                <a:sym typeface="Roboto"/>
              </a:rPr>
              <a:t>Zoning </a:t>
            </a:r>
            <a:endParaRPr sz="2222">
              <a:solidFill>
                <a:srgbClr val="3C78D8"/>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ctrTitle"/>
          </p:nvPr>
        </p:nvSpPr>
        <p:spPr>
          <a:xfrm>
            <a:off x="3153375" y="1439125"/>
            <a:ext cx="5229900" cy="1728300"/>
          </a:xfrm>
          <a:prstGeom prst="rect">
            <a:avLst/>
          </a:prstGeom>
        </p:spPr>
        <p:txBody>
          <a:bodyPr anchorCtr="0" anchor="t" bIns="91425" lIns="91425" spcFirstLastPara="1" rIns="91425" wrap="square" tIns="91425">
            <a:normAutofit fontScale="90000"/>
          </a:bodyPr>
          <a:lstStyle/>
          <a:p>
            <a:pPr indent="0" lvl="0" marL="0" marR="0" rtl="0" algn="just">
              <a:lnSpc>
                <a:spcPct val="160000"/>
              </a:lnSpc>
              <a:spcBef>
                <a:spcPts val="0"/>
              </a:spcBef>
              <a:spcAft>
                <a:spcPts val="0"/>
              </a:spcAft>
              <a:buNone/>
            </a:pPr>
            <a:r>
              <a:rPr lang="fr" sz="1772">
                <a:latin typeface="Roboto"/>
                <a:ea typeface="Roboto"/>
                <a:cs typeface="Roboto"/>
                <a:sym typeface="Roboto"/>
              </a:rPr>
              <a:t>se fait généralement après le zoning et permet d’intégrer le vrai contenu de la page afin de montrer les fonctions de celle-ci. Son objectif est avant tout fonctionnel.</a:t>
            </a:r>
            <a:endParaRPr sz="1772">
              <a:latin typeface="Roboto"/>
              <a:ea typeface="Roboto"/>
              <a:cs typeface="Roboto"/>
              <a:sym typeface="Roboto"/>
            </a:endParaRPr>
          </a:p>
          <a:p>
            <a:pPr indent="0" lvl="0" marL="0" marR="0" rtl="0" algn="just">
              <a:lnSpc>
                <a:spcPct val="160000"/>
              </a:lnSpc>
              <a:spcBef>
                <a:spcPts val="1200"/>
              </a:spcBef>
              <a:spcAft>
                <a:spcPts val="0"/>
              </a:spcAft>
              <a:buNone/>
            </a:pPr>
            <a:r>
              <a:t/>
            </a:r>
            <a:endParaRPr sz="1772">
              <a:latin typeface="Roboto"/>
              <a:ea typeface="Roboto"/>
              <a:cs typeface="Roboto"/>
              <a:sym typeface="Roboto"/>
            </a:endParaRPr>
          </a:p>
          <a:p>
            <a:pPr indent="0" lvl="0" marL="0" marR="0" rtl="0" algn="just">
              <a:lnSpc>
                <a:spcPct val="160000"/>
              </a:lnSpc>
              <a:spcBef>
                <a:spcPts val="1200"/>
              </a:spcBef>
              <a:spcAft>
                <a:spcPts val="0"/>
              </a:spcAft>
              <a:buNone/>
            </a:pPr>
            <a:r>
              <a:t/>
            </a:r>
            <a:endParaRPr sz="1772">
              <a:latin typeface="Roboto"/>
              <a:ea typeface="Roboto"/>
              <a:cs typeface="Roboto"/>
              <a:sym typeface="Roboto"/>
            </a:endParaRPr>
          </a:p>
          <a:p>
            <a:pPr indent="0" lvl="0" marL="0" rtl="0" algn="l">
              <a:spcBef>
                <a:spcPts val="1200"/>
              </a:spcBef>
              <a:spcAft>
                <a:spcPts val="0"/>
              </a:spcAft>
              <a:buNone/>
            </a:pPr>
            <a:r>
              <a:t/>
            </a:r>
            <a:endParaRPr/>
          </a:p>
        </p:txBody>
      </p:sp>
      <p:sp>
        <p:nvSpPr>
          <p:cNvPr id="157" name="Google Shape;157;p16"/>
          <p:cNvSpPr txBox="1"/>
          <p:nvPr>
            <p:ph idx="1" type="subTitle"/>
          </p:nvPr>
        </p:nvSpPr>
        <p:spPr>
          <a:xfrm>
            <a:off x="2608125" y="463775"/>
            <a:ext cx="4645800" cy="506100"/>
          </a:xfrm>
          <a:prstGeom prst="rect">
            <a:avLst/>
          </a:prstGeom>
        </p:spPr>
        <p:txBody>
          <a:bodyPr anchorCtr="0" anchor="t" bIns="91425" lIns="91425" spcFirstLastPara="1" rIns="91425" wrap="square" tIns="91425">
            <a:noAutofit/>
          </a:bodyPr>
          <a:lstStyle/>
          <a:p>
            <a:pPr indent="0" lvl="0" marL="0" rtl="0" algn="l">
              <a:lnSpc>
                <a:spcPct val="140000"/>
              </a:lnSpc>
              <a:spcBef>
                <a:spcPts val="1200"/>
              </a:spcBef>
              <a:spcAft>
                <a:spcPts val="0"/>
              </a:spcAft>
              <a:buNone/>
            </a:pPr>
            <a:r>
              <a:rPr b="1" lang="fr" sz="2400">
                <a:solidFill>
                  <a:srgbClr val="FFFFFF"/>
                </a:solidFill>
                <a:latin typeface="Roboto"/>
                <a:ea typeface="Roboto"/>
                <a:cs typeface="Roboto"/>
                <a:sym typeface="Roboto"/>
              </a:rPr>
              <a:t>Qu’est-ce qu’un Wireframe ?</a:t>
            </a:r>
            <a:endParaRPr b="1" sz="2400">
              <a:solidFill>
                <a:srgbClr val="FFFFFF"/>
              </a:solidFill>
              <a:latin typeface="Roboto"/>
              <a:ea typeface="Roboto"/>
              <a:cs typeface="Roboto"/>
              <a:sym typeface="Roboto"/>
            </a:endParaRPr>
          </a:p>
          <a:p>
            <a:pPr indent="0" lvl="0" marL="0" rtl="0" algn="l">
              <a:lnSpc>
                <a:spcPct val="140000"/>
              </a:lnSpc>
              <a:spcBef>
                <a:spcPts val="1200"/>
              </a:spcBef>
              <a:spcAft>
                <a:spcPts val="0"/>
              </a:spcAft>
              <a:buSzPts val="523"/>
              <a:buNone/>
            </a:pPr>
            <a:r>
              <a:t/>
            </a:r>
            <a:endParaRPr b="1" sz="2797">
              <a:latin typeface="Roboto"/>
              <a:ea typeface="Roboto"/>
              <a:cs typeface="Roboto"/>
              <a:sym typeface="Roboto"/>
            </a:endParaRPr>
          </a:p>
          <a:p>
            <a:pPr indent="0" lvl="0" marL="0" rtl="0" algn="l">
              <a:lnSpc>
                <a:spcPct val="115000"/>
              </a:lnSpc>
              <a:spcBef>
                <a:spcPts val="200"/>
              </a:spcBef>
              <a:spcAft>
                <a:spcPts val="0"/>
              </a:spcAft>
              <a:buSzPts val="523"/>
              <a:buNone/>
            </a:pPr>
            <a:r>
              <a:t/>
            </a:r>
            <a:endParaRPr sz="2022">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ctrTitle"/>
          </p:nvPr>
        </p:nvSpPr>
        <p:spPr>
          <a:xfrm>
            <a:off x="2175275" y="592600"/>
            <a:ext cx="6904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 </a:t>
            </a:r>
            <a:endParaRPr/>
          </a:p>
        </p:txBody>
      </p:sp>
      <p:sp>
        <p:nvSpPr>
          <p:cNvPr id="163" name="Google Shape;163;p17"/>
          <p:cNvSpPr txBox="1"/>
          <p:nvPr>
            <p:ph idx="1" type="subTitle"/>
          </p:nvPr>
        </p:nvSpPr>
        <p:spPr>
          <a:xfrm>
            <a:off x="325700" y="2743200"/>
            <a:ext cx="2364000" cy="1039500"/>
          </a:xfrm>
          <a:prstGeom prst="rect">
            <a:avLst/>
          </a:prstGeom>
        </p:spPr>
        <p:txBody>
          <a:bodyPr anchorCtr="0" anchor="t" bIns="91425" lIns="91425" spcFirstLastPara="1" rIns="91425" wrap="square" tIns="91425">
            <a:noAutofit/>
          </a:bodyPr>
          <a:lstStyle/>
          <a:p>
            <a:pPr indent="0" lvl="0" marL="0" rtl="0" algn="l">
              <a:lnSpc>
                <a:spcPct val="140000"/>
              </a:lnSpc>
              <a:spcBef>
                <a:spcPts val="1200"/>
              </a:spcBef>
              <a:spcAft>
                <a:spcPts val="0"/>
              </a:spcAft>
              <a:buSzPts val="523"/>
              <a:buNone/>
            </a:pPr>
            <a:r>
              <a:rPr b="1" lang="fr" sz="2697">
                <a:solidFill>
                  <a:srgbClr val="6AA84F"/>
                </a:solidFill>
                <a:latin typeface="Roboto"/>
                <a:ea typeface="Roboto"/>
                <a:cs typeface="Roboto"/>
                <a:sym typeface="Roboto"/>
              </a:rPr>
              <a:t>le</a:t>
            </a:r>
            <a:r>
              <a:rPr b="1" lang="fr" sz="2697">
                <a:solidFill>
                  <a:srgbClr val="3C78D8"/>
                </a:solidFill>
                <a:latin typeface="Roboto"/>
                <a:ea typeface="Roboto"/>
                <a:cs typeface="Roboto"/>
                <a:sym typeface="Roboto"/>
              </a:rPr>
              <a:t> Wireframe</a:t>
            </a:r>
            <a:r>
              <a:rPr b="1" lang="fr" sz="2100">
                <a:solidFill>
                  <a:srgbClr val="0A0A0A"/>
                </a:solidFill>
                <a:highlight>
                  <a:srgbClr val="FFFFFF"/>
                </a:highlight>
                <a:latin typeface="Roboto"/>
                <a:ea typeface="Roboto"/>
                <a:cs typeface="Roboto"/>
                <a:sym typeface="Roboto"/>
              </a:rPr>
              <a:t> </a:t>
            </a:r>
            <a:endParaRPr b="1" sz="2100">
              <a:solidFill>
                <a:srgbClr val="0A0A0A"/>
              </a:solidFill>
              <a:highlight>
                <a:srgbClr val="FFFFFF"/>
              </a:highlight>
              <a:latin typeface="Roboto"/>
              <a:ea typeface="Roboto"/>
              <a:cs typeface="Roboto"/>
              <a:sym typeface="Roboto"/>
            </a:endParaRPr>
          </a:p>
          <a:p>
            <a:pPr indent="0" lvl="0" marL="0" rtl="0" algn="l">
              <a:lnSpc>
                <a:spcPct val="140000"/>
              </a:lnSpc>
              <a:spcBef>
                <a:spcPts val="1200"/>
              </a:spcBef>
              <a:spcAft>
                <a:spcPts val="200"/>
              </a:spcAft>
              <a:buSzPts val="523"/>
              <a:buNone/>
            </a:pPr>
            <a:r>
              <a:rPr b="1" lang="fr" sz="2697">
                <a:solidFill>
                  <a:srgbClr val="3C78D8"/>
                </a:solidFill>
                <a:latin typeface="Roboto"/>
                <a:ea typeface="Roboto"/>
                <a:cs typeface="Roboto"/>
                <a:sym typeface="Roboto"/>
              </a:rPr>
              <a:t> </a:t>
            </a:r>
            <a:endParaRPr sz="2222">
              <a:solidFill>
                <a:srgbClr val="3C78D8"/>
              </a:solidFill>
              <a:latin typeface="Arial"/>
              <a:ea typeface="Arial"/>
              <a:cs typeface="Arial"/>
              <a:sym typeface="Arial"/>
            </a:endParaRPr>
          </a:p>
        </p:txBody>
      </p:sp>
      <p:pic>
        <p:nvPicPr>
          <p:cNvPr id="164" name="Google Shape;164;p17"/>
          <p:cNvPicPr preferRelativeResize="0"/>
          <p:nvPr/>
        </p:nvPicPr>
        <p:blipFill>
          <a:blip r:embed="rId3">
            <a:alphaModFix/>
          </a:blip>
          <a:stretch>
            <a:fillRect/>
          </a:stretch>
        </p:blipFill>
        <p:spPr>
          <a:xfrm>
            <a:off x="2807950" y="96425"/>
            <a:ext cx="6271826" cy="4832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ctrTitle"/>
          </p:nvPr>
        </p:nvSpPr>
        <p:spPr>
          <a:xfrm>
            <a:off x="3030250" y="1400125"/>
            <a:ext cx="5967300" cy="14799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0"/>
              </a:spcBef>
              <a:spcAft>
                <a:spcPts val="0"/>
              </a:spcAft>
              <a:buNone/>
            </a:pPr>
            <a:r>
              <a:rPr lang="fr" sz="1772">
                <a:latin typeface="Roboto"/>
                <a:ea typeface="Roboto"/>
                <a:cs typeface="Roboto"/>
                <a:sym typeface="Roboto"/>
              </a:rPr>
              <a:t>c’est tout simplement un wireframe transformé en page HTML. Il permet de se projeter, car une fois la page dynamique on peut naviguer entre les pages, tester des formulaires…</a:t>
            </a:r>
            <a:endParaRPr sz="11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672">
              <a:latin typeface="Roboto"/>
              <a:ea typeface="Roboto"/>
              <a:cs typeface="Roboto"/>
              <a:sym typeface="Roboto"/>
            </a:endParaRPr>
          </a:p>
        </p:txBody>
      </p:sp>
      <p:sp>
        <p:nvSpPr>
          <p:cNvPr id="170" name="Google Shape;170;p18"/>
          <p:cNvSpPr txBox="1"/>
          <p:nvPr>
            <p:ph idx="1" type="subTitle"/>
          </p:nvPr>
        </p:nvSpPr>
        <p:spPr>
          <a:xfrm>
            <a:off x="2940325" y="153675"/>
            <a:ext cx="4645800" cy="506100"/>
          </a:xfrm>
          <a:prstGeom prst="rect">
            <a:avLst/>
          </a:prstGeom>
        </p:spPr>
        <p:txBody>
          <a:bodyPr anchorCtr="0" anchor="t" bIns="91425" lIns="91425" spcFirstLastPara="1" rIns="91425" wrap="square" tIns="91425">
            <a:normAutofit fontScale="25000" lnSpcReduction="20000"/>
          </a:bodyPr>
          <a:lstStyle/>
          <a:p>
            <a:pPr indent="0" lvl="0" marL="0" rtl="0" algn="l">
              <a:lnSpc>
                <a:spcPct val="140000"/>
              </a:lnSpc>
              <a:spcBef>
                <a:spcPts val="1200"/>
              </a:spcBef>
              <a:spcAft>
                <a:spcPts val="0"/>
              </a:spcAft>
              <a:buNone/>
            </a:pPr>
            <a:r>
              <a:rPr b="1" lang="fr" sz="9200">
                <a:solidFill>
                  <a:srgbClr val="FFFFFF"/>
                </a:solidFill>
                <a:latin typeface="Roboto"/>
                <a:ea typeface="Roboto"/>
                <a:cs typeface="Roboto"/>
                <a:sym typeface="Roboto"/>
              </a:rPr>
              <a:t>Qu’est-ce qu’un </a:t>
            </a:r>
            <a:r>
              <a:rPr b="1" lang="fr" sz="9200">
                <a:solidFill>
                  <a:srgbClr val="FFFFFF"/>
                </a:solidFill>
                <a:latin typeface="Roboto"/>
                <a:ea typeface="Roboto"/>
                <a:cs typeface="Roboto"/>
                <a:sym typeface="Roboto"/>
              </a:rPr>
              <a:t>Mockup</a:t>
            </a:r>
            <a:r>
              <a:rPr b="1" lang="fr" sz="9200">
                <a:solidFill>
                  <a:srgbClr val="FFFFFF"/>
                </a:solidFill>
                <a:latin typeface="Roboto"/>
                <a:ea typeface="Roboto"/>
                <a:cs typeface="Roboto"/>
                <a:sym typeface="Roboto"/>
              </a:rPr>
              <a:t>?</a:t>
            </a:r>
            <a:endParaRPr b="1" sz="8900">
              <a:solidFill>
                <a:srgbClr val="0A0A0A"/>
              </a:solidFill>
              <a:highlight>
                <a:srgbClr val="FFFFFF"/>
              </a:highlight>
              <a:latin typeface="Roboto"/>
              <a:ea typeface="Roboto"/>
              <a:cs typeface="Roboto"/>
              <a:sym typeface="Roboto"/>
            </a:endParaRPr>
          </a:p>
          <a:p>
            <a:pPr indent="0" lvl="0" marL="0" rtl="0" algn="l">
              <a:lnSpc>
                <a:spcPct val="140000"/>
              </a:lnSpc>
              <a:spcBef>
                <a:spcPts val="1200"/>
              </a:spcBef>
              <a:spcAft>
                <a:spcPts val="0"/>
              </a:spcAft>
              <a:buNone/>
            </a:pPr>
            <a:r>
              <a:t/>
            </a:r>
            <a:endParaRPr b="1" sz="2400">
              <a:solidFill>
                <a:srgbClr val="FFFFFF"/>
              </a:solidFill>
              <a:latin typeface="Roboto"/>
              <a:ea typeface="Roboto"/>
              <a:cs typeface="Roboto"/>
              <a:sym typeface="Roboto"/>
            </a:endParaRPr>
          </a:p>
          <a:p>
            <a:pPr indent="0" lvl="0" marL="0" rtl="0" algn="l">
              <a:lnSpc>
                <a:spcPct val="115000"/>
              </a:lnSpc>
              <a:spcBef>
                <a:spcPts val="200"/>
              </a:spcBef>
              <a:spcAft>
                <a:spcPts val="0"/>
              </a:spcAft>
              <a:buSzPct val="25834"/>
              <a:buNone/>
            </a:pPr>
            <a:r>
              <a:t/>
            </a:r>
            <a:endParaRPr sz="2022">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ctrTitle"/>
          </p:nvPr>
        </p:nvSpPr>
        <p:spPr>
          <a:xfrm>
            <a:off x="2175275" y="592600"/>
            <a:ext cx="6904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 </a:t>
            </a:r>
            <a:endParaRPr/>
          </a:p>
        </p:txBody>
      </p:sp>
      <p:sp>
        <p:nvSpPr>
          <p:cNvPr id="176" name="Google Shape;176;p19"/>
          <p:cNvSpPr txBox="1"/>
          <p:nvPr>
            <p:ph idx="1" type="subTitle"/>
          </p:nvPr>
        </p:nvSpPr>
        <p:spPr>
          <a:xfrm>
            <a:off x="-321450" y="2882500"/>
            <a:ext cx="3032400" cy="867900"/>
          </a:xfrm>
          <a:prstGeom prst="rect">
            <a:avLst/>
          </a:prstGeom>
        </p:spPr>
        <p:txBody>
          <a:bodyPr anchorCtr="0" anchor="t" bIns="91425" lIns="91425" spcFirstLastPara="1" rIns="91425" wrap="square" tIns="91425">
            <a:noAutofit/>
          </a:bodyPr>
          <a:lstStyle/>
          <a:p>
            <a:pPr indent="0" lvl="0" marL="0" rtl="0" algn="l">
              <a:lnSpc>
                <a:spcPct val="140000"/>
              </a:lnSpc>
              <a:spcBef>
                <a:spcPts val="1200"/>
              </a:spcBef>
              <a:spcAft>
                <a:spcPts val="0"/>
              </a:spcAft>
              <a:buSzPts val="523"/>
              <a:buNone/>
            </a:pPr>
            <a:r>
              <a:rPr b="1" lang="fr" sz="2697">
                <a:solidFill>
                  <a:srgbClr val="6AA84F"/>
                </a:solidFill>
                <a:latin typeface="Roboto"/>
                <a:ea typeface="Roboto"/>
                <a:cs typeface="Roboto"/>
                <a:sym typeface="Roboto"/>
              </a:rPr>
              <a:t>      </a:t>
            </a:r>
            <a:r>
              <a:rPr b="1" lang="fr" sz="2697">
                <a:solidFill>
                  <a:srgbClr val="6AA84F"/>
                </a:solidFill>
                <a:latin typeface="Roboto"/>
                <a:ea typeface="Roboto"/>
                <a:cs typeface="Roboto"/>
                <a:sym typeface="Roboto"/>
              </a:rPr>
              <a:t>le</a:t>
            </a:r>
            <a:r>
              <a:rPr b="1" lang="fr" sz="2697">
                <a:solidFill>
                  <a:srgbClr val="3C78D8"/>
                </a:solidFill>
                <a:latin typeface="Roboto"/>
                <a:ea typeface="Roboto"/>
                <a:cs typeface="Roboto"/>
                <a:sym typeface="Roboto"/>
              </a:rPr>
              <a:t> Mockup</a:t>
            </a:r>
            <a:r>
              <a:rPr b="1" lang="fr" sz="2100">
                <a:solidFill>
                  <a:srgbClr val="0A0A0A"/>
                </a:solidFill>
                <a:highlight>
                  <a:srgbClr val="FFFFFF"/>
                </a:highlight>
                <a:latin typeface="Roboto"/>
                <a:ea typeface="Roboto"/>
                <a:cs typeface="Roboto"/>
                <a:sym typeface="Roboto"/>
              </a:rPr>
              <a:t> </a:t>
            </a:r>
            <a:endParaRPr b="1" sz="2100">
              <a:solidFill>
                <a:srgbClr val="0A0A0A"/>
              </a:solidFill>
              <a:highlight>
                <a:srgbClr val="FFFFFF"/>
              </a:highlight>
              <a:latin typeface="Roboto"/>
              <a:ea typeface="Roboto"/>
              <a:cs typeface="Roboto"/>
              <a:sym typeface="Roboto"/>
            </a:endParaRPr>
          </a:p>
          <a:p>
            <a:pPr indent="0" lvl="0" marL="0" rtl="0" algn="l">
              <a:lnSpc>
                <a:spcPct val="140000"/>
              </a:lnSpc>
              <a:spcBef>
                <a:spcPts val="1200"/>
              </a:spcBef>
              <a:spcAft>
                <a:spcPts val="200"/>
              </a:spcAft>
              <a:buSzPts val="523"/>
              <a:buNone/>
            </a:pPr>
            <a:r>
              <a:rPr b="1" lang="fr" sz="2697">
                <a:solidFill>
                  <a:srgbClr val="3C78D8"/>
                </a:solidFill>
                <a:latin typeface="Roboto"/>
                <a:ea typeface="Roboto"/>
                <a:cs typeface="Roboto"/>
                <a:sym typeface="Roboto"/>
              </a:rPr>
              <a:t> </a:t>
            </a:r>
            <a:endParaRPr sz="2222">
              <a:solidFill>
                <a:srgbClr val="3C78D8"/>
              </a:solidFill>
              <a:latin typeface="Arial"/>
              <a:ea typeface="Arial"/>
              <a:cs typeface="Arial"/>
              <a:sym typeface="Arial"/>
            </a:endParaRPr>
          </a:p>
        </p:txBody>
      </p:sp>
      <p:pic>
        <p:nvPicPr>
          <p:cNvPr id="177" name="Google Shape;177;p19"/>
          <p:cNvPicPr preferRelativeResize="0"/>
          <p:nvPr/>
        </p:nvPicPr>
        <p:blipFill>
          <a:blip r:embed="rId3">
            <a:alphaModFix/>
          </a:blip>
          <a:stretch>
            <a:fillRect/>
          </a:stretch>
        </p:blipFill>
        <p:spPr>
          <a:xfrm>
            <a:off x="3815049" y="0"/>
            <a:ext cx="5328949"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ctrTitle"/>
          </p:nvPr>
        </p:nvSpPr>
        <p:spPr>
          <a:xfrm>
            <a:off x="717950" y="1566150"/>
            <a:ext cx="7865400" cy="2204100"/>
          </a:xfrm>
          <a:prstGeom prst="rect">
            <a:avLst/>
          </a:prstGeom>
        </p:spPr>
        <p:txBody>
          <a:bodyPr anchorCtr="0" anchor="t" bIns="91425" lIns="91425" spcFirstLastPara="1" rIns="91425" wrap="square" tIns="91425">
            <a:normAutofit fontScale="90000"/>
          </a:bodyPr>
          <a:lstStyle/>
          <a:p>
            <a:pPr indent="0" lvl="0" marL="0" marR="0" rtl="0" algn="just">
              <a:lnSpc>
                <a:spcPct val="160000"/>
              </a:lnSpc>
              <a:spcBef>
                <a:spcPts val="0"/>
              </a:spcBef>
              <a:spcAft>
                <a:spcPts val="0"/>
              </a:spcAft>
              <a:buNone/>
            </a:pPr>
            <a:r>
              <a:rPr lang="fr" sz="1883">
                <a:latin typeface="Roboto"/>
                <a:ea typeface="Roboto"/>
                <a:cs typeface="Roboto"/>
                <a:sym typeface="Roboto"/>
              </a:rPr>
              <a:t>permet de se focaliser sur le fond en testant les fonctionnalités. Il permet de décider avec quelles technologies les informations seront affichées, quel langage il faudra utiliser… Son but est avant tout fonctionnel. Un prototype est généralement unique (soit abandonné par la suite, soit fait pour évoluer), contrairement aux wireframes et maquettes qui peuvent être multiples.</a:t>
            </a:r>
            <a:endParaRPr sz="1883">
              <a:latin typeface="Roboto"/>
              <a:ea typeface="Roboto"/>
              <a:cs typeface="Roboto"/>
              <a:sym typeface="Roboto"/>
            </a:endParaRPr>
          </a:p>
          <a:p>
            <a:pPr indent="0" lvl="0" marL="0" marR="0" rtl="0" algn="just">
              <a:lnSpc>
                <a:spcPct val="160000"/>
              </a:lnSpc>
              <a:spcBef>
                <a:spcPts val="1200"/>
              </a:spcBef>
              <a:spcAft>
                <a:spcPts val="0"/>
              </a:spcAft>
              <a:buNone/>
            </a:pPr>
            <a:r>
              <a:t/>
            </a:r>
            <a:endParaRPr sz="1772">
              <a:latin typeface="Roboto"/>
              <a:ea typeface="Roboto"/>
              <a:cs typeface="Roboto"/>
              <a:sym typeface="Roboto"/>
            </a:endParaRPr>
          </a:p>
          <a:p>
            <a:pPr indent="0" lvl="0" marL="0" marR="0" rtl="0" algn="just">
              <a:lnSpc>
                <a:spcPct val="160000"/>
              </a:lnSpc>
              <a:spcBef>
                <a:spcPts val="1200"/>
              </a:spcBef>
              <a:spcAft>
                <a:spcPts val="0"/>
              </a:spcAft>
              <a:buNone/>
            </a:pPr>
            <a:r>
              <a:t/>
            </a:r>
            <a:endParaRPr sz="1772">
              <a:latin typeface="Roboto"/>
              <a:ea typeface="Roboto"/>
              <a:cs typeface="Roboto"/>
              <a:sym typeface="Roboto"/>
            </a:endParaRPr>
          </a:p>
          <a:p>
            <a:pPr indent="0" lvl="0" marL="0" rtl="0" algn="l">
              <a:spcBef>
                <a:spcPts val="1200"/>
              </a:spcBef>
              <a:spcAft>
                <a:spcPts val="0"/>
              </a:spcAft>
              <a:buNone/>
            </a:pPr>
            <a:r>
              <a:t/>
            </a:r>
            <a:endParaRPr/>
          </a:p>
        </p:txBody>
      </p:sp>
      <p:sp>
        <p:nvSpPr>
          <p:cNvPr id="183" name="Google Shape;183;p20"/>
          <p:cNvSpPr txBox="1"/>
          <p:nvPr>
            <p:ph idx="1" type="subTitle"/>
          </p:nvPr>
        </p:nvSpPr>
        <p:spPr>
          <a:xfrm>
            <a:off x="2608125" y="463775"/>
            <a:ext cx="4645800" cy="506100"/>
          </a:xfrm>
          <a:prstGeom prst="rect">
            <a:avLst/>
          </a:prstGeom>
        </p:spPr>
        <p:txBody>
          <a:bodyPr anchorCtr="0" anchor="t" bIns="91425" lIns="91425" spcFirstLastPara="1" rIns="91425" wrap="square" tIns="91425">
            <a:noAutofit/>
          </a:bodyPr>
          <a:lstStyle/>
          <a:p>
            <a:pPr indent="0" lvl="0" marL="0" rtl="0" algn="l">
              <a:lnSpc>
                <a:spcPct val="140000"/>
              </a:lnSpc>
              <a:spcBef>
                <a:spcPts val="1200"/>
              </a:spcBef>
              <a:spcAft>
                <a:spcPts val="0"/>
              </a:spcAft>
              <a:buNone/>
            </a:pPr>
            <a:r>
              <a:rPr b="1" lang="fr" sz="2400">
                <a:solidFill>
                  <a:srgbClr val="FFFFFF"/>
                </a:solidFill>
                <a:latin typeface="Roboto"/>
                <a:ea typeface="Roboto"/>
                <a:cs typeface="Roboto"/>
                <a:sym typeface="Roboto"/>
              </a:rPr>
              <a:t>Qu’est-ce qu’un</a:t>
            </a:r>
            <a:r>
              <a:rPr b="1" lang="fr" sz="2400">
                <a:solidFill>
                  <a:srgbClr val="FFFFFF"/>
                </a:solidFill>
                <a:latin typeface="Roboto"/>
                <a:ea typeface="Roboto"/>
                <a:cs typeface="Roboto"/>
                <a:sym typeface="Roboto"/>
              </a:rPr>
              <a:t> prototype</a:t>
            </a:r>
            <a:r>
              <a:rPr b="1" lang="fr" sz="2400">
                <a:solidFill>
                  <a:srgbClr val="FFFFFF"/>
                </a:solidFill>
                <a:latin typeface="Roboto"/>
                <a:ea typeface="Roboto"/>
                <a:cs typeface="Roboto"/>
                <a:sym typeface="Roboto"/>
              </a:rPr>
              <a:t>?</a:t>
            </a:r>
            <a:endParaRPr b="1" sz="2400">
              <a:solidFill>
                <a:srgbClr val="FFFFFF"/>
              </a:solidFill>
              <a:latin typeface="Roboto"/>
              <a:ea typeface="Roboto"/>
              <a:cs typeface="Roboto"/>
              <a:sym typeface="Roboto"/>
            </a:endParaRPr>
          </a:p>
          <a:p>
            <a:pPr indent="0" lvl="0" marL="0" rtl="0" algn="l">
              <a:lnSpc>
                <a:spcPct val="140000"/>
              </a:lnSpc>
              <a:spcBef>
                <a:spcPts val="1200"/>
              </a:spcBef>
              <a:spcAft>
                <a:spcPts val="0"/>
              </a:spcAft>
              <a:buSzPts val="523"/>
              <a:buNone/>
            </a:pPr>
            <a:r>
              <a:t/>
            </a:r>
            <a:endParaRPr b="1" sz="2797">
              <a:latin typeface="Roboto"/>
              <a:ea typeface="Roboto"/>
              <a:cs typeface="Roboto"/>
              <a:sym typeface="Roboto"/>
            </a:endParaRPr>
          </a:p>
          <a:p>
            <a:pPr indent="0" lvl="0" marL="0" rtl="0" algn="l">
              <a:lnSpc>
                <a:spcPct val="115000"/>
              </a:lnSpc>
              <a:spcBef>
                <a:spcPts val="200"/>
              </a:spcBef>
              <a:spcAft>
                <a:spcPts val="0"/>
              </a:spcAft>
              <a:buSzPts val="523"/>
              <a:buNone/>
            </a:pPr>
            <a:r>
              <a:t/>
            </a:r>
            <a:endParaRPr sz="2022">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1"/>
          <p:cNvPicPr preferRelativeResize="0"/>
          <p:nvPr/>
        </p:nvPicPr>
        <p:blipFill>
          <a:blip r:embed="rId3">
            <a:alphaModFix/>
          </a:blip>
          <a:stretch>
            <a:fillRect/>
          </a:stretch>
        </p:blipFill>
        <p:spPr>
          <a:xfrm>
            <a:off x="28575" y="0"/>
            <a:ext cx="908685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