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16"/>
  </p:notesMasterIdLst>
  <p:sldIdLst>
    <p:sldId id="258" r:id="rId2"/>
    <p:sldId id="256" r:id="rId3"/>
    <p:sldId id="265" r:id="rId4"/>
    <p:sldId id="262" r:id="rId5"/>
    <p:sldId id="264" r:id="rId6"/>
    <p:sldId id="266" r:id="rId7"/>
    <p:sldId id="267" r:id="rId8"/>
    <p:sldId id="269" r:id="rId9"/>
    <p:sldId id="268" r:id="rId10"/>
    <p:sldId id="270" r:id="rId11"/>
    <p:sldId id="271" r:id="rId12"/>
    <p:sldId id="274"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171A"/>
    <a:srgbClr val="EEF1F4"/>
    <a:srgbClr val="3AB5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3" autoAdjust="0"/>
    <p:restoredTop sz="94631"/>
  </p:normalViewPr>
  <p:slideViewPr>
    <p:cSldViewPr snapToGrid="0">
      <p:cViewPr varScale="1">
        <p:scale>
          <a:sx n="101" d="100"/>
          <a:sy n="101" d="100"/>
        </p:scale>
        <p:origin x="4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72F38C-03AF-4D79-AAA7-52EF1F07144A}" type="datetimeFigureOut">
              <a:rPr lang="en-US" smtClean="0"/>
              <a:t>12/2/15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1AE32-25F6-4402-8B17-5FADEC33ED63}" type="slidenum">
              <a:rPr lang="en-US" smtClean="0"/>
              <a:t>‹#›</a:t>
            </a:fld>
            <a:endParaRPr lang="en-US"/>
          </a:p>
        </p:txBody>
      </p:sp>
    </p:spTree>
    <p:extLst>
      <p:ext uri="{BB962C8B-B14F-4D97-AF65-F5344CB8AC3E}">
        <p14:creationId xmlns:p14="http://schemas.microsoft.com/office/powerpoint/2010/main" val="4172894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1AE32-25F6-4402-8B17-5FADEC33ED63}" type="slidenum">
              <a:rPr lang="en-US" smtClean="0"/>
              <a:t>2</a:t>
            </a:fld>
            <a:endParaRPr lang="en-US"/>
          </a:p>
        </p:txBody>
      </p:sp>
    </p:spTree>
    <p:extLst>
      <p:ext uri="{BB962C8B-B14F-4D97-AF65-F5344CB8AC3E}">
        <p14:creationId xmlns:p14="http://schemas.microsoft.com/office/powerpoint/2010/main" val="13667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1AE32-25F6-4402-8B17-5FADEC33ED63}" type="slidenum">
              <a:rPr lang="en-US" smtClean="0"/>
              <a:t>3</a:t>
            </a:fld>
            <a:endParaRPr lang="en-US"/>
          </a:p>
        </p:txBody>
      </p:sp>
    </p:spTree>
    <p:extLst>
      <p:ext uri="{BB962C8B-B14F-4D97-AF65-F5344CB8AC3E}">
        <p14:creationId xmlns:p14="http://schemas.microsoft.com/office/powerpoint/2010/main" val="915869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Commuter profile: Derek works at one of the food distribution businesses along Malkin Ave. He has not put much thought into why he drives to work, but knows that public transit would require him to walk about 15-20 min from the nearest stop. He has been driving to work for all his adult life and believes he goes to work to earn money in order to afford his car. </a:t>
            </a:r>
            <a:endParaRPr lang="en-US" dirty="0"/>
          </a:p>
        </p:txBody>
      </p:sp>
      <p:sp>
        <p:nvSpPr>
          <p:cNvPr id="4" name="Slide Number Placeholder 3"/>
          <p:cNvSpPr>
            <a:spLocks noGrp="1"/>
          </p:cNvSpPr>
          <p:nvPr>
            <p:ph type="sldNum" sz="quarter" idx="10"/>
          </p:nvPr>
        </p:nvSpPr>
        <p:spPr/>
        <p:txBody>
          <a:bodyPr/>
          <a:lstStyle/>
          <a:p>
            <a:fld id="{FF41AE32-25F6-4402-8B17-5FADEC33ED63}" type="slidenum">
              <a:rPr lang="en-US" smtClean="0"/>
              <a:t>4</a:t>
            </a:fld>
            <a:endParaRPr lang="en-US"/>
          </a:p>
        </p:txBody>
      </p:sp>
    </p:spTree>
    <p:extLst>
      <p:ext uri="{BB962C8B-B14F-4D97-AF65-F5344CB8AC3E}">
        <p14:creationId xmlns:p14="http://schemas.microsoft.com/office/powerpoint/2010/main" val="2576852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Commuter profile: Angela is a professor at Columbia College and takes a direct bus that brings her from her home in Port Moody to downtown, where she then has to transfer to the millennium line and get off at the Main St. Her and her husband share a car, but he often gets privileges because he works in Squamish. Angela is used to taking public transit, but would ideally like to have a seat and either get some work done or read the news during the 45 min it takes to get from Port Moody.</a:t>
            </a:r>
            <a:endParaRPr lang="en-US" dirty="0"/>
          </a:p>
        </p:txBody>
      </p:sp>
      <p:sp>
        <p:nvSpPr>
          <p:cNvPr id="4" name="Slide Number Placeholder 3"/>
          <p:cNvSpPr>
            <a:spLocks noGrp="1"/>
          </p:cNvSpPr>
          <p:nvPr>
            <p:ph type="sldNum" sz="quarter" idx="10"/>
          </p:nvPr>
        </p:nvSpPr>
        <p:spPr/>
        <p:txBody>
          <a:bodyPr/>
          <a:lstStyle/>
          <a:p>
            <a:fld id="{FF41AE32-25F6-4402-8B17-5FADEC33ED63}" type="slidenum">
              <a:rPr lang="en-US" smtClean="0"/>
              <a:t>5</a:t>
            </a:fld>
            <a:endParaRPr lang="en-US"/>
          </a:p>
        </p:txBody>
      </p:sp>
    </p:spTree>
    <p:extLst>
      <p:ext uri="{BB962C8B-B14F-4D97-AF65-F5344CB8AC3E}">
        <p14:creationId xmlns:p14="http://schemas.microsoft.com/office/powerpoint/2010/main" val="3508229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50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595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191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2"/>
          </a:xfrm>
          <a:solidFill>
            <a:schemeClr val="bg1"/>
          </a:solidFill>
        </p:spPr>
        <p:txBody>
          <a:bodyPr/>
          <a:lstStyle/>
          <a:p>
            <a:r>
              <a:rPr lang="en-US" smtClean="0"/>
              <a:t>Click to edit Master title style</a:t>
            </a:r>
            <a:endParaRPr lang="en-US" dirty="0"/>
          </a:p>
        </p:txBody>
      </p:sp>
      <p:sp>
        <p:nvSpPr>
          <p:cNvPr id="3" name="Content Placeholder 2"/>
          <p:cNvSpPr>
            <a:spLocks noGrp="1"/>
          </p:cNvSpPr>
          <p:nvPr>
            <p:ph idx="1"/>
          </p:nvPr>
        </p:nvSpPr>
        <p:spPr>
          <a:solidFill>
            <a:schemeClr val="bg1">
              <a:lumMod val="95000"/>
              <a:alpha val="80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sz="18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6154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453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995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0862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65701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885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227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1064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00715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jpg"/><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547447" y="1842868"/>
            <a:ext cx="9274770" cy="3170099"/>
          </a:xfrm>
          <a:prstGeom prst="rect">
            <a:avLst/>
          </a:prstGeom>
          <a:noFill/>
        </p:spPr>
        <p:txBody>
          <a:bodyPr wrap="square" rtlCol="0">
            <a:spAutoFit/>
          </a:bodyPr>
          <a:lstStyle/>
          <a:p>
            <a:pPr algn="ctr"/>
            <a:r>
              <a:rPr lang="en-US" sz="2400" dirty="0" smtClean="0"/>
              <a:t>The </a:t>
            </a:r>
            <a:r>
              <a:rPr lang="en-US" sz="2400" dirty="0" smtClean="0">
                <a:solidFill>
                  <a:schemeClr val="bg1"/>
                </a:solidFill>
              </a:rPr>
              <a:t>2011 Vancouver Census reported 70.8% of commuters rode to work in single-occupancy vehicles. </a:t>
            </a:r>
          </a:p>
          <a:p>
            <a:pPr algn="ctr"/>
            <a:endParaRPr lang="en-US" sz="2400" dirty="0">
              <a:solidFill>
                <a:schemeClr val="bg1"/>
              </a:solidFill>
            </a:endParaRPr>
          </a:p>
          <a:p>
            <a:pPr algn="ctr"/>
            <a:r>
              <a:rPr lang="en-US" sz="2400" dirty="0" smtClean="0">
                <a:solidFill>
                  <a:schemeClr val="bg1"/>
                </a:solidFill>
              </a:rPr>
              <a:t>With 1.2 million commuters,</a:t>
            </a:r>
          </a:p>
          <a:p>
            <a:pPr algn="ctr"/>
            <a:endParaRPr lang="en-US" sz="2400" dirty="0">
              <a:solidFill>
                <a:schemeClr val="bg1"/>
              </a:solidFill>
            </a:endParaRPr>
          </a:p>
          <a:p>
            <a:pPr algn="ctr"/>
            <a:r>
              <a:rPr lang="en-US" sz="4000" b="1" dirty="0" smtClean="0">
                <a:solidFill>
                  <a:schemeClr val="bg1"/>
                </a:solidFill>
              </a:rPr>
              <a:t>That’s 849,600 vehicles on the road every day. </a:t>
            </a:r>
            <a:endParaRPr lang="en-US" sz="4000" b="1" dirty="0">
              <a:solidFill>
                <a:schemeClr val="bg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874396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GET GOING GREEN EXPO</a:t>
            </a:r>
            <a:endParaRPr lang="en-US" dirty="0"/>
          </a:p>
        </p:txBody>
      </p:sp>
      <p:sp>
        <p:nvSpPr>
          <p:cNvPr id="3" name="Content Placeholder 2"/>
          <p:cNvSpPr>
            <a:spLocks noGrp="1"/>
          </p:cNvSpPr>
          <p:nvPr>
            <p:ph idx="1"/>
          </p:nvPr>
        </p:nvSpPr>
        <p:spPr>
          <a:xfrm>
            <a:off x="845126" y="1810139"/>
            <a:ext cx="5033159" cy="4369998"/>
          </a:xfrm>
        </p:spPr>
        <p:txBody>
          <a:bodyPr/>
          <a:lstStyle/>
          <a:p>
            <a:pPr marL="0" indent="0">
              <a:buNone/>
            </a:pPr>
            <a:r>
              <a:rPr lang="en-US" b="1" dirty="0" smtClean="0"/>
              <a:t>When:</a:t>
            </a:r>
            <a:r>
              <a:rPr lang="en-US" dirty="0" smtClean="0"/>
              <a:t> May/June 2016</a:t>
            </a:r>
          </a:p>
          <a:p>
            <a:pPr marL="0" indent="0">
              <a:buNone/>
            </a:pPr>
            <a:r>
              <a:rPr lang="en-US" b="1" dirty="0" smtClean="0"/>
              <a:t>Where:</a:t>
            </a:r>
            <a:r>
              <a:rPr lang="en-US" dirty="0" smtClean="0"/>
              <a:t> Rocky Mountaineer,</a:t>
            </a:r>
          </a:p>
          <a:p>
            <a:pPr marL="0" indent="0">
              <a:buNone/>
            </a:pPr>
            <a:r>
              <a:rPr lang="en-US" b="1" dirty="0"/>
              <a:t>	</a:t>
            </a:r>
            <a:r>
              <a:rPr lang="en-US" b="1" dirty="0" smtClean="0"/>
              <a:t>    </a:t>
            </a:r>
            <a:r>
              <a:rPr lang="en-US" dirty="0" smtClean="0"/>
              <a:t>False Creek Flats</a:t>
            </a:r>
          </a:p>
          <a:p>
            <a:pPr marL="0" indent="0">
              <a:buNone/>
            </a:pPr>
            <a:r>
              <a:rPr lang="en-US" b="1" dirty="0" smtClean="0"/>
              <a:t>For Who:</a:t>
            </a:r>
            <a:r>
              <a:rPr lang="en-US" dirty="0" smtClean="0"/>
              <a:t> Vancouverites, Commuters, Business Owners</a:t>
            </a:r>
          </a:p>
          <a:p>
            <a:pPr marL="0" indent="0">
              <a:buNone/>
            </a:pPr>
            <a:r>
              <a:rPr lang="en-US" b="1" dirty="0" smtClean="0"/>
              <a:t>Why: </a:t>
            </a:r>
            <a:r>
              <a:rPr lang="en-US" dirty="0" smtClean="0"/>
              <a:t>To showcase why people should choose sustainable businesses for personal and commercial applications </a:t>
            </a:r>
            <a:endParaRPr lang="en-US"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34662159"/>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370840">
                <a:tc>
                  <a:txBody>
                    <a:bodyPr/>
                    <a:lstStyle/>
                    <a:p>
                      <a:pPr algn="ctr"/>
                      <a:r>
                        <a:rPr lang="en-US" dirty="0" smtClean="0">
                          <a:solidFill>
                            <a:schemeClr val="bg2">
                              <a:lumMod val="50000"/>
                            </a:schemeClr>
                          </a:solidFill>
                        </a:rPr>
                        <a:t>Issue Identification </a:t>
                      </a:r>
                      <a:endParaRPr lang="en-US" dirty="0">
                        <a:solidFill>
                          <a:schemeClr val="bg2">
                            <a:lumMod val="50000"/>
                          </a:schemeClr>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Our Solution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Business Model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1"/>
                          </a:solidFill>
                        </a:rPr>
                        <a:t>Expo</a:t>
                      </a:r>
                      <a:r>
                        <a:rPr lang="en-US" dirty="0" smtClean="0">
                          <a:solidFill>
                            <a:schemeClr val="bg2">
                              <a:lumMod val="50000"/>
                            </a:schemeClr>
                          </a:solidFill>
                        </a:rPr>
                        <a:t>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Revenue &amp; Costs</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r>
            </a:tbl>
          </a:graphicData>
        </a:graphic>
      </p:graphicFrame>
      <p:sp>
        <p:nvSpPr>
          <p:cNvPr id="6" name="Content Placeholder 2"/>
          <p:cNvSpPr txBox="1">
            <a:spLocks/>
          </p:cNvSpPr>
          <p:nvPr/>
        </p:nvSpPr>
        <p:spPr>
          <a:xfrm>
            <a:off x="6382139" y="1810139"/>
            <a:ext cx="5038530" cy="4369998"/>
          </a:xfrm>
          <a:prstGeom prst="rect">
            <a:avLst/>
          </a:prstGeom>
          <a:solidFill>
            <a:schemeClr val="bg1">
              <a:lumMod val="95000"/>
              <a:alpha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en-US" b="1" dirty="0" smtClean="0"/>
              <a:t>Interested companies include:</a:t>
            </a:r>
            <a:endParaRPr lang="en-US" b="1" dirty="0"/>
          </a:p>
        </p:txBody>
      </p:sp>
      <p:pic>
        <p:nvPicPr>
          <p:cNvPr id="8194" name="Picture 2" descr="http://www.novex.ca/sites/all/themes/Novex/images/Novex_Deliver_Solutions_-colour_2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5173" y="3768560"/>
            <a:ext cx="2668489" cy="59879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blog.itsaulgood.com/wp-content/uploads/featured-images/shift-saul-good-gif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337" y="2617176"/>
            <a:ext cx="2526199" cy="94732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s://fcstorage.blob.core.windows.net/images/evCloudAbout/PluginB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4508" y="4552536"/>
            <a:ext cx="2057926" cy="6011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837133" y="5253039"/>
            <a:ext cx="2886205" cy="818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02" name="Picture 10" descr="http://www.greenpowerbus.com/wp-content/uploads/2014/02/LOGO-80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7134" y="5229713"/>
            <a:ext cx="2886205" cy="703513"/>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https://a.mktgcdn.com/p/S0hbRJDHyk98JwWPMy7rCy5STVLbOcM-HmhacsrmBDc/1.0000/300x300.png?nocrop=1"/>
          <p:cNvPicPr>
            <a:picLocks noChangeAspect="1" noChangeArrowheads="1"/>
          </p:cNvPicPr>
          <p:nvPr/>
        </p:nvPicPr>
        <p:blipFill rotWithShape="1">
          <a:blip r:embed="rId7">
            <a:extLst>
              <a:ext uri="{28A0092B-C50C-407E-A947-70E740481C1C}">
                <a14:useLocalDpi xmlns:a14="http://schemas.microsoft.com/office/drawing/2010/main" val="0"/>
              </a:ext>
            </a:extLst>
          </a:blip>
          <a:srcRect t="27102" b="23918"/>
          <a:stretch/>
        </p:blipFill>
        <p:spPr bwMode="auto">
          <a:xfrm>
            <a:off x="6523337" y="4171448"/>
            <a:ext cx="1894829" cy="9280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rotWithShape="1">
          <a:blip r:embed="rId8">
            <a:extLst>
              <a:ext uri="{28A0092B-C50C-407E-A947-70E740481C1C}">
                <a14:useLocalDpi xmlns:a14="http://schemas.microsoft.com/office/drawing/2010/main" val="0"/>
              </a:ext>
            </a:extLst>
          </a:blip>
          <a:srcRect l="19914" t="23662" r="21049" b="28113"/>
          <a:stretch/>
        </p:blipFill>
        <p:spPr>
          <a:xfrm>
            <a:off x="9314508" y="2545184"/>
            <a:ext cx="1789329" cy="913501"/>
          </a:xfrm>
          <a:prstGeom prst="rect">
            <a:avLst/>
          </a:prstGeom>
          <a:ln>
            <a:noFill/>
          </a:ln>
        </p:spPr>
      </p:pic>
    </p:spTree>
    <p:extLst>
      <p:ext uri="{BB962C8B-B14F-4D97-AF65-F5344CB8AC3E}">
        <p14:creationId xmlns:p14="http://schemas.microsoft.com/office/powerpoint/2010/main" val="2621042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COST &amp; REVENUE: EZ Shuttle</a:t>
            </a:r>
            <a:endParaRPr lang="en-US" dirty="0"/>
          </a:p>
        </p:txBody>
      </p:sp>
      <p:sp>
        <p:nvSpPr>
          <p:cNvPr id="3" name="Content Placeholder 2"/>
          <p:cNvSpPr>
            <a:spLocks noGrp="1"/>
          </p:cNvSpPr>
          <p:nvPr>
            <p:ph idx="1"/>
          </p:nvPr>
        </p:nvSpPr>
        <p:spPr>
          <a:xfrm>
            <a:off x="845126" y="1828800"/>
            <a:ext cx="4883869" cy="4351337"/>
          </a:xfrm>
        </p:spPr>
        <p:txBody>
          <a:bodyPr>
            <a:normAutofit lnSpcReduction="10000"/>
          </a:bodyPr>
          <a:lstStyle/>
          <a:p>
            <a:pPr marL="0" indent="0">
              <a:buNone/>
            </a:pPr>
            <a:r>
              <a:rPr lang="en-US" b="1" dirty="0" smtClean="0"/>
              <a:t>EZ SHUTTLE</a:t>
            </a:r>
            <a:endParaRPr lang="en-US" dirty="0" smtClean="0"/>
          </a:p>
          <a:p>
            <a:pPr>
              <a:buFont typeface="Wingdings" panose="05000000000000000000" pitchFamily="2" charset="2"/>
              <a:buChar char="à"/>
            </a:pPr>
            <a:r>
              <a:rPr lang="en-US" dirty="0" smtClean="0">
                <a:sym typeface="Wingdings" panose="05000000000000000000" pitchFamily="2" charset="2"/>
              </a:rPr>
              <a:t>75% capacity (42 people)</a:t>
            </a:r>
          </a:p>
          <a:p>
            <a:pPr marL="0" indent="0">
              <a:buNone/>
            </a:pPr>
            <a:r>
              <a:rPr lang="en-US" b="1" dirty="0" smtClean="0">
                <a:sym typeface="Wingdings" panose="05000000000000000000" pitchFamily="2" charset="2"/>
              </a:rPr>
              <a:t>Cost/month = $11 x 22 days</a:t>
            </a:r>
          </a:p>
          <a:p>
            <a:pPr marL="0" indent="0">
              <a:buNone/>
            </a:pPr>
            <a:r>
              <a:rPr lang="en-US" b="1" dirty="0">
                <a:sym typeface="Wingdings" panose="05000000000000000000" pitchFamily="2" charset="2"/>
              </a:rPr>
              <a:t>	</a:t>
            </a:r>
            <a:r>
              <a:rPr lang="en-US" b="1" dirty="0" smtClean="0">
                <a:sym typeface="Wingdings" panose="05000000000000000000" pitchFamily="2" charset="2"/>
              </a:rPr>
              <a:t>	= $242 </a:t>
            </a:r>
          </a:p>
          <a:p>
            <a:pPr marL="0" indent="0">
              <a:buNone/>
            </a:pPr>
            <a:endParaRPr lang="en-US" b="1" dirty="0">
              <a:sym typeface="Wingdings" panose="05000000000000000000" pitchFamily="2" charset="2"/>
            </a:endParaRPr>
          </a:p>
          <a:p>
            <a:pPr marL="0" indent="0">
              <a:buNone/>
            </a:pPr>
            <a:r>
              <a:rPr lang="en-US" b="1" dirty="0" smtClean="0">
                <a:sym typeface="Wingdings" panose="05000000000000000000" pitchFamily="2" charset="2"/>
              </a:rPr>
              <a:t>Revenue: </a:t>
            </a:r>
            <a:endParaRPr lang="en-US" dirty="0" smtClean="0">
              <a:sym typeface="Wingdings" panose="05000000000000000000" pitchFamily="2" charset="2"/>
            </a:endParaRPr>
          </a:p>
          <a:p>
            <a:pPr marL="0" indent="0">
              <a:buNone/>
            </a:pPr>
            <a:r>
              <a:rPr lang="en-US" dirty="0" smtClean="0">
                <a:sym typeface="Wingdings" panose="05000000000000000000" pitchFamily="2" charset="2"/>
              </a:rPr>
              <a:t>Monthly = $255 (5% Margin)</a:t>
            </a:r>
          </a:p>
          <a:p>
            <a:pPr marL="0" indent="0">
              <a:buNone/>
            </a:pPr>
            <a:r>
              <a:rPr lang="en-US" dirty="0" smtClean="0">
                <a:sym typeface="Wingdings" panose="05000000000000000000" pitchFamily="2" charset="2"/>
              </a:rPr>
              <a:t>Weekly = $75  ( 27% Margin)</a:t>
            </a:r>
          </a:p>
          <a:p>
            <a:pPr marL="0" indent="0">
              <a:buNone/>
            </a:pPr>
            <a:r>
              <a:rPr lang="en-US" dirty="0" smtClean="0">
                <a:sym typeface="Wingdings" panose="05000000000000000000" pitchFamily="2" charset="2"/>
              </a:rPr>
              <a:t>Daily = $17 (35% Margin)</a:t>
            </a:r>
          </a:p>
          <a:p>
            <a:pPr marL="0" indent="0">
              <a:buNone/>
            </a:pPr>
            <a:endParaRPr lang="en-US" b="1" dirty="0">
              <a:sym typeface="Wingdings" panose="05000000000000000000" pitchFamily="2" charset="2"/>
            </a:endParaRPr>
          </a:p>
          <a:p>
            <a:pPr marL="0" indent="0">
              <a:buNone/>
            </a:pPr>
            <a:endParaRPr lang="en-US"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58461290"/>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370840">
                <a:tc>
                  <a:txBody>
                    <a:bodyPr/>
                    <a:lstStyle/>
                    <a:p>
                      <a:pPr algn="ctr"/>
                      <a:r>
                        <a:rPr lang="en-US" dirty="0" smtClean="0">
                          <a:solidFill>
                            <a:schemeClr val="bg2">
                              <a:lumMod val="50000"/>
                            </a:schemeClr>
                          </a:solidFill>
                        </a:rPr>
                        <a:t>Issue Identification </a:t>
                      </a:r>
                      <a:endParaRPr lang="en-US" dirty="0">
                        <a:solidFill>
                          <a:schemeClr val="bg2">
                            <a:lumMod val="50000"/>
                          </a:schemeClr>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Our Solution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Business Model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Expo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1"/>
                          </a:solidFill>
                        </a:rPr>
                        <a:t>Revenue &amp; Costs</a:t>
                      </a:r>
                      <a:endParaRPr lang="en-US" dirty="0">
                        <a:solidFill>
                          <a:schemeClr val="bg1"/>
                        </a:solidFill>
                      </a:endParaRPr>
                    </a:p>
                  </a:txBody>
                  <a:tcP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79313307"/>
              </p:ext>
            </p:extLst>
          </p:nvPr>
        </p:nvGraphicFramePr>
        <p:xfrm>
          <a:off x="6349768" y="1622107"/>
          <a:ext cx="5394557" cy="2678431"/>
        </p:xfrm>
        <a:graphic>
          <a:graphicData uri="http://schemas.openxmlformats.org/drawingml/2006/table">
            <a:tbl>
              <a:tblPr firstRow="1" bandRow="1">
                <a:tableStyleId>{2D5ABB26-0587-4C30-8999-92F81FD0307C}</a:tableStyleId>
              </a:tblPr>
              <a:tblGrid>
                <a:gridCol w="2651357"/>
                <a:gridCol w="2743200"/>
              </a:tblGrid>
              <a:tr h="633890">
                <a:tc>
                  <a:txBody>
                    <a:bodyPr/>
                    <a:lstStyle/>
                    <a:p>
                      <a:pPr algn="ctr"/>
                      <a:r>
                        <a:rPr lang="en-US" sz="2400" dirty="0" smtClean="0"/>
                        <a:t>Method</a:t>
                      </a:r>
                      <a:endParaRPr lang="en-US" sz="2400" dirty="0"/>
                    </a:p>
                  </a:txBody>
                  <a:tcPr anchor="ctr">
                    <a:solidFill>
                      <a:schemeClr val="bg2"/>
                    </a:solidFill>
                  </a:tcPr>
                </a:tc>
                <a:tc>
                  <a:txBody>
                    <a:bodyPr/>
                    <a:lstStyle/>
                    <a:p>
                      <a:pPr algn="ctr"/>
                      <a:r>
                        <a:rPr lang="en-US" sz="2400" dirty="0" smtClean="0"/>
                        <a:t>Monthly</a:t>
                      </a:r>
                      <a:r>
                        <a:rPr lang="en-US" sz="2400" baseline="0" dirty="0" smtClean="0"/>
                        <a:t> Price (incl. parking)</a:t>
                      </a:r>
                      <a:endParaRPr lang="en-US" sz="2400" dirty="0"/>
                    </a:p>
                  </a:txBody>
                  <a:tcPr anchor="ctr">
                    <a:solidFill>
                      <a:schemeClr val="bg2"/>
                    </a:solidFill>
                  </a:tcPr>
                </a:tc>
              </a:tr>
              <a:tr h="452436">
                <a:tc>
                  <a:txBody>
                    <a:bodyPr/>
                    <a:lstStyle/>
                    <a:p>
                      <a:r>
                        <a:rPr lang="en-US" sz="2400" dirty="0" smtClean="0"/>
                        <a:t>Driving </a:t>
                      </a:r>
                      <a:endParaRPr lang="en-US" sz="2400" dirty="0"/>
                    </a:p>
                  </a:txBody>
                  <a:tcPr>
                    <a:solidFill>
                      <a:schemeClr val="bg1"/>
                    </a:solidFill>
                  </a:tcPr>
                </a:tc>
                <a:tc>
                  <a:txBody>
                    <a:bodyPr/>
                    <a:lstStyle/>
                    <a:p>
                      <a:pPr algn="ctr"/>
                      <a:r>
                        <a:rPr lang="en-US" sz="2400" dirty="0" smtClean="0"/>
                        <a:t>$850</a:t>
                      </a:r>
                      <a:endParaRPr lang="en-US" sz="2400" dirty="0"/>
                    </a:p>
                  </a:txBody>
                  <a:tcPr>
                    <a:solidFill>
                      <a:schemeClr val="bg1"/>
                    </a:solidFill>
                  </a:tcPr>
                </a:tc>
              </a:tr>
              <a:tr h="452436">
                <a:tc>
                  <a:txBody>
                    <a:bodyPr/>
                    <a:lstStyle/>
                    <a:p>
                      <a:r>
                        <a:rPr lang="en-US" sz="2400" b="1" dirty="0" smtClean="0"/>
                        <a:t>EZ Transport</a:t>
                      </a:r>
                      <a:endParaRPr lang="en-US" sz="2400" b="1" dirty="0"/>
                    </a:p>
                  </a:txBody>
                  <a:tcPr>
                    <a:solidFill>
                      <a:schemeClr val="bg1"/>
                    </a:solidFill>
                  </a:tcPr>
                </a:tc>
                <a:tc>
                  <a:txBody>
                    <a:bodyPr/>
                    <a:lstStyle/>
                    <a:p>
                      <a:pPr algn="ctr"/>
                      <a:r>
                        <a:rPr lang="en-US" sz="2400" b="1" dirty="0" smtClean="0"/>
                        <a:t>$ 310</a:t>
                      </a:r>
                      <a:endParaRPr lang="en-US" sz="2400" b="1" dirty="0"/>
                    </a:p>
                  </a:txBody>
                  <a:tcPr>
                    <a:solidFill>
                      <a:schemeClr val="bg1"/>
                    </a:solidFill>
                  </a:tcPr>
                </a:tc>
              </a:tr>
              <a:tr h="483871">
                <a:tc>
                  <a:txBody>
                    <a:bodyPr/>
                    <a:lstStyle/>
                    <a:p>
                      <a:r>
                        <a:rPr lang="en-US" sz="2400" dirty="0" smtClean="0"/>
                        <a:t>West Coast Express</a:t>
                      </a:r>
                      <a:endParaRPr lang="en-US" sz="2400" dirty="0"/>
                    </a:p>
                  </a:txBody>
                  <a:tcPr>
                    <a:solidFill>
                      <a:schemeClr val="bg1"/>
                    </a:solidFill>
                  </a:tcPr>
                </a:tc>
                <a:tc>
                  <a:txBody>
                    <a:bodyPr/>
                    <a:lstStyle/>
                    <a:p>
                      <a:pPr algn="ctr"/>
                      <a:r>
                        <a:rPr lang="en-US" sz="2400" dirty="0" smtClean="0"/>
                        <a:t>$ 280</a:t>
                      </a:r>
                      <a:endParaRPr lang="en-US" sz="2400" dirty="0"/>
                    </a:p>
                  </a:txBody>
                  <a:tcPr>
                    <a:solidFill>
                      <a:schemeClr val="bg1"/>
                    </a:solidFill>
                  </a:tcPr>
                </a:tc>
              </a:tr>
              <a:tr h="452436">
                <a:tc>
                  <a:txBody>
                    <a:bodyPr/>
                    <a:lstStyle/>
                    <a:p>
                      <a:r>
                        <a:rPr lang="en-US" sz="2400" dirty="0" smtClean="0"/>
                        <a:t>Transit </a:t>
                      </a:r>
                      <a:endParaRPr lang="en-US" sz="2400" dirty="0"/>
                    </a:p>
                  </a:txBody>
                  <a:tcPr>
                    <a:solidFill>
                      <a:schemeClr val="bg1"/>
                    </a:solidFill>
                  </a:tcPr>
                </a:tc>
                <a:tc>
                  <a:txBody>
                    <a:bodyPr/>
                    <a:lstStyle/>
                    <a:p>
                      <a:pPr algn="ctr"/>
                      <a:r>
                        <a:rPr lang="en-US" sz="2400" dirty="0" smtClean="0"/>
                        <a:t>$ 184</a:t>
                      </a:r>
                      <a:endParaRPr lang="en-US" sz="2400" dirty="0"/>
                    </a:p>
                  </a:txBody>
                  <a:tcPr>
                    <a:solidFill>
                      <a:schemeClr val="bg1"/>
                    </a:solidFill>
                  </a:tcPr>
                </a:tc>
              </a:tr>
            </a:tbl>
          </a:graphicData>
        </a:graphic>
      </p:graphicFrame>
      <p:sp>
        <p:nvSpPr>
          <p:cNvPr id="8" name="Content Placeholder 2"/>
          <p:cNvSpPr txBox="1">
            <a:spLocks/>
          </p:cNvSpPr>
          <p:nvPr/>
        </p:nvSpPr>
        <p:spPr>
          <a:xfrm>
            <a:off x="6349768" y="4597083"/>
            <a:ext cx="5394557" cy="1968183"/>
          </a:xfrm>
          <a:prstGeom prst="rect">
            <a:avLst/>
          </a:prstGeom>
          <a:solidFill>
            <a:schemeClr val="bg1">
              <a:lumMod val="95000"/>
              <a:alpha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Font typeface="Wingdings 2" pitchFamily="18" charset="2"/>
              <a:buNone/>
            </a:pPr>
            <a:r>
              <a:rPr lang="en-US" sz="2000" b="1" dirty="0" smtClean="0"/>
              <a:t>EXPO</a:t>
            </a:r>
          </a:p>
          <a:p>
            <a:pPr marL="0" indent="0">
              <a:buFont typeface="Wingdings 2" pitchFamily="18" charset="2"/>
              <a:buNone/>
            </a:pPr>
            <a:r>
              <a:rPr lang="en-US" sz="2000" dirty="0" smtClean="0"/>
              <a:t>Total Sales Revenue         $ 9,800</a:t>
            </a:r>
          </a:p>
          <a:p>
            <a:pPr marL="0" indent="0">
              <a:buFont typeface="Wingdings 2" pitchFamily="18" charset="2"/>
              <a:buNone/>
            </a:pPr>
            <a:r>
              <a:rPr lang="en-US" sz="2000" dirty="0" smtClean="0"/>
              <a:t>Total Costs 		8,900</a:t>
            </a:r>
          </a:p>
          <a:p>
            <a:pPr marL="0" indent="0">
              <a:buFont typeface="Wingdings 2" pitchFamily="18" charset="2"/>
              <a:buNone/>
            </a:pPr>
            <a:endParaRPr lang="en-US" sz="2000" dirty="0"/>
          </a:p>
          <a:p>
            <a:pPr marL="0" indent="0">
              <a:buFont typeface="Wingdings 2" pitchFamily="18" charset="2"/>
              <a:buNone/>
            </a:pPr>
            <a:r>
              <a:rPr lang="en-US" sz="2000" dirty="0" smtClean="0"/>
              <a:t>40 Exhibitors, including 4 Lead Sponsors </a:t>
            </a:r>
            <a:endParaRPr lang="en-US" sz="2000" dirty="0"/>
          </a:p>
        </p:txBody>
      </p:sp>
    </p:spTree>
    <p:extLst>
      <p:ext uri="{BB962C8B-B14F-4D97-AF65-F5344CB8AC3E}">
        <p14:creationId xmlns:p14="http://schemas.microsoft.com/office/powerpoint/2010/main" val="3772441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5532438"/>
            <a:ext cx="12192000" cy="1325562"/>
          </a:xfrm>
          <a:solidFill>
            <a:schemeClr val="bg1"/>
          </a:solidFill>
        </p:spPr>
        <p:txBody>
          <a:bodyPr/>
          <a:lstStyle/>
          <a:p>
            <a:r>
              <a:rPr lang="en-US" dirty="0" smtClean="0"/>
              <a:t>	THANK YOU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98021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SUMMARY</a:t>
            </a:r>
            <a:endParaRPr lang="en-US" dirty="0"/>
          </a:p>
        </p:txBody>
      </p:sp>
      <p:sp>
        <p:nvSpPr>
          <p:cNvPr id="3" name="Content Placeholder 2"/>
          <p:cNvSpPr>
            <a:spLocks noGrp="1"/>
          </p:cNvSpPr>
          <p:nvPr>
            <p:ph idx="1"/>
          </p:nvPr>
        </p:nvSpPr>
        <p:spPr>
          <a:xfrm>
            <a:off x="2817845" y="1685097"/>
            <a:ext cx="9032032" cy="770408"/>
          </a:xfrm>
          <a:solidFill>
            <a:schemeClr val="bg1">
              <a:lumMod val="95000"/>
              <a:alpha val="90000"/>
            </a:schemeClr>
          </a:solidFill>
        </p:spPr>
        <p:txBody>
          <a:bodyPr>
            <a:normAutofit/>
          </a:bodyPr>
          <a:lstStyle/>
          <a:p>
            <a:pPr marL="0" indent="0" algn="ctr">
              <a:buNone/>
            </a:pPr>
            <a:r>
              <a:rPr lang="en-US" sz="2400" dirty="0" smtClean="0"/>
              <a:t>To reduce single-occupancy vehicles on the road to limit emissions from transportation </a:t>
            </a: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15" name="Content Placeholder 2"/>
          <p:cNvSpPr txBox="1">
            <a:spLocks/>
          </p:cNvSpPr>
          <p:nvPr/>
        </p:nvSpPr>
        <p:spPr>
          <a:xfrm>
            <a:off x="434576" y="1685097"/>
            <a:ext cx="1972719" cy="85841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None/>
            </a:pPr>
            <a:r>
              <a:rPr lang="en-US" sz="2000" dirty="0" smtClean="0"/>
              <a:t>Objective</a:t>
            </a:r>
            <a:endParaRPr lang="en-US" sz="2000" dirty="0"/>
          </a:p>
        </p:txBody>
      </p:sp>
      <p:sp>
        <p:nvSpPr>
          <p:cNvPr id="19" name="Content Placeholder 2"/>
          <p:cNvSpPr txBox="1">
            <a:spLocks/>
          </p:cNvSpPr>
          <p:nvPr/>
        </p:nvSpPr>
        <p:spPr>
          <a:xfrm>
            <a:off x="434576" y="2706805"/>
            <a:ext cx="1972719" cy="85841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None/>
            </a:pPr>
            <a:r>
              <a:rPr lang="en-US" sz="2000" dirty="0" smtClean="0"/>
              <a:t>Issue Identification</a:t>
            </a:r>
            <a:endParaRPr lang="en-US" sz="2000" dirty="0"/>
          </a:p>
        </p:txBody>
      </p:sp>
      <p:sp>
        <p:nvSpPr>
          <p:cNvPr id="20" name="Content Placeholder 2"/>
          <p:cNvSpPr txBox="1">
            <a:spLocks/>
          </p:cNvSpPr>
          <p:nvPr/>
        </p:nvSpPr>
        <p:spPr>
          <a:xfrm>
            <a:off x="434575" y="3728513"/>
            <a:ext cx="1972719" cy="85841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None/>
            </a:pPr>
            <a:r>
              <a:rPr lang="en-US" sz="2000" dirty="0" smtClean="0"/>
              <a:t>Solution </a:t>
            </a:r>
            <a:endParaRPr lang="en-US" sz="2000" dirty="0"/>
          </a:p>
        </p:txBody>
      </p:sp>
      <p:sp>
        <p:nvSpPr>
          <p:cNvPr id="21" name="Content Placeholder 2"/>
          <p:cNvSpPr txBox="1">
            <a:spLocks/>
          </p:cNvSpPr>
          <p:nvPr/>
        </p:nvSpPr>
        <p:spPr>
          <a:xfrm>
            <a:off x="434574" y="4695164"/>
            <a:ext cx="1972719" cy="85841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None/>
            </a:pPr>
            <a:r>
              <a:rPr lang="en-US" sz="2000" dirty="0" smtClean="0"/>
              <a:t>Implementation</a:t>
            </a:r>
            <a:endParaRPr lang="en-US" sz="2000" dirty="0"/>
          </a:p>
        </p:txBody>
      </p:sp>
      <p:sp>
        <p:nvSpPr>
          <p:cNvPr id="22" name="Content Placeholder 2"/>
          <p:cNvSpPr txBox="1">
            <a:spLocks/>
          </p:cNvSpPr>
          <p:nvPr/>
        </p:nvSpPr>
        <p:spPr>
          <a:xfrm>
            <a:off x="434574" y="5771929"/>
            <a:ext cx="1972719" cy="85841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None/>
            </a:pPr>
            <a:r>
              <a:rPr lang="en-US" sz="2000" dirty="0" smtClean="0"/>
              <a:t>Impac</a:t>
            </a:r>
            <a:r>
              <a:rPr lang="en-US" sz="2400" dirty="0" smtClean="0"/>
              <a:t>t</a:t>
            </a:r>
            <a:r>
              <a:rPr lang="en-US" dirty="0" smtClean="0"/>
              <a:t> </a:t>
            </a:r>
            <a:endParaRPr lang="en-US" dirty="0"/>
          </a:p>
        </p:txBody>
      </p:sp>
      <p:sp>
        <p:nvSpPr>
          <p:cNvPr id="23" name="Content Placeholder 2"/>
          <p:cNvSpPr txBox="1">
            <a:spLocks/>
          </p:cNvSpPr>
          <p:nvPr/>
        </p:nvSpPr>
        <p:spPr>
          <a:xfrm>
            <a:off x="2817845" y="3728513"/>
            <a:ext cx="9032032" cy="853468"/>
          </a:xfrm>
          <a:prstGeom prst="rect">
            <a:avLst/>
          </a:prstGeom>
          <a:solidFill>
            <a:schemeClr val="bg1">
              <a:lumMod val="95000"/>
              <a:alpha val="9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None/>
            </a:pPr>
            <a:r>
              <a:rPr lang="en-US" b="1" dirty="0" smtClean="0"/>
              <a:t>EZ Shuttle as a sustainable alternative to driving</a:t>
            </a:r>
          </a:p>
          <a:p>
            <a:pPr marL="0" indent="0" algn="ctr">
              <a:buNone/>
            </a:pPr>
            <a:r>
              <a:rPr lang="en-US" b="1" dirty="0" smtClean="0"/>
              <a:t>Expo as a way to improve awareness of environmental impact</a:t>
            </a:r>
            <a:endParaRPr lang="en-US" b="1" dirty="0"/>
          </a:p>
        </p:txBody>
      </p:sp>
      <p:sp>
        <p:nvSpPr>
          <p:cNvPr id="24" name="Content Placeholder 2"/>
          <p:cNvSpPr txBox="1">
            <a:spLocks/>
          </p:cNvSpPr>
          <p:nvPr/>
        </p:nvSpPr>
        <p:spPr>
          <a:xfrm>
            <a:off x="2783633" y="5854989"/>
            <a:ext cx="9032032" cy="775356"/>
          </a:xfrm>
          <a:prstGeom prst="rect">
            <a:avLst/>
          </a:prstGeom>
          <a:solidFill>
            <a:schemeClr val="bg1">
              <a:lumMod val="95000"/>
              <a:alpha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None/>
            </a:pPr>
            <a:r>
              <a:rPr lang="en-US" sz="2400" dirty="0" smtClean="0"/>
              <a:t>To reduce annual emissions from commuter vehicles by 3,760 metric tons in 3 years</a:t>
            </a:r>
            <a:endParaRPr lang="en-US" sz="2400" dirty="0"/>
          </a:p>
        </p:txBody>
      </p:sp>
      <p:sp>
        <p:nvSpPr>
          <p:cNvPr id="25" name="Content Placeholder 2"/>
          <p:cNvSpPr txBox="1">
            <a:spLocks/>
          </p:cNvSpPr>
          <p:nvPr/>
        </p:nvSpPr>
        <p:spPr>
          <a:xfrm>
            <a:off x="2855166" y="2698865"/>
            <a:ext cx="2407298" cy="858416"/>
          </a:xfrm>
          <a:prstGeom prst="rect">
            <a:avLst/>
          </a:prstGeom>
          <a:solidFill>
            <a:schemeClr val="bg1">
              <a:lumMod val="95000"/>
              <a:alpha val="9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None/>
            </a:pPr>
            <a:r>
              <a:rPr lang="en-US" sz="2400" dirty="0" smtClean="0"/>
              <a:t>Cost vs. Convenience</a:t>
            </a:r>
            <a:endParaRPr lang="en-US" sz="2400" dirty="0"/>
          </a:p>
        </p:txBody>
      </p:sp>
      <p:sp>
        <p:nvSpPr>
          <p:cNvPr id="28" name="Content Placeholder 2"/>
          <p:cNvSpPr txBox="1">
            <a:spLocks/>
          </p:cNvSpPr>
          <p:nvPr/>
        </p:nvSpPr>
        <p:spPr>
          <a:xfrm>
            <a:off x="6012028" y="2712391"/>
            <a:ext cx="2407298" cy="858416"/>
          </a:xfrm>
          <a:prstGeom prst="rect">
            <a:avLst/>
          </a:prstGeom>
          <a:solidFill>
            <a:schemeClr val="bg1">
              <a:lumMod val="95000"/>
              <a:alpha val="9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None/>
            </a:pPr>
            <a:r>
              <a:rPr lang="en-US" sz="2400" dirty="0" smtClean="0"/>
              <a:t>Infrastructure</a:t>
            </a:r>
            <a:endParaRPr lang="en-US" sz="2400" dirty="0"/>
          </a:p>
        </p:txBody>
      </p:sp>
      <p:sp>
        <p:nvSpPr>
          <p:cNvPr id="29" name="Content Placeholder 2"/>
          <p:cNvSpPr txBox="1">
            <a:spLocks/>
          </p:cNvSpPr>
          <p:nvPr/>
        </p:nvSpPr>
        <p:spPr>
          <a:xfrm>
            <a:off x="9442579" y="2731980"/>
            <a:ext cx="2407298" cy="858416"/>
          </a:xfrm>
          <a:prstGeom prst="rect">
            <a:avLst/>
          </a:prstGeom>
          <a:solidFill>
            <a:schemeClr val="bg1">
              <a:lumMod val="95000"/>
              <a:alpha val="9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None/>
            </a:pPr>
            <a:r>
              <a:rPr lang="en-US" sz="2400" dirty="0" smtClean="0"/>
              <a:t>Awareness</a:t>
            </a:r>
            <a:endParaRPr lang="en-US" sz="2400" dirty="0"/>
          </a:p>
        </p:txBody>
      </p:sp>
      <p:sp>
        <p:nvSpPr>
          <p:cNvPr id="30" name="Content Placeholder 2"/>
          <p:cNvSpPr txBox="1">
            <a:spLocks/>
          </p:cNvSpPr>
          <p:nvPr/>
        </p:nvSpPr>
        <p:spPr>
          <a:xfrm>
            <a:off x="2855166" y="4758161"/>
            <a:ext cx="2407298" cy="858416"/>
          </a:xfrm>
          <a:prstGeom prst="rect">
            <a:avLst/>
          </a:prstGeom>
          <a:solidFill>
            <a:schemeClr val="bg1">
              <a:lumMod val="95000"/>
              <a:alpha val="9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None/>
            </a:pPr>
            <a:r>
              <a:rPr lang="en-US" sz="2400" dirty="0" smtClean="0"/>
              <a:t>Launch Expo </a:t>
            </a:r>
            <a:endParaRPr lang="en-US" sz="2400" dirty="0"/>
          </a:p>
        </p:txBody>
      </p:sp>
      <p:sp>
        <p:nvSpPr>
          <p:cNvPr id="31" name="Content Placeholder 2"/>
          <p:cNvSpPr txBox="1">
            <a:spLocks/>
          </p:cNvSpPr>
          <p:nvPr/>
        </p:nvSpPr>
        <p:spPr>
          <a:xfrm>
            <a:off x="6096000" y="4722692"/>
            <a:ext cx="2407298" cy="858416"/>
          </a:xfrm>
          <a:prstGeom prst="rect">
            <a:avLst/>
          </a:prstGeom>
          <a:solidFill>
            <a:schemeClr val="bg1">
              <a:lumMod val="95000"/>
              <a:alpha val="9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None/>
            </a:pPr>
            <a:r>
              <a:rPr lang="en-US" sz="2400" dirty="0" smtClean="0"/>
              <a:t>Offer EZ Shuttle to Transit-users</a:t>
            </a:r>
            <a:endParaRPr lang="en-US" sz="2400" dirty="0"/>
          </a:p>
        </p:txBody>
      </p:sp>
      <p:sp>
        <p:nvSpPr>
          <p:cNvPr id="32" name="Content Placeholder 2"/>
          <p:cNvSpPr txBox="1">
            <a:spLocks/>
          </p:cNvSpPr>
          <p:nvPr/>
        </p:nvSpPr>
        <p:spPr>
          <a:xfrm>
            <a:off x="9336834" y="4744635"/>
            <a:ext cx="2407298" cy="858416"/>
          </a:xfrm>
          <a:prstGeom prst="rect">
            <a:avLst/>
          </a:prstGeom>
          <a:solidFill>
            <a:schemeClr val="bg1">
              <a:lumMod val="95000"/>
              <a:alpha val="9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None/>
            </a:pPr>
            <a:r>
              <a:rPr lang="en-US" sz="2400" dirty="0" smtClean="0"/>
              <a:t>Offer EZ Shuttle to drivers</a:t>
            </a:r>
            <a:endParaRPr lang="en-US" sz="2400" dirty="0"/>
          </a:p>
        </p:txBody>
      </p:sp>
    </p:spTree>
    <p:extLst>
      <p:ext uri="{BB962C8B-B14F-4D97-AF65-F5344CB8AC3E}">
        <p14:creationId xmlns:p14="http://schemas.microsoft.com/office/powerpoint/2010/main" val="3093899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IMPACT MODEL</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3074" name="Picture 2" descr="Screen Shot 2015-12-01 at 2.17.20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51" y="1325562"/>
            <a:ext cx="661035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607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5034" y="754700"/>
            <a:ext cx="6645693" cy="1180320"/>
          </a:xfrm>
        </p:spPr>
        <p:txBody>
          <a:bodyPr>
            <a:normAutofit fontScale="90000"/>
          </a:bodyPr>
          <a:lstStyle/>
          <a:p>
            <a:r>
              <a:rPr lang="en-US" dirty="0" smtClean="0"/>
              <a:t/>
            </a:r>
            <a:br>
              <a:rPr lang="en-US" dirty="0" smtClean="0"/>
            </a:br>
            <a:r>
              <a:rPr lang="en-US" sz="6700" dirty="0" smtClean="0"/>
              <a:t/>
            </a:r>
            <a:br>
              <a:rPr lang="en-US" sz="6700" dirty="0" smtClean="0"/>
            </a:br>
            <a:r>
              <a:rPr lang="en-US" sz="3600" b="1" dirty="0" smtClean="0"/>
              <a:t>Reducing Emissions in the False Creek Flats &amp; GVA</a:t>
            </a:r>
            <a:endParaRPr lang="en-US" sz="6700" b="1" dirty="0"/>
          </a:p>
        </p:txBody>
      </p:sp>
      <p:sp>
        <p:nvSpPr>
          <p:cNvPr id="3" name="Subtitle 2"/>
          <p:cNvSpPr>
            <a:spLocks noGrp="1"/>
          </p:cNvSpPr>
          <p:nvPr>
            <p:ph type="subTitle" idx="1"/>
          </p:nvPr>
        </p:nvSpPr>
        <p:spPr>
          <a:xfrm>
            <a:off x="433589" y="6323544"/>
            <a:ext cx="11758411" cy="434974"/>
          </a:xfrm>
        </p:spPr>
        <p:txBody>
          <a:bodyPr>
            <a:noAutofit/>
          </a:bodyPr>
          <a:lstStyle/>
          <a:p>
            <a:r>
              <a:rPr lang="en-US" sz="2400" dirty="0" smtClean="0"/>
              <a:t>Presented by Amar Singh, Bryan Chiang, </a:t>
            </a:r>
            <a:r>
              <a:rPr lang="en-US" sz="2400" dirty="0" err="1" smtClean="0"/>
              <a:t>Erikka</a:t>
            </a:r>
            <a:r>
              <a:rPr lang="en-US" sz="2400" dirty="0" smtClean="0"/>
              <a:t> </a:t>
            </a:r>
            <a:r>
              <a:rPr lang="en-US" sz="2400" dirty="0" err="1" smtClean="0"/>
              <a:t>Ogrodnick</a:t>
            </a:r>
            <a:r>
              <a:rPr lang="en-US" sz="2400" dirty="0" smtClean="0"/>
              <a:t>, &amp; </a:t>
            </a:r>
            <a:r>
              <a:rPr lang="en-US" sz="2400" dirty="0" err="1" smtClean="0"/>
              <a:t>Samaa</a:t>
            </a:r>
            <a:r>
              <a:rPr lang="en-US" sz="2400" dirty="0" smtClean="0"/>
              <a:t> </a:t>
            </a:r>
            <a:r>
              <a:rPr lang="en-US" sz="2400" dirty="0" err="1" smtClean="0"/>
              <a:t>Abdalla</a:t>
            </a:r>
            <a:r>
              <a:rPr lang="en-US" sz="2400" dirty="0" smtClean="0"/>
              <a:t> </a:t>
            </a:r>
            <a:endParaRPr lang="en-US" sz="24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9914" t="23662" r="21049" b="20939"/>
          <a:stretch/>
        </p:blipFill>
        <p:spPr>
          <a:xfrm>
            <a:off x="383013" y="362515"/>
            <a:ext cx="3253309" cy="1908003"/>
          </a:xfrm>
          <a:prstGeom prst="rect">
            <a:avLst/>
          </a:prstGeom>
          <a:ln>
            <a:noFill/>
          </a:ln>
        </p:spPr>
      </p:pic>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170" name="Picture 2" descr="http://www.cwsecuritieslaw.com/wp-content/uploads/2015/01/Electric-Bus-EV3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52849"/>
            <a:ext cx="12237344" cy="34351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78498" y="2575249"/>
            <a:ext cx="2444620" cy="410547"/>
          </a:xfrm>
          <a:prstGeom prst="rect">
            <a:avLst/>
          </a:prstGeom>
          <a:solidFill>
            <a:srgbClr val="EEF1F4"/>
          </a:solidFill>
        </p:spPr>
        <p:txBody>
          <a:bodyPr wrap="square" rtlCol="0">
            <a:spAutoFit/>
          </a:bodyPr>
          <a:lstStyle/>
          <a:p>
            <a:endParaRPr lang="en-US" dirty="0"/>
          </a:p>
        </p:txBody>
      </p:sp>
      <p:sp>
        <p:nvSpPr>
          <p:cNvPr id="6" name="Rectangle 5"/>
          <p:cNvSpPr/>
          <p:nvPr/>
        </p:nvSpPr>
        <p:spPr>
          <a:xfrm>
            <a:off x="6312794" y="3257550"/>
            <a:ext cx="3831331" cy="1185863"/>
          </a:xfrm>
          <a:prstGeom prst="rect">
            <a:avLst/>
          </a:prstGeom>
          <a:solidFill>
            <a:srgbClr val="1717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645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OUR LEARNING JOURNEY</a:t>
            </a:r>
            <a:endParaRPr lang="en-US" dirty="0"/>
          </a:p>
        </p:txBody>
      </p:sp>
      <p:sp>
        <p:nvSpPr>
          <p:cNvPr id="3" name="Content Placeholder 2"/>
          <p:cNvSpPr>
            <a:spLocks noGrp="1"/>
          </p:cNvSpPr>
          <p:nvPr>
            <p:ph idx="1"/>
          </p:nvPr>
        </p:nvSpPr>
        <p:spPr>
          <a:xfrm>
            <a:off x="264556" y="1596571"/>
            <a:ext cx="2493159" cy="4586515"/>
          </a:xfrm>
        </p:spPr>
        <p:txBody>
          <a:bodyPr anchor="ctr">
            <a:normAutofit/>
          </a:bodyPr>
          <a:lstStyle/>
          <a:p>
            <a:pPr marL="0" indent="0" algn="ctr">
              <a:buNone/>
            </a:pPr>
            <a:r>
              <a:rPr lang="en-US" dirty="0" smtClean="0"/>
              <a:t>Preliminary Research</a:t>
            </a:r>
          </a:p>
          <a:p>
            <a:pPr marL="0" indent="0" algn="ctr">
              <a:buNone/>
            </a:pPr>
            <a:endParaRPr lang="en-US" dirty="0"/>
          </a:p>
          <a:p>
            <a:pPr marL="0" indent="0" algn="ctr">
              <a:buNone/>
            </a:pPr>
            <a:r>
              <a:rPr lang="en-US" b="1" dirty="0" smtClean="0"/>
              <a:t>Problem:</a:t>
            </a:r>
            <a:r>
              <a:rPr lang="en-US" dirty="0" smtClean="0"/>
              <a:t> Infrastructure is inefficient</a:t>
            </a:r>
            <a:endParaRPr lang="en-US" b="1" dirty="0"/>
          </a:p>
        </p:txBody>
      </p:sp>
      <p:sp>
        <p:nvSpPr>
          <p:cNvPr id="8" name="Content Placeholder 2"/>
          <p:cNvSpPr txBox="1">
            <a:spLocks/>
          </p:cNvSpPr>
          <p:nvPr/>
        </p:nvSpPr>
        <p:spPr>
          <a:xfrm>
            <a:off x="3341585" y="1596571"/>
            <a:ext cx="2493159" cy="4586515"/>
          </a:xfrm>
          <a:prstGeom prst="rect">
            <a:avLst/>
          </a:prstGeom>
          <a:solidFill>
            <a:schemeClr val="bg1">
              <a:lumMod val="95000"/>
              <a:alpha val="8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Font typeface="Wingdings 2" pitchFamily="18" charset="2"/>
              <a:buNone/>
            </a:pPr>
            <a:r>
              <a:rPr lang="en-US" dirty="0" smtClean="0"/>
              <a:t>Conducted user interviews </a:t>
            </a:r>
          </a:p>
          <a:p>
            <a:pPr marL="0" indent="0" algn="ctr">
              <a:buFont typeface="Wingdings 2" pitchFamily="18" charset="2"/>
              <a:buNone/>
            </a:pPr>
            <a:endParaRPr lang="en-US" dirty="0"/>
          </a:p>
          <a:p>
            <a:pPr marL="0" indent="0" algn="ctr">
              <a:buFont typeface="Wingdings 2" pitchFamily="18" charset="2"/>
              <a:buNone/>
            </a:pPr>
            <a:r>
              <a:rPr lang="en-US" b="1" dirty="0" smtClean="0"/>
              <a:t>Problem: </a:t>
            </a:r>
            <a:r>
              <a:rPr lang="en-US" dirty="0" smtClean="0"/>
              <a:t>No easy access to transit</a:t>
            </a:r>
            <a:endParaRPr lang="en-US" dirty="0"/>
          </a:p>
        </p:txBody>
      </p:sp>
      <p:sp>
        <p:nvSpPr>
          <p:cNvPr id="11" name="Content Placeholder 2"/>
          <p:cNvSpPr txBox="1">
            <a:spLocks/>
          </p:cNvSpPr>
          <p:nvPr/>
        </p:nvSpPr>
        <p:spPr>
          <a:xfrm>
            <a:off x="6418614" y="1596570"/>
            <a:ext cx="2493159" cy="4586515"/>
          </a:xfrm>
          <a:prstGeom prst="rect">
            <a:avLst/>
          </a:prstGeom>
          <a:solidFill>
            <a:schemeClr val="bg1">
              <a:lumMod val="95000"/>
              <a:alpha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Font typeface="Wingdings 2" pitchFamily="18" charset="2"/>
              <a:buNone/>
            </a:pPr>
            <a:r>
              <a:rPr lang="en-US" dirty="0" smtClean="0"/>
              <a:t>PIVOT</a:t>
            </a:r>
          </a:p>
          <a:p>
            <a:pPr marL="0" indent="0" algn="ctr">
              <a:buFont typeface="Wingdings 2" pitchFamily="18" charset="2"/>
              <a:buNone/>
            </a:pPr>
            <a:endParaRPr lang="en-US" dirty="0"/>
          </a:p>
          <a:p>
            <a:pPr marL="0" indent="0" algn="ctr">
              <a:buFont typeface="Wingdings 2" pitchFamily="18" charset="2"/>
              <a:buNone/>
            </a:pPr>
            <a:r>
              <a:rPr lang="en-US" dirty="0" smtClean="0"/>
              <a:t>Focused user interviews </a:t>
            </a:r>
          </a:p>
          <a:p>
            <a:pPr marL="0" indent="0" algn="ctr">
              <a:buFont typeface="Wingdings 2" pitchFamily="18" charset="2"/>
              <a:buNone/>
            </a:pPr>
            <a:endParaRPr lang="en-US" dirty="0"/>
          </a:p>
          <a:p>
            <a:pPr marL="0" indent="0" algn="ctr">
              <a:buFont typeface="Wingdings 2" pitchFamily="18" charset="2"/>
              <a:buNone/>
            </a:pPr>
            <a:r>
              <a:rPr lang="en-US" b="1" dirty="0" smtClean="0"/>
              <a:t>Problem:</a:t>
            </a:r>
            <a:r>
              <a:rPr lang="en-US" dirty="0" smtClean="0"/>
              <a:t> A specific company has issues with parking </a:t>
            </a:r>
            <a:endParaRPr lang="en-US" b="1" dirty="0"/>
          </a:p>
        </p:txBody>
      </p:sp>
      <p:sp>
        <p:nvSpPr>
          <p:cNvPr id="12" name="Content Placeholder 2"/>
          <p:cNvSpPr txBox="1">
            <a:spLocks/>
          </p:cNvSpPr>
          <p:nvPr/>
        </p:nvSpPr>
        <p:spPr>
          <a:xfrm>
            <a:off x="9495643" y="1596569"/>
            <a:ext cx="2493159" cy="4586515"/>
          </a:xfrm>
          <a:prstGeom prst="rect">
            <a:avLst/>
          </a:prstGeom>
          <a:solidFill>
            <a:schemeClr val="bg1">
              <a:lumMod val="95000"/>
              <a:alpha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lgn="ctr">
              <a:buFont typeface="Wingdings 2" pitchFamily="18" charset="2"/>
              <a:buNone/>
            </a:pPr>
            <a:r>
              <a:rPr lang="en-US" dirty="0" smtClean="0"/>
              <a:t>PIVOT</a:t>
            </a:r>
          </a:p>
          <a:p>
            <a:pPr marL="0" indent="0" algn="ctr">
              <a:buFont typeface="Wingdings 2" pitchFamily="18" charset="2"/>
              <a:buNone/>
            </a:pPr>
            <a:endParaRPr lang="en-US" dirty="0"/>
          </a:p>
          <a:p>
            <a:pPr marL="0" indent="0" algn="ctr">
              <a:buFont typeface="Wingdings 2" pitchFamily="18" charset="2"/>
              <a:buNone/>
            </a:pPr>
            <a:r>
              <a:rPr lang="en-US" dirty="0" smtClean="0"/>
              <a:t>Took a step back </a:t>
            </a:r>
          </a:p>
          <a:p>
            <a:pPr marL="0" indent="0" algn="ctr">
              <a:buFont typeface="Wingdings 2" pitchFamily="18" charset="2"/>
              <a:buNone/>
            </a:pPr>
            <a:endParaRPr lang="en-US" dirty="0"/>
          </a:p>
          <a:p>
            <a:pPr marL="0" indent="0" algn="ctr">
              <a:buFont typeface="Wingdings 2" pitchFamily="18" charset="2"/>
              <a:buNone/>
            </a:pPr>
            <a:r>
              <a:rPr lang="en-US" b="1" dirty="0" smtClean="0"/>
              <a:t>Problem:</a:t>
            </a:r>
            <a:r>
              <a:rPr lang="en-US" dirty="0" smtClean="0"/>
              <a:t> Lack of awareness and accessibility of alternatives</a:t>
            </a:r>
            <a:endParaRPr lang="en-US" b="1" dirty="0"/>
          </a:p>
        </p:txBody>
      </p:sp>
      <p:sp>
        <p:nvSpPr>
          <p:cNvPr id="13" name="Right Arrow 12"/>
          <p:cNvSpPr/>
          <p:nvPr/>
        </p:nvSpPr>
        <p:spPr>
          <a:xfrm>
            <a:off x="2757715" y="3265714"/>
            <a:ext cx="583870" cy="972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834744" y="3265714"/>
            <a:ext cx="583870" cy="972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8911773" y="3265714"/>
            <a:ext cx="583870" cy="972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p:cNvSpPr>
            <a:spLocks noGrp="1"/>
          </p:cNvSpPr>
          <p:nvPr>
            <p:ph type="sldNum" sz="quarter" idx="12"/>
          </p:nvPr>
        </p:nvSpPr>
        <p:spPr/>
        <p:txBody>
          <a:bodyPr/>
          <a:lstStyle/>
          <a:p>
            <a:fld id="{D57F1E4F-1CFF-5643-939E-217C01CDF565}" type="slidenum">
              <a:rPr lang="en-US" smtClean="0"/>
              <a:pPr/>
              <a:t>3</a:t>
            </a:fld>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647292453"/>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370840">
                <a:tc>
                  <a:txBody>
                    <a:bodyPr/>
                    <a:lstStyle/>
                    <a:p>
                      <a:pPr algn="ctr"/>
                      <a:r>
                        <a:rPr lang="en-US" dirty="0" smtClean="0">
                          <a:solidFill>
                            <a:schemeClr val="bg1"/>
                          </a:solidFill>
                        </a:rPr>
                        <a:t>Issue Identification </a:t>
                      </a:r>
                      <a:endParaRPr lang="en-US" dirty="0">
                        <a:solidFill>
                          <a:schemeClr val="bg1"/>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Our Solution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Business Model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Expo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Revenue &amp; Costs</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r>
            </a:tbl>
          </a:graphicData>
        </a:graphic>
      </p:graphicFrame>
    </p:spTree>
    <p:extLst>
      <p:ext uri="{BB962C8B-B14F-4D97-AF65-F5344CB8AC3E}">
        <p14:creationId xmlns:p14="http://schemas.microsoft.com/office/powerpoint/2010/main" val="2521446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COMMUTER PROFILE I</a:t>
            </a:r>
            <a:endParaRPr lang="en-US" dirty="0"/>
          </a:p>
        </p:txBody>
      </p:sp>
      <p:sp>
        <p:nvSpPr>
          <p:cNvPr id="3" name="Content Placeholder 2"/>
          <p:cNvSpPr>
            <a:spLocks noGrp="1"/>
          </p:cNvSpPr>
          <p:nvPr>
            <p:ph idx="1"/>
          </p:nvPr>
        </p:nvSpPr>
        <p:spPr>
          <a:xfrm>
            <a:off x="3334869" y="1611085"/>
            <a:ext cx="8404411" cy="2127426"/>
          </a:xfrm>
          <a:solidFill>
            <a:schemeClr val="bg1">
              <a:lumMod val="95000"/>
              <a:alpha val="88000"/>
            </a:schemeClr>
          </a:solidFill>
        </p:spPr>
        <p:txBody>
          <a:bodyPr>
            <a:normAutofit fontScale="92500" lnSpcReduction="20000"/>
          </a:bodyPr>
          <a:lstStyle/>
          <a:p>
            <a:pPr marL="0" indent="0">
              <a:buNone/>
            </a:pPr>
            <a:r>
              <a:rPr lang="en-US" dirty="0"/>
              <a:t>Name: </a:t>
            </a:r>
            <a:r>
              <a:rPr lang="en-US" b="1" dirty="0"/>
              <a:t>Derek </a:t>
            </a:r>
            <a:r>
              <a:rPr lang="en-US" b="1" dirty="0" err="1"/>
              <a:t>Carr</a:t>
            </a:r>
            <a:endParaRPr lang="en-US" b="1" dirty="0"/>
          </a:p>
          <a:p>
            <a:pPr marL="0" indent="0">
              <a:buNone/>
            </a:pPr>
            <a:r>
              <a:rPr lang="en-US" dirty="0"/>
              <a:t>Age: </a:t>
            </a:r>
            <a:r>
              <a:rPr lang="en-US" b="1" dirty="0"/>
              <a:t>38</a:t>
            </a:r>
          </a:p>
          <a:p>
            <a:pPr marL="0" indent="0">
              <a:buNone/>
            </a:pPr>
            <a:r>
              <a:rPr lang="en-US" dirty="0"/>
              <a:t>Occupation: </a:t>
            </a:r>
            <a:r>
              <a:rPr lang="en-US" b="1" dirty="0"/>
              <a:t>Sales Representative</a:t>
            </a:r>
          </a:p>
          <a:p>
            <a:pPr marL="0" indent="0">
              <a:buNone/>
            </a:pPr>
            <a:r>
              <a:rPr lang="en-US" dirty="0"/>
              <a:t>Location: </a:t>
            </a:r>
            <a:r>
              <a:rPr lang="en-US" b="1" dirty="0"/>
              <a:t>Coquitlam</a:t>
            </a:r>
          </a:p>
          <a:p>
            <a:pPr marL="0" indent="0">
              <a:buNone/>
            </a:pPr>
            <a:r>
              <a:rPr lang="en-US" dirty="0"/>
              <a:t>Commuting Status: </a:t>
            </a:r>
            <a:r>
              <a:rPr lang="en-US" b="1" dirty="0"/>
              <a:t>Drives</a:t>
            </a:r>
          </a:p>
        </p:txBody>
      </p:sp>
      <p:pic>
        <p:nvPicPr>
          <p:cNvPr id="1028" name="Picture 4" descr="Screen Shot 2015-12-01 at 12.53.48 PM.png"/>
          <p:cNvPicPr>
            <a:picLocks noChangeAspect="1" noChangeArrowheads="1"/>
          </p:cNvPicPr>
          <p:nvPr/>
        </p:nvPicPr>
        <p:blipFill rotWithShape="1">
          <a:blip r:embed="rId4">
            <a:extLst>
              <a:ext uri="{28A0092B-C50C-407E-A947-70E740481C1C}">
                <a14:useLocalDpi xmlns:a14="http://schemas.microsoft.com/office/drawing/2010/main" val="0"/>
              </a:ext>
            </a:extLst>
          </a:blip>
          <a:srcRect r="4736" b="13608"/>
          <a:stretch/>
        </p:blipFill>
        <p:spPr bwMode="auto">
          <a:xfrm>
            <a:off x="621607" y="1611085"/>
            <a:ext cx="2293360" cy="212742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621606" y="4024034"/>
            <a:ext cx="5426525" cy="2132388"/>
          </a:xfrm>
          <a:prstGeom prst="rect">
            <a:avLst/>
          </a:prstGeom>
          <a:solidFill>
            <a:schemeClr val="bg1">
              <a:lumMod val="95000"/>
              <a:alpha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Font typeface="Wingdings 2" pitchFamily="18" charset="2"/>
              <a:buNone/>
            </a:pPr>
            <a:r>
              <a:rPr lang="en-US" b="1" dirty="0" smtClean="0">
                <a:solidFill>
                  <a:schemeClr val="tx1">
                    <a:lumMod val="50000"/>
                    <a:lumOff val="50000"/>
                  </a:schemeClr>
                </a:solidFill>
              </a:rPr>
              <a:t>MOTIVATIONS</a:t>
            </a:r>
          </a:p>
          <a:p>
            <a:r>
              <a:rPr lang="en-US" dirty="0" smtClean="0"/>
              <a:t>Save time</a:t>
            </a:r>
          </a:p>
          <a:p>
            <a:r>
              <a:rPr lang="en-US" dirty="0" smtClean="0"/>
              <a:t>Retain control </a:t>
            </a:r>
          </a:p>
          <a:p>
            <a:r>
              <a:rPr lang="en-US" dirty="0" smtClean="0"/>
              <a:t>Convenience</a:t>
            </a:r>
          </a:p>
          <a:p>
            <a:pPr>
              <a:buClr>
                <a:schemeClr val="bg1"/>
              </a:buClr>
              <a:buFont typeface="Arial" panose="020B0604020202020204" pitchFamily="34" charset="0"/>
              <a:buChar char="•"/>
            </a:pPr>
            <a:endParaRPr lang="en-US" dirty="0" smtClean="0"/>
          </a:p>
          <a:p>
            <a:pPr>
              <a:buFont typeface="Courier New" panose="02070309020205020404" pitchFamily="49" charset="0"/>
              <a:buChar char="o"/>
            </a:pPr>
            <a:endParaRPr lang="en-US" b="1" dirty="0"/>
          </a:p>
        </p:txBody>
      </p:sp>
      <p:sp>
        <p:nvSpPr>
          <p:cNvPr id="8" name="Content Placeholder 2"/>
          <p:cNvSpPr txBox="1">
            <a:spLocks/>
          </p:cNvSpPr>
          <p:nvPr/>
        </p:nvSpPr>
        <p:spPr>
          <a:xfrm>
            <a:off x="6441139" y="4024034"/>
            <a:ext cx="5298141" cy="2132388"/>
          </a:xfrm>
          <a:prstGeom prst="rect">
            <a:avLst/>
          </a:prstGeom>
          <a:solidFill>
            <a:schemeClr val="bg1">
              <a:lumMod val="95000"/>
              <a:alpha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Font typeface="Wingdings 2" pitchFamily="18" charset="2"/>
              <a:buNone/>
            </a:pPr>
            <a:r>
              <a:rPr lang="en-US" b="1" dirty="0" smtClean="0">
                <a:solidFill>
                  <a:schemeClr val="tx1">
                    <a:lumMod val="50000"/>
                    <a:lumOff val="50000"/>
                  </a:schemeClr>
                </a:solidFill>
              </a:rPr>
              <a:t>FRUSTRATIONS</a:t>
            </a:r>
            <a:endParaRPr lang="en-US" dirty="0" smtClean="0">
              <a:solidFill>
                <a:schemeClr val="tx1">
                  <a:lumMod val="50000"/>
                  <a:lumOff val="50000"/>
                </a:schemeClr>
              </a:solidFill>
            </a:endParaRPr>
          </a:p>
          <a:p>
            <a:r>
              <a:rPr lang="en-US" dirty="0" smtClean="0"/>
              <a:t>Traffic and congestion</a:t>
            </a:r>
          </a:p>
          <a:p>
            <a:r>
              <a:rPr lang="en-US" dirty="0" smtClean="0"/>
              <a:t>Lack of Parking</a:t>
            </a:r>
          </a:p>
          <a:p>
            <a:r>
              <a:rPr lang="en-US" dirty="0" smtClean="0"/>
              <a:t>Stress of Commuting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826609153"/>
              </p:ext>
            </p:extLst>
          </p:nvPr>
        </p:nvGraphicFramePr>
        <p:xfrm>
          <a:off x="24447" y="6487160"/>
          <a:ext cx="12192000" cy="370840"/>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370840">
                <a:tc>
                  <a:txBody>
                    <a:bodyPr/>
                    <a:lstStyle/>
                    <a:p>
                      <a:pPr algn="ctr"/>
                      <a:r>
                        <a:rPr lang="en-US" dirty="0" smtClean="0">
                          <a:solidFill>
                            <a:schemeClr val="bg1"/>
                          </a:solidFill>
                        </a:rPr>
                        <a:t>Issue Identification </a:t>
                      </a:r>
                      <a:endParaRPr lang="en-US" dirty="0">
                        <a:solidFill>
                          <a:schemeClr val="bg1"/>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Our Solution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Business Model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Expo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Revenue &amp; Costs</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r>
            </a:tbl>
          </a:graphicData>
        </a:graphic>
      </p:graphicFrame>
    </p:spTree>
    <p:extLst>
      <p:ext uri="{BB962C8B-B14F-4D97-AF65-F5344CB8AC3E}">
        <p14:creationId xmlns:p14="http://schemas.microsoft.com/office/powerpoint/2010/main" val="187185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COMMUTER PROFILE II</a:t>
            </a:r>
            <a:endParaRPr lang="en-US" dirty="0"/>
          </a:p>
        </p:txBody>
      </p:sp>
      <p:sp>
        <p:nvSpPr>
          <p:cNvPr id="3" name="Content Placeholder 2"/>
          <p:cNvSpPr>
            <a:spLocks noGrp="1"/>
          </p:cNvSpPr>
          <p:nvPr>
            <p:ph idx="1"/>
          </p:nvPr>
        </p:nvSpPr>
        <p:spPr>
          <a:xfrm>
            <a:off x="3334869" y="1611085"/>
            <a:ext cx="8404411" cy="2127426"/>
          </a:xfrm>
          <a:solidFill>
            <a:schemeClr val="bg1">
              <a:lumMod val="95000"/>
              <a:alpha val="88000"/>
            </a:schemeClr>
          </a:solidFill>
        </p:spPr>
        <p:txBody>
          <a:bodyPr>
            <a:normAutofit fontScale="92500" lnSpcReduction="20000"/>
          </a:bodyPr>
          <a:lstStyle/>
          <a:p>
            <a:pPr marL="0" indent="0">
              <a:buNone/>
            </a:pPr>
            <a:r>
              <a:rPr lang="en-US" dirty="0"/>
              <a:t>Name: </a:t>
            </a:r>
            <a:r>
              <a:rPr lang="en-US" b="1" dirty="0"/>
              <a:t>Angela </a:t>
            </a:r>
            <a:r>
              <a:rPr lang="en-US" b="1" dirty="0" err="1"/>
              <a:t>Buswell</a:t>
            </a:r>
            <a:endParaRPr lang="en-US" b="1" dirty="0"/>
          </a:p>
          <a:p>
            <a:pPr marL="0" indent="0">
              <a:buNone/>
            </a:pPr>
            <a:r>
              <a:rPr lang="en-US" dirty="0"/>
              <a:t>Age: </a:t>
            </a:r>
            <a:r>
              <a:rPr lang="en-US" b="1" dirty="0"/>
              <a:t>42</a:t>
            </a:r>
          </a:p>
          <a:p>
            <a:pPr marL="0" indent="0">
              <a:buNone/>
            </a:pPr>
            <a:r>
              <a:rPr lang="en-US" dirty="0"/>
              <a:t>Occupation: </a:t>
            </a:r>
            <a:r>
              <a:rPr lang="en-US" b="1" dirty="0"/>
              <a:t>Logistics Manager</a:t>
            </a:r>
          </a:p>
          <a:p>
            <a:pPr marL="0" indent="0">
              <a:buNone/>
            </a:pPr>
            <a:r>
              <a:rPr lang="en-US" dirty="0"/>
              <a:t>Location: </a:t>
            </a:r>
            <a:r>
              <a:rPr lang="en-US" b="1" dirty="0"/>
              <a:t>Port Moody</a:t>
            </a:r>
          </a:p>
          <a:p>
            <a:pPr marL="0" indent="0">
              <a:buNone/>
            </a:pPr>
            <a:r>
              <a:rPr lang="en-US" dirty="0"/>
              <a:t>Commuting Status: </a:t>
            </a:r>
            <a:r>
              <a:rPr lang="en-US" b="1" dirty="0"/>
              <a:t>Public Transit </a:t>
            </a:r>
          </a:p>
        </p:txBody>
      </p:sp>
      <p:sp>
        <p:nvSpPr>
          <p:cNvPr id="6" name="Content Placeholder 2"/>
          <p:cNvSpPr txBox="1">
            <a:spLocks/>
          </p:cNvSpPr>
          <p:nvPr/>
        </p:nvSpPr>
        <p:spPr>
          <a:xfrm>
            <a:off x="621606" y="4024034"/>
            <a:ext cx="5426525" cy="2132388"/>
          </a:xfrm>
          <a:prstGeom prst="rect">
            <a:avLst/>
          </a:prstGeom>
          <a:solidFill>
            <a:schemeClr val="bg1">
              <a:lumMod val="95000"/>
              <a:alpha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en-US" b="1" dirty="0">
                <a:solidFill>
                  <a:schemeClr val="tx1">
                    <a:lumMod val="50000"/>
                    <a:lumOff val="50000"/>
                  </a:schemeClr>
                </a:solidFill>
              </a:rPr>
              <a:t>MOTIVATIONS</a:t>
            </a:r>
          </a:p>
          <a:p>
            <a:r>
              <a:rPr lang="en-US" dirty="0"/>
              <a:t>Save money</a:t>
            </a:r>
          </a:p>
          <a:p>
            <a:r>
              <a:rPr lang="en-US" dirty="0"/>
              <a:t>Avoiding traffic </a:t>
            </a:r>
          </a:p>
          <a:p>
            <a:r>
              <a:rPr lang="en-US" dirty="0"/>
              <a:t>Non-stressful commute</a:t>
            </a:r>
          </a:p>
          <a:p>
            <a:pPr>
              <a:buClr>
                <a:schemeClr val="bg1"/>
              </a:buClr>
              <a:buFont typeface="Arial" panose="020B0604020202020204" pitchFamily="34" charset="0"/>
              <a:buChar char="•"/>
            </a:pPr>
            <a:endParaRPr lang="en-US" dirty="0" smtClean="0"/>
          </a:p>
          <a:p>
            <a:pPr>
              <a:buFont typeface="Courier New" panose="02070309020205020404" pitchFamily="49" charset="0"/>
              <a:buChar char="o"/>
            </a:pPr>
            <a:endParaRPr lang="en-US" b="1" dirty="0"/>
          </a:p>
        </p:txBody>
      </p:sp>
      <p:sp>
        <p:nvSpPr>
          <p:cNvPr id="8" name="Content Placeholder 2"/>
          <p:cNvSpPr txBox="1">
            <a:spLocks/>
          </p:cNvSpPr>
          <p:nvPr/>
        </p:nvSpPr>
        <p:spPr>
          <a:xfrm>
            <a:off x="6441139" y="4024034"/>
            <a:ext cx="5298141" cy="2132388"/>
          </a:xfrm>
          <a:prstGeom prst="rect">
            <a:avLst/>
          </a:prstGeom>
          <a:solidFill>
            <a:schemeClr val="bg1">
              <a:lumMod val="95000"/>
              <a:alpha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en-US" b="1" dirty="0">
                <a:solidFill>
                  <a:schemeClr val="tx1">
                    <a:lumMod val="50000"/>
                    <a:lumOff val="50000"/>
                  </a:schemeClr>
                </a:solidFill>
              </a:rPr>
              <a:t>FRUSTRATIONS</a:t>
            </a:r>
            <a:endParaRPr lang="en-US" dirty="0">
              <a:solidFill>
                <a:schemeClr val="tx1">
                  <a:lumMod val="50000"/>
                  <a:lumOff val="50000"/>
                </a:schemeClr>
              </a:solidFill>
            </a:endParaRPr>
          </a:p>
          <a:p>
            <a:r>
              <a:rPr lang="en-US" dirty="0"/>
              <a:t>Crowded busses &amp; </a:t>
            </a:r>
            <a:r>
              <a:rPr lang="en-US" dirty="0" err="1"/>
              <a:t>skytrain</a:t>
            </a:r>
            <a:endParaRPr lang="en-US" dirty="0"/>
          </a:p>
          <a:p>
            <a:r>
              <a:rPr lang="en-US" dirty="0"/>
              <a:t>No seats available on busses</a:t>
            </a:r>
          </a:p>
          <a:p>
            <a:r>
              <a:rPr lang="en-US" dirty="0"/>
              <a:t>Busses not on time </a:t>
            </a:r>
          </a:p>
        </p:txBody>
      </p:sp>
      <p:pic>
        <p:nvPicPr>
          <p:cNvPr id="9" name="Picture 4" descr="Screen Shot 2015-12-01 at 1.25.39 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227" y="1611085"/>
            <a:ext cx="2151744" cy="212742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114147857"/>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370840">
                <a:tc>
                  <a:txBody>
                    <a:bodyPr/>
                    <a:lstStyle/>
                    <a:p>
                      <a:pPr marL="0" algn="ctr" defTabSz="914400" rtl="0" eaLnBrk="1" latinLnBrk="0" hangingPunct="1"/>
                      <a:r>
                        <a:rPr lang="en-US" dirty="0" smtClean="0">
                          <a:solidFill>
                            <a:schemeClr val="bg1"/>
                          </a:solidFill>
                        </a:rPr>
                        <a:t>Issue Identification </a:t>
                      </a:r>
                      <a:endParaRPr lang="en-US" sz="1800" b="1" kern="1200" dirty="0">
                        <a:solidFill>
                          <a:schemeClr val="bg1"/>
                        </a:solidFill>
                        <a:latin typeface="+mn-lt"/>
                        <a:ea typeface="+mn-ea"/>
                        <a:cs typeface="+mn-cs"/>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Our Solution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Business Model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Expo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Revenue &amp; Costs</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r>
            </a:tbl>
          </a:graphicData>
        </a:graphic>
      </p:graphicFrame>
    </p:spTree>
    <p:extLst>
      <p:ext uri="{BB962C8B-B14F-4D97-AF65-F5344CB8AC3E}">
        <p14:creationId xmlns:p14="http://schemas.microsoft.com/office/powerpoint/2010/main" val="4267095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OUR SOLUTION</a:t>
            </a:r>
            <a:endParaRPr lang="en-US" dirty="0"/>
          </a:p>
        </p:txBody>
      </p:sp>
      <p:sp>
        <p:nvSpPr>
          <p:cNvPr id="3" name="Content Placeholder 2"/>
          <p:cNvSpPr>
            <a:spLocks noGrp="1"/>
          </p:cNvSpPr>
          <p:nvPr>
            <p:ph idx="1"/>
          </p:nvPr>
        </p:nvSpPr>
        <p:spPr/>
        <p:txBody>
          <a:bodyPr/>
          <a:lstStyle/>
          <a:p>
            <a:pPr marL="514350" indent="-514350">
              <a:buAutoNum type="arabicParenR"/>
            </a:pPr>
            <a:r>
              <a:rPr lang="en-US" sz="3200" dirty="0" smtClean="0"/>
              <a:t>A </a:t>
            </a:r>
            <a:r>
              <a:rPr lang="en-US" sz="3200" b="1" dirty="0" smtClean="0"/>
              <a:t>Commuter Shuttle</a:t>
            </a:r>
            <a:r>
              <a:rPr lang="en-US" sz="3200" dirty="0" smtClean="0"/>
              <a:t> offered:</a:t>
            </a:r>
            <a:r>
              <a:rPr lang="en-US" dirty="0" smtClean="0"/>
              <a:t> </a:t>
            </a:r>
          </a:p>
          <a:p>
            <a:pPr lvl="2">
              <a:buFontTx/>
              <a:buChar char="-"/>
            </a:pPr>
            <a:r>
              <a:rPr lang="en-US" sz="2800" dirty="0" smtClean="0"/>
              <a:t>On routes not served well by transit</a:t>
            </a:r>
          </a:p>
          <a:p>
            <a:pPr lvl="2">
              <a:buFontTx/>
              <a:buChar char="-"/>
            </a:pPr>
            <a:r>
              <a:rPr lang="en-US" sz="2800" dirty="0" smtClean="0"/>
              <a:t>At times that are convenient for commuters</a:t>
            </a:r>
          </a:p>
          <a:p>
            <a:pPr lvl="2">
              <a:buFontTx/>
              <a:buChar char="-"/>
            </a:pPr>
            <a:r>
              <a:rPr lang="en-US" sz="2800" dirty="0" smtClean="0"/>
              <a:t>At a competitive price </a:t>
            </a:r>
          </a:p>
          <a:p>
            <a:pPr marL="0" indent="0">
              <a:buNone/>
            </a:pPr>
            <a:endParaRPr lang="en-US" sz="3200" dirty="0" smtClean="0"/>
          </a:p>
          <a:p>
            <a:pPr marL="0" indent="0">
              <a:buNone/>
            </a:pPr>
            <a:r>
              <a:rPr lang="en-US" sz="3200" dirty="0" smtClean="0"/>
              <a:t>2) A Green </a:t>
            </a:r>
            <a:r>
              <a:rPr lang="en-US" sz="3200" b="1" dirty="0" smtClean="0"/>
              <a:t>Transportation Expo</a:t>
            </a:r>
            <a:r>
              <a:rPr lang="en-US" sz="3200" dirty="0" smtClean="0"/>
              <a:t> that will:</a:t>
            </a:r>
            <a:endParaRPr lang="en-US" dirty="0" smtClean="0"/>
          </a:p>
          <a:p>
            <a:pPr marL="0" indent="0">
              <a:buNone/>
            </a:pPr>
            <a:r>
              <a:rPr lang="en-US" dirty="0"/>
              <a:t>	</a:t>
            </a:r>
            <a:r>
              <a:rPr lang="en-US" dirty="0" smtClean="0"/>
              <a:t>- Showcase sustainable transportation options in Vancouver</a:t>
            </a:r>
          </a:p>
          <a:p>
            <a:pPr marL="0" indent="0">
              <a:buNone/>
            </a:pPr>
            <a:r>
              <a:rPr lang="en-US" dirty="0"/>
              <a:t>	</a:t>
            </a:r>
            <a:r>
              <a:rPr lang="en-US" dirty="0" smtClean="0"/>
              <a:t>- Serve as a platform to launch the </a:t>
            </a:r>
            <a:r>
              <a:rPr lang="en-US" b="1" dirty="0" smtClean="0"/>
              <a:t>EZ Shuttle</a:t>
            </a:r>
            <a:r>
              <a:rPr lang="en-US" dirty="0" smtClean="0"/>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78375051"/>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370840">
                <a:tc>
                  <a:txBody>
                    <a:bodyPr/>
                    <a:lstStyle/>
                    <a:p>
                      <a:pPr algn="ctr"/>
                      <a:r>
                        <a:rPr lang="en-US" dirty="0" smtClean="0">
                          <a:solidFill>
                            <a:schemeClr val="bg2">
                              <a:lumMod val="50000"/>
                            </a:schemeClr>
                          </a:solidFill>
                        </a:rPr>
                        <a:t>Issue Identification </a:t>
                      </a:r>
                      <a:endParaRPr lang="en-US" dirty="0">
                        <a:solidFill>
                          <a:schemeClr val="bg2">
                            <a:lumMod val="50000"/>
                          </a:schemeClr>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1"/>
                          </a:solidFill>
                        </a:rPr>
                        <a:t>Our Solution </a:t>
                      </a:r>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Business Model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Expo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Revenue &amp; Costs</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r>
            </a:tbl>
          </a:graphicData>
        </a:graphic>
      </p:graphicFrame>
    </p:spTree>
    <p:extLst>
      <p:ext uri="{BB962C8B-B14F-4D97-AF65-F5344CB8AC3E}">
        <p14:creationId xmlns:p14="http://schemas.microsoft.com/office/powerpoint/2010/main" val="1654829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WHY EZ SHUTTLE </a:t>
            </a:r>
            <a:endParaRPr lang="en-US" dirty="0"/>
          </a:p>
        </p:txBody>
      </p:sp>
      <p:sp>
        <p:nvSpPr>
          <p:cNvPr id="3" name="Content Placeholder 2"/>
          <p:cNvSpPr>
            <a:spLocks noGrp="1"/>
          </p:cNvSpPr>
          <p:nvPr>
            <p:ph idx="1"/>
          </p:nvPr>
        </p:nvSpPr>
        <p:spPr>
          <a:xfrm>
            <a:off x="845127" y="1727200"/>
            <a:ext cx="5192816" cy="2075543"/>
          </a:xfrm>
        </p:spPr>
        <p:txBody>
          <a:bodyPr/>
          <a:lstStyle/>
          <a:p>
            <a:pPr marL="0" indent="0">
              <a:buNone/>
            </a:pPr>
            <a:r>
              <a:rPr lang="en-US" b="1" dirty="0" smtClean="0"/>
              <a:t>Frustrations with Transit:</a:t>
            </a:r>
            <a:endParaRPr lang="en-US" dirty="0" smtClean="0"/>
          </a:p>
          <a:p>
            <a:pPr>
              <a:buFontTx/>
              <a:buChar char="-"/>
            </a:pPr>
            <a:r>
              <a:rPr lang="en-US" dirty="0" smtClean="0"/>
              <a:t>Crowded		- Standing Up </a:t>
            </a:r>
          </a:p>
          <a:p>
            <a:pPr>
              <a:buFontTx/>
              <a:buChar char="-"/>
            </a:pPr>
            <a:r>
              <a:rPr lang="en-US" dirty="0" smtClean="0"/>
              <a:t>Inefficient		- Late</a:t>
            </a:r>
          </a:p>
          <a:p>
            <a:pPr>
              <a:buFontTx/>
              <a:buChar char="-"/>
            </a:pPr>
            <a:r>
              <a:rPr lang="en-US" dirty="0" smtClean="0"/>
              <a:t>Dirty		- Loud</a:t>
            </a:r>
          </a:p>
          <a:p>
            <a:endParaRPr lang="en-US"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Content Placeholder 2"/>
          <p:cNvSpPr txBox="1">
            <a:spLocks/>
          </p:cNvSpPr>
          <p:nvPr/>
        </p:nvSpPr>
        <p:spPr>
          <a:xfrm>
            <a:off x="6389584" y="1727199"/>
            <a:ext cx="5091216" cy="4452937"/>
          </a:xfrm>
          <a:prstGeom prst="rect">
            <a:avLst/>
          </a:prstGeom>
          <a:solidFill>
            <a:schemeClr val="bg1">
              <a:lumMod val="95000"/>
              <a:alpha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en-US" b="1" dirty="0" smtClean="0"/>
              <a:t>EZ Transport:</a:t>
            </a:r>
          </a:p>
          <a:p>
            <a:pPr>
              <a:buFont typeface="Wingdings" panose="05000000000000000000" pitchFamily="2" charset="2"/>
              <a:buChar char="ü"/>
            </a:pPr>
            <a:r>
              <a:rPr lang="en-US" dirty="0"/>
              <a:t> </a:t>
            </a:r>
            <a:r>
              <a:rPr lang="en-US" dirty="0" smtClean="0"/>
              <a:t>Guaranteed Seating</a:t>
            </a:r>
          </a:p>
          <a:p>
            <a:pPr>
              <a:buFont typeface="Wingdings" panose="05000000000000000000" pitchFamily="2" charset="2"/>
              <a:buChar char="ü"/>
            </a:pPr>
            <a:r>
              <a:rPr lang="en-US" dirty="0" smtClean="0"/>
              <a:t> Clean, quiet, and comfortable</a:t>
            </a:r>
          </a:p>
          <a:p>
            <a:pPr>
              <a:buFont typeface="Wingdings" panose="05000000000000000000" pitchFamily="2" charset="2"/>
              <a:buChar char="ü"/>
            </a:pPr>
            <a:r>
              <a:rPr lang="en-US" dirty="0"/>
              <a:t> </a:t>
            </a:r>
            <a:r>
              <a:rPr lang="en-US" dirty="0" smtClean="0"/>
              <a:t>Wi-Fi Access</a:t>
            </a:r>
          </a:p>
          <a:p>
            <a:pPr>
              <a:buFont typeface="Wingdings" panose="05000000000000000000" pitchFamily="2" charset="2"/>
              <a:buChar char="ü"/>
            </a:pPr>
            <a:endParaRPr lang="en-US" dirty="0"/>
          </a:p>
          <a:p>
            <a:pPr>
              <a:buFont typeface="Wingdings" panose="05000000000000000000" pitchFamily="2" charset="2"/>
              <a:buChar char="ü"/>
            </a:pPr>
            <a:r>
              <a:rPr lang="en-US" dirty="0" smtClean="0"/>
              <a:t> No traffic or parking concerns</a:t>
            </a:r>
          </a:p>
          <a:p>
            <a:pPr>
              <a:buFont typeface="Wingdings" panose="05000000000000000000" pitchFamily="2" charset="2"/>
              <a:buChar char="ü"/>
            </a:pPr>
            <a:r>
              <a:rPr lang="en-US" dirty="0"/>
              <a:t> </a:t>
            </a:r>
            <a:r>
              <a:rPr lang="en-US" dirty="0" smtClean="0"/>
              <a:t>Less costly than driving </a:t>
            </a:r>
          </a:p>
          <a:p>
            <a:pPr>
              <a:buFont typeface="Wingdings" panose="05000000000000000000" pitchFamily="2" charset="2"/>
              <a:buChar char="ü"/>
            </a:pPr>
            <a:r>
              <a:rPr lang="en-US" dirty="0" smtClean="0"/>
              <a:t> Reduced Stress </a:t>
            </a:r>
            <a:endParaRPr lang="en-US" dirty="0"/>
          </a:p>
        </p:txBody>
      </p:sp>
      <p:sp>
        <p:nvSpPr>
          <p:cNvPr id="6" name="Content Placeholder 2"/>
          <p:cNvSpPr txBox="1">
            <a:spLocks/>
          </p:cNvSpPr>
          <p:nvPr/>
        </p:nvSpPr>
        <p:spPr>
          <a:xfrm>
            <a:off x="845127" y="4104593"/>
            <a:ext cx="5192816" cy="2075543"/>
          </a:xfrm>
          <a:prstGeom prst="rect">
            <a:avLst/>
          </a:prstGeom>
          <a:solidFill>
            <a:schemeClr val="bg1">
              <a:lumMod val="95000"/>
              <a:alpha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Font typeface="Wingdings 2" pitchFamily="18" charset="2"/>
              <a:buNone/>
            </a:pPr>
            <a:r>
              <a:rPr lang="en-US" b="1" dirty="0" smtClean="0"/>
              <a:t>Frustrations with Driving: </a:t>
            </a:r>
            <a:endParaRPr lang="en-US" dirty="0" smtClean="0"/>
          </a:p>
          <a:p>
            <a:pPr>
              <a:buFontTx/>
              <a:buChar char="-"/>
            </a:pPr>
            <a:r>
              <a:rPr lang="en-US" dirty="0" smtClean="0"/>
              <a:t>Congested		- Parking</a:t>
            </a:r>
          </a:p>
          <a:p>
            <a:pPr>
              <a:buFontTx/>
              <a:buChar char="-"/>
            </a:pPr>
            <a:r>
              <a:rPr lang="en-US" dirty="0" smtClean="0"/>
              <a:t>Stressful		- Traffic</a:t>
            </a:r>
          </a:p>
          <a:p>
            <a:pPr>
              <a:buFontTx/>
              <a:buChar char="-"/>
            </a:pPr>
            <a:r>
              <a:rPr lang="en-US" dirty="0" smtClean="0"/>
              <a:t>Costly		- Infrastructure</a:t>
            </a:r>
          </a:p>
          <a:p>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3021754292"/>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370840">
                <a:tc>
                  <a:txBody>
                    <a:bodyPr/>
                    <a:lstStyle/>
                    <a:p>
                      <a:pPr algn="ctr"/>
                      <a:r>
                        <a:rPr lang="en-US" dirty="0" smtClean="0">
                          <a:solidFill>
                            <a:schemeClr val="bg2">
                              <a:lumMod val="50000"/>
                            </a:schemeClr>
                          </a:solidFill>
                        </a:rPr>
                        <a:t>Issue Identification </a:t>
                      </a:r>
                      <a:endParaRPr lang="en-US" dirty="0">
                        <a:solidFill>
                          <a:schemeClr val="bg2">
                            <a:lumMod val="50000"/>
                          </a:schemeClr>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1"/>
                          </a:solidFill>
                        </a:rPr>
                        <a:t>Our Solution </a:t>
                      </a:r>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Business Model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Expo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Revenue &amp; Costs</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r>
            </a:tbl>
          </a:graphicData>
        </a:graphic>
      </p:graphicFrame>
    </p:spTree>
    <p:extLst>
      <p:ext uri="{BB962C8B-B14F-4D97-AF65-F5344CB8AC3E}">
        <p14:creationId xmlns:p14="http://schemas.microsoft.com/office/powerpoint/2010/main" val="526239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ROADMAP</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Rectangle 2"/>
          <p:cNvSpPr>
            <a:spLocks noChangeArrowheads="1"/>
          </p:cNvSpPr>
          <p:nvPr/>
        </p:nvSpPr>
        <p:spPr bwMode="auto">
          <a:xfrm>
            <a:off x="4605338" y="1744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77222566"/>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370840">
                <a:tc>
                  <a:txBody>
                    <a:bodyPr/>
                    <a:lstStyle/>
                    <a:p>
                      <a:pPr algn="ctr"/>
                      <a:r>
                        <a:rPr lang="en-US" dirty="0" smtClean="0">
                          <a:solidFill>
                            <a:schemeClr val="bg2">
                              <a:lumMod val="50000"/>
                            </a:schemeClr>
                          </a:solidFill>
                        </a:rPr>
                        <a:t>Issue Identification </a:t>
                      </a:r>
                      <a:endParaRPr lang="en-US" dirty="0">
                        <a:solidFill>
                          <a:schemeClr val="bg2">
                            <a:lumMod val="50000"/>
                          </a:schemeClr>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Our Solution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1"/>
                          </a:solidFill>
                        </a:rPr>
                        <a:t>Business Model </a:t>
                      </a:r>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Expo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Revenue &amp; Costs</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r>
            </a:tbl>
          </a:graphicData>
        </a:graphic>
      </p:graphicFrame>
      <p:pic>
        <p:nvPicPr>
          <p:cNvPr id="5124" name="Picture 4" descr="https://lh6.googleusercontent.com/nK_7ennRtaRSIsYvuxR9x1B7rzxbL-F8LAp5Ewg7X1UJyvB7Tz5yPJBys9dFfNMrO2HUwVqbGVPPeOug29orF6ZmtrCEVN75TcQlAkiFQ0Gv6iydJLGAxEwAAJkiXYQdYzhTT_9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3785" y="1744662"/>
            <a:ext cx="5482950" cy="436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506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BUSINESS MODEL CANVAS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92310657"/>
              </p:ext>
            </p:extLst>
          </p:nvPr>
        </p:nvGraphicFramePr>
        <p:xfrm>
          <a:off x="842864" y="1434289"/>
          <a:ext cx="10506271" cy="5052871"/>
        </p:xfrm>
        <a:graphic>
          <a:graphicData uri="http://schemas.openxmlformats.org/drawingml/2006/table">
            <a:tbl>
              <a:tblPr/>
              <a:tblGrid>
                <a:gridCol w="2343706"/>
                <a:gridCol w="8162565"/>
              </a:tblGrid>
              <a:tr h="382717">
                <a:tc>
                  <a:txBody>
                    <a:bodyPr/>
                    <a:lstStyle/>
                    <a:p>
                      <a:pPr rtl="0" fontAlgn="t">
                        <a:spcBef>
                          <a:spcPts val="0"/>
                        </a:spcBef>
                        <a:spcAft>
                          <a:spcPts val="0"/>
                        </a:spcAft>
                      </a:pPr>
                      <a:r>
                        <a:rPr lang="en-US" sz="1800" b="1" dirty="0" smtClean="0">
                          <a:effectLst/>
                        </a:rPr>
                        <a:t>EZ Transport</a:t>
                      </a:r>
                      <a:r>
                        <a:rPr lang="en-US" sz="1800" b="1" baseline="0" dirty="0" smtClean="0">
                          <a:effectLst/>
                        </a:rPr>
                        <a:t> Shuttle</a:t>
                      </a:r>
                      <a:endParaRPr lang="en-US" sz="1800" b="1"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c>
                  <a:txBody>
                    <a:bodyPr/>
                    <a:lstStyle/>
                    <a:p>
                      <a:pPr rtl="0" fontAlgn="t">
                        <a:spcBef>
                          <a:spcPts val="0"/>
                        </a:spcBef>
                        <a:spcAft>
                          <a:spcPts val="0"/>
                        </a:spcAft>
                      </a:pPr>
                      <a:endParaRPr lang="en-US" sz="1800" b="1"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r>
              <a:tr h="468621">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Customers</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Segment à Mass Market</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r>
              <a:tr h="468621">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Value Propositions</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Customization, Cost Reduction and Productivity</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r>
              <a:tr h="577228">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Customer Relationships</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Personal Assistance, Dedicated Personal Assistance, Communities and Co-Creation.</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r>
              <a:tr h="468621">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Channels</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In-Person and Online</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r>
              <a:tr h="468621">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Revenue Streams</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Subscription Fee, One Time Transactions and Advertisements.</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r>
              <a:tr h="577228">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Key Resources</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Physical: Facility and Vehicles</a:t>
                      </a:r>
                      <a:endParaRPr lang="en-US" sz="1800" dirty="0">
                        <a:effectLst/>
                      </a:endParaRPr>
                    </a:p>
                    <a:p>
                      <a:pPr rtl="0" fontAlgn="t">
                        <a:spcBef>
                          <a:spcPts val="0"/>
                        </a:spcBef>
                        <a:spcAft>
                          <a:spcPts val="0"/>
                        </a:spcAft>
                      </a:pPr>
                      <a:r>
                        <a:rPr lang="en-US" sz="1800" b="0" i="0" u="none" strike="noStrike" dirty="0">
                          <a:solidFill>
                            <a:srgbClr val="000000"/>
                          </a:solidFill>
                          <a:effectLst/>
                          <a:latin typeface="Arial" panose="020B0604020202020204" pitchFamily="34" charset="0"/>
                        </a:rPr>
                        <a:t>Human: Employees</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r>
              <a:tr h="577228">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Key Activities</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Running Shuttle, Marketing and Sales, Route Diagnostics and Product Development</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r>
              <a:tr h="468621">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Key Partners</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Coach Provider, Internet Provider, Government,</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r>
              <a:tr h="468621">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Cost Structure</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Fixed Costs and Value Driven Costs</a:t>
                      </a:r>
                      <a:endParaRPr lang="en-US" sz="1800" dirty="0">
                        <a:effectLst/>
                      </a:endParaRPr>
                    </a:p>
                  </a:txBody>
                  <a:tcPr marL="35418" marR="35418" marT="35418" marB="3541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alpha val="83000"/>
                      </a:srgb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18820244"/>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370840">
                <a:tc>
                  <a:txBody>
                    <a:bodyPr/>
                    <a:lstStyle/>
                    <a:p>
                      <a:pPr algn="ctr"/>
                      <a:r>
                        <a:rPr lang="en-US" dirty="0" smtClean="0">
                          <a:solidFill>
                            <a:schemeClr val="bg2">
                              <a:lumMod val="50000"/>
                            </a:schemeClr>
                          </a:solidFill>
                        </a:rPr>
                        <a:t>Issue Identification </a:t>
                      </a:r>
                      <a:endParaRPr lang="en-US" dirty="0">
                        <a:solidFill>
                          <a:schemeClr val="bg2">
                            <a:lumMod val="50000"/>
                          </a:schemeClr>
                        </a:solidFill>
                      </a:endParaRPr>
                    </a:p>
                  </a:txBody>
                  <a:tcP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Our Solution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1"/>
                          </a:solidFill>
                        </a:rPr>
                        <a:t>Business Model </a:t>
                      </a:r>
                      <a:endParaRPr 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Expo </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c>
                  <a:txBody>
                    <a:bodyPr/>
                    <a:lstStyle/>
                    <a:p>
                      <a:pPr algn="ctr"/>
                      <a:r>
                        <a:rPr lang="en-US" dirty="0" smtClean="0">
                          <a:solidFill>
                            <a:schemeClr val="bg2">
                              <a:lumMod val="50000"/>
                            </a:schemeClr>
                          </a:solidFill>
                        </a:rPr>
                        <a:t>Revenue &amp; Costs</a:t>
                      </a:r>
                      <a:endParaRPr lang="en-US" dirty="0">
                        <a:solidFill>
                          <a:schemeClr val="bg2">
                            <a:lumMod val="50000"/>
                          </a:schemeClr>
                        </a:solidFill>
                      </a:endParaRPr>
                    </a:p>
                  </a:txBody>
                  <a:tcP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lumMod val="95000"/>
                        <a:lumOff val="5000"/>
                        <a:alpha val="51000"/>
                      </a:schemeClr>
                    </a:solidFill>
                  </a:tcPr>
                </a:tc>
              </a:tr>
            </a:tbl>
          </a:graphicData>
        </a:graphic>
      </p:graphicFrame>
    </p:spTree>
    <p:extLst>
      <p:ext uri="{BB962C8B-B14F-4D97-AF65-F5344CB8AC3E}">
        <p14:creationId xmlns:p14="http://schemas.microsoft.com/office/powerpoint/2010/main" val="62690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237</TotalTime>
  <Words>631</Words>
  <Application>Microsoft Macintosh PowerPoint</Application>
  <PresentationFormat>Widescreen</PresentationFormat>
  <Paragraphs>217</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Wingdings</vt:lpstr>
      <vt:lpstr>Wingdings 2</vt:lpstr>
      <vt:lpstr>HDOfficeLightV0</vt:lpstr>
      <vt:lpstr>PowerPoint Presentation</vt:lpstr>
      <vt:lpstr>  Reducing Emissions in the False Creek Flats &amp; GVA</vt:lpstr>
      <vt:lpstr> OUR LEARNING JOURNEY</vt:lpstr>
      <vt:lpstr> COMMUTER PROFILE I</vt:lpstr>
      <vt:lpstr> COMMUTER PROFILE II</vt:lpstr>
      <vt:lpstr> OUR SOLUTION</vt:lpstr>
      <vt:lpstr> WHY EZ SHUTTLE </vt:lpstr>
      <vt:lpstr> ROADMAP</vt:lpstr>
      <vt:lpstr> BUSINESS MODEL CANVAS </vt:lpstr>
      <vt:lpstr> GET GOING GREEN EXPO</vt:lpstr>
      <vt:lpstr> COST &amp; REVENUE: EZ Shuttle</vt:lpstr>
      <vt:lpstr> THANK YOU</vt:lpstr>
      <vt:lpstr> SUMMARY</vt:lpstr>
      <vt:lpstr> IMPACT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ErikkaKali</dc:creator>
  <cp:lastModifiedBy>Heather O'Hara</cp:lastModifiedBy>
  <cp:revision>37</cp:revision>
  <dcterms:created xsi:type="dcterms:W3CDTF">2015-12-02T05:19:10Z</dcterms:created>
  <dcterms:modified xsi:type="dcterms:W3CDTF">2015-12-02T21:07:39Z</dcterms:modified>
</cp:coreProperties>
</file>