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e60e5bb34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e60e5bb34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e60e5bb34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e60e5bb34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890672e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890672e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890672e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890672e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890672ed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890672ed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890672ed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890672ed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890672ed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890672ed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890672ed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890672ed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890672ed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890672ed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890672e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890672e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e60e5bb34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e60e5bb34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890672ed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890672ed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890672e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890672e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890672ed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890672ed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890672ed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890672ed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e60e5bb34_0_1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e60e5bb34_0_1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890672ed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890672ed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e60e5bb34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e60e5bb34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e60e5bb34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e60e5bb34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e60e5bb34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e60e5bb34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e60e5bb34_0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e60e5bb34_0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e60e5bb34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e60e5bb34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e60e5bb34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e60e5bb34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e60e5bb34_0_1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e60e5bb34_0_1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539700" y="314400"/>
            <a:ext cx="63552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Capstone EDA Project Playstore App </a:t>
            </a:r>
            <a:r>
              <a:rPr lang="en">
                <a:latin typeface="Times New Roman"/>
                <a:ea typeface="Times New Roman"/>
                <a:cs typeface="Times New Roman"/>
                <a:sym typeface="Times New Roman"/>
              </a:rPr>
              <a:t>Review </a:t>
            </a:r>
            <a:r>
              <a:rPr lang="en">
                <a:latin typeface="Times New Roman"/>
                <a:ea typeface="Times New Roman"/>
                <a:cs typeface="Times New Roman"/>
                <a:sym typeface="Times New Roman"/>
              </a:rPr>
              <a:t>Analysis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3058275" y="2203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sz="1712">
                <a:latin typeface="Times New Roman"/>
                <a:ea typeface="Times New Roman"/>
                <a:cs typeface="Times New Roman"/>
                <a:sym typeface="Times New Roman"/>
              </a:rPr>
              <a:t>Presented By</a:t>
            </a:r>
            <a:endParaRPr sz="1712">
              <a:latin typeface="Times New Roman"/>
              <a:ea typeface="Times New Roman"/>
              <a:cs typeface="Times New Roman"/>
              <a:sym typeface="Times New Roman"/>
            </a:endParaRPr>
          </a:p>
          <a:p>
            <a:pPr indent="0" lvl="0" marL="0" rtl="0" algn="l">
              <a:lnSpc>
                <a:spcPct val="80000"/>
              </a:lnSpc>
              <a:spcBef>
                <a:spcPts val="0"/>
              </a:spcBef>
              <a:spcAft>
                <a:spcPts val="0"/>
              </a:spcAft>
              <a:buSzPts val="688"/>
              <a:buNone/>
            </a:pPr>
            <a:r>
              <a:rPr lang="en" sz="1712">
                <a:latin typeface="Times New Roman"/>
                <a:ea typeface="Times New Roman"/>
                <a:cs typeface="Times New Roman"/>
                <a:sym typeface="Times New Roman"/>
              </a:rPr>
              <a:t>DEDWAL DIPALI</a:t>
            </a:r>
            <a:endParaRPr sz="1712">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217800"/>
            <a:ext cx="7038900" cy="63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                           DATA CLEANING</a:t>
            </a:r>
            <a:endParaRPr>
              <a:latin typeface="Times New Roman"/>
              <a:ea typeface="Times New Roman"/>
              <a:cs typeface="Times New Roman"/>
              <a:sym typeface="Times New Roman"/>
            </a:endParaRPr>
          </a:p>
        </p:txBody>
      </p:sp>
      <p:sp>
        <p:nvSpPr>
          <p:cNvPr id="189" name="Google Shape;189;p22"/>
          <p:cNvSpPr txBox="1"/>
          <p:nvPr>
            <p:ph idx="1" type="body"/>
          </p:nvPr>
        </p:nvSpPr>
        <p:spPr>
          <a:xfrm>
            <a:off x="1297500" y="849600"/>
            <a:ext cx="7038900" cy="3629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Data cleaning steps : </a:t>
            </a:r>
            <a:endParaRPr sz="1800">
              <a:latin typeface="Times New Roman"/>
              <a:ea typeface="Times New Roman"/>
              <a:cs typeface="Times New Roman"/>
              <a:sym typeface="Times New Roman"/>
            </a:endParaRPr>
          </a:p>
          <a:p>
            <a:pPr indent="-342900" lvl="0" marL="457200" rtl="0" algn="just">
              <a:spcBef>
                <a:spcPts val="1200"/>
              </a:spcBef>
              <a:spcAft>
                <a:spcPts val="0"/>
              </a:spcAft>
              <a:buSzPts val="1800"/>
              <a:buFont typeface="Times New Roman"/>
              <a:buAutoNum type="arabicPeriod"/>
            </a:pPr>
            <a:r>
              <a:rPr lang="en" sz="1800">
                <a:latin typeface="Times New Roman"/>
                <a:ea typeface="Times New Roman"/>
                <a:cs typeface="Times New Roman"/>
                <a:sym typeface="Times New Roman"/>
              </a:rPr>
              <a:t>Removing unwanted values - Deleting of duplicate values.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Handling missing values - </a:t>
            </a:r>
            <a:r>
              <a:rPr lang="en" sz="1800">
                <a:latin typeface="Times New Roman"/>
                <a:ea typeface="Times New Roman"/>
                <a:cs typeface="Times New Roman"/>
                <a:sym typeface="Times New Roman"/>
              </a:rPr>
              <a:t>Handling missing values in our dataset.</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Handling structural error - Fixing mislabeled categories or classes.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Replacing the missing values - replacing missing values with mean is the most popular method of replacing missing values.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Filtering Unwanted Outliers- Removing incorrect or unwanted outliers.</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195" name="Google Shape;195;p23"/>
          <p:cNvSpPr txBox="1"/>
          <p:nvPr>
            <p:ph idx="1" type="body"/>
          </p:nvPr>
        </p:nvSpPr>
        <p:spPr>
          <a:xfrm>
            <a:off x="1239175" y="1248325"/>
            <a:ext cx="7038900" cy="355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Visualize the dataset which apps most install or how many apps are free or paid.</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Using visualization method found out which apps rating high or their reviews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Top 50 app are found they most use or install and their rating also high.</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Compare to the free apps or paid app and in 50 apps find the highest free install app and paid install app.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Analysis the highest app in free install apps that helps to business where to invest money which type of apps people are loved and paid app install analysis that is people which apps buy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The analysis the apps it impacts on business they see their benefits.</a:t>
            </a:r>
            <a:endParaRPr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16040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01" name="Google Shape;201;p24"/>
          <p:cNvSpPr txBox="1"/>
          <p:nvPr>
            <p:ph idx="1" type="body"/>
          </p:nvPr>
        </p:nvSpPr>
        <p:spPr>
          <a:xfrm>
            <a:off x="4922725" y="617650"/>
            <a:ext cx="4161600" cy="4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Co - Relation Heatmap for playstore :</a:t>
            </a:r>
            <a:endParaRPr b="1" sz="1700">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Heatmaps are a type of graphical representation that is commonly used in data analysis and visualization. Heatmaps are useful for displaying large amounts of data in a way that is easy to interpret and understand.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There is a majority of positive correlation between the Installs and Reviews columns. Greater the number of installs, higher is the user base, and major are the total number of reviews posted by the users.</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The Price is slightly negatively correlated with the Reviews, and Installs the average rating, total number of reviews and Installs decrease gradually.The Rating is marginally positively correlated with the Installs and Reviews` column. </a:t>
            </a:r>
            <a:endParaRPr>
              <a:latin typeface="Times New Roman"/>
              <a:ea typeface="Times New Roman"/>
              <a:cs typeface="Times New Roman"/>
              <a:sym typeface="Times New Roman"/>
            </a:endParaRPr>
          </a:p>
        </p:txBody>
      </p:sp>
      <p:pic>
        <p:nvPicPr>
          <p:cNvPr id="202" name="Google Shape;202;p24"/>
          <p:cNvPicPr preferRelativeResize="0"/>
          <p:nvPr/>
        </p:nvPicPr>
        <p:blipFill>
          <a:blip r:embed="rId3">
            <a:alphaModFix/>
          </a:blip>
          <a:stretch>
            <a:fillRect/>
          </a:stretch>
        </p:blipFill>
        <p:spPr>
          <a:xfrm>
            <a:off x="67700" y="694100"/>
            <a:ext cx="4783126" cy="422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86575" y="62125"/>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08" name="Google Shape;208;p25"/>
          <p:cNvSpPr txBox="1"/>
          <p:nvPr>
            <p:ph idx="1" type="body"/>
          </p:nvPr>
        </p:nvSpPr>
        <p:spPr>
          <a:xfrm>
            <a:off x="4889975" y="694100"/>
            <a:ext cx="4161600" cy="4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Top 50 genres vs App counts :</a:t>
            </a:r>
            <a:endParaRPr b="1" sz="1700">
              <a:latin typeface="Times New Roman"/>
              <a:ea typeface="Times New Roman"/>
              <a:cs typeface="Times New Roman"/>
              <a:sym typeface="Times New Roman"/>
            </a:endParaRPr>
          </a:p>
          <a:p>
            <a:pPr indent="0" lvl="0" marL="0" rtl="0" algn="just">
              <a:spcBef>
                <a:spcPts val="1200"/>
              </a:spcBef>
              <a:spcAft>
                <a:spcPts val="0"/>
              </a:spcAft>
              <a:buNone/>
            </a:pPr>
            <a:r>
              <a:rPr lang="en" sz="1600">
                <a:latin typeface="Times New Roman"/>
                <a:ea typeface="Times New Roman"/>
                <a:cs typeface="Times New Roman"/>
                <a:sym typeface="Times New Roman"/>
              </a:rPr>
              <a:t>Using bar graph are a type of graphical representation that are commonly used to display and compare data.</a:t>
            </a:r>
            <a:endParaRPr sz="1600">
              <a:latin typeface="Times New Roman"/>
              <a:ea typeface="Times New Roman"/>
              <a:cs typeface="Times New Roman"/>
              <a:sym typeface="Times New Roman"/>
            </a:endParaRPr>
          </a:p>
          <a:p>
            <a:pPr indent="0" lvl="0" marL="0" rtl="0" algn="just">
              <a:spcBef>
                <a:spcPts val="1200"/>
              </a:spcBef>
              <a:spcAft>
                <a:spcPts val="0"/>
              </a:spcAft>
              <a:buNone/>
            </a:pPr>
            <a:r>
              <a:rPr lang="en" sz="1600">
                <a:latin typeface="Times New Roman"/>
                <a:ea typeface="Times New Roman"/>
                <a:cs typeface="Times New Roman"/>
                <a:sym typeface="Times New Roman"/>
              </a:rPr>
              <a:t>For the play store genre and count &amp; Bar graphs are a versatile and useful tool for data analysis and visualization because they allow you to compare and display data in a visually appealing way, summarize data, and show trends over time or across categories.</a:t>
            </a:r>
            <a:endParaRPr sz="1600">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pic>
        <p:nvPicPr>
          <p:cNvPr id="209" name="Google Shape;209;p25"/>
          <p:cNvPicPr preferRelativeResize="0"/>
          <p:nvPr/>
        </p:nvPicPr>
        <p:blipFill>
          <a:blip r:embed="rId3">
            <a:alphaModFix/>
          </a:blip>
          <a:stretch>
            <a:fillRect/>
          </a:stretch>
        </p:blipFill>
        <p:spPr>
          <a:xfrm>
            <a:off x="111375" y="595825"/>
            <a:ext cx="4669376" cy="444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86575" y="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15" name="Google Shape;215;p26"/>
          <p:cNvSpPr txBox="1"/>
          <p:nvPr>
            <p:ph idx="1" type="body"/>
          </p:nvPr>
        </p:nvSpPr>
        <p:spPr>
          <a:xfrm>
            <a:off x="4982400" y="694100"/>
            <a:ext cx="4161600" cy="4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Top 50 genres vs Free app install:</a:t>
            </a:r>
            <a:endParaRPr b="1" sz="1700">
              <a:latin typeface="Times New Roman"/>
              <a:ea typeface="Times New Roman"/>
              <a:cs typeface="Times New Roman"/>
              <a:sym typeface="Times New Roman"/>
            </a:endParaRPr>
          </a:p>
          <a:p>
            <a:pPr indent="0" lvl="0" marL="0" rtl="0" algn="just">
              <a:spcBef>
                <a:spcPts val="1200"/>
              </a:spcBef>
              <a:spcAft>
                <a:spcPts val="0"/>
              </a:spcAft>
              <a:buNone/>
            </a:pPr>
            <a:r>
              <a:rPr lang="en" sz="1500">
                <a:latin typeface="Times New Roman"/>
                <a:ea typeface="Times New Roman"/>
                <a:cs typeface="Times New Roman"/>
                <a:sym typeface="Times New Roman"/>
              </a:rPr>
              <a:t>The bar graph represent the highest genre in the free install app are the exploring.</a:t>
            </a:r>
            <a:endParaRPr sz="1500">
              <a:latin typeface="Times New Roman"/>
              <a:ea typeface="Times New Roman"/>
              <a:cs typeface="Times New Roman"/>
              <a:sym typeface="Times New Roman"/>
            </a:endParaRPr>
          </a:p>
          <a:p>
            <a:pPr indent="0" lvl="0" marL="0" rtl="0" algn="just">
              <a:spcBef>
                <a:spcPts val="1200"/>
              </a:spcBef>
              <a:spcAft>
                <a:spcPts val="0"/>
              </a:spcAft>
              <a:buNone/>
            </a:pPr>
            <a:r>
              <a:rPr lang="en" sz="1500">
                <a:latin typeface="Times New Roman"/>
                <a:ea typeface="Times New Roman"/>
                <a:cs typeface="Times New Roman"/>
                <a:sym typeface="Times New Roman"/>
              </a:rPr>
              <a:t>The insights are: The genre having the highest number of free apps installed is communication and Most people having low trust on genres like parenting,medical shows.</a:t>
            </a:r>
            <a:endParaRPr sz="1500">
              <a:latin typeface="Times New Roman"/>
              <a:ea typeface="Times New Roman"/>
              <a:cs typeface="Times New Roman"/>
              <a:sym typeface="Times New Roman"/>
            </a:endParaRPr>
          </a:p>
          <a:p>
            <a:pPr indent="0" lvl="0" marL="0" rtl="0" algn="just">
              <a:spcBef>
                <a:spcPts val="1200"/>
              </a:spcBef>
              <a:spcAft>
                <a:spcPts val="0"/>
              </a:spcAft>
              <a:buNone/>
            </a:pPr>
            <a:r>
              <a:rPr lang="en" sz="1500">
                <a:latin typeface="Times New Roman"/>
                <a:ea typeface="Times New Roman"/>
                <a:cs typeface="Times New Roman"/>
                <a:sym typeface="Times New Roman"/>
              </a:rPr>
              <a:t>This has no specific impact on business because it’s just the valid compare between two categories. Free form of any communication applications are widely used. And most of the contribution in the categories are social.</a:t>
            </a:r>
            <a:endParaRPr sz="15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pic>
        <p:nvPicPr>
          <p:cNvPr id="216" name="Google Shape;216;p26"/>
          <p:cNvPicPr preferRelativeResize="0"/>
          <p:nvPr/>
        </p:nvPicPr>
        <p:blipFill>
          <a:blip r:embed="rId3">
            <a:alphaModFix/>
          </a:blip>
          <a:stretch>
            <a:fillRect/>
          </a:stretch>
        </p:blipFill>
        <p:spPr>
          <a:xfrm>
            <a:off x="152400" y="583150"/>
            <a:ext cx="4829998" cy="4379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16040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22" name="Google Shape;222;p27"/>
          <p:cNvSpPr txBox="1"/>
          <p:nvPr>
            <p:ph idx="1" type="body"/>
          </p:nvPr>
        </p:nvSpPr>
        <p:spPr>
          <a:xfrm>
            <a:off x="4982400" y="694100"/>
            <a:ext cx="4161600" cy="4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Top 50 genres vs Paid apps install :</a:t>
            </a:r>
            <a:endParaRPr b="1" sz="1700">
              <a:latin typeface="Times New Roman"/>
              <a:ea typeface="Times New Roman"/>
              <a:cs typeface="Times New Roman"/>
              <a:sym typeface="Times New Roman"/>
            </a:endParaRPr>
          </a:p>
          <a:p>
            <a:pPr indent="0" lvl="0" marL="0" rtl="0" algn="just">
              <a:spcBef>
                <a:spcPts val="1200"/>
              </a:spcBef>
              <a:spcAft>
                <a:spcPts val="0"/>
              </a:spcAft>
              <a:buNone/>
            </a:pPr>
            <a:r>
              <a:rPr lang="en" sz="1600">
                <a:latin typeface="Times New Roman"/>
                <a:ea typeface="Times New Roman"/>
                <a:cs typeface="Times New Roman"/>
                <a:sym typeface="Times New Roman"/>
              </a:rPr>
              <a:t>This bar explore the highest paid application.</a:t>
            </a:r>
            <a:endParaRPr sz="1600">
              <a:latin typeface="Times New Roman"/>
              <a:ea typeface="Times New Roman"/>
              <a:cs typeface="Times New Roman"/>
              <a:sym typeface="Times New Roman"/>
            </a:endParaRPr>
          </a:p>
          <a:p>
            <a:pPr indent="0" lvl="0" marL="0" rtl="0" algn="just">
              <a:spcBef>
                <a:spcPts val="1200"/>
              </a:spcBef>
              <a:spcAft>
                <a:spcPts val="0"/>
              </a:spcAft>
              <a:buNone/>
            </a:pPr>
            <a:r>
              <a:rPr lang="en" sz="1600">
                <a:latin typeface="Times New Roman"/>
                <a:ea typeface="Times New Roman"/>
                <a:cs typeface="Times New Roman"/>
                <a:sym typeface="Times New Roman"/>
              </a:rPr>
              <a:t>Most install the arcade-action and adventure and most of the this generation like to games, people buy anything for games they paid game are playing.most people not interested in paid apps.</a:t>
            </a:r>
            <a:endParaRPr sz="1600">
              <a:latin typeface="Times New Roman"/>
              <a:ea typeface="Times New Roman"/>
              <a:cs typeface="Times New Roman"/>
              <a:sym typeface="Times New Roman"/>
            </a:endParaRPr>
          </a:p>
          <a:p>
            <a:pPr indent="0" lvl="0" marL="0" rtl="0" algn="just">
              <a:spcBef>
                <a:spcPts val="1200"/>
              </a:spcBef>
              <a:spcAft>
                <a:spcPts val="0"/>
              </a:spcAft>
              <a:buNone/>
            </a:pPr>
            <a:r>
              <a:rPr lang="en" sz="1600">
                <a:latin typeface="Times New Roman"/>
                <a:ea typeface="Times New Roman"/>
                <a:cs typeface="Times New Roman"/>
                <a:sym typeface="Times New Roman"/>
              </a:rPr>
              <a:t>The insight negative sign as generation interested in free app than paid , so some companies investing and making the game app and this game app are paid because people love the game so company see most profits.</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pic>
        <p:nvPicPr>
          <p:cNvPr id="223" name="Google Shape;223;p27"/>
          <p:cNvPicPr preferRelativeResize="0"/>
          <p:nvPr/>
        </p:nvPicPr>
        <p:blipFill>
          <a:blip r:embed="rId3">
            <a:alphaModFix/>
          </a:blip>
          <a:stretch>
            <a:fillRect/>
          </a:stretch>
        </p:blipFill>
        <p:spPr>
          <a:xfrm>
            <a:off x="56775" y="694100"/>
            <a:ext cx="4925624" cy="428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16040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29" name="Google Shape;229;p28"/>
          <p:cNvSpPr txBox="1"/>
          <p:nvPr>
            <p:ph idx="1" type="body"/>
          </p:nvPr>
        </p:nvSpPr>
        <p:spPr>
          <a:xfrm>
            <a:off x="5746300" y="694100"/>
            <a:ext cx="3397800" cy="4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Different between Paid app install and Free app install </a:t>
            </a:r>
            <a:r>
              <a:rPr b="1" lang="en"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just">
              <a:spcBef>
                <a:spcPts val="1200"/>
              </a:spcBef>
              <a:spcAft>
                <a:spcPts val="0"/>
              </a:spcAft>
              <a:buNone/>
            </a:pPr>
            <a:r>
              <a:rPr lang="en" sz="1500">
                <a:latin typeface="Times New Roman"/>
                <a:ea typeface="Times New Roman"/>
                <a:cs typeface="Times New Roman"/>
                <a:sym typeface="Times New Roman"/>
              </a:rPr>
              <a:t>According to the stats, most paid apps are in family and games category. </a:t>
            </a:r>
            <a:endParaRPr sz="1500">
              <a:latin typeface="Times New Roman"/>
              <a:ea typeface="Times New Roman"/>
              <a:cs typeface="Times New Roman"/>
              <a:sym typeface="Times New Roman"/>
            </a:endParaRPr>
          </a:p>
          <a:p>
            <a:pPr indent="0" lvl="0" marL="0" rtl="0" algn="just">
              <a:spcBef>
                <a:spcPts val="1200"/>
              </a:spcBef>
              <a:spcAft>
                <a:spcPts val="0"/>
              </a:spcAft>
              <a:buNone/>
            </a:pPr>
            <a:r>
              <a:rPr lang="en" sz="1500">
                <a:latin typeface="Times New Roman"/>
                <a:ea typeface="Times New Roman"/>
                <a:cs typeface="Times New Roman"/>
                <a:sym typeface="Times New Roman"/>
              </a:rPr>
              <a:t>Apart from these no other category is doing good in making money. </a:t>
            </a:r>
            <a:endParaRPr sz="1500">
              <a:latin typeface="Times New Roman"/>
              <a:ea typeface="Times New Roman"/>
              <a:cs typeface="Times New Roman"/>
              <a:sym typeface="Times New Roman"/>
            </a:endParaRPr>
          </a:p>
          <a:p>
            <a:pPr indent="0" lvl="0" marL="0" rtl="0" algn="just">
              <a:spcBef>
                <a:spcPts val="1200"/>
              </a:spcBef>
              <a:spcAft>
                <a:spcPts val="0"/>
              </a:spcAft>
              <a:buNone/>
            </a:pPr>
            <a:r>
              <a:rPr lang="en" sz="1500">
                <a:latin typeface="Times New Roman"/>
                <a:ea typeface="Times New Roman"/>
                <a:cs typeface="Times New Roman"/>
                <a:sym typeface="Times New Roman"/>
              </a:rPr>
              <a:t>This also indicates that if the service provided is good and secured with quality, it will certainly create a positive impact on business and no otherwise.</a:t>
            </a:r>
            <a:endParaRPr sz="1500">
              <a:latin typeface="Times New Roman"/>
              <a:ea typeface="Times New Roman"/>
              <a:cs typeface="Times New Roman"/>
              <a:sym typeface="Times New Roman"/>
            </a:endParaRPr>
          </a:p>
          <a:p>
            <a:pPr indent="0" lvl="0" marL="0" rtl="0" algn="just">
              <a:spcBef>
                <a:spcPts val="1200"/>
              </a:spcBef>
              <a:spcAft>
                <a:spcPts val="0"/>
              </a:spcAft>
              <a:buNone/>
            </a:pPr>
            <a:r>
              <a:t/>
            </a:r>
            <a:endParaRPr sz="1500">
              <a:latin typeface="Times New Roman"/>
              <a:ea typeface="Times New Roman"/>
              <a:cs typeface="Times New Roman"/>
              <a:sym typeface="Times New Roman"/>
            </a:endParaRPr>
          </a:p>
          <a:p>
            <a:pPr indent="0" lvl="0" marL="0" rtl="0" algn="just">
              <a:spcBef>
                <a:spcPts val="1200"/>
              </a:spcBef>
              <a:spcAft>
                <a:spcPts val="0"/>
              </a:spcAft>
              <a:buNone/>
            </a:pPr>
            <a:r>
              <a:t/>
            </a:r>
            <a:endParaRPr sz="1500">
              <a:latin typeface="Times New Roman"/>
              <a:ea typeface="Times New Roman"/>
              <a:cs typeface="Times New Roman"/>
              <a:sym typeface="Times New Roman"/>
            </a:endParaRPr>
          </a:p>
          <a:p>
            <a:pPr indent="0" lvl="0" marL="0" rtl="0" algn="just">
              <a:spcBef>
                <a:spcPts val="1200"/>
              </a:spcBef>
              <a:spcAft>
                <a:spcPts val="1200"/>
              </a:spcAft>
              <a:buNone/>
            </a:pPr>
            <a:r>
              <a:t/>
            </a:r>
            <a:endParaRPr sz="1200">
              <a:latin typeface="Times New Roman"/>
              <a:ea typeface="Times New Roman"/>
              <a:cs typeface="Times New Roman"/>
              <a:sym typeface="Times New Roman"/>
            </a:endParaRPr>
          </a:p>
        </p:txBody>
      </p:sp>
      <p:pic>
        <p:nvPicPr>
          <p:cNvPr id="230" name="Google Shape;230;p28"/>
          <p:cNvPicPr preferRelativeResize="0"/>
          <p:nvPr/>
        </p:nvPicPr>
        <p:blipFill>
          <a:blip r:embed="rId3">
            <a:alphaModFix/>
          </a:blip>
          <a:stretch>
            <a:fillRect/>
          </a:stretch>
        </p:blipFill>
        <p:spPr>
          <a:xfrm>
            <a:off x="152400" y="1373950"/>
            <a:ext cx="5593902" cy="3341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97500" y="16040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36" name="Google Shape;236;p29"/>
          <p:cNvSpPr txBox="1"/>
          <p:nvPr>
            <p:ph idx="1" type="body"/>
          </p:nvPr>
        </p:nvSpPr>
        <p:spPr>
          <a:xfrm>
            <a:off x="4982400" y="748700"/>
            <a:ext cx="4161600" cy="4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App pricing trend across categories(in USD) </a:t>
            </a:r>
            <a:r>
              <a:rPr b="1" lang="en" sz="1900">
                <a:latin typeface="Times New Roman"/>
                <a:ea typeface="Times New Roman"/>
                <a:cs typeface="Times New Roman"/>
                <a:sym typeface="Times New Roman"/>
              </a:rPr>
              <a:t>:</a:t>
            </a:r>
            <a:endParaRPr b="1" sz="1900">
              <a:latin typeface="Times New Roman"/>
              <a:ea typeface="Times New Roman"/>
              <a:cs typeface="Times New Roman"/>
              <a:sym typeface="Times New Roman"/>
            </a:endParaRPr>
          </a:p>
          <a:p>
            <a:pPr indent="0" lvl="0" marL="0" rtl="0" algn="just">
              <a:spcBef>
                <a:spcPts val="1200"/>
              </a:spcBef>
              <a:spcAft>
                <a:spcPts val="0"/>
              </a:spcAft>
              <a:buNone/>
            </a:pPr>
            <a:r>
              <a:rPr lang="en" sz="1600">
                <a:latin typeface="Times New Roman"/>
                <a:ea typeface="Times New Roman"/>
                <a:cs typeface="Times New Roman"/>
                <a:sym typeface="Times New Roman"/>
              </a:rPr>
              <a:t>Most apps are priced under 25USD and Finance category has the highest priced app followed by lifestyle</a:t>
            </a:r>
            <a:endParaRPr sz="1600">
              <a:latin typeface="Times New Roman"/>
              <a:ea typeface="Times New Roman"/>
              <a:cs typeface="Times New Roman"/>
              <a:sym typeface="Times New Roman"/>
            </a:endParaRPr>
          </a:p>
          <a:p>
            <a:pPr indent="0" lvl="0" marL="0" rtl="0" algn="just">
              <a:spcBef>
                <a:spcPts val="1200"/>
              </a:spcBef>
              <a:spcAft>
                <a:spcPts val="0"/>
              </a:spcAft>
              <a:buNone/>
            </a:pPr>
            <a:r>
              <a:rPr lang="en" sz="1600">
                <a:latin typeface="Times New Roman"/>
                <a:ea typeface="Times New Roman"/>
                <a:cs typeface="Times New Roman"/>
                <a:sym typeface="Times New Roman"/>
              </a:rPr>
              <a:t>Lowest priced category is libraries and demo.</a:t>
            </a:r>
            <a:endParaRPr sz="1600">
              <a:latin typeface="Times New Roman"/>
              <a:ea typeface="Times New Roman"/>
              <a:cs typeface="Times New Roman"/>
              <a:sym typeface="Times New Roman"/>
            </a:endParaRPr>
          </a:p>
          <a:p>
            <a:pPr indent="0" lvl="0" marL="0" rtl="0" algn="just">
              <a:spcBef>
                <a:spcPts val="1200"/>
              </a:spcBef>
              <a:spcAft>
                <a:spcPts val="0"/>
              </a:spcAft>
              <a:buNone/>
            </a:pPr>
            <a:r>
              <a:rPr lang="en" sz="1600">
                <a:latin typeface="Times New Roman"/>
                <a:ea typeface="Times New Roman"/>
                <a:cs typeface="Times New Roman"/>
                <a:sym typeface="Times New Roman"/>
              </a:rPr>
              <a:t>As this is just the trend of pricing categories this may not decide the business. </a:t>
            </a:r>
            <a:endParaRPr sz="1600">
              <a:latin typeface="Times New Roman"/>
              <a:ea typeface="Times New Roman"/>
              <a:cs typeface="Times New Roman"/>
              <a:sym typeface="Times New Roman"/>
            </a:endParaRPr>
          </a:p>
          <a:p>
            <a:pPr indent="0" lvl="0" marL="0" rtl="0" algn="just">
              <a:spcBef>
                <a:spcPts val="1200"/>
              </a:spcBef>
              <a:spcAft>
                <a:spcPts val="0"/>
              </a:spcAft>
              <a:buNone/>
            </a:pPr>
            <a:r>
              <a:rPr lang="en" sz="1600">
                <a:latin typeface="Times New Roman"/>
                <a:ea typeface="Times New Roman"/>
                <a:cs typeface="Times New Roman"/>
                <a:sym typeface="Times New Roman"/>
              </a:rPr>
              <a:t>But what it gives out is an idea of on how much an app can charge according to there particular category and what their competitors are charging in the market</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pic>
        <p:nvPicPr>
          <p:cNvPr id="237" name="Google Shape;237;p29"/>
          <p:cNvPicPr preferRelativeResize="0"/>
          <p:nvPr/>
        </p:nvPicPr>
        <p:blipFill>
          <a:blip r:embed="rId3">
            <a:alphaModFix/>
          </a:blip>
          <a:stretch>
            <a:fillRect/>
          </a:stretch>
        </p:blipFill>
        <p:spPr>
          <a:xfrm>
            <a:off x="152400" y="846500"/>
            <a:ext cx="4829999" cy="412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297500" y="16040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43" name="Google Shape;243;p30"/>
          <p:cNvSpPr txBox="1"/>
          <p:nvPr>
            <p:ph idx="1" type="body"/>
          </p:nvPr>
        </p:nvSpPr>
        <p:spPr>
          <a:xfrm>
            <a:off x="4982400" y="694100"/>
            <a:ext cx="4161600" cy="4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Histogram of rating</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To find analysis based on App Rating and We get a summarized information of liked and disliked app by a number of users all around the world.</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Most apps have the rating between 4 to 5 Also shows us most apps are liked by many users depending on ease of use, functionality, performance and less bugs.</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A positive impact on business, because now they have the users trust they can experiment on scaling the app and with pricing. </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Increase their functionality globally. Reduces advertisement cost. Mainly they can also divert this traffic to their next projects which helps them becoming a brand</a:t>
            </a:r>
            <a:endParaRPr>
              <a:latin typeface="Times New Roman"/>
              <a:ea typeface="Times New Roman"/>
              <a:cs typeface="Times New Roman"/>
              <a:sym typeface="Times New Roman"/>
            </a:endParaRPr>
          </a:p>
          <a:p>
            <a:pPr indent="0" lvl="0" marL="0" rtl="0" algn="just">
              <a:spcBef>
                <a:spcPts val="1200"/>
              </a:spcBef>
              <a:spcAft>
                <a:spcPts val="0"/>
              </a:spcAft>
              <a:buNone/>
            </a:pPr>
            <a:r>
              <a:t/>
            </a:r>
            <a:endParaRPr>
              <a:latin typeface="Times New Roman"/>
              <a:ea typeface="Times New Roman"/>
              <a:cs typeface="Times New Roman"/>
              <a:sym typeface="Times New Roman"/>
            </a:endParaRPr>
          </a:p>
          <a:p>
            <a:pPr indent="0" lvl="0" marL="0" rtl="0" algn="just">
              <a:spcBef>
                <a:spcPts val="1200"/>
              </a:spcBef>
              <a:spcAft>
                <a:spcPts val="0"/>
              </a:spcAft>
              <a:buNone/>
            </a:pPr>
            <a:r>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sz="1000">
              <a:latin typeface="Times New Roman"/>
              <a:ea typeface="Times New Roman"/>
              <a:cs typeface="Times New Roman"/>
              <a:sym typeface="Times New Roman"/>
            </a:endParaRPr>
          </a:p>
        </p:txBody>
      </p:sp>
      <p:pic>
        <p:nvPicPr>
          <p:cNvPr id="244" name="Google Shape;244;p30"/>
          <p:cNvPicPr preferRelativeResize="0"/>
          <p:nvPr/>
        </p:nvPicPr>
        <p:blipFill>
          <a:blip r:embed="rId3">
            <a:alphaModFix/>
          </a:blip>
          <a:stretch>
            <a:fillRect/>
          </a:stretch>
        </p:blipFill>
        <p:spPr>
          <a:xfrm>
            <a:off x="152400" y="846500"/>
            <a:ext cx="4720275" cy="414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275675" y="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50" name="Google Shape;250;p31"/>
          <p:cNvSpPr txBox="1"/>
          <p:nvPr>
            <p:ph idx="1" type="body"/>
          </p:nvPr>
        </p:nvSpPr>
        <p:spPr>
          <a:xfrm>
            <a:off x="952275" y="464775"/>
            <a:ext cx="7990200" cy="4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                  Category vs Mean Rating</a:t>
            </a:r>
            <a:r>
              <a:rPr b="1" lang="en" sz="1700">
                <a:latin typeface="Times New Roman"/>
                <a:ea typeface="Times New Roman"/>
                <a:cs typeface="Times New Roman"/>
                <a:sym typeface="Times New Roman"/>
              </a:rPr>
              <a:t>:  </a:t>
            </a:r>
            <a:r>
              <a:rPr lang="en" sz="1600">
                <a:latin typeface="Times New Roman"/>
                <a:ea typeface="Times New Roman"/>
                <a:cs typeface="Times New Roman"/>
                <a:sym typeface="Times New Roman"/>
              </a:rPr>
              <a:t>Finding the category wise mean rating.</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pic>
        <p:nvPicPr>
          <p:cNvPr id="251" name="Google Shape;251;p31"/>
          <p:cNvPicPr preferRelativeResize="0"/>
          <p:nvPr/>
        </p:nvPicPr>
        <p:blipFill>
          <a:blip r:embed="rId3">
            <a:alphaModFix/>
          </a:blip>
          <a:stretch>
            <a:fillRect/>
          </a:stretch>
        </p:blipFill>
        <p:spPr>
          <a:xfrm>
            <a:off x="624650" y="988450"/>
            <a:ext cx="8317826" cy="4039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718750" y="14117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    </a:t>
            </a:r>
            <a:r>
              <a:rPr lang="en" sz="3200">
                <a:latin typeface="Times New Roman"/>
                <a:ea typeface="Times New Roman"/>
                <a:cs typeface="Times New Roman"/>
                <a:sym typeface="Times New Roman"/>
              </a:rPr>
              <a:t>CONTENTS</a:t>
            </a:r>
            <a:endParaRPr sz="3300">
              <a:latin typeface="Times New Roman"/>
              <a:ea typeface="Times New Roman"/>
              <a:cs typeface="Times New Roman"/>
              <a:sym typeface="Times New Roman"/>
            </a:endParaRPr>
          </a:p>
        </p:txBody>
      </p:sp>
      <p:sp>
        <p:nvSpPr>
          <p:cNvPr id="141" name="Google Shape;141;p14"/>
          <p:cNvSpPr txBox="1"/>
          <p:nvPr>
            <p:ph idx="1" type="body"/>
          </p:nvPr>
        </p:nvSpPr>
        <p:spPr>
          <a:xfrm>
            <a:off x="2488800" y="967625"/>
            <a:ext cx="4166400" cy="40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AutoNum type="arabicPeriod"/>
            </a:pPr>
            <a:r>
              <a:rPr lang="en" sz="1800">
                <a:solidFill>
                  <a:schemeClr val="lt1"/>
                </a:solidFill>
                <a:latin typeface="Times New Roman"/>
                <a:ea typeface="Times New Roman"/>
                <a:cs typeface="Times New Roman"/>
                <a:sym typeface="Times New Roman"/>
              </a:rPr>
              <a:t>INTRODUCTION</a:t>
            </a:r>
            <a:endParaRPr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AutoNum type="arabicPeriod"/>
            </a:pPr>
            <a:r>
              <a:rPr lang="en" sz="1800">
                <a:solidFill>
                  <a:schemeClr val="lt1"/>
                </a:solidFill>
                <a:latin typeface="Times New Roman"/>
                <a:ea typeface="Times New Roman"/>
                <a:cs typeface="Times New Roman"/>
                <a:sym typeface="Times New Roman"/>
              </a:rPr>
              <a:t>OBJECTIVE</a:t>
            </a:r>
            <a:endParaRPr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AutoNum type="arabicPeriod"/>
            </a:pPr>
            <a:r>
              <a:rPr lang="en" sz="1800">
                <a:solidFill>
                  <a:schemeClr val="lt1"/>
                </a:solidFill>
                <a:latin typeface="Times New Roman"/>
                <a:ea typeface="Times New Roman"/>
                <a:cs typeface="Times New Roman"/>
                <a:sym typeface="Times New Roman"/>
              </a:rPr>
              <a:t>PROBLEM STATEMENT</a:t>
            </a:r>
            <a:endParaRPr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AutoNum type="arabicPeriod"/>
            </a:pPr>
            <a:r>
              <a:rPr lang="en" sz="1800">
                <a:solidFill>
                  <a:schemeClr val="lt1"/>
                </a:solidFill>
                <a:latin typeface="Times New Roman"/>
                <a:ea typeface="Times New Roman"/>
                <a:cs typeface="Times New Roman"/>
                <a:sym typeface="Times New Roman"/>
              </a:rPr>
              <a:t>DESCRIPTION OF DATASET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DATA CLEANING</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DATA ANALYSIS AND DATA VISUALIZATION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CONCLUSION</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1297500" y="16040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57" name="Google Shape;257;p32"/>
          <p:cNvSpPr txBox="1"/>
          <p:nvPr>
            <p:ph idx="1" type="body"/>
          </p:nvPr>
        </p:nvSpPr>
        <p:spPr>
          <a:xfrm>
            <a:off x="362550" y="694100"/>
            <a:ext cx="8536200" cy="12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Pie chart of the age group of people </a:t>
            </a:r>
            <a:r>
              <a:rPr b="1" lang="en" sz="1900">
                <a:latin typeface="Times New Roman"/>
                <a:ea typeface="Times New Roman"/>
                <a:cs typeface="Times New Roman"/>
                <a:sym typeface="Times New Roman"/>
              </a:rPr>
              <a:t>: </a:t>
            </a:r>
            <a:r>
              <a:rPr lang="en" sz="1500">
                <a:latin typeface="Times New Roman"/>
                <a:ea typeface="Times New Roman"/>
                <a:cs typeface="Times New Roman"/>
                <a:sym typeface="Times New Roman"/>
              </a:rPr>
              <a:t>Going with this content rating most creators are targeting every age group. So that would be the wise choice to go for a positive business impact. Choosing teen content as the niche category can also feature growth. Mostly family-friendly content categories will win the race</a:t>
            </a:r>
            <a:endParaRPr sz="15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pic>
        <p:nvPicPr>
          <p:cNvPr id="258" name="Google Shape;258;p32"/>
          <p:cNvPicPr preferRelativeResize="0"/>
          <p:nvPr/>
        </p:nvPicPr>
        <p:blipFill>
          <a:blip r:embed="rId3">
            <a:alphaModFix/>
          </a:blip>
          <a:stretch>
            <a:fillRect/>
          </a:stretch>
        </p:blipFill>
        <p:spPr>
          <a:xfrm>
            <a:off x="1622738" y="1707950"/>
            <a:ext cx="6388425" cy="3195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297500" y="16040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64" name="Google Shape;264;p33"/>
          <p:cNvSpPr txBox="1"/>
          <p:nvPr>
            <p:ph idx="1" type="body"/>
          </p:nvPr>
        </p:nvSpPr>
        <p:spPr>
          <a:xfrm>
            <a:off x="4737075" y="694100"/>
            <a:ext cx="4161600" cy="4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Top 10 apps and their rating and reviews</a:t>
            </a:r>
            <a:r>
              <a:rPr b="1" lang="en" sz="1900">
                <a:latin typeface="Times New Roman"/>
                <a:ea typeface="Times New Roman"/>
                <a:cs typeface="Times New Roman"/>
                <a:sym typeface="Times New Roman"/>
              </a:rPr>
              <a:t>:</a:t>
            </a:r>
            <a:endParaRPr b="1" sz="1900">
              <a:latin typeface="Times New Roman"/>
              <a:ea typeface="Times New Roman"/>
              <a:cs typeface="Times New Roman"/>
              <a:sym typeface="Times New Roman"/>
            </a:endParaRPr>
          </a:p>
          <a:p>
            <a:pPr indent="0" lvl="0" marL="0" rtl="0" algn="just">
              <a:spcBef>
                <a:spcPts val="1200"/>
              </a:spcBef>
              <a:spcAft>
                <a:spcPts val="0"/>
              </a:spcAft>
              <a:buNone/>
            </a:pPr>
            <a:r>
              <a:rPr lang="en" sz="1500">
                <a:latin typeface="Times New Roman"/>
                <a:ea typeface="Times New Roman"/>
                <a:cs typeface="Times New Roman"/>
                <a:sym typeface="Times New Roman"/>
              </a:rPr>
              <a:t>Both of the top rated apps are from social media/communication with above 4 rating(out of 5) and rest all are below 3 rating</a:t>
            </a:r>
            <a:endParaRPr sz="1500">
              <a:latin typeface="Times New Roman"/>
              <a:ea typeface="Times New Roman"/>
              <a:cs typeface="Times New Roman"/>
              <a:sym typeface="Times New Roman"/>
            </a:endParaRPr>
          </a:p>
          <a:p>
            <a:pPr indent="0" lvl="0" marL="0" rtl="0" algn="just">
              <a:spcBef>
                <a:spcPts val="1200"/>
              </a:spcBef>
              <a:spcAft>
                <a:spcPts val="0"/>
              </a:spcAft>
              <a:buNone/>
            </a:pPr>
            <a:r>
              <a:rPr lang="en" sz="1500">
                <a:latin typeface="Times New Roman"/>
                <a:ea typeface="Times New Roman"/>
                <a:cs typeface="Times New Roman"/>
                <a:sym typeface="Times New Roman"/>
              </a:rPr>
              <a:t>Reviews of all the 10 apps are of same level.</a:t>
            </a:r>
            <a:endParaRPr sz="1500">
              <a:latin typeface="Times New Roman"/>
              <a:ea typeface="Times New Roman"/>
              <a:cs typeface="Times New Roman"/>
              <a:sym typeface="Times New Roman"/>
            </a:endParaRPr>
          </a:p>
          <a:p>
            <a:pPr indent="0" lvl="0" marL="0" rtl="0" algn="just">
              <a:spcBef>
                <a:spcPts val="1200"/>
              </a:spcBef>
              <a:spcAft>
                <a:spcPts val="0"/>
              </a:spcAft>
              <a:buNone/>
            </a:pPr>
            <a:r>
              <a:rPr lang="en" sz="1500">
                <a:latin typeface="Times New Roman"/>
                <a:ea typeface="Times New Roman"/>
                <a:cs typeface="Times New Roman"/>
                <a:sym typeface="Times New Roman"/>
              </a:rPr>
              <a:t>Exceptional difference in ratings are seen in between top 2 and rest of the top 10</a:t>
            </a:r>
            <a:endParaRPr sz="1500">
              <a:latin typeface="Times New Roman"/>
              <a:ea typeface="Times New Roman"/>
              <a:cs typeface="Times New Roman"/>
              <a:sym typeface="Times New Roman"/>
            </a:endParaRPr>
          </a:p>
          <a:p>
            <a:pPr indent="0" lvl="0" marL="0" rtl="0" algn="just">
              <a:spcBef>
                <a:spcPts val="1200"/>
              </a:spcBef>
              <a:spcAft>
                <a:spcPts val="0"/>
              </a:spcAft>
              <a:buNone/>
            </a:pPr>
            <a:r>
              <a:t/>
            </a:r>
            <a:endParaRPr sz="15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pic>
        <p:nvPicPr>
          <p:cNvPr id="265" name="Google Shape;265;p33"/>
          <p:cNvPicPr preferRelativeResize="0"/>
          <p:nvPr/>
        </p:nvPicPr>
        <p:blipFill>
          <a:blip r:embed="rId3">
            <a:alphaModFix/>
          </a:blip>
          <a:stretch>
            <a:fillRect/>
          </a:stretch>
        </p:blipFill>
        <p:spPr>
          <a:xfrm>
            <a:off x="196075" y="1770363"/>
            <a:ext cx="4432275" cy="18689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1297500" y="16040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71" name="Google Shape;271;p34"/>
          <p:cNvSpPr txBox="1"/>
          <p:nvPr>
            <p:ph idx="1" type="body"/>
          </p:nvPr>
        </p:nvSpPr>
        <p:spPr>
          <a:xfrm>
            <a:off x="1170675" y="694100"/>
            <a:ext cx="7728000" cy="347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800">
                <a:latin typeface="Times New Roman"/>
                <a:ea typeface="Times New Roman"/>
                <a:cs typeface="Times New Roman"/>
                <a:sym typeface="Times New Roman"/>
              </a:rPr>
              <a:t>Relationship between Sentiment_Subjectivity and Sentiment_Polarity</a:t>
            </a:r>
            <a:endParaRPr b="1" sz="1800">
              <a:latin typeface="Times New Roman"/>
              <a:ea typeface="Times New Roman"/>
              <a:cs typeface="Times New Roman"/>
              <a:sym typeface="Times New Roman"/>
            </a:endParaRPr>
          </a:p>
        </p:txBody>
      </p:sp>
      <p:pic>
        <p:nvPicPr>
          <p:cNvPr id="272" name="Google Shape;272;p34"/>
          <p:cNvPicPr preferRelativeResize="0"/>
          <p:nvPr/>
        </p:nvPicPr>
        <p:blipFill>
          <a:blip r:embed="rId3">
            <a:alphaModFix/>
          </a:blip>
          <a:stretch>
            <a:fillRect/>
          </a:stretch>
        </p:blipFill>
        <p:spPr>
          <a:xfrm>
            <a:off x="1297488" y="1194225"/>
            <a:ext cx="7266480" cy="3796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297500" y="160400"/>
            <a:ext cx="7038900" cy="5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DATA ANALYSIS AND DATA VISUALIZATIONS</a:t>
            </a:r>
            <a:endParaRPr>
              <a:latin typeface="Times New Roman"/>
              <a:ea typeface="Times New Roman"/>
              <a:cs typeface="Times New Roman"/>
              <a:sym typeface="Times New Roman"/>
            </a:endParaRPr>
          </a:p>
        </p:txBody>
      </p:sp>
      <p:sp>
        <p:nvSpPr>
          <p:cNvPr id="278" name="Google Shape;278;p35"/>
          <p:cNvSpPr txBox="1"/>
          <p:nvPr>
            <p:ph idx="1" type="body"/>
          </p:nvPr>
        </p:nvSpPr>
        <p:spPr>
          <a:xfrm>
            <a:off x="5429625" y="694100"/>
            <a:ext cx="3595800" cy="31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l">
              <a:spcBef>
                <a:spcPts val="1200"/>
              </a:spcBef>
              <a:spcAft>
                <a:spcPts val="1200"/>
              </a:spcAft>
              <a:buNone/>
            </a:pPr>
            <a:r>
              <a:rPr b="1" lang="en" sz="2200">
                <a:latin typeface="Times New Roman"/>
                <a:ea typeface="Times New Roman"/>
                <a:cs typeface="Times New Roman"/>
                <a:sym typeface="Times New Roman"/>
              </a:rPr>
              <a:t>Pie chart represent the sentiment analysis </a:t>
            </a:r>
            <a:endParaRPr b="1" sz="2200">
              <a:latin typeface="Times New Roman"/>
              <a:ea typeface="Times New Roman"/>
              <a:cs typeface="Times New Roman"/>
              <a:sym typeface="Times New Roman"/>
            </a:endParaRPr>
          </a:p>
        </p:txBody>
      </p:sp>
      <p:pic>
        <p:nvPicPr>
          <p:cNvPr id="279" name="Google Shape;279;p35"/>
          <p:cNvPicPr preferRelativeResize="0"/>
          <p:nvPr/>
        </p:nvPicPr>
        <p:blipFill>
          <a:blip r:embed="rId3">
            <a:alphaModFix/>
          </a:blip>
          <a:stretch>
            <a:fillRect/>
          </a:stretch>
        </p:blipFill>
        <p:spPr>
          <a:xfrm>
            <a:off x="832125" y="1205150"/>
            <a:ext cx="4269875" cy="37969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1297500" y="179100"/>
            <a:ext cx="7038900" cy="6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Times New Roman"/>
                <a:ea typeface="Times New Roman"/>
                <a:cs typeface="Times New Roman"/>
                <a:sym typeface="Times New Roman"/>
              </a:rPr>
              <a:t>                        CONCLUSION</a:t>
            </a:r>
            <a:endParaRPr sz="2800">
              <a:latin typeface="Times New Roman"/>
              <a:ea typeface="Times New Roman"/>
              <a:cs typeface="Times New Roman"/>
              <a:sym typeface="Times New Roman"/>
            </a:endParaRPr>
          </a:p>
        </p:txBody>
      </p:sp>
      <p:sp>
        <p:nvSpPr>
          <p:cNvPr id="285" name="Google Shape;285;p36"/>
          <p:cNvSpPr txBox="1"/>
          <p:nvPr>
            <p:ph idx="1" type="body"/>
          </p:nvPr>
        </p:nvSpPr>
        <p:spPr>
          <a:xfrm>
            <a:off x="1061100" y="779700"/>
            <a:ext cx="7928700" cy="4251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275"/>
              <a:buNone/>
            </a:pPr>
            <a:r>
              <a:rPr lang="en" sz="1525">
                <a:latin typeface="Times New Roman"/>
                <a:ea typeface="Times New Roman"/>
                <a:cs typeface="Times New Roman"/>
                <a:sym typeface="Times New Roman"/>
              </a:rPr>
              <a:t>Through exploratory data analysis we have observed some trends and have made some assumptions that might lead to app success among the users in the play store.</a:t>
            </a:r>
            <a:endParaRPr sz="1525">
              <a:latin typeface="Times New Roman"/>
              <a:ea typeface="Times New Roman"/>
              <a:cs typeface="Times New Roman"/>
              <a:sym typeface="Times New Roman"/>
            </a:endParaRPr>
          </a:p>
          <a:p>
            <a:pPr indent="-325437" lvl="0" marL="457200" rtl="0" algn="just">
              <a:lnSpc>
                <a:spcPct val="95000"/>
              </a:lnSpc>
              <a:spcBef>
                <a:spcPts val="1200"/>
              </a:spcBef>
              <a:spcAft>
                <a:spcPts val="0"/>
              </a:spcAft>
              <a:buSzPts val="1525"/>
              <a:buFont typeface="Times New Roman"/>
              <a:buChar char="●"/>
            </a:pPr>
            <a:r>
              <a:rPr lang="en" sz="1525">
                <a:latin typeface="Times New Roman"/>
                <a:ea typeface="Times New Roman"/>
                <a:cs typeface="Times New Roman"/>
                <a:sym typeface="Times New Roman"/>
              </a:rPr>
              <a:t> Percentage of free apps is ~92% and  percentage of apps with no age restrictions is ~82%.</a:t>
            </a:r>
            <a:endParaRPr sz="1525">
              <a:latin typeface="Times New Roman"/>
              <a:ea typeface="Times New Roman"/>
              <a:cs typeface="Times New Roman"/>
              <a:sym typeface="Times New Roman"/>
            </a:endParaRPr>
          </a:p>
          <a:p>
            <a:pPr indent="-325437" lvl="0" marL="457200" rtl="0" algn="just">
              <a:lnSpc>
                <a:spcPct val="95000"/>
              </a:lnSpc>
              <a:spcBef>
                <a:spcPts val="0"/>
              </a:spcBef>
              <a:spcAft>
                <a:spcPts val="0"/>
              </a:spcAft>
              <a:buSzPts val="1525"/>
              <a:buFont typeface="Times New Roman"/>
              <a:buChar char="●"/>
            </a:pPr>
            <a:r>
              <a:rPr lang="en" sz="1525">
                <a:latin typeface="Times New Roman"/>
                <a:ea typeface="Times New Roman"/>
                <a:cs typeface="Times New Roman"/>
                <a:sym typeface="Times New Roman"/>
              </a:rPr>
              <a:t>Most competitive category in paid and free: Family and Games &amp; Family, Game and Tools are top three categories having 1906, 926 and 829 app count.</a:t>
            </a:r>
            <a:endParaRPr sz="1525">
              <a:latin typeface="Times New Roman"/>
              <a:ea typeface="Times New Roman"/>
              <a:cs typeface="Times New Roman"/>
              <a:sym typeface="Times New Roman"/>
            </a:endParaRPr>
          </a:p>
          <a:p>
            <a:pPr indent="-325437" lvl="0" marL="457200" rtl="0" algn="just">
              <a:lnSpc>
                <a:spcPct val="95000"/>
              </a:lnSpc>
              <a:spcBef>
                <a:spcPts val="0"/>
              </a:spcBef>
              <a:spcAft>
                <a:spcPts val="0"/>
              </a:spcAft>
              <a:buSzPts val="1525"/>
              <a:buFont typeface="Times New Roman"/>
              <a:buChar char="●"/>
            </a:pPr>
            <a:r>
              <a:rPr lang="en" sz="1525">
                <a:latin typeface="Times New Roman"/>
                <a:ea typeface="Times New Roman"/>
                <a:cs typeface="Times New Roman"/>
                <a:sym typeface="Times New Roman"/>
              </a:rPr>
              <a:t>Apps having size less than 50 MB are 8783. 7749 Apps are having rating more than 4.0 including both type of apps.</a:t>
            </a:r>
            <a:endParaRPr sz="1525">
              <a:latin typeface="Times New Roman"/>
              <a:ea typeface="Times New Roman"/>
              <a:cs typeface="Times New Roman"/>
              <a:sym typeface="Times New Roman"/>
            </a:endParaRPr>
          </a:p>
          <a:p>
            <a:pPr indent="-325437" lvl="0" marL="457200" rtl="0" algn="just">
              <a:lnSpc>
                <a:spcPct val="95000"/>
              </a:lnSpc>
              <a:spcBef>
                <a:spcPts val="0"/>
              </a:spcBef>
              <a:spcAft>
                <a:spcPts val="0"/>
              </a:spcAft>
              <a:buSzPts val="1525"/>
              <a:buFont typeface="Times New Roman"/>
              <a:buChar char="●"/>
            </a:pPr>
            <a:r>
              <a:rPr lang="en" sz="1525">
                <a:latin typeface="Times New Roman"/>
                <a:ea typeface="Times New Roman"/>
                <a:cs typeface="Times New Roman"/>
                <a:sym typeface="Times New Roman"/>
              </a:rPr>
              <a:t>Category with the highest average app installs: Game &amp; percentage of apps that are top rated is ~80%.</a:t>
            </a:r>
            <a:endParaRPr sz="1525">
              <a:latin typeface="Times New Roman"/>
              <a:ea typeface="Times New Roman"/>
              <a:cs typeface="Times New Roman"/>
              <a:sym typeface="Times New Roman"/>
            </a:endParaRPr>
          </a:p>
          <a:p>
            <a:pPr indent="-325437" lvl="0" marL="457200" rtl="0" algn="just">
              <a:lnSpc>
                <a:spcPct val="95000"/>
              </a:lnSpc>
              <a:spcBef>
                <a:spcPts val="0"/>
              </a:spcBef>
              <a:spcAft>
                <a:spcPts val="0"/>
              </a:spcAft>
              <a:buSzPts val="1525"/>
              <a:buFont typeface="Times New Roman"/>
              <a:buChar char="●"/>
            </a:pPr>
            <a:r>
              <a:rPr lang="en" sz="1525">
                <a:latin typeface="Times New Roman"/>
                <a:ea typeface="Times New Roman"/>
                <a:cs typeface="Times New Roman"/>
                <a:sym typeface="Times New Roman"/>
              </a:rPr>
              <a:t>There are 20 free apps that have been installed over a billion time &amp; Category in which the paid apps have the highest average installation fee: Finance</a:t>
            </a:r>
            <a:endParaRPr sz="1525">
              <a:latin typeface="Times New Roman"/>
              <a:ea typeface="Times New Roman"/>
              <a:cs typeface="Times New Roman"/>
              <a:sym typeface="Times New Roman"/>
            </a:endParaRPr>
          </a:p>
          <a:p>
            <a:pPr indent="-325437" lvl="0" marL="457200" rtl="0" algn="just">
              <a:lnSpc>
                <a:spcPct val="95000"/>
              </a:lnSpc>
              <a:spcBef>
                <a:spcPts val="0"/>
              </a:spcBef>
              <a:spcAft>
                <a:spcPts val="0"/>
              </a:spcAft>
              <a:buSzPts val="1525"/>
              <a:buFont typeface="Times New Roman"/>
              <a:buChar char="●"/>
            </a:pPr>
            <a:r>
              <a:rPr lang="en" sz="1525">
                <a:latin typeface="Times New Roman"/>
                <a:ea typeface="Times New Roman"/>
                <a:cs typeface="Times New Roman"/>
                <a:sym typeface="Times New Roman"/>
              </a:rPr>
              <a:t>The median size of all apps in the play store is 12 MB &amp; The apps whose size varies with device has the highest number average app installs.</a:t>
            </a:r>
            <a:endParaRPr sz="1525">
              <a:latin typeface="Times New Roman"/>
              <a:ea typeface="Times New Roman"/>
              <a:cs typeface="Times New Roman"/>
              <a:sym typeface="Times New Roman"/>
            </a:endParaRPr>
          </a:p>
          <a:p>
            <a:pPr indent="-325437" lvl="0" marL="457200" rtl="0" algn="just">
              <a:lnSpc>
                <a:spcPct val="95000"/>
              </a:lnSpc>
              <a:spcBef>
                <a:spcPts val="0"/>
              </a:spcBef>
              <a:spcAft>
                <a:spcPts val="0"/>
              </a:spcAft>
              <a:buSzPts val="1525"/>
              <a:buFont typeface="Times New Roman"/>
              <a:buChar char="●"/>
            </a:pPr>
            <a:r>
              <a:rPr lang="en" sz="1525">
                <a:latin typeface="Times New Roman"/>
                <a:ea typeface="Times New Roman"/>
                <a:cs typeface="Times New Roman"/>
                <a:sym typeface="Times New Roman"/>
              </a:rPr>
              <a:t>The apps whose size is greater than 90 MB has the highest number of average user reviews, ie, they are more popular than the rest. </a:t>
            </a:r>
            <a:endParaRPr sz="1525">
              <a:latin typeface="Times New Roman"/>
              <a:ea typeface="Times New Roman"/>
              <a:cs typeface="Times New Roman"/>
              <a:sym typeface="Times New Roman"/>
            </a:endParaRPr>
          </a:p>
          <a:p>
            <a:pPr indent="-325437" lvl="0" marL="457200" rtl="0" algn="just">
              <a:lnSpc>
                <a:spcPct val="95000"/>
              </a:lnSpc>
              <a:spcBef>
                <a:spcPts val="0"/>
              </a:spcBef>
              <a:spcAft>
                <a:spcPts val="0"/>
              </a:spcAft>
              <a:buSzPts val="1525"/>
              <a:buFont typeface="Times New Roman"/>
              <a:buChar char="●"/>
            </a:pPr>
            <a:r>
              <a:rPr lang="en" sz="1525">
                <a:latin typeface="Times New Roman"/>
                <a:ea typeface="Times New Roman"/>
                <a:cs typeface="Times New Roman"/>
                <a:sym typeface="Times New Roman"/>
              </a:rPr>
              <a:t>Overall sentiment count of merged dataset in which Positive sentiment count is 64%, Negative 22% and Neutral 13%.</a:t>
            </a:r>
            <a:endParaRPr sz="1525">
              <a:latin typeface="Times New Roman"/>
              <a:ea typeface="Times New Roman"/>
              <a:cs typeface="Times New Roman"/>
              <a:sym typeface="Times New Roman"/>
            </a:endParaRPr>
          </a:p>
          <a:p>
            <a:pPr indent="-325437" lvl="0" marL="457200" rtl="0" algn="just">
              <a:lnSpc>
                <a:spcPct val="95000"/>
              </a:lnSpc>
              <a:spcBef>
                <a:spcPts val="0"/>
              </a:spcBef>
              <a:spcAft>
                <a:spcPts val="0"/>
              </a:spcAft>
              <a:buSzPts val="1525"/>
              <a:buFont typeface="Times New Roman"/>
              <a:buChar char="●"/>
            </a:pPr>
            <a:r>
              <a:rPr lang="en" sz="1525">
                <a:latin typeface="Times New Roman"/>
                <a:ea typeface="Times New Roman"/>
                <a:cs typeface="Times New Roman"/>
                <a:sym typeface="Times New Roman"/>
              </a:rPr>
              <a:t>Sentiment Polarity is not highly correlated with Sentiment Subjectivity.</a:t>
            </a:r>
            <a:endParaRPr sz="1525">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37"/>
          <p:cNvSpPr txBox="1"/>
          <p:nvPr>
            <p:ph idx="1" type="body"/>
          </p:nvPr>
        </p:nvSpPr>
        <p:spPr>
          <a:xfrm>
            <a:off x="1093850" y="5119475"/>
            <a:ext cx="7928700" cy="24000"/>
          </a:xfrm>
          <a:prstGeom prst="rect">
            <a:avLst/>
          </a:prstGeom>
        </p:spPr>
        <p:txBody>
          <a:bodyPr anchorCtr="0" anchor="t" bIns="91425" lIns="91425" spcFirstLastPara="1" rIns="91425" wrap="square" tIns="91425">
            <a:noAutofit/>
          </a:bodyPr>
          <a:lstStyle/>
          <a:p>
            <a:pPr indent="0" lvl="0" marL="457200" rtl="0" algn="just">
              <a:lnSpc>
                <a:spcPct val="95000"/>
              </a:lnSpc>
              <a:spcBef>
                <a:spcPts val="0"/>
              </a:spcBef>
              <a:spcAft>
                <a:spcPts val="1200"/>
              </a:spcAft>
              <a:buNone/>
            </a:pPr>
            <a:r>
              <a:t/>
            </a:r>
            <a:endParaRPr sz="1525">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2718750" y="14117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sz="2500">
                <a:latin typeface="Times New Roman"/>
                <a:ea typeface="Times New Roman"/>
                <a:cs typeface="Times New Roman"/>
                <a:sym typeface="Times New Roman"/>
              </a:rPr>
              <a:t>INTRODUCTION</a:t>
            </a:r>
            <a:endParaRPr sz="2500">
              <a:latin typeface="Times New Roman"/>
              <a:ea typeface="Times New Roman"/>
              <a:cs typeface="Times New Roman"/>
              <a:sym typeface="Times New Roman"/>
            </a:endParaRPr>
          </a:p>
        </p:txBody>
      </p:sp>
      <p:sp>
        <p:nvSpPr>
          <p:cNvPr id="147" name="Google Shape;147;p15"/>
          <p:cNvSpPr txBox="1"/>
          <p:nvPr>
            <p:ph idx="1" type="body"/>
          </p:nvPr>
        </p:nvSpPr>
        <p:spPr>
          <a:xfrm>
            <a:off x="1236775" y="841225"/>
            <a:ext cx="6922800" cy="4098600"/>
          </a:xfrm>
          <a:prstGeom prst="rect">
            <a:avLst/>
          </a:prstGeom>
        </p:spPr>
        <p:txBody>
          <a:bodyPr anchorCtr="0" anchor="t" bIns="91425" lIns="91425" spcFirstLastPara="1" rIns="91425" wrap="square" tIns="91425">
            <a:normAutofit fontScale="77500" lnSpcReduction="20000"/>
          </a:bodyPr>
          <a:lstStyle/>
          <a:p>
            <a:pPr indent="-341813" lvl="0" marL="457200" rtl="0" algn="just">
              <a:spcBef>
                <a:spcPts val="0"/>
              </a:spcBef>
              <a:spcAft>
                <a:spcPts val="0"/>
              </a:spcAft>
              <a:buClr>
                <a:schemeClr val="lt1"/>
              </a:buClr>
              <a:buSzPct val="100000"/>
              <a:buFont typeface="Times New Roman"/>
              <a:buChar char="●"/>
            </a:pPr>
            <a:r>
              <a:rPr lang="en" sz="2300">
                <a:solidFill>
                  <a:schemeClr val="lt1"/>
                </a:solidFill>
                <a:latin typeface="Times New Roman"/>
                <a:ea typeface="Times New Roman"/>
                <a:cs typeface="Times New Roman"/>
                <a:sym typeface="Times New Roman"/>
              </a:rPr>
              <a:t>The Play Store App Review Analysis project is a data analysis project that involves analyzing user reviews of Android apps on the Google Play Store. </a:t>
            </a:r>
            <a:endParaRPr sz="2300">
              <a:solidFill>
                <a:schemeClr val="lt1"/>
              </a:solidFill>
              <a:latin typeface="Times New Roman"/>
              <a:ea typeface="Times New Roman"/>
              <a:cs typeface="Times New Roman"/>
              <a:sym typeface="Times New Roman"/>
            </a:endParaRPr>
          </a:p>
          <a:p>
            <a:pPr indent="-341813" lvl="0" marL="457200" rtl="0" algn="just">
              <a:spcBef>
                <a:spcPts val="0"/>
              </a:spcBef>
              <a:spcAft>
                <a:spcPts val="0"/>
              </a:spcAft>
              <a:buClr>
                <a:schemeClr val="lt1"/>
              </a:buClr>
              <a:buSzPct val="100000"/>
              <a:buFont typeface="Times New Roman"/>
              <a:buChar char="●"/>
            </a:pPr>
            <a:r>
              <a:rPr lang="en" sz="2300">
                <a:solidFill>
                  <a:schemeClr val="lt1"/>
                </a:solidFill>
                <a:latin typeface="Times New Roman"/>
                <a:ea typeface="Times New Roman"/>
                <a:cs typeface="Times New Roman"/>
                <a:sym typeface="Times New Roman"/>
              </a:rPr>
              <a:t>The goal of the project is to gain insights into user sentiment, identify common issues or complaints, and provide recommendations for app developers to improve their products.</a:t>
            </a:r>
            <a:endParaRPr sz="2300">
              <a:solidFill>
                <a:schemeClr val="lt1"/>
              </a:solidFill>
              <a:latin typeface="Times New Roman"/>
              <a:ea typeface="Times New Roman"/>
              <a:cs typeface="Times New Roman"/>
              <a:sym typeface="Times New Roman"/>
            </a:endParaRPr>
          </a:p>
          <a:p>
            <a:pPr indent="-341813" lvl="0" marL="457200" rtl="0" algn="just">
              <a:spcBef>
                <a:spcPts val="0"/>
              </a:spcBef>
              <a:spcAft>
                <a:spcPts val="0"/>
              </a:spcAft>
              <a:buClr>
                <a:schemeClr val="lt1"/>
              </a:buClr>
              <a:buSzPct val="100000"/>
              <a:buFont typeface="Times New Roman"/>
              <a:buChar char="●"/>
            </a:pPr>
            <a:r>
              <a:rPr lang="en" sz="2300">
                <a:solidFill>
                  <a:schemeClr val="lt1"/>
                </a:solidFill>
                <a:latin typeface="Times New Roman"/>
                <a:ea typeface="Times New Roman"/>
                <a:cs typeface="Times New Roman"/>
                <a:sym typeface="Times New Roman"/>
              </a:rPr>
              <a:t>The project involves collecting data on user reviews using web scraping tools or APIs, cleaning and processing the data, and conducting various analyses, such as sentiment analysis, topic modeling, and clustering. </a:t>
            </a:r>
            <a:endParaRPr sz="2300">
              <a:solidFill>
                <a:schemeClr val="lt1"/>
              </a:solidFill>
              <a:latin typeface="Times New Roman"/>
              <a:ea typeface="Times New Roman"/>
              <a:cs typeface="Times New Roman"/>
              <a:sym typeface="Times New Roman"/>
            </a:endParaRPr>
          </a:p>
          <a:p>
            <a:pPr indent="-341813" lvl="0" marL="457200" rtl="0" algn="just">
              <a:spcBef>
                <a:spcPts val="0"/>
              </a:spcBef>
              <a:spcAft>
                <a:spcPts val="0"/>
              </a:spcAft>
              <a:buClr>
                <a:schemeClr val="lt1"/>
              </a:buClr>
              <a:buSzPct val="100000"/>
              <a:buFont typeface="Times New Roman"/>
              <a:buChar char="●"/>
            </a:pPr>
            <a:r>
              <a:rPr lang="en" sz="2300">
                <a:solidFill>
                  <a:schemeClr val="lt1"/>
                </a:solidFill>
                <a:latin typeface="Times New Roman"/>
                <a:ea typeface="Times New Roman"/>
                <a:cs typeface="Times New Roman"/>
                <a:sym typeface="Times New Roman"/>
              </a:rPr>
              <a:t>The results of the analysis can be presented in the form of visualizations, reports, or dashboards.</a:t>
            </a:r>
            <a:endParaRPr sz="23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2718750" y="1309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sz="2500">
                <a:latin typeface="Times New Roman"/>
                <a:ea typeface="Times New Roman"/>
                <a:cs typeface="Times New Roman"/>
                <a:sym typeface="Times New Roman"/>
              </a:rPr>
              <a:t> </a:t>
            </a:r>
            <a:r>
              <a:rPr lang="en" sz="2500">
                <a:latin typeface="Times New Roman"/>
                <a:ea typeface="Times New Roman"/>
                <a:cs typeface="Times New Roman"/>
                <a:sym typeface="Times New Roman"/>
              </a:rPr>
              <a:t>OBJECTIVE</a:t>
            </a:r>
            <a:endParaRPr sz="2500">
              <a:latin typeface="Times New Roman"/>
              <a:ea typeface="Times New Roman"/>
              <a:cs typeface="Times New Roman"/>
              <a:sym typeface="Times New Roman"/>
            </a:endParaRPr>
          </a:p>
        </p:txBody>
      </p:sp>
      <p:sp>
        <p:nvSpPr>
          <p:cNvPr id="153" name="Google Shape;153;p16"/>
          <p:cNvSpPr txBox="1"/>
          <p:nvPr>
            <p:ph idx="1" type="body"/>
          </p:nvPr>
        </p:nvSpPr>
        <p:spPr>
          <a:xfrm>
            <a:off x="1061775" y="987100"/>
            <a:ext cx="7302000" cy="4098600"/>
          </a:xfrm>
          <a:prstGeom prst="rect">
            <a:avLst/>
          </a:prstGeom>
        </p:spPr>
        <p:txBody>
          <a:bodyPr anchorCtr="0" anchor="t" bIns="91425" lIns="91425" spcFirstLastPara="1" rIns="91425" wrap="square" tIns="91425">
            <a:normAutofit/>
          </a:bodyPr>
          <a:lstStyle/>
          <a:p>
            <a:pPr indent="-361950" lvl="0" marL="457200" rtl="0" algn="just">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Understand Consumer behavior and demand, how they reacts to different categories of genres of google play store app</a:t>
            </a:r>
            <a:endParaRPr sz="2100">
              <a:solidFill>
                <a:schemeClr val="lt1"/>
              </a:solidFill>
              <a:latin typeface="Times New Roman"/>
              <a:ea typeface="Times New Roman"/>
              <a:cs typeface="Times New Roman"/>
              <a:sym typeface="Times New Roman"/>
            </a:endParaRPr>
          </a:p>
          <a:p>
            <a:pPr indent="-361950" lvl="0" marL="457200" rtl="0" algn="just">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Find the most popular and trending apps in recent times</a:t>
            </a:r>
            <a:endParaRPr sz="2100">
              <a:solidFill>
                <a:schemeClr val="lt1"/>
              </a:solidFill>
              <a:latin typeface="Times New Roman"/>
              <a:ea typeface="Times New Roman"/>
              <a:cs typeface="Times New Roman"/>
              <a:sym typeface="Times New Roman"/>
            </a:endParaRPr>
          </a:p>
          <a:p>
            <a:pPr indent="-361950" lvl="0" marL="457200" rtl="0" algn="just">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Find how small changes or update impacts on app performances</a:t>
            </a:r>
            <a:endParaRPr sz="2100">
              <a:solidFill>
                <a:schemeClr val="lt1"/>
              </a:solidFill>
              <a:latin typeface="Times New Roman"/>
              <a:ea typeface="Times New Roman"/>
              <a:cs typeface="Times New Roman"/>
              <a:sym typeface="Times New Roman"/>
            </a:endParaRPr>
          </a:p>
          <a:p>
            <a:pPr indent="-361950" lvl="0" marL="457200" rtl="0" algn="just">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Analyze the reviews , ratings, sentiments of people towards various app play store</a:t>
            </a:r>
            <a:endParaRPr sz="2100">
              <a:solidFill>
                <a:schemeClr val="lt1"/>
              </a:solidFill>
              <a:latin typeface="Times New Roman"/>
              <a:ea typeface="Times New Roman"/>
              <a:cs typeface="Times New Roman"/>
              <a:sym typeface="Times New Roman"/>
            </a:endParaRPr>
          </a:p>
          <a:p>
            <a:pPr indent="-361950" lvl="0" marL="457200" rtl="0" algn="just">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Above all, help developers or clients to recognize the gap, make the app better and meet customer expectations</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2664700" y="217800"/>
            <a:ext cx="3706500" cy="28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PROBLEM STATEMENT</a:t>
            </a:r>
            <a:endParaRPr sz="2500">
              <a:latin typeface="Times New Roman"/>
              <a:ea typeface="Times New Roman"/>
              <a:cs typeface="Times New Roman"/>
              <a:sym typeface="Times New Roman"/>
            </a:endParaRPr>
          </a:p>
        </p:txBody>
      </p:sp>
      <p:sp>
        <p:nvSpPr>
          <p:cNvPr id="159" name="Google Shape;159;p17"/>
          <p:cNvSpPr txBox="1"/>
          <p:nvPr>
            <p:ph idx="1" type="body"/>
          </p:nvPr>
        </p:nvSpPr>
        <p:spPr>
          <a:xfrm>
            <a:off x="1042300" y="859525"/>
            <a:ext cx="7914600" cy="397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900">
                <a:latin typeface="Times New Roman"/>
                <a:ea typeface="Times New Roman"/>
                <a:cs typeface="Times New Roman"/>
                <a:sym typeface="Times New Roman"/>
              </a:rPr>
              <a:t>1.What are the top categories on Play Store?</a:t>
            </a:r>
            <a:endParaRPr sz="19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900">
                <a:latin typeface="Times New Roman"/>
                <a:ea typeface="Times New Roman"/>
                <a:cs typeface="Times New Roman"/>
                <a:sym typeface="Times New Roman"/>
              </a:rPr>
              <a:t>2.Are majority of the apps Paid or Free?</a:t>
            </a:r>
            <a:endParaRPr sz="19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900">
                <a:latin typeface="Times New Roman"/>
                <a:ea typeface="Times New Roman"/>
                <a:cs typeface="Times New Roman"/>
                <a:sym typeface="Times New Roman"/>
              </a:rPr>
              <a:t>3.How importance is the rating of the application?</a:t>
            </a:r>
            <a:endParaRPr sz="19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900">
                <a:latin typeface="Times New Roman"/>
                <a:ea typeface="Times New Roman"/>
                <a:cs typeface="Times New Roman"/>
                <a:sym typeface="Times New Roman"/>
              </a:rPr>
              <a:t>4.Which categories from the audience should the app be based on?</a:t>
            </a:r>
            <a:endParaRPr sz="19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900">
                <a:latin typeface="Times New Roman"/>
                <a:ea typeface="Times New Roman"/>
                <a:cs typeface="Times New Roman"/>
                <a:sym typeface="Times New Roman"/>
              </a:rPr>
              <a:t>5.Which category has the most no. of installations?</a:t>
            </a:r>
            <a:endParaRPr sz="19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900">
                <a:latin typeface="Times New Roman"/>
                <a:ea typeface="Times New Roman"/>
                <a:cs typeface="Times New Roman"/>
                <a:sym typeface="Times New Roman"/>
              </a:rPr>
              <a:t>6.How does the count of apps varies by Genres?</a:t>
            </a:r>
            <a:endParaRPr sz="19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900">
                <a:latin typeface="Times New Roman"/>
                <a:ea typeface="Times New Roman"/>
                <a:cs typeface="Times New Roman"/>
                <a:sym typeface="Times New Roman"/>
              </a:rPr>
              <a:t>7.How does the last update has an effect on the rating?</a:t>
            </a:r>
            <a:endParaRPr sz="19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900">
                <a:latin typeface="Times New Roman"/>
                <a:ea typeface="Times New Roman"/>
                <a:cs typeface="Times New Roman"/>
                <a:sym typeface="Times New Roman"/>
              </a:rPr>
              <a:t>8.How are ratings affected when the app is a paid one?</a:t>
            </a:r>
            <a:endParaRPr sz="19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900">
                <a:latin typeface="Times New Roman"/>
                <a:ea typeface="Times New Roman"/>
                <a:cs typeface="Times New Roman"/>
                <a:sym typeface="Times New Roman"/>
              </a:rPr>
              <a:t>9.How are reviews and ratings co-related?</a:t>
            </a:r>
            <a:endParaRPr sz="1900">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rPr lang="en" sz="1900">
                <a:latin typeface="Times New Roman"/>
                <a:ea typeface="Times New Roman"/>
                <a:cs typeface="Times New Roman"/>
                <a:sym typeface="Times New Roman"/>
              </a:rPr>
              <a:t>10.Lets us discuss the sentiment subjectivity.</a:t>
            </a:r>
            <a:endParaRPr sz="1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110850"/>
            <a:ext cx="7038900" cy="6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                 DESCRIPTION OF DATASET</a:t>
            </a:r>
            <a:endParaRPr>
              <a:latin typeface="Times New Roman"/>
              <a:ea typeface="Times New Roman"/>
              <a:cs typeface="Times New Roman"/>
              <a:sym typeface="Times New Roman"/>
            </a:endParaRPr>
          </a:p>
        </p:txBody>
      </p:sp>
      <p:sp>
        <p:nvSpPr>
          <p:cNvPr id="165" name="Google Shape;165;p18"/>
          <p:cNvSpPr txBox="1"/>
          <p:nvPr>
            <p:ph idx="1" type="body"/>
          </p:nvPr>
        </p:nvSpPr>
        <p:spPr>
          <a:xfrm>
            <a:off x="1297500" y="898400"/>
            <a:ext cx="7038900" cy="3580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625">
                <a:latin typeface="Times New Roman"/>
                <a:ea typeface="Times New Roman"/>
                <a:cs typeface="Times New Roman"/>
                <a:sym typeface="Times New Roman"/>
              </a:rPr>
              <a:t>There are two datasets play store or user reviews </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25">
                <a:latin typeface="Times New Roman"/>
                <a:ea typeface="Times New Roman"/>
                <a:cs typeface="Times New Roman"/>
                <a:sym typeface="Times New Roman"/>
              </a:rPr>
              <a:t>Play store data set-</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25">
                <a:latin typeface="Times New Roman"/>
                <a:ea typeface="Times New Roman"/>
                <a:cs typeface="Times New Roman"/>
                <a:sym typeface="Times New Roman"/>
              </a:rPr>
              <a:t>1.App: The name of the application.</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25">
                <a:latin typeface="Times New Roman"/>
                <a:ea typeface="Times New Roman"/>
                <a:cs typeface="Times New Roman"/>
                <a:sym typeface="Times New Roman"/>
              </a:rPr>
              <a:t>2.Category: The category to which an application belongs.</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25">
                <a:latin typeface="Times New Roman"/>
                <a:ea typeface="Times New Roman"/>
                <a:cs typeface="Times New Roman"/>
                <a:sym typeface="Times New Roman"/>
              </a:rPr>
              <a:t>3.Rating: The ratings given by the users for a specific application.</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25">
                <a:latin typeface="Times New Roman"/>
                <a:ea typeface="Times New Roman"/>
                <a:cs typeface="Times New Roman"/>
                <a:sym typeface="Times New Roman"/>
              </a:rPr>
              <a:t>4.Reviews: The total number of users who have given a review for the application.</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25">
                <a:latin typeface="Times New Roman"/>
                <a:ea typeface="Times New Roman"/>
                <a:cs typeface="Times New Roman"/>
                <a:sym typeface="Times New Roman"/>
              </a:rPr>
              <a:t>5.Size: The size being occupied the application on the mobile phone.</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25">
                <a:latin typeface="Times New Roman"/>
                <a:ea typeface="Times New Roman"/>
                <a:cs typeface="Times New Roman"/>
                <a:sym typeface="Times New Roman"/>
              </a:rPr>
              <a:t>6.Installs: The total number of installs/downloads for an application.</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25">
                <a:latin typeface="Times New Roman"/>
                <a:ea typeface="Times New Roman"/>
                <a:cs typeface="Times New Roman"/>
                <a:sym typeface="Times New Roman"/>
              </a:rPr>
              <a:t>7.Type: The application is free or a paid one.</a:t>
            </a:r>
            <a:endParaRPr sz="1625">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1625">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                 DESCRIPTION OF DATASET</a:t>
            </a:r>
            <a:endParaRPr>
              <a:latin typeface="Times New Roman"/>
              <a:ea typeface="Times New Roman"/>
              <a:cs typeface="Times New Roman"/>
              <a:sym typeface="Times New Roman"/>
            </a:endParaRPr>
          </a:p>
        </p:txBody>
      </p:sp>
      <p:sp>
        <p:nvSpPr>
          <p:cNvPr id="171" name="Google Shape;171;p19"/>
          <p:cNvSpPr txBox="1"/>
          <p:nvPr>
            <p:ph idx="1" type="body"/>
          </p:nvPr>
        </p:nvSpPr>
        <p:spPr>
          <a:xfrm>
            <a:off x="1297500" y="1102600"/>
            <a:ext cx="7038900" cy="3376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rgbClr val="000000"/>
              </a:buClr>
              <a:buSzPts val="275"/>
              <a:buFont typeface="Arial"/>
              <a:buNone/>
            </a:pPr>
            <a:r>
              <a:rPr lang="en" sz="1625">
                <a:latin typeface="Times New Roman"/>
                <a:ea typeface="Times New Roman"/>
                <a:cs typeface="Times New Roman"/>
                <a:sym typeface="Times New Roman"/>
              </a:rPr>
              <a:t>8.Price: The price of the application.</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275"/>
              <a:buFont typeface="Arial"/>
              <a:buNone/>
            </a:pPr>
            <a:r>
              <a:rPr lang="en" sz="1625">
                <a:latin typeface="Times New Roman"/>
                <a:ea typeface="Times New Roman"/>
                <a:cs typeface="Times New Roman"/>
                <a:sym typeface="Times New Roman"/>
              </a:rPr>
              <a:t>9.Content_Rating: The target audience for the application.</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275"/>
              <a:buFont typeface="Arial"/>
              <a:buNone/>
            </a:pPr>
            <a:r>
              <a:rPr lang="en" sz="1625">
                <a:latin typeface="Times New Roman"/>
                <a:ea typeface="Times New Roman"/>
                <a:cs typeface="Times New Roman"/>
                <a:sym typeface="Times New Roman"/>
              </a:rPr>
              <a:t>10.Genres: The various other categories to which an application can belong.</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275"/>
              <a:buFont typeface="Arial"/>
              <a:buNone/>
            </a:pPr>
            <a:r>
              <a:rPr lang="en" sz="1625">
                <a:latin typeface="Times New Roman"/>
                <a:ea typeface="Times New Roman"/>
                <a:cs typeface="Times New Roman"/>
                <a:sym typeface="Times New Roman"/>
              </a:rPr>
              <a:t>11.Last_Updated: The when the application was updated.</a:t>
            </a:r>
            <a:endParaRPr sz="1625">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275"/>
              <a:buFont typeface="Arial"/>
              <a:buNone/>
            </a:pPr>
            <a:r>
              <a:rPr lang="en" sz="1625">
                <a:latin typeface="Times New Roman"/>
                <a:ea typeface="Times New Roman"/>
                <a:cs typeface="Times New Roman"/>
                <a:sym typeface="Times New Roman"/>
              </a:rPr>
              <a:t>12.Current_Ver: The current version of the application.</a:t>
            </a:r>
            <a:endParaRPr sz="1625">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rPr lang="en" sz="1625">
                <a:latin typeface="Times New Roman"/>
                <a:ea typeface="Times New Roman"/>
                <a:cs typeface="Times New Roman"/>
                <a:sym typeface="Times New Roman"/>
              </a:rPr>
              <a:t>13.Android_Ver: The android version which can support the application on its platform.</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DESCRIPTION OF DATASET</a:t>
            </a:r>
            <a:endParaRPr>
              <a:latin typeface="Times New Roman"/>
              <a:ea typeface="Times New Roman"/>
              <a:cs typeface="Times New Roman"/>
              <a:sym typeface="Times New Roman"/>
            </a:endParaRPr>
          </a:p>
        </p:txBody>
      </p:sp>
      <p:sp>
        <p:nvSpPr>
          <p:cNvPr id="177" name="Google Shape;177;p20"/>
          <p:cNvSpPr txBox="1"/>
          <p:nvPr>
            <p:ph idx="1" type="body"/>
          </p:nvPr>
        </p:nvSpPr>
        <p:spPr>
          <a:xfrm>
            <a:off x="1297500" y="1073425"/>
            <a:ext cx="7038900" cy="3405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latin typeface="Times New Roman"/>
                <a:ea typeface="Times New Roman"/>
                <a:cs typeface="Times New Roman"/>
                <a:sym typeface="Times New Roman"/>
              </a:rPr>
              <a:t>USER REVIEWS - </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 sz="1700">
                <a:latin typeface="Times New Roman"/>
                <a:ea typeface="Times New Roman"/>
                <a:cs typeface="Times New Roman"/>
                <a:sym typeface="Times New Roman"/>
              </a:rPr>
              <a:t>1.App:  It contains the name or identifier of the app.</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 sz="1700">
                <a:latin typeface="Times New Roman"/>
                <a:ea typeface="Times New Roman"/>
                <a:cs typeface="Times New Roman"/>
                <a:sym typeface="Times New Roman"/>
              </a:rPr>
              <a:t>2.Translated_Review: It contains the text of the review</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 sz="1700">
                <a:latin typeface="Times New Roman"/>
                <a:ea typeface="Times New Roman"/>
                <a:cs typeface="Times New Roman"/>
                <a:sym typeface="Times New Roman"/>
              </a:rPr>
              <a:t>3.Sentiment: It contains the overall sentiment of the review (e.g. positive or negative)</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 sz="1700">
                <a:latin typeface="Times New Roman"/>
                <a:ea typeface="Times New Roman"/>
                <a:cs typeface="Times New Roman"/>
                <a:sym typeface="Times New Roman"/>
              </a:rPr>
              <a:t>4.Sentiment_Polarity: It contains a measure of the positivity or negativity of the review</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 sz="1700">
                <a:latin typeface="Times New Roman"/>
                <a:ea typeface="Times New Roman"/>
                <a:cs typeface="Times New Roman"/>
                <a:sym typeface="Times New Roman"/>
              </a:rPr>
              <a:t>5.</a:t>
            </a:r>
            <a:r>
              <a:rPr lang="en" sz="1700">
                <a:latin typeface="Times New Roman"/>
                <a:ea typeface="Times New Roman"/>
                <a:cs typeface="Times New Roman"/>
                <a:sym typeface="Times New Roman"/>
              </a:rPr>
              <a:t>Sentiment_Subjectivity: It contains a measure of the subjectivity or objectivity of the review.</a:t>
            </a:r>
            <a:endParaRPr sz="1700">
              <a:latin typeface="Times New Roman"/>
              <a:ea typeface="Times New Roman"/>
              <a:cs typeface="Times New Roman"/>
              <a:sym typeface="Times New Roman"/>
            </a:endParaRPr>
          </a:p>
          <a:p>
            <a:pPr indent="0" lvl="0" marL="0" rtl="0" algn="l">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217800"/>
            <a:ext cx="7038900" cy="63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                           DATA CLEANING</a:t>
            </a:r>
            <a:endParaRPr>
              <a:latin typeface="Times New Roman"/>
              <a:ea typeface="Times New Roman"/>
              <a:cs typeface="Times New Roman"/>
              <a:sym typeface="Times New Roman"/>
            </a:endParaRPr>
          </a:p>
        </p:txBody>
      </p:sp>
      <p:sp>
        <p:nvSpPr>
          <p:cNvPr id="183" name="Google Shape;183;p21"/>
          <p:cNvSpPr txBox="1"/>
          <p:nvPr>
            <p:ph idx="1" type="body"/>
          </p:nvPr>
        </p:nvSpPr>
        <p:spPr>
          <a:xfrm>
            <a:off x="1297500" y="849600"/>
            <a:ext cx="7038900" cy="3629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Data cleaning is the process of fixing or removing incorrect, corrupted, incorrectly formatted, duplicate, or incomplete data within a dataset. </a:t>
            </a:r>
            <a:endParaRPr sz="1800">
              <a:latin typeface="Times New Roman"/>
              <a:ea typeface="Times New Roman"/>
              <a:cs typeface="Times New Roman"/>
              <a:sym typeface="Times New Roman"/>
            </a:endParaRPr>
          </a:p>
          <a:p>
            <a:pPr indent="0" lvl="0" marL="0" rtl="0" algn="just">
              <a:spcBef>
                <a:spcPts val="1200"/>
              </a:spcBef>
              <a:spcAft>
                <a:spcPts val="0"/>
              </a:spcAft>
              <a:buNone/>
            </a:pPr>
            <a:r>
              <a:rPr lang="en" sz="1800">
                <a:latin typeface="Times New Roman"/>
                <a:ea typeface="Times New Roman"/>
                <a:cs typeface="Times New Roman"/>
                <a:sym typeface="Times New Roman"/>
              </a:rPr>
              <a:t>When combining multiple data sources, there are many opportunities for data to be duplicated or mislabeled. If data is incorrect, outcomes and algorithms are unreliable, even though they may look correct.</a:t>
            </a:r>
            <a:endParaRPr sz="1800">
              <a:latin typeface="Times New Roman"/>
              <a:ea typeface="Times New Roman"/>
              <a:cs typeface="Times New Roman"/>
              <a:sym typeface="Times New Roman"/>
            </a:endParaRPr>
          </a:p>
          <a:p>
            <a:pPr indent="0" lvl="0" marL="0" rtl="0" algn="just">
              <a:spcBef>
                <a:spcPts val="1200"/>
              </a:spcBef>
              <a:spcAft>
                <a:spcPts val="1200"/>
              </a:spcAft>
              <a:buNone/>
            </a:pPr>
            <a:r>
              <a:rPr lang="en" sz="1800">
                <a:latin typeface="Times New Roman"/>
                <a:ea typeface="Times New Roman"/>
                <a:cs typeface="Times New Roman"/>
                <a:sym typeface="Times New Roman"/>
              </a:rPr>
              <a:t>There is no one absolute way to prescribe the exact steps in the data cleaning process because the processes will vary from dataset to dataset. But it is crucial to establish a template for your data cleaning process so you know you are doing it the right way every time.</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