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24" r:id="rId4"/>
    <p:sldId id="325" r:id="rId5"/>
    <p:sldId id="326" r:id="rId6"/>
    <p:sldId id="327" r:id="rId7"/>
    <p:sldId id="264" r:id="rId8"/>
    <p:sldId id="265" r:id="rId9"/>
    <p:sldId id="328" r:id="rId10"/>
    <p:sldId id="329" r:id="rId11"/>
    <p:sldId id="268" r:id="rId12"/>
    <p:sldId id="330" r:id="rId13"/>
    <p:sldId id="331" r:id="rId14"/>
    <p:sldId id="271" r:id="rId15"/>
    <p:sldId id="364" r:id="rId16"/>
    <p:sldId id="365" r:id="rId17"/>
    <p:sldId id="366" r:id="rId18"/>
    <p:sldId id="367" r:id="rId19"/>
    <p:sldId id="368" r:id="rId20"/>
    <p:sldId id="27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DFF"/>
    <a:srgbClr val="1771A9"/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5982"/>
  </p:normalViewPr>
  <p:slideViewPr>
    <p:cSldViewPr>
      <p:cViewPr varScale="1">
        <p:scale>
          <a:sx n="61" d="100"/>
          <a:sy n="61" d="100"/>
        </p:scale>
        <p:origin x="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25/03/2022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8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Distributed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B19EC8-1E68-4363-9D7B-059E9EBC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Materialized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Maintenance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updating (refreshing) the view to reflect changes to base data</a:t>
            </a:r>
          </a:p>
          <a:p>
            <a:pPr lvl="1"/>
            <a:r>
              <a:rPr lang="en-US" dirty="0"/>
              <a:t>Resembles data replication but there are differences</a:t>
            </a:r>
          </a:p>
          <a:p>
            <a:pPr lvl="2"/>
            <a:r>
              <a:rPr lang="en-US" dirty="0"/>
              <a:t>View expressions typically more complex</a:t>
            </a:r>
          </a:p>
          <a:p>
            <a:pPr lvl="2"/>
            <a:r>
              <a:rPr lang="en-US" dirty="0"/>
              <a:t>Replication configurations more general</a:t>
            </a:r>
          </a:p>
          <a:p>
            <a:r>
              <a:rPr lang="en-US" dirty="0"/>
              <a:t>View maintenance policy to specify:</a:t>
            </a:r>
          </a:p>
          <a:p>
            <a:pPr lvl="1"/>
            <a:r>
              <a:rPr lang="en-US" dirty="0"/>
              <a:t>When to refresh</a:t>
            </a:r>
          </a:p>
          <a:p>
            <a:pPr lvl="1"/>
            <a:r>
              <a:rPr lang="en-US" dirty="0"/>
              <a:t>How to refresh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58EE0-E35D-9A45-8E1E-799AEACA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to </a:t>
            </a:r>
            <a:r>
              <a:rPr lang="fr-FR" dirty="0" err="1"/>
              <a:t>Refresh</a:t>
            </a:r>
            <a:r>
              <a:rPr lang="fr-FR" dirty="0"/>
              <a:t> a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 mode</a:t>
            </a:r>
          </a:p>
          <a:p>
            <a:pPr lvl="1"/>
            <a:r>
              <a:rPr lang="en-US" dirty="0"/>
              <a:t>As part of the updating transaction, e.g. through 2PC</a:t>
            </a:r>
          </a:p>
          <a:p>
            <a:pPr lvl="1"/>
            <a:r>
              <a:rPr lang="en-US" dirty="0"/>
              <a:t>View always consistent with base data and fast queries</a:t>
            </a:r>
          </a:p>
          <a:p>
            <a:pPr lvl="1"/>
            <a:r>
              <a:rPr lang="en-US" dirty="0"/>
              <a:t>But increased transaction time to update base data</a:t>
            </a:r>
          </a:p>
          <a:p>
            <a:r>
              <a:rPr lang="en-US" dirty="0"/>
              <a:t>Deferred mode (preferred in practice)</a:t>
            </a:r>
          </a:p>
          <a:p>
            <a:pPr lvl="1"/>
            <a:r>
              <a:rPr lang="en-US" dirty="0"/>
              <a:t>Through separate refresh transactions</a:t>
            </a:r>
          </a:p>
          <a:p>
            <a:pPr lvl="2"/>
            <a:r>
              <a:rPr lang="en-US" dirty="0"/>
              <a:t>No penalty on the updating transactions</a:t>
            </a:r>
          </a:p>
          <a:p>
            <a:pPr lvl="1"/>
            <a:r>
              <a:rPr lang="en-US" dirty="0"/>
              <a:t>Triggered at different times with different trade-offs</a:t>
            </a:r>
          </a:p>
          <a:p>
            <a:pPr lvl="2"/>
            <a:r>
              <a:rPr lang="en-US" dirty="0"/>
              <a:t>Lazily: just before evaluating a query on the view</a:t>
            </a:r>
          </a:p>
          <a:p>
            <a:pPr lvl="2"/>
            <a:r>
              <a:rPr lang="en-US" dirty="0"/>
              <a:t>Periodically: every hour, every day, etc.</a:t>
            </a:r>
          </a:p>
          <a:p>
            <a:pPr lvl="2"/>
            <a:r>
              <a:rPr lang="en-US" dirty="0"/>
              <a:t>Forcedly: after a number of predefined updates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9CB9C-7CD9-FE4A-814A-BE4D13E43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Refresh a View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computing from base data</a:t>
            </a:r>
          </a:p>
          <a:p>
            <a:pPr lvl="1"/>
            <a:r>
              <a:rPr lang="en-US" dirty="0"/>
              <a:t>Efficient if there has been many changes</a:t>
            </a:r>
          </a:p>
          <a:p>
            <a:r>
              <a:rPr lang="en-US" dirty="0"/>
              <a:t>Incremental computing by applying only the changes to the view</a:t>
            </a:r>
          </a:p>
          <a:p>
            <a:pPr lvl="1"/>
            <a:r>
              <a:rPr lang="en-US" dirty="0"/>
              <a:t>Better if a small subset has been changed</a:t>
            </a:r>
          </a:p>
          <a:p>
            <a:pPr lvl="1"/>
            <a:r>
              <a:rPr lang="en-US" dirty="0"/>
              <a:t>Uses differential relations which reflect updated data only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27BFF-94C7-1A48-A098-3A495EA2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Differential Relations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and update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contains </a:t>
            </a:r>
            <a:r>
              <a:rPr lang="en-US" dirty="0" err="1"/>
              <a:t>tuples</a:t>
            </a:r>
            <a:r>
              <a:rPr lang="en-US" dirty="0"/>
              <a:t> inserted by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baseline="30000" dirty="0"/>
              <a:t>-</a:t>
            </a:r>
            <a:r>
              <a:rPr lang="en-US" dirty="0"/>
              <a:t>    contains </a:t>
            </a:r>
            <a:r>
              <a:rPr lang="en-US" dirty="0" err="1"/>
              <a:t>tuples</a:t>
            </a:r>
            <a:r>
              <a:rPr lang="en-US" dirty="0"/>
              <a:t> deleted by </a:t>
            </a:r>
            <a:r>
              <a:rPr lang="en-US" i="1" dirty="0"/>
              <a:t>u</a:t>
            </a:r>
            <a:endParaRPr lang="en-US" dirty="0"/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Type of </a:t>
            </a:r>
            <a:r>
              <a:rPr lang="en-US" i="1" dirty="0"/>
              <a:t>u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i="1" baseline="30000" dirty="0"/>
              <a:t>-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 empty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	</a:t>
            </a:r>
            <a:r>
              <a:rPr lang="en-US" i="1" dirty="0"/>
              <a:t>R</a:t>
            </a:r>
            <a:r>
              <a:rPr lang="en-US" baseline="30000" dirty="0"/>
              <a:t>+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R – R</a:t>
            </a:r>
            <a:r>
              <a:rPr lang="en-US" baseline="30000" dirty="0"/>
              <a:t>-</a:t>
            </a:r>
            <a:r>
              <a:rPr lang="en-US" dirty="0"/>
              <a:t> )</a:t>
            </a:r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dirty="0"/>
              <a:t>Refreshing a view </a:t>
            </a:r>
            <a:r>
              <a:rPr lang="en-US" i="1" dirty="0"/>
              <a:t>V</a:t>
            </a:r>
            <a:r>
              <a:rPr lang="en-US" dirty="0"/>
              <a:t> is then done by computing </a:t>
            </a:r>
            <a:endParaRPr lang="en-US" i="1" dirty="0"/>
          </a:p>
          <a:p>
            <a:pPr>
              <a:buNone/>
              <a:tabLst>
                <a:tab pos="914353" algn="l"/>
                <a:tab pos="2114442" algn="l"/>
              </a:tabLst>
            </a:pPr>
            <a:r>
              <a:rPr lang="en-US" i="1" dirty="0"/>
              <a:t>	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(</a:t>
            </a:r>
            <a:r>
              <a:rPr lang="en-US" i="1" dirty="0"/>
              <a:t>V – V</a:t>
            </a:r>
            <a:r>
              <a:rPr lang="en-US" i="1" baseline="30000" dirty="0"/>
              <a:t>-</a:t>
            </a:r>
            <a:r>
              <a:rPr lang="en-US" dirty="0"/>
              <a:t> )</a:t>
            </a:r>
          </a:p>
          <a:p>
            <a:pPr marL="2232" indent="-2232">
              <a:buNone/>
              <a:tabLst>
                <a:tab pos="914353" algn="l"/>
                <a:tab pos="2114442" algn="l"/>
              </a:tabLst>
            </a:pPr>
            <a:r>
              <a:rPr lang="en-US" dirty="0"/>
              <a:t>	computing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may require accessing base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F7754-BCB6-8845-A946-A28424C0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4703" y="1606297"/>
            <a:ext cx="7780337" cy="4486999"/>
          </a:xfrm>
          <a:noFill/>
          <a:ln/>
        </p:spPr>
        <p:txBody>
          <a:bodyPr/>
          <a:lstStyle/>
          <a:p>
            <a:pPr lvl="1"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EG = 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EMP.ENO=ASG.ENO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  <a:p>
            <a:pPr marL="572596" lvl="1"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EG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=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 </a:t>
            </a:r>
            <a:r>
              <a:rPr lang="en-US" b="1" dirty="0">
                <a:latin typeface="Courier New"/>
              </a:rPr>
              <a:t>UNION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.ENO=ASG.ENO) </a:t>
            </a:r>
            <a:r>
              <a:rPr lang="en-US" b="1" dirty="0">
                <a:latin typeface="Courier New"/>
              </a:rPr>
              <a:t>UNION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(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DISTINCT ENAME, RESP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, ASG</a:t>
            </a:r>
            <a:r>
              <a:rPr lang="en-US" baseline="30000" dirty="0">
                <a:latin typeface="Courier New"/>
              </a:rPr>
              <a:t>+</a:t>
            </a:r>
          </a:p>
          <a:p>
            <a:pPr marL="379674" lvl="1">
              <a:spcBef>
                <a:spcPts val="0"/>
              </a:spcBef>
              <a:buNone/>
              <a:tabLst>
                <a:tab pos="1828706" algn="l"/>
                <a:tab pos="2914501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.ENO=ASG</a:t>
            </a:r>
            <a:r>
              <a:rPr lang="en-US" baseline="30000" dirty="0">
                <a:latin typeface="Courier New"/>
              </a:rPr>
              <a:t>+</a:t>
            </a:r>
            <a:r>
              <a:rPr lang="en-US" dirty="0">
                <a:latin typeface="Courier New"/>
              </a:rPr>
              <a:t>.ENO)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3D1A7-0E54-F546-B199-66C574D4B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DD039-F1F0-4966-AB71-B16214855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E9B2F-5F83-4F92-ABE7-A2A1F62D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9" y="476672"/>
            <a:ext cx="8301976" cy="52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1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03F41-219D-43D9-AFA2-3149F48D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6202-8895-4AFF-AB31-95E91433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5" y="764704"/>
            <a:ext cx="8203228" cy="49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0D30-27DE-4693-A44F-BF94ECFE0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2FD2-0C7B-45D4-858A-ABB807CE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" y="1228418"/>
            <a:ext cx="696374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9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0D30-27DE-4693-A44F-BF94ECFE0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457D7-CAF9-4AB7-8E64-16DA91E9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1214128"/>
            <a:ext cx="700185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0D30-27DE-4693-A44F-BF94ECFE0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98BA-DE58-4681-B225-45E31744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7" y="1404655"/>
            <a:ext cx="702090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Involves: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View management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Security control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Integrity </a:t>
            </a:r>
            <a:r>
              <a:rPr lang="en-US" dirty="0">
                <a:solidFill>
                  <a:schemeClr val="tx2"/>
                </a:solidFill>
              </a:rPr>
              <a:t>control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Objective 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Ensure that </a:t>
            </a:r>
            <a:r>
              <a:rPr lang="en-US" dirty="0">
                <a:solidFill>
                  <a:srgbClr val="FF0000"/>
                </a:solidFill>
              </a:rPr>
              <a:t>authorized</a:t>
            </a:r>
            <a:r>
              <a:rPr lang="en-US" dirty="0"/>
              <a:t> users perform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operations on the database, contributing to the maintenance of the database integrity.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Semantic Data 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6A6F39-960C-6E4E-83D0-9898C0E9C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F35F-4D0B-DD4B-99F7-A288BABC2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77" indent="-457177"/>
            <a:r>
              <a:rPr lang="en-US" dirty="0"/>
              <a:t>Basic idea</a:t>
            </a:r>
          </a:p>
          <a:p>
            <a:pPr marL="838157" lvl="1" indent="-380980"/>
            <a:r>
              <a:rPr lang="en-US" dirty="0"/>
              <a:t>Maintain a count of the number of derivations for each </a:t>
            </a:r>
            <a:r>
              <a:rPr lang="en-US" dirty="0" err="1"/>
              <a:t>tuple</a:t>
            </a:r>
            <a:r>
              <a:rPr lang="en-US" dirty="0"/>
              <a:t> in the view</a:t>
            </a:r>
          </a:p>
          <a:p>
            <a:pPr marL="838157" lvl="1" indent="-380980"/>
            <a:r>
              <a:rPr lang="en-US" dirty="0"/>
              <a:t>Increment (resp. decrement) tuple counts based on insertions (resp. deletions)</a:t>
            </a:r>
          </a:p>
          <a:p>
            <a:pPr marL="838157" lvl="1" indent="-380980"/>
            <a:r>
              <a:rPr lang="en-US" dirty="0"/>
              <a:t>A tuple in the view whose count is zero can be deleted</a:t>
            </a:r>
          </a:p>
          <a:p>
            <a:pPr marL="457177" indent="-457177"/>
            <a:r>
              <a:rPr lang="en-US" dirty="0"/>
              <a:t>Algorithm</a:t>
            </a:r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baseline="30000" dirty="0"/>
              <a:t>-</a:t>
            </a:r>
            <a:r>
              <a:rPr lang="en-US" dirty="0"/>
              <a:t> using </a:t>
            </a:r>
            <a:r>
              <a:rPr lang="en-US" i="1" dirty="0"/>
              <a:t>V</a:t>
            </a:r>
            <a:r>
              <a:rPr lang="en-US" dirty="0"/>
              <a:t>, base relations and diff. relations</a:t>
            </a:r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positive in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and negative counts in V</a:t>
            </a:r>
            <a:r>
              <a:rPr lang="en-US" baseline="30000" dirty="0"/>
              <a:t>-</a:t>
            </a:r>
            <a:endParaRPr lang="en-US" dirty="0"/>
          </a:p>
          <a:p>
            <a:pPr marL="838157" lvl="1" indent="-380980">
              <a:buFont typeface="Century Schoolbook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V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  <a:sym typeface="Symbol"/>
              </a:rPr>
              <a:t></a:t>
            </a:r>
            <a:r>
              <a:rPr lang="en-US" dirty="0"/>
              <a:t>  (</a:t>
            </a:r>
            <a:r>
              <a:rPr lang="en-US" i="1" dirty="0"/>
              <a:t>V – V</a:t>
            </a:r>
            <a:r>
              <a:rPr lang="en-US" baseline="30000" dirty="0"/>
              <a:t>-</a:t>
            </a:r>
            <a:r>
              <a:rPr lang="en-US" dirty="0"/>
              <a:t> ), deleting each tuple in </a:t>
            </a:r>
            <a:r>
              <a:rPr lang="en-US" i="1" dirty="0"/>
              <a:t>V</a:t>
            </a:r>
            <a:r>
              <a:rPr lang="en-US" dirty="0"/>
              <a:t> with count=0</a:t>
            </a:r>
          </a:p>
          <a:p>
            <a:pPr marL="457177" indent="-457177"/>
            <a:r>
              <a:rPr lang="en-US" dirty="0"/>
              <a:t>Optimal: computes exactly the view tuples that are inserted or deleted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D3D16-1185-A845-95E9-B9744416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B4A65-CA6B-2F4B-9D2E-5249028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9973" y="1417638"/>
            <a:ext cx="5718799" cy="4114800"/>
          </a:xfrm>
          <a:noFill/>
          <a:ln/>
        </p:spPr>
        <p:txBody>
          <a:bodyPr/>
          <a:lstStyle/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View – virtual relation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generated from base relation(s) by a query</a:t>
            </a:r>
          </a:p>
          <a:p>
            <a:pPr lvl="1" indent="-400029">
              <a:tabLst>
                <a:tab pos="1428677" algn="l"/>
                <a:tab pos="2400177" algn="l"/>
              </a:tabLst>
            </a:pPr>
            <a:r>
              <a:rPr lang="en-US" dirty="0"/>
              <a:t>not stored as base relations</a:t>
            </a:r>
          </a:p>
          <a:p>
            <a:pPr>
              <a:buNone/>
              <a:tabLst>
                <a:tab pos="1428677" algn="l"/>
                <a:tab pos="2400177" algn="l"/>
              </a:tabLst>
            </a:pPr>
            <a:r>
              <a:rPr lang="en-US" dirty="0"/>
              <a:t>Example :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AS		SELECT	</a:t>
            </a:r>
            <a:r>
              <a:rPr lang="en-US" dirty="0">
                <a:latin typeface="Courier New"/>
              </a:rPr>
              <a:t>ENO,ENAME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 indent="-400029">
              <a:buNone/>
              <a:tabLst>
                <a:tab pos="1125101" algn="l"/>
                <a:tab pos="2399768" algn="l"/>
              </a:tabLst>
            </a:pPr>
            <a:r>
              <a:rPr lang="en-US" b="1" dirty="0">
                <a:latin typeface="Courier New"/>
              </a:rPr>
              <a:t>		WHERE	</a:t>
            </a:r>
            <a:r>
              <a:rPr lang="en-US" dirty="0">
                <a:latin typeface="Courier New"/>
              </a:rPr>
              <a:t>TITLE= "Syst. Anal."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F76F7-EF43-444E-AFB4-1A9EB6A7C92B}"/>
              </a:ext>
            </a:extLst>
          </p:cNvPr>
          <p:cNvGrpSpPr/>
          <p:nvPr/>
        </p:nvGrpSpPr>
        <p:grpSpPr>
          <a:xfrm>
            <a:off x="5989259" y="1598614"/>
            <a:ext cx="2727145" cy="2659179"/>
            <a:chOff x="5989259" y="1598614"/>
            <a:chExt cx="2727145" cy="2659179"/>
          </a:xfrm>
        </p:grpSpPr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6070600" y="1873250"/>
              <a:ext cx="2560638" cy="4445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6098214" y="1941514"/>
              <a:ext cx="58349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ENO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6653928" y="1941514"/>
              <a:ext cx="82394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ENAME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7639535" y="1941514"/>
              <a:ext cx="686082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TITLE</a:t>
              </a: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664845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7543800" y="1873250"/>
              <a:ext cx="0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6229112" y="2351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E1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6692295" y="2351486"/>
              <a:ext cx="70371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Doe</a:t>
              </a:r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>
              <a:off x="7528962" y="2351486"/>
              <a:ext cx="100508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</a:t>
              </a:r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6229112" y="2580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E2</a:t>
              </a: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6662344" y="2580086"/>
              <a:ext cx="912106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M. Smith</a:t>
              </a:r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7534064" y="2580085"/>
              <a:ext cx="1035537" cy="5224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  <a:p>
              <a:endParaRPr lang="en-US" sz="1406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197" name="Rectangle 29"/>
            <p:cNvSpPr>
              <a:spLocks noChangeArrowheads="1"/>
            </p:cNvSpPr>
            <p:nvPr/>
          </p:nvSpPr>
          <p:spPr bwMode="auto">
            <a:xfrm>
              <a:off x="6229112" y="2808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E3</a:t>
              </a:r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6673750" y="2808686"/>
              <a:ext cx="70531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A. Lee</a:t>
              </a: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7528097" y="28086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6229112" y="30372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E4</a:t>
              </a: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6658717" y="3037286"/>
              <a:ext cx="81752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Miller</a:t>
              </a: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7520567" y="3037286"/>
              <a:ext cx="11958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Programmer</a:t>
              </a: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6229112" y="32658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E5</a:t>
              </a:r>
            </a:p>
          </p:txBody>
        </p:sp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6695452" y="3265886"/>
              <a:ext cx="913709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B. Casey</a:t>
              </a:r>
            </a:p>
          </p:txBody>
        </p:sp>
        <p:sp>
          <p:nvSpPr>
            <p:cNvPr id="7205" name="Rectangle 37"/>
            <p:cNvSpPr>
              <a:spLocks noChangeArrowheads="1"/>
            </p:cNvSpPr>
            <p:nvPr/>
          </p:nvSpPr>
          <p:spPr bwMode="auto">
            <a:xfrm>
              <a:off x="7534064" y="32658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6229112" y="34944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E6</a:t>
              </a: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6667929" y="3494486"/>
              <a:ext cx="7245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L. Chu</a:t>
              </a: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7528772" y="3494486"/>
              <a:ext cx="1054773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Elect. Eng.</a:t>
              </a: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6229112" y="37230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E7</a:t>
              </a: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6672537" y="37230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R. Davis</a:t>
              </a: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7528097" y="3723086"/>
              <a:ext cx="1096451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Mech. Eng.</a:t>
              </a: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6229112" y="3951686"/>
              <a:ext cx="403954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E8</a:t>
              </a: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6715174" y="3951686"/>
              <a:ext cx="854398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J. Jones</a:t>
              </a: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7534064" y="3951686"/>
              <a:ext cx="1035537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Syst. Anal.</a:t>
              </a:r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6070600" y="2276872"/>
              <a:ext cx="2560638" cy="1944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24"/>
                </a:cxn>
                <a:cxn ang="0">
                  <a:pos x="1612" y="1224"/>
                </a:cxn>
              </a:cxnLst>
              <a:rect l="0" t="0" r="r" b="b"/>
              <a:pathLst>
                <a:path w="1613" h="1225">
                  <a:moveTo>
                    <a:pt x="0" y="0"/>
                  </a:moveTo>
                  <a:lnTo>
                    <a:pt x="0" y="1224"/>
                  </a:lnTo>
                  <a:lnTo>
                    <a:pt x="1612" y="12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39" tIns="45719" rIns="91439" bIns="45719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>
              <a:off x="8629650" y="2290688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754380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6648450" y="2276872"/>
              <a:ext cx="0" cy="1930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1439" tIns="45719" rIns="91439" bIns="45719" anchor="ctr"/>
            <a:lstStyle/>
            <a:p>
              <a:endParaRPr lang="fr-FR" sz="1687" dirty="0">
                <a:latin typeface="+mn-lt"/>
              </a:endParaRPr>
            </a:p>
          </p:txBody>
        </p:sp>
        <p:sp>
          <p:nvSpPr>
            <p:cNvPr id="7219" name="Rectangle 51"/>
            <p:cNvSpPr>
              <a:spLocks noChangeArrowheads="1"/>
            </p:cNvSpPr>
            <p:nvPr/>
          </p:nvSpPr>
          <p:spPr bwMode="auto">
            <a:xfrm>
              <a:off x="5989259" y="1598614"/>
              <a:ext cx="572270" cy="3061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6" tIns="44449" rIns="90486" bIns="44449">
              <a:spAutoFit/>
            </a:bodyPr>
            <a:lstStyle/>
            <a:p>
              <a:r>
                <a:rPr lang="en-US" sz="1406" dirty="0">
                  <a:solidFill>
                    <a:srgbClr val="000000"/>
                  </a:solidFill>
                  <a:latin typeface="+mn-lt"/>
                </a:rPr>
                <a:t>EMP</a:t>
              </a: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C93E98-C92D-DF4A-9F31-2BA24646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01" y="4411943"/>
            <a:ext cx="2497549" cy="16738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F0BC46-979D-8D40-8469-FB7AA475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Views can be manipulated as base relations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 PNO, RESP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SYSAN, ASG</a:t>
            </a:r>
          </a:p>
          <a:p>
            <a:pPr>
              <a:buNone/>
              <a:tabLst>
                <a:tab pos="1519109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SYSAN.ENO = ASG.ENO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EE0C-13BA-2549-9F28-63341487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33550"/>
            <a:ext cx="5181600" cy="4632026"/>
          </a:xfrm>
          <a:noFill/>
          <a:ln/>
        </p:spPr>
        <p:txBody>
          <a:bodyPr/>
          <a:lstStyle/>
          <a:p>
            <a:pPr marL="258952" lvl="1">
              <a:buNone/>
            </a:pPr>
            <a:r>
              <a:rPr lang="en-US" dirty="0"/>
              <a:t>Queries expressed on views </a:t>
            </a:r>
          </a:p>
          <a:p>
            <a:pPr lvl="1">
              <a:buNone/>
            </a:pPr>
            <a:r>
              <a:rPr lang="en-US" dirty="0"/>
              <a:t> </a:t>
            </a:r>
            <a:endParaRPr lang="en-US" dirty="0">
              <a:latin typeface="Symbol" pitchFamily="18" charset="2"/>
            </a:endParaRPr>
          </a:p>
          <a:p>
            <a:pPr marL="258952" lvl="1">
              <a:buNone/>
            </a:pPr>
            <a:r>
              <a:rPr lang="en-US" dirty="0"/>
              <a:t>Queries expressed on base relations</a:t>
            </a:r>
          </a:p>
          <a:p>
            <a:pPr>
              <a:buFont typeface="Monotype Sorts" charset="2"/>
              <a:buNone/>
            </a:pPr>
            <a:r>
              <a:rPr lang="en-US" dirty="0"/>
              <a:t>Example :</a:t>
            </a: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ENAME, PNO, 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SYSAN,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	</a:t>
            </a:r>
            <a:r>
              <a:rPr lang="en-US" dirty="0">
                <a:latin typeface="Courier New"/>
              </a:rPr>
              <a:t>SYSAN.ENO = ASG.ENO</a:t>
            </a:r>
          </a:p>
          <a:p>
            <a:pPr lvl="2">
              <a:buNone/>
              <a:tabLst>
                <a:tab pos="1484508" algn="l"/>
              </a:tabLst>
            </a:pPr>
            <a:endParaRPr lang="en-US" b="1" dirty="0">
              <a:latin typeface="Courier New"/>
            </a:endParaRPr>
          </a:p>
          <a:p>
            <a:pPr lvl="2">
              <a:buNone/>
              <a:tabLst>
                <a:tab pos="1484508" algn="l"/>
              </a:tabLst>
            </a:pPr>
            <a:endParaRPr lang="en-US" sz="1000" b="1" dirty="0">
              <a:latin typeface="Courier New"/>
            </a:endParaRPr>
          </a:p>
          <a:p>
            <a:pPr lvl="2"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 ENAME,PNO,RESP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</a:t>
            </a:r>
          </a:p>
          <a:p>
            <a:pPr lvl="2">
              <a:spcBef>
                <a:spcPts val="0"/>
              </a:spcBef>
              <a:buNone/>
              <a:tabLst>
                <a:tab pos="1865313" algn="l"/>
              </a:tabLst>
            </a:pP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TITLE = "Syst. Anal."</a:t>
            </a:r>
          </a:p>
          <a:p>
            <a:pPr lvl="2">
              <a:buFont typeface="Monotype Sorts" charset="2"/>
              <a:buNone/>
            </a:pPr>
            <a:endParaRPr lang="en-US" dirty="0">
              <a:latin typeface="Courier New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Modification</a:t>
            </a:r>
          </a:p>
        </p:txBody>
      </p:sp>
      <p:sp>
        <p:nvSpPr>
          <p:cNvPr id="23" name="Flèche vers le bas 22"/>
          <p:cNvSpPr/>
          <p:nvPr/>
        </p:nvSpPr>
        <p:spPr bwMode="auto">
          <a:xfrm>
            <a:off x="1989838" y="2061973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24" name="Flèche vers le bas 23"/>
          <p:cNvSpPr/>
          <p:nvPr/>
        </p:nvSpPr>
        <p:spPr bwMode="auto">
          <a:xfrm>
            <a:off x="1989838" y="4218838"/>
            <a:ext cx="354414" cy="506306"/>
          </a:xfrm>
          <a:prstGeom prst="down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fr-FR" sz="2109" dirty="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57D4D7-D498-724B-BED6-525FCD98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581128"/>
            <a:ext cx="3288365" cy="1512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71D7-3530-F749-BAFE-60062710C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397" y="1707559"/>
            <a:ext cx="7162800" cy="3448050"/>
          </a:xfrm>
          <a:noFill/>
          <a:ln/>
        </p:spPr>
        <p:txBody>
          <a:bodyPr/>
          <a:lstStyle/>
          <a:p>
            <a:pPr>
              <a:tabLst>
                <a:tab pos="2114442" algn="l"/>
                <a:tab pos="3485972" algn="l"/>
              </a:tabLst>
            </a:pPr>
            <a:r>
              <a:rPr lang="en-US" dirty="0"/>
              <a:t>To restrict access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CREATE VIEW</a:t>
            </a:r>
            <a:r>
              <a:rPr lang="en-US" dirty="0">
                <a:latin typeface="Courier New"/>
              </a:rPr>
              <a:t>	ESAME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AS	SELECT</a:t>
            </a:r>
            <a:r>
              <a:rPr lang="en-US" dirty="0">
                <a:latin typeface="Courier New"/>
              </a:rPr>
              <a:t>	*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 E1, EMP E2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E1.TITLE = E2.TITLE</a:t>
            </a:r>
          </a:p>
          <a:p>
            <a:pPr lvl="1">
              <a:buNone/>
              <a:tabLst>
                <a:tab pos="1607287" algn="l"/>
                <a:tab pos="2857398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AND</a:t>
            </a:r>
            <a:r>
              <a:rPr lang="en-US" dirty="0">
                <a:latin typeface="Courier New"/>
              </a:rPr>
              <a:t> 	E1.ENO = </a:t>
            </a:r>
            <a:r>
              <a:rPr lang="en-US" b="1" dirty="0">
                <a:latin typeface="Courier New"/>
              </a:rPr>
              <a:t>USER</a:t>
            </a:r>
          </a:p>
          <a:p>
            <a:pPr>
              <a:tabLst>
                <a:tab pos="1607287" algn="l"/>
                <a:tab pos="3485803" algn="l"/>
              </a:tabLst>
            </a:pPr>
            <a:r>
              <a:rPr lang="en-US" dirty="0"/>
              <a:t>Query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SELECT	</a:t>
            </a:r>
            <a:r>
              <a:rPr lang="en-US" dirty="0">
                <a:latin typeface="Courier New"/>
              </a:rPr>
              <a:t>*</a:t>
            </a:r>
          </a:p>
          <a:p>
            <a:pPr lvl="1">
              <a:buNone/>
              <a:tabLst>
                <a:tab pos="1778000" algn="l"/>
                <a:tab pos="3484563" algn="l"/>
              </a:tabLst>
            </a:pPr>
            <a:r>
              <a:rPr lang="en-US" dirty="0">
                <a:latin typeface="Courier New"/>
              </a:rPr>
              <a:t>	</a:t>
            </a:r>
            <a:r>
              <a:rPr lang="en-US" b="1" dirty="0">
                <a:latin typeface="Courier New"/>
              </a:rPr>
              <a:t>FROM	</a:t>
            </a:r>
            <a:r>
              <a:rPr lang="en-US" dirty="0">
                <a:latin typeface="Courier New"/>
              </a:rPr>
              <a:t>ESAME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143C572-D5CE-3B40-BAC5-9087D073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293096"/>
            <a:ext cx="4334652" cy="1312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0C109-9256-8C4C-8483-DE3952A8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Updates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	</a:t>
            </a:r>
            <a:r>
              <a:rPr lang="en-US" dirty="0">
                <a:latin typeface="Courier New"/>
              </a:rPr>
              <a:t>SYSAN(ENO,ENAME)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ENO,ENAME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FROM</a:t>
            </a:r>
            <a:r>
              <a:rPr lang="en-US" dirty="0">
                <a:latin typeface="Courier New"/>
              </a:rPr>
              <a:t>	EMP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TITLE="Syst. Anal."</a:t>
            </a:r>
          </a:p>
          <a:p>
            <a:pPr lvl="1">
              <a:buNone/>
              <a:tabLst>
                <a:tab pos="1828706" algn="l"/>
                <a:tab pos="2914501" algn="l"/>
              </a:tabLst>
            </a:pPr>
            <a:endParaRPr lang="en-US" dirty="0">
              <a:latin typeface="Courier New"/>
            </a:endParaRPr>
          </a:p>
          <a:p>
            <a:pPr>
              <a:tabLst>
                <a:tab pos="1828706" algn="l"/>
                <a:tab pos="2914501" algn="l"/>
              </a:tabLst>
            </a:pPr>
            <a:r>
              <a:rPr lang="en-US" dirty="0"/>
              <a:t>Non-updatable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CREATE VIEW</a:t>
            </a:r>
            <a:r>
              <a:rPr lang="en-US" dirty="0">
                <a:latin typeface="Courier New"/>
              </a:rPr>
              <a:t>	EG(ENAME,RESP)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AS	SELECT</a:t>
            </a:r>
            <a:r>
              <a:rPr lang="en-US" dirty="0">
                <a:latin typeface="Courier New"/>
              </a:rPr>
              <a:t>	ENAME,RESP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dirty="0">
                <a:latin typeface="Courier New"/>
              </a:rPr>
              <a:t>		</a:t>
            </a: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</a:t>
            </a:r>
          </a:p>
          <a:p>
            <a:pPr lvl="1">
              <a:buNone/>
              <a:tabLst>
                <a:tab pos="1529155" algn="l"/>
                <a:tab pos="2914323" algn="l"/>
              </a:tabLst>
            </a:pPr>
            <a:r>
              <a:rPr lang="en-US" b="1" dirty="0">
                <a:latin typeface="Courier New"/>
              </a:rPr>
              <a:t>		WHERE</a:t>
            </a:r>
            <a:r>
              <a:rPr lang="en-US" dirty="0">
                <a:latin typeface="Courier New"/>
              </a:rPr>
              <a:t> 	EMP.ENO=ASG.ENO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49CA-DF42-2F4D-B0E7-0AC38955F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View Management in Distributed DBMS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Views might be derived from fragments.</a:t>
            </a:r>
          </a:p>
          <a:p>
            <a:pPr>
              <a:lnSpc>
                <a:spcPct val="100000"/>
              </a:lnSpc>
            </a:pPr>
            <a:r>
              <a:rPr lang="en-US" dirty="0"/>
              <a:t>View definition storage should be treated as database 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Query modification results in a distributed query</a:t>
            </a:r>
          </a:p>
          <a:p>
            <a:pPr>
              <a:lnSpc>
                <a:spcPct val="100000"/>
              </a:lnSpc>
            </a:pPr>
            <a:r>
              <a:rPr lang="en-US" dirty="0"/>
              <a:t>View evaluations might be costly if base relations are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materialized 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1FDB3-DB8D-EC4A-8393-9E31A9A9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Materialized 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Origin: snapshot in the 1980’s</a:t>
            </a:r>
          </a:p>
          <a:p>
            <a:pPr lvl="1"/>
            <a:r>
              <a:rPr lang="en-US" dirty="0"/>
              <a:t>Static copy of the view, avoid view derivation for each query</a:t>
            </a:r>
          </a:p>
          <a:p>
            <a:pPr lvl="1"/>
            <a:r>
              <a:rPr lang="en-US" dirty="0"/>
              <a:t>But periodic </a:t>
            </a:r>
            <a:r>
              <a:rPr lang="en-US" dirty="0" err="1"/>
              <a:t>recomputing</a:t>
            </a:r>
            <a:r>
              <a:rPr lang="en-US" dirty="0"/>
              <a:t> of the view may be expensive</a:t>
            </a:r>
          </a:p>
          <a:p>
            <a:r>
              <a:rPr lang="en-US" dirty="0"/>
              <a:t>Actual version of a view</a:t>
            </a:r>
          </a:p>
          <a:p>
            <a:pPr lvl="1"/>
            <a:r>
              <a:rPr lang="en-US" dirty="0"/>
              <a:t>Stored as a database relation, possibly with indices</a:t>
            </a:r>
          </a:p>
          <a:p>
            <a:r>
              <a:rPr lang="en-US" dirty="0"/>
              <a:t>Used much in practice</a:t>
            </a:r>
          </a:p>
          <a:p>
            <a:pPr lvl="1"/>
            <a:r>
              <a:rPr lang="en-US" dirty="0"/>
              <a:t>DDBMS: No need to access remote, base relations</a:t>
            </a:r>
          </a:p>
          <a:p>
            <a:pPr lvl="1"/>
            <a:r>
              <a:rPr lang="en-US" dirty="0"/>
              <a:t>Data warehouse: to speed up OLAP</a:t>
            </a:r>
          </a:p>
          <a:p>
            <a:pPr lvl="2"/>
            <a:r>
              <a:rPr lang="en-US" dirty="0"/>
              <a:t>Use aggregate (SUM, COUNT, etc.) and GROUP BY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DF5D0-DEC5-E743-8841-9A387EED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4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5786</TotalTime>
  <Words>1031</Words>
  <Application>Microsoft Office PowerPoint</Application>
  <PresentationFormat>On-screen Show (4:3)</PresentationFormat>
  <Paragraphs>192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Century Schoolbook</vt:lpstr>
      <vt:lpstr>Courier New</vt:lpstr>
      <vt:lpstr>Monotype Sorts</vt:lpstr>
      <vt:lpstr>Symbol</vt:lpstr>
      <vt:lpstr>Wingdings</vt:lpstr>
      <vt:lpstr>Office Theme</vt:lpstr>
      <vt:lpstr>Distributed Database Systems</vt:lpstr>
      <vt:lpstr>Semantic Data Control</vt:lpstr>
      <vt:lpstr>View Management</vt:lpstr>
      <vt:lpstr>View Management</vt:lpstr>
      <vt:lpstr>Query Modification</vt:lpstr>
      <vt:lpstr>View Management</vt:lpstr>
      <vt:lpstr>View Updates</vt:lpstr>
      <vt:lpstr>View Management in Distributed DBMS</vt:lpstr>
      <vt:lpstr>Materialized View</vt:lpstr>
      <vt:lpstr>Materialized View Maintenance</vt:lpstr>
      <vt:lpstr>When to Refresh a View</vt:lpstr>
      <vt:lpstr>How to Refresh a View</vt:lpstr>
      <vt:lpstr>Differential Relations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Dr. Reda M. Hussien</cp:lastModifiedBy>
  <cp:revision>247</cp:revision>
  <dcterms:created xsi:type="dcterms:W3CDTF">2020-02-05T23:19:38Z</dcterms:created>
  <dcterms:modified xsi:type="dcterms:W3CDTF">2022-03-25T22:48:40Z</dcterms:modified>
</cp:coreProperties>
</file>