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24" r:id="rId4"/>
    <p:sldId id="325" r:id="rId5"/>
    <p:sldId id="326" r:id="rId6"/>
    <p:sldId id="327" r:id="rId7"/>
    <p:sldId id="264" r:id="rId8"/>
    <p:sldId id="265" r:id="rId9"/>
    <p:sldId id="328" r:id="rId10"/>
    <p:sldId id="32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DFF"/>
    <a:srgbClr val="1771A9"/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3686" autoAdjust="0"/>
  </p:normalViewPr>
  <p:slideViewPr>
    <p:cSldViewPr>
      <p:cViewPr varScale="1">
        <p:scale>
          <a:sx n="58" d="100"/>
          <a:sy n="58" d="100"/>
        </p:scale>
        <p:origin x="8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18/03/2022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Distributed Database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49C953-84B9-4749-89B2-FF9B2AA03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Materialized </a:t>
            </a:r>
            <a:r>
              <a:rPr lang="fr-FR" dirty="0" err="1"/>
              <a:t>View</a:t>
            </a:r>
            <a:r>
              <a:rPr lang="fr-FR" dirty="0"/>
              <a:t> Maintenance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of updating (refreshing) the view to reflect changes to base data</a:t>
            </a:r>
          </a:p>
          <a:p>
            <a:pPr lvl="1"/>
            <a:r>
              <a:rPr lang="en-US" dirty="0"/>
              <a:t>Resembles data replication but there are differences</a:t>
            </a:r>
          </a:p>
          <a:p>
            <a:pPr lvl="2"/>
            <a:r>
              <a:rPr lang="en-US" dirty="0"/>
              <a:t>View expressions typically more complex</a:t>
            </a:r>
          </a:p>
          <a:p>
            <a:pPr lvl="2"/>
            <a:r>
              <a:rPr lang="en-US" dirty="0"/>
              <a:t>Replication configurations more general</a:t>
            </a:r>
          </a:p>
          <a:p>
            <a:r>
              <a:rPr lang="en-US" dirty="0"/>
              <a:t>View maintenance policy to specify:</a:t>
            </a:r>
          </a:p>
          <a:p>
            <a:pPr lvl="1"/>
            <a:r>
              <a:rPr lang="en-US" dirty="0"/>
              <a:t>When to refresh</a:t>
            </a:r>
          </a:p>
          <a:p>
            <a:pPr lvl="1"/>
            <a:r>
              <a:rPr lang="en-US" dirty="0"/>
              <a:t>How to refresh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58EE0-E35D-9A45-8E1E-799AEACA2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Involves: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View management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Security control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Integrity </a:t>
            </a:r>
            <a:r>
              <a:rPr lang="en-US" dirty="0">
                <a:solidFill>
                  <a:schemeClr val="tx2"/>
                </a:solidFill>
              </a:rPr>
              <a:t>control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Objective 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Ensure that </a:t>
            </a:r>
            <a:r>
              <a:rPr lang="en-US" dirty="0">
                <a:solidFill>
                  <a:srgbClr val="FF0000"/>
                </a:solidFill>
              </a:rPr>
              <a:t>authorized</a:t>
            </a:r>
            <a:r>
              <a:rPr lang="en-US" dirty="0"/>
              <a:t> users perform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operations on the database, contributing to the maintenance of the database integrity.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Data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AF35F-4D0B-DD4B-99F7-A288BABC2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973" y="1417638"/>
            <a:ext cx="5718799" cy="4114800"/>
          </a:xfrm>
          <a:noFill/>
          <a:ln/>
        </p:spPr>
        <p:txBody>
          <a:bodyPr/>
          <a:lstStyle/>
          <a:p>
            <a:pPr>
              <a:buNone/>
              <a:tabLst>
                <a:tab pos="1428677" algn="l"/>
                <a:tab pos="2400177" algn="l"/>
              </a:tabLst>
            </a:pPr>
            <a:r>
              <a:rPr lang="en-US" dirty="0"/>
              <a:t>View – virtual relation</a:t>
            </a:r>
          </a:p>
          <a:p>
            <a:pPr lvl="1" indent="-400029">
              <a:tabLst>
                <a:tab pos="1428677" algn="l"/>
                <a:tab pos="2400177" algn="l"/>
              </a:tabLst>
            </a:pPr>
            <a:r>
              <a:rPr lang="en-US" dirty="0"/>
              <a:t>generated from base relation(s) by a query</a:t>
            </a:r>
          </a:p>
          <a:p>
            <a:pPr lvl="1" indent="-400029">
              <a:tabLst>
                <a:tab pos="1428677" algn="l"/>
                <a:tab pos="2400177" algn="l"/>
              </a:tabLst>
            </a:pPr>
            <a:r>
              <a:rPr lang="en-US" dirty="0"/>
              <a:t>not stored as base relations</a:t>
            </a:r>
          </a:p>
          <a:p>
            <a:pPr>
              <a:buNone/>
              <a:tabLst>
                <a:tab pos="1428677" algn="l"/>
                <a:tab pos="2400177" algn="l"/>
              </a:tabLst>
            </a:pPr>
            <a:r>
              <a:rPr lang="en-US" dirty="0"/>
              <a:t>Example :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AS		SELECT	</a:t>
            </a:r>
            <a:r>
              <a:rPr lang="en-US" dirty="0">
                <a:latin typeface="Courier New"/>
              </a:rPr>
              <a:t>ENO,ENAME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dirty="0">
                <a:latin typeface="Courier New"/>
              </a:rPr>
              <a:t>TITLE= "Syst. Anal."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CF76F7-EF43-444E-AFB4-1A9EB6A7C92B}"/>
              </a:ext>
            </a:extLst>
          </p:cNvPr>
          <p:cNvGrpSpPr/>
          <p:nvPr/>
        </p:nvGrpSpPr>
        <p:grpSpPr>
          <a:xfrm>
            <a:off x="5989259" y="1598614"/>
            <a:ext cx="2727145" cy="2659179"/>
            <a:chOff x="5989259" y="1598614"/>
            <a:chExt cx="2727145" cy="2659179"/>
          </a:xfrm>
        </p:grpSpPr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6070600" y="1873250"/>
              <a:ext cx="2560638" cy="4445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6098214" y="1941514"/>
              <a:ext cx="58349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ENO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6653928" y="1941514"/>
              <a:ext cx="82394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ENAME</a:t>
              </a:r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7639535" y="1941514"/>
              <a:ext cx="686082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TITLE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648450" y="1873250"/>
              <a:ext cx="0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7543800" y="1873250"/>
              <a:ext cx="0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6229112" y="23514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E1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6692295" y="2351486"/>
              <a:ext cx="703716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Doe</a:t>
              </a:r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7528962" y="2351486"/>
              <a:ext cx="100508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Elect. Eng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6229112" y="25800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E2</a:t>
              </a: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6662344" y="2580086"/>
              <a:ext cx="912106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M. Smith</a:t>
              </a:r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7534064" y="2580085"/>
              <a:ext cx="1035537" cy="5224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  <a:p>
              <a:endParaRPr lang="en-US" sz="140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6229112" y="28086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E3</a:t>
              </a:r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6673750" y="2808686"/>
              <a:ext cx="70531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A. Lee</a:t>
              </a: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7528097" y="2808686"/>
              <a:ext cx="1096451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Mech. Eng.</a:t>
              </a: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6229112" y="30372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E4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6658717" y="3037286"/>
              <a:ext cx="81752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Miller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7520567" y="3037286"/>
              <a:ext cx="11958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Programmer</a:t>
              </a: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6229112" y="32658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E5</a:t>
              </a:r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6695452" y="3265886"/>
              <a:ext cx="913709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B. Casey</a:t>
              </a:r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7534064" y="3265886"/>
              <a:ext cx="10355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6229112" y="34944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E6</a:t>
              </a:r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6667929" y="3494486"/>
              <a:ext cx="7245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L. Chu</a:t>
              </a: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7528772" y="3494486"/>
              <a:ext cx="1054773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Elect. Eng.</a:t>
              </a:r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6229112" y="37230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E7</a:t>
              </a: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6672537" y="3723086"/>
              <a:ext cx="85439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R. Davis</a:t>
              </a: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7528097" y="3723086"/>
              <a:ext cx="1096451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Mech. Eng.</a:t>
              </a:r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6229112" y="39516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E8</a:t>
              </a:r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6715174" y="3951686"/>
              <a:ext cx="85439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Jones</a:t>
              </a:r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7534064" y="3951686"/>
              <a:ext cx="10355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6070600" y="2276872"/>
              <a:ext cx="2560638" cy="1944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4"/>
                </a:cxn>
                <a:cxn ang="0">
                  <a:pos x="1612" y="1224"/>
                </a:cxn>
              </a:cxnLst>
              <a:rect l="0" t="0" r="r" b="b"/>
              <a:pathLst>
                <a:path w="1613" h="1225">
                  <a:moveTo>
                    <a:pt x="0" y="0"/>
                  </a:moveTo>
                  <a:lnTo>
                    <a:pt x="0" y="1224"/>
                  </a:lnTo>
                  <a:lnTo>
                    <a:pt x="1612" y="12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39" tIns="45719" rIns="91439" bIns="45719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8629650" y="2290688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7543800" y="2276872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6648450" y="2276872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5989259" y="1598614"/>
              <a:ext cx="57227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EMP</a:t>
              </a:r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93E98-C92D-DF4A-9F31-2BA24646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01" y="4411943"/>
            <a:ext cx="2497549" cy="16738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0BC46-979D-8D40-8469-FB7AA475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Views can be manipulated as base relations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 PNO, RESP</a:t>
            </a:r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SYSAN, ASG</a:t>
            </a:r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SYSAN.ENO = ASG.ENO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CEE0C-13BA-2549-9F28-63341487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33550"/>
            <a:ext cx="5181600" cy="4632026"/>
          </a:xfrm>
          <a:noFill/>
          <a:ln/>
        </p:spPr>
        <p:txBody>
          <a:bodyPr/>
          <a:lstStyle/>
          <a:p>
            <a:pPr marL="258952" lvl="1">
              <a:buNone/>
            </a:pPr>
            <a:r>
              <a:rPr lang="en-US" dirty="0"/>
              <a:t>Queries expressed on views </a:t>
            </a:r>
          </a:p>
          <a:p>
            <a:pPr lvl="1">
              <a:buNone/>
            </a:pPr>
            <a:r>
              <a:rPr lang="en-US" dirty="0"/>
              <a:t> </a:t>
            </a:r>
            <a:endParaRPr lang="en-US" dirty="0">
              <a:latin typeface="Symbol" pitchFamily="18" charset="2"/>
            </a:endParaRPr>
          </a:p>
          <a:p>
            <a:pPr marL="258952" lvl="1">
              <a:buNone/>
            </a:pPr>
            <a:r>
              <a:rPr lang="en-US" dirty="0"/>
              <a:t>Queries expressed on base relations</a:t>
            </a:r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 lvl="2"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ENAME, PNO, RESP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SYSAN, ASG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SYSAN.ENO = ASG.ENO</a:t>
            </a:r>
          </a:p>
          <a:p>
            <a:pPr lvl="2">
              <a:buNone/>
              <a:tabLst>
                <a:tab pos="1484508" algn="l"/>
              </a:tabLst>
            </a:pPr>
            <a:endParaRPr lang="en-US" b="1" dirty="0">
              <a:latin typeface="Courier New"/>
            </a:endParaRPr>
          </a:p>
          <a:p>
            <a:pPr lvl="2">
              <a:buNone/>
              <a:tabLst>
                <a:tab pos="1484508" algn="l"/>
              </a:tabLst>
            </a:pPr>
            <a:endParaRPr lang="en-US" sz="1000" b="1" dirty="0">
              <a:latin typeface="Courier New"/>
            </a:endParaRPr>
          </a:p>
          <a:p>
            <a:pPr lvl="2"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ENAME,PNO,RESP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TITLE = "Syst. Anal."</a:t>
            </a:r>
          </a:p>
          <a:p>
            <a:pPr lvl="2">
              <a:buFont typeface="Monotype Sorts" charset="2"/>
              <a:buNone/>
            </a:pPr>
            <a:endParaRPr lang="en-US" dirty="0">
              <a:latin typeface="Courier New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23" name="Flèche vers le bas 22"/>
          <p:cNvSpPr/>
          <p:nvPr/>
        </p:nvSpPr>
        <p:spPr bwMode="auto">
          <a:xfrm>
            <a:off x="1989838" y="2061973"/>
            <a:ext cx="354414" cy="506306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fr-FR" sz="2109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24" name="Flèche vers le bas 23"/>
          <p:cNvSpPr/>
          <p:nvPr/>
        </p:nvSpPr>
        <p:spPr bwMode="auto">
          <a:xfrm>
            <a:off x="1989838" y="4218838"/>
            <a:ext cx="354414" cy="506306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fr-FR" sz="2109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7D4D7-D498-724B-BED6-525FCD98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581128"/>
            <a:ext cx="3288365" cy="1512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71D7-3530-F749-BAFE-60062710C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397" y="1707559"/>
            <a:ext cx="7162800" cy="3448050"/>
          </a:xfrm>
          <a:noFill/>
          <a:ln/>
        </p:spPr>
        <p:txBody>
          <a:bodyPr/>
          <a:lstStyle/>
          <a:p>
            <a:pPr>
              <a:tabLst>
                <a:tab pos="2114442" algn="l"/>
                <a:tab pos="3485972" algn="l"/>
              </a:tabLst>
            </a:pPr>
            <a:r>
              <a:rPr lang="en-US" dirty="0"/>
              <a:t>To restrict access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CREATE VIEW</a:t>
            </a:r>
            <a:r>
              <a:rPr lang="en-US" dirty="0">
                <a:latin typeface="Courier New"/>
              </a:rPr>
              <a:t>	ESAME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AS	SELECT</a:t>
            </a:r>
            <a:r>
              <a:rPr lang="en-US" dirty="0">
                <a:latin typeface="Courier New"/>
              </a:rPr>
              <a:t>	*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 E1, EMP E2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E1.TITLE = E2.TITLE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E1.ENO = </a:t>
            </a:r>
            <a:r>
              <a:rPr lang="en-US" b="1" dirty="0">
                <a:latin typeface="Courier New"/>
              </a:rPr>
              <a:t>USER();</a:t>
            </a:r>
          </a:p>
          <a:p>
            <a:pPr>
              <a:tabLst>
                <a:tab pos="1607287" algn="l"/>
                <a:tab pos="3485803" algn="l"/>
              </a:tabLst>
            </a:pPr>
            <a:r>
              <a:rPr lang="en-US" dirty="0"/>
              <a:t>Query</a:t>
            </a:r>
          </a:p>
          <a:p>
            <a:pPr lvl="1">
              <a:buNone/>
              <a:tabLst>
                <a:tab pos="1778000" algn="l"/>
                <a:tab pos="34845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*</a:t>
            </a:r>
          </a:p>
          <a:p>
            <a:pPr lvl="1">
              <a:buNone/>
              <a:tabLst>
                <a:tab pos="1778000" algn="l"/>
                <a:tab pos="34845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ESAME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8143C572-D5CE-3B40-BAC5-9087D073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65" y="4293096"/>
            <a:ext cx="4334652" cy="13126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0C109-9256-8C4C-8483-DE3952A8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37D08-CA2D-4A34-A9BA-DB9C0F728D77}"/>
              </a:ext>
            </a:extLst>
          </p:cNvPr>
          <p:cNvSpPr txBox="1"/>
          <p:nvPr/>
        </p:nvSpPr>
        <p:spPr>
          <a:xfrm>
            <a:off x="6252220" y="2525847"/>
            <a:ext cx="2856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Note that the user J. Doe also appears in the result.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If the user who creates ESAME is an electrical engineer, as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Updates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828706" algn="l"/>
                <a:tab pos="2914501" algn="l"/>
              </a:tabLst>
            </a:pPr>
            <a:r>
              <a:rPr lang="en-US" dirty="0"/>
              <a:t>Updatable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ENO,ENAME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TITLE="Syst. Anal."</a:t>
            </a:r>
          </a:p>
          <a:p>
            <a:pPr lvl="1">
              <a:buNone/>
              <a:tabLst>
                <a:tab pos="1828706" algn="l"/>
                <a:tab pos="2914501" algn="l"/>
              </a:tabLst>
            </a:pPr>
            <a:endParaRPr lang="en-US" dirty="0">
              <a:latin typeface="Courier New"/>
            </a:endParaRPr>
          </a:p>
          <a:p>
            <a:pPr>
              <a:tabLst>
                <a:tab pos="1828706" algn="l"/>
                <a:tab pos="2914501" algn="l"/>
              </a:tabLst>
            </a:pPr>
            <a:r>
              <a:rPr lang="en-US" dirty="0"/>
              <a:t>Non-updatable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CREATE VIEW</a:t>
            </a:r>
            <a:r>
              <a:rPr lang="en-US" dirty="0">
                <a:latin typeface="Courier New"/>
              </a:rPr>
              <a:t>	EG(ENAME,RESP)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 	EMP.ENO=ASG.ENO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249CA-DF42-2F4D-B0E7-0AC38955F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 in Distributed DBMS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Views might be derived from fragments.</a:t>
            </a:r>
          </a:p>
          <a:p>
            <a:pPr>
              <a:lnSpc>
                <a:spcPct val="100000"/>
              </a:lnSpc>
            </a:pPr>
            <a:r>
              <a:rPr lang="en-US" dirty="0"/>
              <a:t>View definition storage should be treated as database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Query modification results in a distributed query</a:t>
            </a:r>
          </a:p>
          <a:p>
            <a:pPr>
              <a:lnSpc>
                <a:spcPct val="100000"/>
              </a:lnSpc>
            </a:pPr>
            <a:r>
              <a:rPr lang="en-US" dirty="0"/>
              <a:t>View evaluations might be costly if base relations are distributed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materialized 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1FDB3-DB8D-EC4A-8393-9E31A9A9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Materialized View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Origin: snapshot in the 1980’s</a:t>
            </a:r>
          </a:p>
          <a:p>
            <a:pPr lvl="1"/>
            <a:r>
              <a:rPr lang="en-US" dirty="0"/>
              <a:t>Static copy of the view, avoid view derivation for each query</a:t>
            </a:r>
          </a:p>
          <a:p>
            <a:pPr lvl="1"/>
            <a:r>
              <a:rPr lang="en-US" dirty="0"/>
              <a:t>But periodic </a:t>
            </a:r>
            <a:r>
              <a:rPr lang="en-US" dirty="0" err="1"/>
              <a:t>recomputing</a:t>
            </a:r>
            <a:r>
              <a:rPr lang="en-US" dirty="0"/>
              <a:t> of the view may be expensive</a:t>
            </a:r>
          </a:p>
          <a:p>
            <a:r>
              <a:rPr lang="en-US" dirty="0"/>
              <a:t>Actual version of a view</a:t>
            </a:r>
          </a:p>
          <a:p>
            <a:pPr lvl="1"/>
            <a:r>
              <a:rPr lang="en-US" dirty="0"/>
              <a:t>Stored as a database relation, possibly with indices</a:t>
            </a:r>
          </a:p>
          <a:p>
            <a:r>
              <a:rPr lang="en-US" dirty="0"/>
              <a:t>Used much in practice</a:t>
            </a:r>
          </a:p>
          <a:p>
            <a:pPr lvl="1"/>
            <a:r>
              <a:rPr lang="en-US" dirty="0"/>
              <a:t>DDBMS: No need to access remote, base relations</a:t>
            </a:r>
          </a:p>
          <a:p>
            <a:pPr lvl="1"/>
            <a:r>
              <a:rPr lang="en-US" dirty="0"/>
              <a:t>Data warehouse: to speed up OLAP</a:t>
            </a:r>
          </a:p>
          <a:p>
            <a:pPr lvl="2"/>
            <a:r>
              <a:rPr lang="en-US" dirty="0"/>
              <a:t>Use aggregate (SUM, COUNT, etc.) and GROUP BY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DF5D0-DEC5-E743-8841-9A387EED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4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5671</TotalTime>
  <Words>581</Words>
  <Application>Microsoft Office PowerPoint</Application>
  <PresentationFormat>On-screen Show (4:3)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 Antiqua</vt:lpstr>
      <vt:lpstr>Calibri</vt:lpstr>
      <vt:lpstr>Courier New</vt:lpstr>
      <vt:lpstr>Monotype Sorts</vt:lpstr>
      <vt:lpstr>NimbusRomNo9L-Regu</vt:lpstr>
      <vt:lpstr>Symbol</vt:lpstr>
      <vt:lpstr>Wingdings</vt:lpstr>
      <vt:lpstr>Office Theme</vt:lpstr>
      <vt:lpstr>Distributed Database Systems</vt:lpstr>
      <vt:lpstr>Semantic Data Control</vt:lpstr>
      <vt:lpstr>View Management</vt:lpstr>
      <vt:lpstr>View Management</vt:lpstr>
      <vt:lpstr>Query Modification</vt:lpstr>
      <vt:lpstr>View Management</vt:lpstr>
      <vt:lpstr>View Updates</vt:lpstr>
      <vt:lpstr>View Management in Distributed DBMS</vt:lpstr>
      <vt:lpstr>Materialized View</vt:lpstr>
      <vt:lpstr>Materialized View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Dr. Reda M. Hussien</cp:lastModifiedBy>
  <cp:revision>247</cp:revision>
  <dcterms:created xsi:type="dcterms:W3CDTF">2020-02-05T23:19:38Z</dcterms:created>
  <dcterms:modified xsi:type="dcterms:W3CDTF">2022-03-19T00:39:29Z</dcterms:modified>
</cp:coreProperties>
</file>