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anrope"/>
      <p:regular r:id="rId35"/>
      <p:bold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41" roundtripDataSignature="AMtx7miyanSy6ZwiAGgozjPUithy+P0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8E08A9-AA88-49F3-9F74-4FA4A5BF2C75}">
  <a:tblStyle styleId="{F98E08A9-AA88-49F3-9F74-4FA4A5BF2C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anrop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DMSans-regular.fntdata"/><Relationship Id="rId14" Type="http://schemas.openxmlformats.org/officeDocument/2006/relationships/slide" Target="slides/slide8.xml"/><Relationship Id="rId36" Type="http://schemas.openxmlformats.org/officeDocument/2006/relationships/font" Target="fonts/Manrope-bold.fntdata"/><Relationship Id="rId17" Type="http://schemas.openxmlformats.org/officeDocument/2006/relationships/slide" Target="slides/slide11.xml"/><Relationship Id="rId39" Type="http://schemas.openxmlformats.org/officeDocument/2006/relationships/font" Target="fonts/DMSans-italic.fntdata"/><Relationship Id="rId16" Type="http://schemas.openxmlformats.org/officeDocument/2006/relationships/slide" Target="slides/slide10.xml"/><Relationship Id="rId38" Type="http://schemas.openxmlformats.org/officeDocument/2006/relationships/font" Target="fonts/DM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041bdb4c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2041bdb4c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041bdb4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2041bdb4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041bdb4c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041bdb4c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041bdb4c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2041bdb4c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041bdb4c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2041bdb4c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041bdb4c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32041bdb4c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041bdb4c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2041bdb4c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041bdb4c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2041bdb4c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041bdb4c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32041bdb4c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041bdb4c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2041bdb4c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041bdb4ca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2041bdb4ca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041bdb4ca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2041bdb4ca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041bdb4ca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2041bdb4ca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041bdb4c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2041bdb4c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0"/>
          <p:cNvSpPr txBox="1"/>
          <p:nvPr>
            <p:ph type="ctrTitle"/>
          </p:nvPr>
        </p:nvSpPr>
        <p:spPr>
          <a:xfrm>
            <a:off x="525950" y="1234553"/>
            <a:ext cx="40662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60"/>
          <p:cNvSpPr txBox="1"/>
          <p:nvPr>
            <p:ph idx="1" type="subTitle"/>
          </p:nvPr>
        </p:nvSpPr>
        <p:spPr>
          <a:xfrm>
            <a:off x="713100" y="3459150"/>
            <a:ext cx="3879000" cy="42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2" type="title"/>
          </p:nvPr>
        </p:nvSpPr>
        <p:spPr>
          <a:xfrm>
            <a:off x="1599375" y="3203376"/>
            <a:ext cx="3211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" name="Google Shape;62;p69"/>
          <p:cNvSpPr txBox="1"/>
          <p:nvPr>
            <p:ph idx="3" type="title"/>
          </p:nvPr>
        </p:nvSpPr>
        <p:spPr>
          <a:xfrm>
            <a:off x="1599375" y="1627600"/>
            <a:ext cx="3211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" type="subTitle"/>
          </p:nvPr>
        </p:nvSpPr>
        <p:spPr>
          <a:xfrm>
            <a:off x="1599375" y="2017625"/>
            <a:ext cx="3211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69"/>
          <p:cNvSpPr txBox="1"/>
          <p:nvPr>
            <p:ph idx="4" type="subTitle"/>
          </p:nvPr>
        </p:nvSpPr>
        <p:spPr>
          <a:xfrm>
            <a:off x="1599375" y="3593400"/>
            <a:ext cx="3211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/>
          <p:nvPr>
            <p:ph type="title"/>
          </p:nvPr>
        </p:nvSpPr>
        <p:spPr>
          <a:xfrm>
            <a:off x="4387800" y="2393650"/>
            <a:ext cx="4043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70"/>
          <p:cNvSpPr txBox="1"/>
          <p:nvPr>
            <p:ph idx="2" type="title"/>
          </p:nvPr>
        </p:nvSpPr>
        <p:spPr>
          <a:xfrm>
            <a:off x="5782950" y="1027350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70"/>
          <p:cNvSpPr txBox="1"/>
          <p:nvPr>
            <p:ph idx="1" type="subTitle"/>
          </p:nvPr>
        </p:nvSpPr>
        <p:spPr>
          <a:xfrm>
            <a:off x="4387800" y="3724500"/>
            <a:ext cx="4043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8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2" type="title"/>
          </p:nvPr>
        </p:nvSpPr>
        <p:spPr>
          <a:xfrm>
            <a:off x="905750" y="3364800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71"/>
          <p:cNvSpPr txBox="1"/>
          <p:nvPr>
            <p:ph idx="1" type="subTitle"/>
          </p:nvPr>
        </p:nvSpPr>
        <p:spPr>
          <a:xfrm>
            <a:off x="905750" y="3816300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3" type="title"/>
          </p:nvPr>
        </p:nvSpPr>
        <p:spPr>
          <a:xfrm>
            <a:off x="3452450" y="3364800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71"/>
          <p:cNvSpPr txBox="1"/>
          <p:nvPr>
            <p:ph idx="4" type="subTitle"/>
          </p:nvPr>
        </p:nvSpPr>
        <p:spPr>
          <a:xfrm>
            <a:off x="3452452" y="3816300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5" type="title"/>
          </p:nvPr>
        </p:nvSpPr>
        <p:spPr>
          <a:xfrm>
            <a:off x="5999175" y="3364800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71"/>
          <p:cNvSpPr txBox="1"/>
          <p:nvPr>
            <p:ph idx="6" type="subTitle"/>
          </p:nvPr>
        </p:nvSpPr>
        <p:spPr>
          <a:xfrm>
            <a:off x="5999180" y="3816300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7" type="title"/>
          </p:nvPr>
        </p:nvSpPr>
        <p:spPr>
          <a:xfrm>
            <a:off x="1502000" y="1221213"/>
            <a:ext cx="10467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71"/>
          <p:cNvSpPr txBox="1"/>
          <p:nvPr>
            <p:ph idx="8" type="title"/>
          </p:nvPr>
        </p:nvSpPr>
        <p:spPr>
          <a:xfrm>
            <a:off x="4046975" y="1221288"/>
            <a:ext cx="10467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71"/>
          <p:cNvSpPr txBox="1"/>
          <p:nvPr>
            <p:ph idx="9" type="title"/>
          </p:nvPr>
        </p:nvSpPr>
        <p:spPr>
          <a:xfrm>
            <a:off x="6591950" y="1221288"/>
            <a:ext cx="10467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3"/>
          <p:cNvSpPr txBox="1"/>
          <p:nvPr>
            <p:ph type="title"/>
          </p:nvPr>
        </p:nvSpPr>
        <p:spPr>
          <a:xfrm>
            <a:off x="2149500" y="1448700"/>
            <a:ext cx="48450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  <a:highlight>
                  <a:schemeClr val="l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4"/>
          <p:cNvSpPr txBox="1"/>
          <p:nvPr>
            <p:ph type="title"/>
          </p:nvPr>
        </p:nvSpPr>
        <p:spPr>
          <a:xfrm>
            <a:off x="2351700" y="2393650"/>
            <a:ext cx="44406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74"/>
          <p:cNvSpPr txBox="1"/>
          <p:nvPr>
            <p:ph idx="2" type="title"/>
          </p:nvPr>
        </p:nvSpPr>
        <p:spPr>
          <a:xfrm>
            <a:off x="3945600" y="1027350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0" name="Google Shape;90;p74"/>
          <p:cNvSpPr txBox="1"/>
          <p:nvPr>
            <p:ph idx="1" type="subTitle"/>
          </p:nvPr>
        </p:nvSpPr>
        <p:spPr>
          <a:xfrm>
            <a:off x="2351700" y="3724500"/>
            <a:ext cx="4440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75"/>
          <p:cNvSpPr txBox="1"/>
          <p:nvPr>
            <p:ph idx="2" type="title"/>
          </p:nvPr>
        </p:nvSpPr>
        <p:spPr>
          <a:xfrm>
            <a:off x="875675" y="18776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75"/>
          <p:cNvSpPr txBox="1"/>
          <p:nvPr>
            <p:ph idx="1" type="subTitle"/>
          </p:nvPr>
        </p:nvSpPr>
        <p:spPr>
          <a:xfrm>
            <a:off x="875675" y="22676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5"/>
          <p:cNvSpPr txBox="1"/>
          <p:nvPr>
            <p:ph idx="3" type="title"/>
          </p:nvPr>
        </p:nvSpPr>
        <p:spPr>
          <a:xfrm>
            <a:off x="3505928" y="18776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75"/>
          <p:cNvSpPr txBox="1"/>
          <p:nvPr>
            <p:ph idx="4" type="subTitle"/>
          </p:nvPr>
        </p:nvSpPr>
        <p:spPr>
          <a:xfrm>
            <a:off x="3505928" y="22676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5"/>
          <p:cNvSpPr txBox="1"/>
          <p:nvPr>
            <p:ph idx="5" type="title"/>
          </p:nvPr>
        </p:nvSpPr>
        <p:spPr>
          <a:xfrm>
            <a:off x="875675" y="36920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75"/>
          <p:cNvSpPr txBox="1"/>
          <p:nvPr>
            <p:ph idx="6" type="subTitle"/>
          </p:nvPr>
        </p:nvSpPr>
        <p:spPr>
          <a:xfrm>
            <a:off x="875675" y="40820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5"/>
          <p:cNvSpPr txBox="1"/>
          <p:nvPr>
            <p:ph idx="7" type="title"/>
          </p:nvPr>
        </p:nvSpPr>
        <p:spPr>
          <a:xfrm>
            <a:off x="3505925" y="36920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75"/>
          <p:cNvSpPr txBox="1"/>
          <p:nvPr>
            <p:ph idx="8" type="subTitle"/>
          </p:nvPr>
        </p:nvSpPr>
        <p:spPr>
          <a:xfrm>
            <a:off x="3505979" y="40820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5"/>
          <p:cNvSpPr txBox="1"/>
          <p:nvPr>
            <p:ph idx="9" type="title"/>
          </p:nvPr>
        </p:nvSpPr>
        <p:spPr>
          <a:xfrm>
            <a:off x="6136125" y="18776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75"/>
          <p:cNvSpPr txBox="1"/>
          <p:nvPr>
            <p:ph idx="13" type="subTitle"/>
          </p:nvPr>
        </p:nvSpPr>
        <p:spPr>
          <a:xfrm>
            <a:off x="6136125" y="22676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5"/>
          <p:cNvSpPr txBox="1"/>
          <p:nvPr>
            <p:ph idx="14" type="title"/>
          </p:nvPr>
        </p:nvSpPr>
        <p:spPr>
          <a:xfrm>
            <a:off x="6136125" y="36920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75"/>
          <p:cNvSpPr txBox="1"/>
          <p:nvPr>
            <p:ph idx="15" type="subTitle"/>
          </p:nvPr>
        </p:nvSpPr>
        <p:spPr>
          <a:xfrm>
            <a:off x="6136232" y="40820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6"/>
          <p:cNvSpPr txBox="1"/>
          <p:nvPr>
            <p:ph hasCustomPrompt="1" type="title"/>
          </p:nvPr>
        </p:nvSpPr>
        <p:spPr>
          <a:xfrm>
            <a:off x="4572000" y="1791850"/>
            <a:ext cx="3858900" cy="11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76"/>
          <p:cNvSpPr txBox="1"/>
          <p:nvPr>
            <p:ph idx="1" type="subTitle"/>
          </p:nvPr>
        </p:nvSpPr>
        <p:spPr>
          <a:xfrm>
            <a:off x="4572000" y="2930650"/>
            <a:ext cx="3858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7"/>
          <p:cNvSpPr txBox="1"/>
          <p:nvPr>
            <p:ph type="title"/>
          </p:nvPr>
        </p:nvSpPr>
        <p:spPr>
          <a:xfrm>
            <a:off x="713100" y="3620400"/>
            <a:ext cx="3595500" cy="9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" name="Google Shape;112;p78"/>
          <p:cNvSpPr txBox="1"/>
          <p:nvPr>
            <p:ph idx="2" type="title"/>
          </p:nvPr>
        </p:nvSpPr>
        <p:spPr>
          <a:xfrm>
            <a:off x="905750" y="2154465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78"/>
          <p:cNvSpPr txBox="1"/>
          <p:nvPr>
            <p:ph idx="1" type="subTitle"/>
          </p:nvPr>
        </p:nvSpPr>
        <p:spPr>
          <a:xfrm>
            <a:off x="905750" y="2605965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8"/>
          <p:cNvSpPr txBox="1"/>
          <p:nvPr>
            <p:ph idx="3" type="title"/>
          </p:nvPr>
        </p:nvSpPr>
        <p:spPr>
          <a:xfrm>
            <a:off x="3452450" y="2154465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78"/>
          <p:cNvSpPr txBox="1"/>
          <p:nvPr>
            <p:ph idx="4" type="subTitle"/>
          </p:nvPr>
        </p:nvSpPr>
        <p:spPr>
          <a:xfrm>
            <a:off x="3452452" y="2605965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8"/>
          <p:cNvSpPr txBox="1"/>
          <p:nvPr>
            <p:ph idx="5" type="title"/>
          </p:nvPr>
        </p:nvSpPr>
        <p:spPr>
          <a:xfrm>
            <a:off x="5999175" y="2154465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78"/>
          <p:cNvSpPr txBox="1"/>
          <p:nvPr>
            <p:ph idx="6" type="subTitle"/>
          </p:nvPr>
        </p:nvSpPr>
        <p:spPr>
          <a:xfrm>
            <a:off x="5999180" y="2605965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8"/>
          <p:cNvSpPr txBox="1"/>
          <p:nvPr>
            <p:ph idx="7" type="title"/>
          </p:nvPr>
        </p:nvSpPr>
        <p:spPr>
          <a:xfrm>
            <a:off x="1436850" y="1598675"/>
            <a:ext cx="11769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78"/>
          <p:cNvSpPr txBox="1"/>
          <p:nvPr>
            <p:ph idx="8" type="title"/>
          </p:nvPr>
        </p:nvSpPr>
        <p:spPr>
          <a:xfrm>
            <a:off x="3981875" y="1598750"/>
            <a:ext cx="11769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78"/>
          <p:cNvSpPr txBox="1"/>
          <p:nvPr>
            <p:ph idx="9" type="title"/>
          </p:nvPr>
        </p:nvSpPr>
        <p:spPr>
          <a:xfrm>
            <a:off x="6526900" y="1598750"/>
            <a:ext cx="11769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" name="Google Shape;123;p79"/>
          <p:cNvSpPr txBox="1"/>
          <p:nvPr>
            <p:ph idx="2" type="title"/>
          </p:nvPr>
        </p:nvSpPr>
        <p:spPr>
          <a:xfrm>
            <a:off x="1151050" y="1953800"/>
            <a:ext cx="2930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79"/>
          <p:cNvSpPr txBox="1"/>
          <p:nvPr>
            <p:ph idx="1" type="subTitle"/>
          </p:nvPr>
        </p:nvSpPr>
        <p:spPr>
          <a:xfrm>
            <a:off x="1151050" y="2343800"/>
            <a:ext cx="29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9"/>
          <p:cNvSpPr txBox="1"/>
          <p:nvPr>
            <p:ph idx="3" type="title"/>
          </p:nvPr>
        </p:nvSpPr>
        <p:spPr>
          <a:xfrm>
            <a:off x="5062228" y="1953800"/>
            <a:ext cx="2930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79"/>
          <p:cNvSpPr txBox="1"/>
          <p:nvPr>
            <p:ph idx="4" type="subTitle"/>
          </p:nvPr>
        </p:nvSpPr>
        <p:spPr>
          <a:xfrm>
            <a:off x="5062225" y="2343800"/>
            <a:ext cx="29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9"/>
          <p:cNvSpPr txBox="1"/>
          <p:nvPr>
            <p:ph idx="5" type="title"/>
          </p:nvPr>
        </p:nvSpPr>
        <p:spPr>
          <a:xfrm>
            <a:off x="1151050" y="3692000"/>
            <a:ext cx="2930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79"/>
          <p:cNvSpPr txBox="1"/>
          <p:nvPr>
            <p:ph idx="6" type="subTitle"/>
          </p:nvPr>
        </p:nvSpPr>
        <p:spPr>
          <a:xfrm>
            <a:off x="1151050" y="4082000"/>
            <a:ext cx="29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9"/>
          <p:cNvSpPr txBox="1"/>
          <p:nvPr>
            <p:ph idx="7" type="title"/>
          </p:nvPr>
        </p:nvSpPr>
        <p:spPr>
          <a:xfrm>
            <a:off x="5062228" y="3692000"/>
            <a:ext cx="2930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79"/>
          <p:cNvSpPr txBox="1"/>
          <p:nvPr>
            <p:ph idx="8" type="subTitle"/>
          </p:nvPr>
        </p:nvSpPr>
        <p:spPr>
          <a:xfrm>
            <a:off x="5062225" y="4082000"/>
            <a:ext cx="29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0"/>
          <p:cNvSpPr txBox="1"/>
          <p:nvPr>
            <p:ph type="title"/>
          </p:nvPr>
        </p:nvSpPr>
        <p:spPr>
          <a:xfrm>
            <a:off x="2391888" y="3881963"/>
            <a:ext cx="4360200" cy="5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80"/>
          <p:cNvSpPr txBox="1"/>
          <p:nvPr>
            <p:ph idx="1" type="subTitle"/>
          </p:nvPr>
        </p:nvSpPr>
        <p:spPr>
          <a:xfrm>
            <a:off x="2075850" y="2625300"/>
            <a:ext cx="49923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1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" name="Google Shape;136;p81"/>
          <p:cNvSpPr txBox="1"/>
          <p:nvPr>
            <p:ph idx="2" type="title"/>
          </p:nvPr>
        </p:nvSpPr>
        <p:spPr>
          <a:xfrm>
            <a:off x="1650187" y="121350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81"/>
          <p:cNvSpPr txBox="1"/>
          <p:nvPr>
            <p:ph idx="1" type="subTitle"/>
          </p:nvPr>
        </p:nvSpPr>
        <p:spPr>
          <a:xfrm>
            <a:off x="1650188" y="3943800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1"/>
          <p:cNvSpPr txBox="1"/>
          <p:nvPr>
            <p:ph idx="3" type="title"/>
          </p:nvPr>
        </p:nvSpPr>
        <p:spPr>
          <a:xfrm>
            <a:off x="5318683" y="121350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81"/>
          <p:cNvSpPr txBox="1"/>
          <p:nvPr>
            <p:ph idx="4" type="subTitle"/>
          </p:nvPr>
        </p:nvSpPr>
        <p:spPr>
          <a:xfrm>
            <a:off x="5318687" y="3943800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idx="1" type="subTitle"/>
          </p:nvPr>
        </p:nvSpPr>
        <p:spPr>
          <a:xfrm>
            <a:off x="909650" y="1711750"/>
            <a:ext cx="31320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" name="Google Shape;143;p82"/>
          <p:cNvSpPr txBox="1"/>
          <p:nvPr>
            <p:ph idx="2" type="subTitle"/>
          </p:nvPr>
        </p:nvSpPr>
        <p:spPr>
          <a:xfrm>
            <a:off x="5102475" y="1711750"/>
            <a:ext cx="31320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3"/>
          <p:cNvSpPr txBox="1"/>
          <p:nvPr>
            <p:ph type="title"/>
          </p:nvPr>
        </p:nvSpPr>
        <p:spPr>
          <a:xfrm>
            <a:off x="713100" y="1022938"/>
            <a:ext cx="34560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3"/>
          <p:cNvSpPr txBox="1"/>
          <p:nvPr>
            <p:ph idx="1" type="subTitle"/>
          </p:nvPr>
        </p:nvSpPr>
        <p:spPr>
          <a:xfrm>
            <a:off x="713100" y="3193850"/>
            <a:ext cx="3852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4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" name="Google Shape;149;p84"/>
          <p:cNvSpPr txBox="1"/>
          <p:nvPr>
            <p:ph idx="2" type="title"/>
          </p:nvPr>
        </p:nvSpPr>
        <p:spPr>
          <a:xfrm>
            <a:off x="753350" y="2324390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84"/>
          <p:cNvSpPr txBox="1"/>
          <p:nvPr>
            <p:ph idx="1" type="subTitle"/>
          </p:nvPr>
        </p:nvSpPr>
        <p:spPr>
          <a:xfrm>
            <a:off x="753350" y="1569160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4"/>
          <p:cNvSpPr txBox="1"/>
          <p:nvPr>
            <p:ph idx="3" type="title"/>
          </p:nvPr>
        </p:nvSpPr>
        <p:spPr>
          <a:xfrm>
            <a:off x="3452450" y="2324390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84"/>
          <p:cNvSpPr txBox="1"/>
          <p:nvPr>
            <p:ph idx="4" type="subTitle"/>
          </p:nvPr>
        </p:nvSpPr>
        <p:spPr>
          <a:xfrm>
            <a:off x="3452464" y="1569160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4"/>
          <p:cNvSpPr txBox="1"/>
          <p:nvPr>
            <p:ph idx="5" type="title"/>
          </p:nvPr>
        </p:nvSpPr>
        <p:spPr>
          <a:xfrm>
            <a:off x="6151577" y="2324390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84"/>
          <p:cNvSpPr txBox="1"/>
          <p:nvPr>
            <p:ph idx="6" type="subTitle"/>
          </p:nvPr>
        </p:nvSpPr>
        <p:spPr>
          <a:xfrm>
            <a:off x="6151577" y="1569160"/>
            <a:ext cx="223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4"/>
          <p:cNvSpPr txBox="1"/>
          <p:nvPr>
            <p:ph idx="7" type="title"/>
          </p:nvPr>
        </p:nvSpPr>
        <p:spPr>
          <a:xfrm>
            <a:off x="753325" y="3781425"/>
            <a:ext cx="22392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84"/>
          <p:cNvSpPr txBox="1"/>
          <p:nvPr>
            <p:ph idx="8" type="title"/>
          </p:nvPr>
        </p:nvSpPr>
        <p:spPr>
          <a:xfrm>
            <a:off x="3450725" y="3781500"/>
            <a:ext cx="22392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84"/>
          <p:cNvSpPr txBox="1"/>
          <p:nvPr>
            <p:ph idx="9" type="title"/>
          </p:nvPr>
        </p:nvSpPr>
        <p:spPr>
          <a:xfrm>
            <a:off x="6151574" y="3781500"/>
            <a:ext cx="22392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5"/>
          <p:cNvSpPr txBox="1"/>
          <p:nvPr>
            <p:ph type="title"/>
          </p:nvPr>
        </p:nvSpPr>
        <p:spPr>
          <a:xfrm>
            <a:off x="5059650" y="1874550"/>
            <a:ext cx="2990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" name="Google Shape;160;p85"/>
          <p:cNvSpPr txBox="1"/>
          <p:nvPr>
            <p:ph idx="1" type="subTitle"/>
          </p:nvPr>
        </p:nvSpPr>
        <p:spPr>
          <a:xfrm>
            <a:off x="4772000" y="2447250"/>
            <a:ext cx="3566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6"/>
          <p:cNvSpPr txBox="1"/>
          <p:nvPr/>
        </p:nvSpPr>
        <p:spPr>
          <a:xfrm>
            <a:off x="720000" y="340045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i="0" lang="en" sz="1000" u="none" cap="none" strike="noStrike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0" i="0" lang="en" sz="1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highlight>
                <a:schemeClr val="lt1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3" name="Google Shape;163;p86"/>
          <p:cNvSpPr txBox="1"/>
          <p:nvPr>
            <p:ph type="title"/>
          </p:nvPr>
        </p:nvSpPr>
        <p:spPr>
          <a:xfrm>
            <a:off x="713100" y="631875"/>
            <a:ext cx="3048300" cy="87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4" name="Google Shape;164;p86"/>
          <p:cNvSpPr txBox="1"/>
          <p:nvPr>
            <p:ph idx="1" type="subTitle"/>
          </p:nvPr>
        </p:nvSpPr>
        <p:spPr>
          <a:xfrm>
            <a:off x="713100" y="1457510"/>
            <a:ext cx="3195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idx="2" type="title"/>
          </p:nvPr>
        </p:nvSpPr>
        <p:spPr>
          <a:xfrm>
            <a:off x="713100" y="1233578"/>
            <a:ext cx="245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" name="Google Shape;16;p62"/>
          <p:cNvSpPr txBox="1"/>
          <p:nvPr>
            <p:ph idx="1" type="subTitle"/>
          </p:nvPr>
        </p:nvSpPr>
        <p:spPr>
          <a:xfrm>
            <a:off x="713100" y="1667701"/>
            <a:ext cx="245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3" type="title"/>
          </p:nvPr>
        </p:nvSpPr>
        <p:spPr>
          <a:xfrm>
            <a:off x="4981500" y="1233578"/>
            <a:ext cx="245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" name="Google Shape;18;p62"/>
          <p:cNvSpPr txBox="1"/>
          <p:nvPr>
            <p:ph idx="4" type="subTitle"/>
          </p:nvPr>
        </p:nvSpPr>
        <p:spPr>
          <a:xfrm>
            <a:off x="4981500" y="1667701"/>
            <a:ext cx="245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5" type="title"/>
          </p:nvPr>
        </p:nvSpPr>
        <p:spPr>
          <a:xfrm>
            <a:off x="713100" y="2405179"/>
            <a:ext cx="245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" name="Google Shape;20;p62"/>
          <p:cNvSpPr txBox="1"/>
          <p:nvPr>
            <p:ph idx="6" type="subTitle"/>
          </p:nvPr>
        </p:nvSpPr>
        <p:spPr>
          <a:xfrm>
            <a:off x="713100" y="2839308"/>
            <a:ext cx="245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7" type="title"/>
          </p:nvPr>
        </p:nvSpPr>
        <p:spPr>
          <a:xfrm>
            <a:off x="4981500" y="2405179"/>
            <a:ext cx="245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" name="Google Shape;22;p62"/>
          <p:cNvSpPr txBox="1"/>
          <p:nvPr>
            <p:ph idx="8" type="subTitle"/>
          </p:nvPr>
        </p:nvSpPr>
        <p:spPr>
          <a:xfrm>
            <a:off x="4981500" y="2839302"/>
            <a:ext cx="245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9" type="title"/>
          </p:nvPr>
        </p:nvSpPr>
        <p:spPr>
          <a:xfrm>
            <a:off x="3224500" y="1370531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62"/>
          <p:cNvSpPr txBox="1"/>
          <p:nvPr>
            <p:ph idx="13" type="title"/>
          </p:nvPr>
        </p:nvSpPr>
        <p:spPr>
          <a:xfrm>
            <a:off x="3224500" y="2542106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62"/>
          <p:cNvSpPr txBox="1"/>
          <p:nvPr>
            <p:ph idx="14" type="title"/>
          </p:nvPr>
        </p:nvSpPr>
        <p:spPr>
          <a:xfrm>
            <a:off x="7492950" y="1370553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2"/>
          <p:cNvSpPr txBox="1"/>
          <p:nvPr>
            <p:ph idx="15" type="title"/>
          </p:nvPr>
        </p:nvSpPr>
        <p:spPr>
          <a:xfrm>
            <a:off x="7492950" y="2542106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2"/>
          <p:cNvSpPr txBox="1"/>
          <p:nvPr>
            <p:ph idx="16" type="title"/>
          </p:nvPr>
        </p:nvSpPr>
        <p:spPr>
          <a:xfrm>
            <a:off x="713100" y="3576780"/>
            <a:ext cx="245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" name="Google Shape;28;p62"/>
          <p:cNvSpPr txBox="1"/>
          <p:nvPr>
            <p:ph idx="17" type="subTitle"/>
          </p:nvPr>
        </p:nvSpPr>
        <p:spPr>
          <a:xfrm>
            <a:off x="713100" y="4010903"/>
            <a:ext cx="245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8" type="title"/>
          </p:nvPr>
        </p:nvSpPr>
        <p:spPr>
          <a:xfrm>
            <a:off x="4981500" y="3576780"/>
            <a:ext cx="245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62"/>
          <p:cNvSpPr txBox="1"/>
          <p:nvPr>
            <p:ph idx="19" type="subTitle"/>
          </p:nvPr>
        </p:nvSpPr>
        <p:spPr>
          <a:xfrm>
            <a:off x="4981500" y="4010903"/>
            <a:ext cx="245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2"/>
          <p:cNvSpPr txBox="1"/>
          <p:nvPr>
            <p:ph idx="20" type="title"/>
          </p:nvPr>
        </p:nvSpPr>
        <p:spPr>
          <a:xfrm>
            <a:off x="3224500" y="3713705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62"/>
          <p:cNvSpPr txBox="1"/>
          <p:nvPr>
            <p:ph idx="21" type="title"/>
          </p:nvPr>
        </p:nvSpPr>
        <p:spPr>
          <a:xfrm>
            <a:off x="7492950" y="3713706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/>
          <p:nvPr>
            <p:ph type="title"/>
          </p:nvPr>
        </p:nvSpPr>
        <p:spPr>
          <a:xfrm>
            <a:off x="635925" y="2393650"/>
            <a:ext cx="47058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65"/>
          <p:cNvSpPr txBox="1"/>
          <p:nvPr>
            <p:ph idx="2" type="title"/>
          </p:nvPr>
        </p:nvSpPr>
        <p:spPr>
          <a:xfrm>
            <a:off x="2362175" y="1067119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65"/>
          <p:cNvSpPr txBox="1"/>
          <p:nvPr>
            <p:ph idx="1" type="subTitle"/>
          </p:nvPr>
        </p:nvSpPr>
        <p:spPr>
          <a:xfrm>
            <a:off x="635925" y="3724500"/>
            <a:ext cx="4705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/>
          <p:nvPr>
            <p:ph idx="1" type="body"/>
          </p:nvPr>
        </p:nvSpPr>
        <p:spPr>
          <a:xfrm>
            <a:off x="4648625" y="1978113"/>
            <a:ext cx="37824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type="title"/>
          </p:nvPr>
        </p:nvSpPr>
        <p:spPr>
          <a:xfrm>
            <a:off x="4648625" y="824488"/>
            <a:ext cx="3782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1921650" y="3086500"/>
            <a:ext cx="5300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63"/>
          <p:cNvSpPr txBox="1"/>
          <p:nvPr>
            <p:ph idx="1" type="subTitle"/>
          </p:nvPr>
        </p:nvSpPr>
        <p:spPr>
          <a:xfrm>
            <a:off x="1921650" y="3693600"/>
            <a:ext cx="5300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2" type="title"/>
          </p:nvPr>
        </p:nvSpPr>
        <p:spPr>
          <a:xfrm>
            <a:off x="1467575" y="2876550"/>
            <a:ext cx="263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3" type="title"/>
          </p:nvPr>
        </p:nvSpPr>
        <p:spPr>
          <a:xfrm>
            <a:off x="5024700" y="2876550"/>
            <a:ext cx="2642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" type="subTitle"/>
          </p:nvPr>
        </p:nvSpPr>
        <p:spPr>
          <a:xfrm>
            <a:off x="5024700" y="3266573"/>
            <a:ext cx="2642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67"/>
          <p:cNvSpPr txBox="1"/>
          <p:nvPr>
            <p:ph idx="4" type="subTitle"/>
          </p:nvPr>
        </p:nvSpPr>
        <p:spPr>
          <a:xfrm>
            <a:off x="1467575" y="3266573"/>
            <a:ext cx="2638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2" type="title"/>
          </p:nvPr>
        </p:nvSpPr>
        <p:spPr>
          <a:xfrm>
            <a:off x="846850" y="2876550"/>
            <a:ext cx="222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68"/>
          <p:cNvSpPr txBox="1"/>
          <p:nvPr>
            <p:ph idx="1" type="subTitle"/>
          </p:nvPr>
        </p:nvSpPr>
        <p:spPr>
          <a:xfrm>
            <a:off x="846850" y="3266575"/>
            <a:ext cx="2229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8"/>
          <p:cNvSpPr txBox="1"/>
          <p:nvPr>
            <p:ph idx="3" type="title"/>
          </p:nvPr>
        </p:nvSpPr>
        <p:spPr>
          <a:xfrm>
            <a:off x="3457233" y="2876550"/>
            <a:ext cx="222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68"/>
          <p:cNvSpPr txBox="1"/>
          <p:nvPr>
            <p:ph idx="4" type="subTitle"/>
          </p:nvPr>
        </p:nvSpPr>
        <p:spPr>
          <a:xfrm>
            <a:off x="3457233" y="3266575"/>
            <a:ext cx="2229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5" type="title"/>
          </p:nvPr>
        </p:nvSpPr>
        <p:spPr>
          <a:xfrm>
            <a:off x="6067623" y="2876550"/>
            <a:ext cx="222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68"/>
          <p:cNvSpPr txBox="1"/>
          <p:nvPr>
            <p:ph idx="6" type="subTitle"/>
          </p:nvPr>
        </p:nvSpPr>
        <p:spPr>
          <a:xfrm>
            <a:off x="6067623" y="3266575"/>
            <a:ext cx="2229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b="1" i="0" sz="3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idx="1" type="subTitle"/>
          </p:nvPr>
        </p:nvSpPr>
        <p:spPr>
          <a:xfrm>
            <a:off x="1690650" y="3057575"/>
            <a:ext cx="1696500" cy="42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 Dani Castillo</a:t>
            </a:r>
            <a:endParaRPr/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6472" l="11697" r="8555" t="6289"/>
          <a:stretch/>
        </p:blipFill>
        <p:spPr>
          <a:xfrm>
            <a:off x="4594202" y="1126269"/>
            <a:ext cx="4140699" cy="27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>
            <p:ph type="ctrTitle"/>
          </p:nvPr>
        </p:nvSpPr>
        <p:spPr>
          <a:xfrm>
            <a:off x="494057" y="1201055"/>
            <a:ext cx="40662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>
                <a:solidFill>
                  <a:schemeClr val="lt1"/>
                </a:solidFill>
              </a:rPr>
              <a:t>E-COMMERCE </a:t>
            </a:r>
            <a:endParaRPr sz="4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>
                <a:solidFill>
                  <a:schemeClr val="dk2"/>
                </a:solidFill>
                <a:highlight>
                  <a:schemeClr val="lt1"/>
                </a:highlight>
              </a:rPr>
              <a:t>memoria</a:t>
            </a:r>
            <a:endParaRPr sz="4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041bdb4ca_1_12"/>
          <p:cNvSpPr txBox="1"/>
          <p:nvPr>
            <p:ph idx="1" type="body"/>
          </p:nvPr>
        </p:nvSpPr>
        <p:spPr>
          <a:xfrm>
            <a:off x="720000" y="1365219"/>
            <a:ext cx="7704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Join: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Como son datos continuos en fecha con las mismas columnas, realizamos union continua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Eliminar columnas: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 columna de index la eliminamos porque no es información relevante y no es una serie continuada, solo nos puede dar confusión.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Nulos: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Eliminamos las variables de marca y categoria_code. No tenemos posibilidad de conocer la información.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Eliminamos solo los nulos de la sesión, pocas filas pero datos relevantes.</a:t>
            </a:r>
            <a:endParaRPr sz="1200"/>
          </a:p>
        </p:txBody>
      </p:sp>
      <p:sp>
        <p:nvSpPr>
          <p:cNvPr id="251" name="Google Shape;251;g32041bdb4ca_1_1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LIMPIEZA</a:t>
            </a:r>
            <a:endParaRPr/>
          </a:p>
        </p:txBody>
      </p:sp>
      <p:sp>
        <p:nvSpPr>
          <p:cNvPr id="252" name="Google Shape;252;g32041bdb4ca_1_12"/>
          <p:cNvSpPr txBox="1"/>
          <p:nvPr/>
        </p:nvSpPr>
        <p:spPr>
          <a:xfrm>
            <a:off x="6350400" y="387000"/>
            <a:ext cx="5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041bdb4ca_1_20"/>
          <p:cNvSpPr txBox="1"/>
          <p:nvPr>
            <p:ph idx="1" type="body"/>
          </p:nvPr>
        </p:nvSpPr>
        <p:spPr>
          <a:xfrm>
            <a:off x="720000" y="1230600"/>
            <a:ext cx="7704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Outliers: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Tras realizar un análisis numérico, tenemos 20000 ( 1%) registros con precio de 0€ o negativo.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Damos por hecho que serán devoluciones, pero en este caso eliminaremos.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Formato de los datos: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Cambiamos el formato de fecha a datatime.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Transformaciones: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Traducimos los nombres de variables.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Ponemos la fecha como index.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Crear variables: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Extraer componentes de fechas, año, mes, dia, hora, minuto.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Añadir variable de festivos locales en Rusia.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Añadir fechas especiales, como black friday  y san valentin.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8" name="Google Shape;258;g32041bdb4ca_1_20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LIMPIEZA</a:t>
            </a:r>
            <a:endParaRPr/>
          </a:p>
        </p:txBody>
      </p:sp>
      <p:sp>
        <p:nvSpPr>
          <p:cNvPr id="259" name="Google Shape;259;g32041bdb4ca_1_20"/>
          <p:cNvSpPr txBox="1"/>
          <p:nvPr/>
        </p:nvSpPr>
        <p:spPr>
          <a:xfrm>
            <a:off x="6350400" y="387000"/>
            <a:ext cx="5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041bdb4ca_1_2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SET FINAL</a:t>
            </a:r>
            <a:endParaRPr/>
          </a:p>
        </p:txBody>
      </p:sp>
      <p:sp>
        <p:nvSpPr>
          <p:cNvPr id="265" name="Google Shape;265;g32041bdb4ca_1_26"/>
          <p:cNvSpPr txBox="1"/>
          <p:nvPr/>
        </p:nvSpPr>
        <p:spPr>
          <a:xfrm>
            <a:off x="6350400" y="387000"/>
            <a:ext cx="5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66" name="Google Shape;266;g32041bdb4ca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00" y="1627900"/>
            <a:ext cx="8289876" cy="22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635925" y="2393650"/>
            <a:ext cx="47058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272" name="Google Shape;272;p26"/>
          <p:cNvSpPr txBox="1"/>
          <p:nvPr>
            <p:ph idx="1" type="subTitle"/>
          </p:nvPr>
        </p:nvSpPr>
        <p:spPr>
          <a:xfrm>
            <a:off x="635925" y="3724500"/>
            <a:ext cx="4705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Crearemos los </a:t>
            </a:r>
            <a:r>
              <a:rPr lang="en"/>
              <a:t>estadísticos</a:t>
            </a:r>
            <a:r>
              <a:rPr lang="en"/>
              <a:t> y gráficos para poder analizar los resultados</a:t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 b="0" l="7387" r="8564" t="0"/>
          <a:stretch/>
        </p:blipFill>
        <p:spPr>
          <a:xfrm>
            <a:off x="5083450" y="1206650"/>
            <a:ext cx="3986724" cy="3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>
            <p:ph idx="2" type="title"/>
          </p:nvPr>
        </p:nvSpPr>
        <p:spPr>
          <a:xfrm>
            <a:off x="2362175" y="1067119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972875" y="2617623"/>
            <a:ext cx="18000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A5004C"/>
                </a:solidFill>
                <a:latin typeface="DM Sans"/>
                <a:ea typeface="DM Sans"/>
                <a:cs typeface="DM Sans"/>
                <a:sym typeface="DM Sans"/>
              </a:rPr>
              <a:t>COMPRAS</a:t>
            </a:r>
            <a:endParaRPr b="1" i="0" sz="2200" u="none" cap="none" strike="noStrike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4170525" y="1361381"/>
            <a:ext cx="803100" cy="80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672000" y="2617623"/>
            <a:ext cx="18000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A5004C"/>
                </a:solidFill>
                <a:latin typeface="DM Sans"/>
                <a:ea typeface="DM Sans"/>
                <a:cs typeface="DM Sans"/>
                <a:sym typeface="DM Sans"/>
              </a:rPr>
              <a:t>CLIENTE</a:t>
            </a:r>
            <a:endParaRPr b="1" i="0" sz="2200" u="none" cap="none" strike="noStrike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6371125" y="2617623"/>
            <a:ext cx="18000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A5004C"/>
                </a:solidFill>
                <a:latin typeface="DM Sans"/>
                <a:ea typeface="DM Sans"/>
                <a:cs typeface="DM Sans"/>
                <a:sym typeface="DM Sans"/>
              </a:rPr>
              <a:t>PRODUCTO</a:t>
            </a:r>
            <a:endParaRPr b="1" i="0" sz="2200" u="none" cap="none" strike="noStrike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3" name="Google Shape;283;p28"/>
          <p:cNvCxnSpPr>
            <a:stCxn id="280" idx="1"/>
            <a:endCxn id="279" idx="0"/>
          </p:cNvCxnSpPr>
          <p:nvPr/>
        </p:nvCxnSpPr>
        <p:spPr>
          <a:xfrm flipH="1">
            <a:off x="1872825" y="1762931"/>
            <a:ext cx="2297700" cy="854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28"/>
          <p:cNvCxnSpPr>
            <a:stCxn id="280" idx="3"/>
            <a:endCxn id="282" idx="0"/>
          </p:cNvCxnSpPr>
          <p:nvPr/>
        </p:nvCxnSpPr>
        <p:spPr>
          <a:xfrm>
            <a:off x="4973625" y="1762931"/>
            <a:ext cx="2297400" cy="854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28"/>
          <p:cNvCxnSpPr>
            <a:stCxn id="280" idx="2"/>
            <a:endCxn id="281" idx="0"/>
          </p:cNvCxnSpPr>
          <p:nvPr/>
        </p:nvCxnSpPr>
        <p:spPr>
          <a:xfrm>
            <a:off x="4572075" y="2164481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8"/>
          <p:cNvCxnSpPr>
            <a:stCxn id="279" idx="2"/>
          </p:cNvCxnSpPr>
          <p:nvPr/>
        </p:nvCxnSpPr>
        <p:spPr>
          <a:xfrm>
            <a:off x="1872875" y="3059223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8"/>
          <p:cNvCxnSpPr>
            <a:stCxn id="281" idx="2"/>
          </p:cNvCxnSpPr>
          <p:nvPr/>
        </p:nvCxnSpPr>
        <p:spPr>
          <a:xfrm>
            <a:off x="4572000" y="3059223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28"/>
          <p:cNvCxnSpPr>
            <a:stCxn id="282" idx="2"/>
          </p:cNvCxnSpPr>
          <p:nvPr/>
        </p:nvCxnSpPr>
        <p:spPr>
          <a:xfrm>
            <a:off x="7271125" y="3059223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9" name="Google Shape;289;p28"/>
          <p:cNvGrpSpPr/>
          <p:nvPr/>
        </p:nvGrpSpPr>
        <p:grpSpPr>
          <a:xfrm>
            <a:off x="4333782" y="1530702"/>
            <a:ext cx="476621" cy="464449"/>
            <a:chOff x="4009969" y="3017902"/>
            <a:chExt cx="476621" cy="464449"/>
          </a:xfrm>
        </p:grpSpPr>
        <p:sp>
          <p:nvSpPr>
            <p:cNvPr id="290" name="Google Shape;290;p28"/>
            <p:cNvSpPr/>
            <p:nvPr/>
          </p:nvSpPr>
          <p:spPr>
            <a:xfrm>
              <a:off x="4159583" y="3017902"/>
              <a:ext cx="177881" cy="47446"/>
            </a:xfrm>
            <a:custGeom>
              <a:rect b="b" l="l" r="r" t="t"/>
              <a:pathLst>
                <a:path extrusionOk="0" h="1754" w="6576">
                  <a:moveTo>
                    <a:pt x="3291" y="1"/>
                  </a:moveTo>
                  <a:cubicBezTo>
                    <a:pt x="2173" y="1"/>
                    <a:pt x="1053" y="219"/>
                    <a:pt x="0" y="657"/>
                  </a:cubicBezTo>
                  <a:lnTo>
                    <a:pt x="0" y="1754"/>
                  </a:lnTo>
                  <a:cubicBezTo>
                    <a:pt x="1040" y="1259"/>
                    <a:pt x="2166" y="1011"/>
                    <a:pt x="3291" y="1011"/>
                  </a:cubicBezTo>
                  <a:cubicBezTo>
                    <a:pt x="4416" y="1011"/>
                    <a:pt x="5540" y="1259"/>
                    <a:pt x="6575" y="1754"/>
                  </a:cubicBezTo>
                  <a:lnTo>
                    <a:pt x="6575" y="657"/>
                  </a:lnTo>
                  <a:cubicBezTo>
                    <a:pt x="5527" y="219"/>
                    <a:pt x="4410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219661" y="3129051"/>
              <a:ext cx="57238" cy="61295"/>
            </a:xfrm>
            <a:custGeom>
              <a:rect b="b" l="l" r="r" t="t"/>
              <a:pathLst>
                <a:path extrusionOk="0" h="2266" w="2116">
                  <a:moveTo>
                    <a:pt x="1062" y="0"/>
                  </a:moveTo>
                  <a:cubicBezTo>
                    <a:pt x="813" y="0"/>
                    <a:pt x="545" y="428"/>
                    <a:pt x="295" y="1115"/>
                  </a:cubicBezTo>
                  <a:cubicBezTo>
                    <a:pt x="179" y="1454"/>
                    <a:pt x="81" y="1838"/>
                    <a:pt x="1" y="2266"/>
                  </a:cubicBezTo>
                  <a:cubicBezTo>
                    <a:pt x="349" y="2239"/>
                    <a:pt x="703" y="2226"/>
                    <a:pt x="1058" y="2226"/>
                  </a:cubicBezTo>
                  <a:cubicBezTo>
                    <a:pt x="1413" y="2226"/>
                    <a:pt x="1767" y="2239"/>
                    <a:pt x="2115" y="2266"/>
                  </a:cubicBezTo>
                  <a:cubicBezTo>
                    <a:pt x="2035" y="1838"/>
                    <a:pt x="1937" y="1454"/>
                    <a:pt x="1821" y="1115"/>
                  </a:cubicBezTo>
                  <a:cubicBezTo>
                    <a:pt x="1580" y="428"/>
                    <a:pt x="1303" y="0"/>
                    <a:pt x="1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016488" y="3018038"/>
              <a:ext cx="116099" cy="114151"/>
            </a:xfrm>
            <a:custGeom>
              <a:rect b="b" l="l" r="r" t="t"/>
              <a:pathLst>
                <a:path extrusionOk="0" h="4220" w="4292">
                  <a:moveTo>
                    <a:pt x="500" y="0"/>
                  </a:moveTo>
                  <a:cubicBezTo>
                    <a:pt x="223" y="0"/>
                    <a:pt x="0" y="223"/>
                    <a:pt x="0" y="500"/>
                  </a:cubicBezTo>
                  <a:lnTo>
                    <a:pt x="0" y="3720"/>
                  </a:lnTo>
                  <a:cubicBezTo>
                    <a:pt x="0" y="3997"/>
                    <a:pt x="223" y="4220"/>
                    <a:pt x="500" y="4220"/>
                  </a:cubicBezTo>
                  <a:lnTo>
                    <a:pt x="3783" y="4220"/>
                  </a:lnTo>
                  <a:cubicBezTo>
                    <a:pt x="4059" y="4220"/>
                    <a:pt x="4291" y="3997"/>
                    <a:pt x="4291" y="3720"/>
                  </a:cubicBezTo>
                  <a:lnTo>
                    <a:pt x="4291" y="500"/>
                  </a:lnTo>
                  <a:cubicBezTo>
                    <a:pt x="4291" y="223"/>
                    <a:pt x="4059" y="0"/>
                    <a:pt x="3783" y="0"/>
                  </a:cubicBezTo>
                  <a:lnTo>
                    <a:pt x="2650" y="0"/>
                  </a:lnTo>
                  <a:lnTo>
                    <a:pt x="2650" y="1196"/>
                  </a:lnTo>
                  <a:cubicBezTo>
                    <a:pt x="2650" y="1454"/>
                    <a:pt x="2454" y="1678"/>
                    <a:pt x="2204" y="1704"/>
                  </a:cubicBezTo>
                  <a:cubicBezTo>
                    <a:pt x="2184" y="1707"/>
                    <a:pt x="2164" y="1708"/>
                    <a:pt x="2144" y="1708"/>
                  </a:cubicBezTo>
                  <a:cubicBezTo>
                    <a:pt x="1867" y="1708"/>
                    <a:pt x="1642" y="1480"/>
                    <a:pt x="1642" y="1205"/>
                  </a:cubicBezTo>
                  <a:lnTo>
                    <a:pt x="1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105997" y="3108033"/>
              <a:ext cx="123591" cy="124322"/>
            </a:xfrm>
            <a:custGeom>
              <a:rect b="b" l="l" r="r" t="t"/>
              <a:pathLst>
                <a:path extrusionOk="0" h="4596" w="4569">
                  <a:moveTo>
                    <a:pt x="4569" y="1"/>
                  </a:moveTo>
                  <a:lnTo>
                    <a:pt x="4569" y="1"/>
                  </a:lnTo>
                  <a:cubicBezTo>
                    <a:pt x="2187" y="313"/>
                    <a:pt x="304" y="2213"/>
                    <a:pt x="1" y="4595"/>
                  </a:cubicBezTo>
                  <a:cubicBezTo>
                    <a:pt x="563" y="3748"/>
                    <a:pt x="2053" y="3337"/>
                    <a:pt x="3168" y="3159"/>
                  </a:cubicBezTo>
                  <a:cubicBezTo>
                    <a:pt x="3346" y="2044"/>
                    <a:pt x="3739" y="590"/>
                    <a:pt x="4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219661" y="3309772"/>
              <a:ext cx="57238" cy="61566"/>
            </a:xfrm>
            <a:custGeom>
              <a:rect b="b" l="l" r="r" t="t"/>
              <a:pathLst>
                <a:path extrusionOk="0" h="2276" w="2116">
                  <a:moveTo>
                    <a:pt x="1" y="1"/>
                  </a:moveTo>
                  <a:cubicBezTo>
                    <a:pt x="81" y="429"/>
                    <a:pt x="179" y="822"/>
                    <a:pt x="295" y="1152"/>
                  </a:cubicBezTo>
                  <a:cubicBezTo>
                    <a:pt x="545" y="1848"/>
                    <a:pt x="813" y="2276"/>
                    <a:pt x="1062" y="2276"/>
                  </a:cubicBezTo>
                  <a:cubicBezTo>
                    <a:pt x="1303" y="2276"/>
                    <a:pt x="1580" y="1848"/>
                    <a:pt x="1821" y="1152"/>
                  </a:cubicBezTo>
                  <a:cubicBezTo>
                    <a:pt x="1937" y="822"/>
                    <a:pt x="2035" y="429"/>
                    <a:pt x="2115" y="1"/>
                  </a:cubicBezTo>
                  <a:lnTo>
                    <a:pt x="2115" y="1"/>
                  </a:lnTo>
                  <a:cubicBezTo>
                    <a:pt x="1767" y="28"/>
                    <a:pt x="1413" y="41"/>
                    <a:pt x="1058" y="41"/>
                  </a:cubicBezTo>
                  <a:cubicBezTo>
                    <a:pt x="703" y="41"/>
                    <a:pt x="349" y="2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267215" y="3108033"/>
              <a:ext cx="123321" cy="124322"/>
            </a:xfrm>
            <a:custGeom>
              <a:rect b="b" l="l" r="r" t="t"/>
              <a:pathLst>
                <a:path extrusionOk="0" h="4596" w="4559">
                  <a:moveTo>
                    <a:pt x="0" y="1"/>
                  </a:moveTo>
                  <a:cubicBezTo>
                    <a:pt x="821" y="590"/>
                    <a:pt x="1222" y="2044"/>
                    <a:pt x="1392" y="3159"/>
                  </a:cubicBezTo>
                  <a:cubicBezTo>
                    <a:pt x="2516" y="3337"/>
                    <a:pt x="3997" y="3748"/>
                    <a:pt x="4559" y="4595"/>
                  </a:cubicBezTo>
                  <a:cubicBezTo>
                    <a:pt x="4264" y="2213"/>
                    <a:pt x="2382" y="3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4307979" y="3221697"/>
              <a:ext cx="60835" cy="56994"/>
            </a:xfrm>
            <a:custGeom>
              <a:rect b="b" l="l" r="r" t="t"/>
              <a:pathLst>
                <a:path extrusionOk="0" h="2107" w="2249">
                  <a:moveTo>
                    <a:pt x="1" y="1"/>
                  </a:moveTo>
                  <a:cubicBezTo>
                    <a:pt x="54" y="688"/>
                    <a:pt x="54" y="1410"/>
                    <a:pt x="1" y="2106"/>
                  </a:cubicBezTo>
                  <a:cubicBezTo>
                    <a:pt x="429" y="2026"/>
                    <a:pt x="804" y="1928"/>
                    <a:pt x="1134" y="1812"/>
                  </a:cubicBezTo>
                  <a:cubicBezTo>
                    <a:pt x="1830" y="1571"/>
                    <a:pt x="2249" y="1294"/>
                    <a:pt x="2249" y="1053"/>
                  </a:cubicBezTo>
                  <a:cubicBezTo>
                    <a:pt x="2249" y="804"/>
                    <a:pt x="1830" y="536"/>
                    <a:pt x="1134" y="286"/>
                  </a:cubicBezTo>
                  <a:cubicBezTo>
                    <a:pt x="804" y="170"/>
                    <a:pt x="429" y="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214116" y="3216585"/>
              <a:ext cx="68328" cy="67165"/>
            </a:xfrm>
            <a:custGeom>
              <a:rect b="b" l="l" r="r" t="t"/>
              <a:pathLst>
                <a:path extrusionOk="0" h="2483" w="2526">
                  <a:moveTo>
                    <a:pt x="1263" y="0"/>
                  </a:moveTo>
                  <a:cubicBezTo>
                    <a:pt x="861" y="0"/>
                    <a:pt x="460" y="16"/>
                    <a:pt x="72" y="47"/>
                  </a:cubicBezTo>
                  <a:cubicBezTo>
                    <a:pt x="1" y="823"/>
                    <a:pt x="1" y="1653"/>
                    <a:pt x="72" y="2429"/>
                  </a:cubicBezTo>
                  <a:cubicBezTo>
                    <a:pt x="460" y="2465"/>
                    <a:pt x="861" y="2482"/>
                    <a:pt x="1263" y="2482"/>
                  </a:cubicBezTo>
                  <a:cubicBezTo>
                    <a:pt x="1664" y="2482"/>
                    <a:pt x="2066" y="2465"/>
                    <a:pt x="2454" y="2429"/>
                  </a:cubicBezTo>
                  <a:cubicBezTo>
                    <a:pt x="2525" y="1653"/>
                    <a:pt x="2525" y="823"/>
                    <a:pt x="2454" y="47"/>
                  </a:cubicBezTo>
                  <a:cubicBezTo>
                    <a:pt x="2066" y="16"/>
                    <a:pt x="1664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127718" y="3221697"/>
              <a:ext cx="60835" cy="56994"/>
            </a:xfrm>
            <a:custGeom>
              <a:rect b="b" l="l" r="r" t="t"/>
              <a:pathLst>
                <a:path extrusionOk="0" h="2107" w="2249">
                  <a:moveTo>
                    <a:pt x="2249" y="1"/>
                  </a:moveTo>
                  <a:lnTo>
                    <a:pt x="2249" y="1"/>
                  </a:lnTo>
                  <a:cubicBezTo>
                    <a:pt x="1830" y="72"/>
                    <a:pt x="1446" y="170"/>
                    <a:pt x="1116" y="286"/>
                  </a:cubicBezTo>
                  <a:cubicBezTo>
                    <a:pt x="429" y="536"/>
                    <a:pt x="1" y="804"/>
                    <a:pt x="1" y="1053"/>
                  </a:cubicBezTo>
                  <a:cubicBezTo>
                    <a:pt x="1" y="1294"/>
                    <a:pt x="429" y="1571"/>
                    <a:pt x="1116" y="1812"/>
                  </a:cubicBezTo>
                  <a:cubicBezTo>
                    <a:pt x="1446" y="1928"/>
                    <a:pt x="1830" y="2026"/>
                    <a:pt x="2249" y="2106"/>
                  </a:cubicBezTo>
                  <a:cubicBezTo>
                    <a:pt x="2195" y="1410"/>
                    <a:pt x="2195" y="688"/>
                    <a:pt x="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09969" y="3159455"/>
              <a:ext cx="54560" cy="181478"/>
            </a:xfrm>
            <a:custGeom>
              <a:rect b="b" l="l" r="r" t="t"/>
              <a:pathLst>
                <a:path extrusionOk="0" h="6709" w="2017">
                  <a:moveTo>
                    <a:pt x="910" y="0"/>
                  </a:moveTo>
                  <a:cubicBezTo>
                    <a:pt x="0" y="2141"/>
                    <a:pt x="0" y="4568"/>
                    <a:pt x="910" y="6709"/>
                  </a:cubicBezTo>
                  <a:lnTo>
                    <a:pt x="2017" y="6709"/>
                  </a:lnTo>
                  <a:cubicBezTo>
                    <a:pt x="973" y="4594"/>
                    <a:pt x="973" y="2105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432030" y="3159455"/>
              <a:ext cx="54560" cy="181478"/>
            </a:xfrm>
            <a:custGeom>
              <a:rect b="b" l="l" r="r" t="t"/>
              <a:pathLst>
                <a:path extrusionOk="0" h="6709" w="2017">
                  <a:moveTo>
                    <a:pt x="0" y="0"/>
                  </a:moveTo>
                  <a:cubicBezTo>
                    <a:pt x="1044" y="2114"/>
                    <a:pt x="1044" y="4594"/>
                    <a:pt x="0" y="6709"/>
                  </a:cubicBezTo>
                  <a:lnTo>
                    <a:pt x="1106" y="6709"/>
                  </a:lnTo>
                  <a:cubicBezTo>
                    <a:pt x="2016" y="4568"/>
                    <a:pt x="2016" y="2141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364703" y="3018038"/>
              <a:ext cx="116099" cy="114151"/>
            </a:xfrm>
            <a:custGeom>
              <a:rect b="b" l="l" r="r" t="t"/>
              <a:pathLst>
                <a:path extrusionOk="0" h="4220" w="4292">
                  <a:moveTo>
                    <a:pt x="500" y="0"/>
                  </a:moveTo>
                  <a:cubicBezTo>
                    <a:pt x="223" y="0"/>
                    <a:pt x="0" y="223"/>
                    <a:pt x="0" y="500"/>
                  </a:cubicBezTo>
                  <a:lnTo>
                    <a:pt x="0" y="3720"/>
                  </a:lnTo>
                  <a:cubicBezTo>
                    <a:pt x="0" y="3997"/>
                    <a:pt x="223" y="4220"/>
                    <a:pt x="500" y="4220"/>
                  </a:cubicBezTo>
                  <a:lnTo>
                    <a:pt x="3783" y="4220"/>
                  </a:lnTo>
                  <a:cubicBezTo>
                    <a:pt x="4068" y="4220"/>
                    <a:pt x="4291" y="3997"/>
                    <a:pt x="4291" y="3720"/>
                  </a:cubicBezTo>
                  <a:lnTo>
                    <a:pt x="4291" y="500"/>
                  </a:lnTo>
                  <a:cubicBezTo>
                    <a:pt x="4291" y="223"/>
                    <a:pt x="4068" y="0"/>
                    <a:pt x="3783" y="0"/>
                  </a:cubicBezTo>
                  <a:lnTo>
                    <a:pt x="2650" y="0"/>
                  </a:lnTo>
                  <a:lnTo>
                    <a:pt x="2650" y="1196"/>
                  </a:lnTo>
                  <a:cubicBezTo>
                    <a:pt x="2650" y="1454"/>
                    <a:pt x="2454" y="1678"/>
                    <a:pt x="2204" y="1704"/>
                  </a:cubicBezTo>
                  <a:cubicBezTo>
                    <a:pt x="2184" y="1707"/>
                    <a:pt x="2164" y="1708"/>
                    <a:pt x="2144" y="1708"/>
                  </a:cubicBezTo>
                  <a:cubicBezTo>
                    <a:pt x="1867" y="1708"/>
                    <a:pt x="1642" y="1480"/>
                    <a:pt x="1642" y="1205"/>
                  </a:cubicBezTo>
                  <a:lnTo>
                    <a:pt x="1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4267215" y="3268034"/>
              <a:ext cx="123321" cy="124051"/>
            </a:xfrm>
            <a:custGeom>
              <a:rect b="b" l="l" r="r" t="t"/>
              <a:pathLst>
                <a:path extrusionOk="0" h="4586" w="4559">
                  <a:moveTo>
                    <a:pt x="4559" y="1"/>
                  </a:moveTo>
                  <a:cubicBezTo>
                    <a:pt x="3997" y="848"/>
                    <a:pt x="2516" y="1249"/>
                    <a:pt x="1392" y="1428"/>
                  </a:cubicBezTo>
                  <a:cubicBezTo>
                    <a:pt x="1222" y="2543"/>
                    <a:pt x="821" y="4006"/>
                    <a:pt x="0" y="4586"/>
                  </a:cubicBezTo>
                  <a:cubicBezTo>
                    <a:pt x="2382" y="4274"/>
                    <a:pt x="4264" y="2382"/>
                    <a:pt x="4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4364703" y="3368173"/>
              <a:ext cx="116099" cy="114178"/>
            </a:xfrm>
            <a:custGeom>
              <a:rect b="b" l="l" r="r" t="t"/>
              <a:pathLst>
                <a:path extrusionOk="0" h="4221" w="4292">
                  <a:moveTo>
                    <a:pt x="500" y="1"/>
                  </a:moveTo>
                  <a:cubicBezTo>
                    <a:pt x="223" y="1"/>
                    <a:pt x="0" y="224"/>
                    <a:pt x="0" y="500"/>
                  </a:cubicBezTo>
                  <a:lnTo>
                    <a:pt x="0" y="3721"/>
                  </a:lnTo>
                  <a:cubicBezTo>
                    <a:pt x="0" y="3997"/>
                    <a:pt x="223" y="4220"/>
                    <a:pt x="500" y="4220"/>
                  </a:cubicBezTo>
                  <a:lnTo>
                    <a:pt x="3783" y="4220"/>
                  </a:lnTo>
                  <a:cubicBezTo>
                    <a:pt x="4068" y="4220"/>
                    <a:pt x="4291" y="3997"/>
                    <a:pt x="4291" y="3721"/>
                  </a:cubicBezTo>
                  <a:lnTo>
                    <a:pt x="4291" y="500"/>
                  </a:lnTo>
                  <a:cubicBezTo>
                    <a:pt x="4291" y="224"/>
                    <a:pt x="4068" y="1"/>
                    <a:pt x="3783" y="1"/>
                  </a:cubicBezTo>
                  <a:lnTo>
                    <a:pt x="2650" y="1"/>
                  </a:lnTo>
                  <a:lnTo>
                    <a:pt x="2650" y="1187"/>
                  </a:lnTo>
                  <a:cubicBezTo>
                    <a:pt x="2650" y="1446"/>
                    <a:pt x="2454" y="1678"/>
                    <a:pt x="2204" y="1705"/>
                  </a:cubicBezTo>
                  <a:cubicBezTo>
                    <a:pt x="2188" y="1706"/>
                    <a:pt x="2172" y="1707"/>
                    <a:pt x="2156" y="1707"/>
                  </a:cubicBezTo>
                  <a:cubicBezTo>
                    <a:pt x="1874" y="1707"/>
                    <a:pt x="1642" y="1484"/>
                    <a:pt x="1642" y="120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4016488" y="3368173"/>
              <a:ext cx="116099" cy="114178"/>
            </a:xfrm>
            <a:custGeom>
              <a:rect b="b" l="l" r="r" t="t"/>
              <a:pathLst>
                <a:path extrusionOk="0" h="4221" w="4292">
                  <a:moveTo>
                    <a:pt x="500" y="1"/>
                  </a:moveTo>
                  <a:cubicBezTo>
                    <a:pt x="223" y="1"/>
                    <a:pt x="0" y="224"/>
                    <a:pt x="0" y="500"/>
                  </a:cubicBezTo>
                  <a:lnTo>
                    <a:pt x="0" y="3721"/>
                  </a:lnTo>
                  <a:cubicBezTo>
                    <a:pt x="0" y="3997"/>
                    <a:pt x="223" y="4220"/>
                    <a:pt x="500" y="4220"/>
                  </a:cubicBezTo>
                  <a:lnTo>
                    <a:pt x="3783" y="4220"/>
                  </a:lnTo>
                  <a:cubicBezTo>
                    <a:pt x="4059" y="4220"/>
                    <a:pt x="4291" y="3997"/>
                    <a:pt x="4291" y="3721"/>
                  </a:cubicBezTo>
                  <a:lnTo>
                    <a:pt x="4291" y="500"/>
                  </a:lnTo>
                  <a:cubicBezTo>
                    <a:pt x="4291" y="224"/>
                    <a:pt x="4059" y="1"/>
                    <a:pt x="3783" y="1"/>
                  </a:cubicBezTo>
                  <a:lnTo>
                    <a:pt x="2650" y="1"/>
                  </a:lnTo>
                  <a:lnTo>
                    <a:pt x="2650" y="1187"/>
                  </a:lnTo>
                  <a:cubicBezTo>
                    <a:pt x="2650" y="1446"/>
                    <a:pt x="2454" y="1678"/>
                    <a:pt x="2204" y="1705"/>
                  </a:cubicBezTo>
                  <a:cubicBezTo>
                    <a:pt x="2188" y="1706"/>
                    <a:pt x="2172" y="1707"/>
                    <a:pt x="2156" y="1707"/>
                  </a:cubicBezTo>
                  <a:cubicBezTo>
                    <a:pt x="1874" y="1707"/>
                    <a:pt x="1642" y="1484"/>
                    <a:pt x="1642" y="120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4105997" y="3268034"/>
              <a:ext cx="123591" cy="124051"/>
            </a:xfrm>
            <a:custGeom>
              <a:rect b="b" l="l" r="r" t="t"/>
              <a:pathLst>
                <a:path extrusionOk="0" h="4586" w="4569">
                  <a:moveTo>
                    <a:pt x="1" y="1"/>
                  </a:moveTo>
                  <a:cubicBezTo>
                    <a:pt x="304" y="2382"/>
                    <a:pt x="2187" y="4274"/>
                    <a:pt x="4569" y="4586"/>
                  </a:cubicBezTo>
                  <a:cubicBezTo>
                    <a:pt x="3739" y="4006"/>
                    <a:pt x="3346" y="2543"/>
                    <a:pt x="3168" y="1428"/>
                  </a:cubicBezTo>
                  <a:cubicBezTo>
                    <a:pt x="2053" y="1249"/>
                    <a:pt x="563" y="8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4159583" y="3434770"/>
              <a:ext cx="177881" cy="47446"/>
            </a:xfrm>
            <a:custGeom>
              <a:rect b="b" l="l" r="r" t="t"/>
              <a:pathLst>
                <a:path extrusionOk="0" h="1754" w="6576">
                  <a:moveTo>
                    <a:pt x="0" y="1"/>
                  </a:moveTo>
                  <a:lnTo>
                    <a:pt x="0" y="1098"/>
                  </a:lnTo>
                  <a:cubicBezTo>
                    <a:pt x="1053" y="1535"/>
                    <a:pt x="2170" y="1754"/>
                    <a:pt x="3288" y="1754"/>
                  </a:cubicBezTo>
                  <a:cubicBezTo>
                    <a:pt x="4405" y="1754"/>
                    <a:pt x="5523" y="1535"/>
                    <a:pt x="6575" y="1098"/>
                  </a:cubicBezTo>
                  <a:lnTo>
                    <a:pt x="6575" y="1"/>
                  </a:lnTo>
                  <a:cubicBezTo>
                    <a:pt x="5540" y="501"/>
                    <a:pt x="4416" y="750"/>
                    <a:pt x="3291" y="750"/>
                  </a:cubicBezTo>
                  <a:cubicBezTo>
                    <a:pt x="2166" y="750"/>
                    <a:pt x="1040" y="5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2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ANALISIS ESTUDIO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idx="4" type="subTitle"/>
          </p:nvPr>
        </p:nvSpPr>
        <p:spPr>
          <a:xfrm>
            <a:off x="152400" y="3339150"/>
            <a:ext cx="42228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Conclusiones MACRO: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* Las tasas  son un 60% de carrito sobre visualizaciones.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*Un 22% de compra sobre carrito.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* Por tanto existe un 40% de visitas sobre las que hay que trabajar para conseguir más carritos, y un 78% de carritos sobre los que trabajar para conseguir más compras</a:t>
            </a:r>
            <a:endParaRPr sz="1100"/>
          </a:p>
        </p:txBody>
      </p:sp>
      <p:sp>
        <p:nvSpPr>
          <p:cNvPr id="313" name="Google Shape;313;p27"/>
          <p:cNvSpPr txBox="1"/>
          <p:nvPr>
            <p:ph type="title"/>
          </p:nvPr>
        </p:nvSpPr>
        <p:spPr>
          <a:xfrm>
            <a:off x="720075" y="1935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CUSTOMER JOURNEY</a:t>
            </a:r>
            <a:endParaRPr/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3500"/>
            <a:ext cx="8839204" cy="233841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7"/>
          <p:cNvSpPr txBox="1"/>
          <p:nvPr>
            <p:ph idx="4" type="subTitle"/>
          </p:nvPr>
        </p:nvSpPr>
        <p:spPr>
          <a:xfrm>
            <a:off x="4768800" y="3403625"/>
            <a:ext cx="42228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Media de cada evento por sesión.: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* Conclusión: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* Se ven 2.2 productos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* Se añaden 1.3 productos al carrito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* Se eliminan 0.9 productos del carrito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* Se compran 0.3 productos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041bdb4ca_1_52"/>
          <p:cNvSpPr txBox="1"/>
          <p:nvPr>
            <p:ph idx="4" type="subTitle"/>
          </p:nvPr>
        </p:nvSpPr>
        <p:spPr>
          <a:xfrm>
            <a:off x="5852175" y="1357425"/>
            <a:ext cx="28497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Conclusiones: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* Hay una relación normal aparente entre los diferentes eventos.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21" name="Google Shape;321;g32041bdb4ca_1_52"/>
          <p:cNvSpPr txBox="1"/>
          <p:nvPr>
            <p:ph type="title"/>
          </p:nvPr>
        </p:nvSpPr>
        <p:spPr>
          <a:xfrm>
            <a:off x="720075" y="2697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DIFERENCIA EVENTO / HORA</a:t>
            </a:r>
            <a:endParaRPr/>
          </a:p>
        </p:txBody>
      </p:sp>
      <p:pic>
        <p:nvPicPr>
          <p:cNvPr id="322" name="Google Shape;322;g32041bdb4ca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94876"/>
            <a:ext cx="5054629" cy="3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041bdb4ca_1_61"/>
          <p:cNvSpPr txBox="1"/>
          <p:nvPr>
            <p:ph idx="4" type="subTitle"/>
          </p:nvPr>
        </p:nvSpPr>
        <p:spPr>
          <a:xfrm>
            <a:off x="793950" y="3737900"/>
            <a:ext cx="7556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Conclusiones: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* Las horas en las que la gente compra más son la 1, las 8, de 11 a 13 y las 18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* Las horas en las que la gente no compra son las 24, de 3 a 7, de 14 a 17 y de 19 a 23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*  Todas las métricas se maximizan en las franjas entre las 9 y las 13 y entre las 18 y las 20</a:t>
            </a:r>
            <a:endParaRPr/>
          </a:p>
        </p:txBody>
      </p:sp>
      <p:sp>
        <p:nvSpPr>
          <p:cNvPr id="328" name="Google Shape;328;g32041bdb4ca_1_61"/>
          <p:cNvSpPr txBox="1"/>
          <p:nvPr>
            <p:ph type="title"/>
          </p:nvPr>
        </p:nvSpPr>
        <p:spPr>
          <a:xfrm>
            <a:off x="720075" y="411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RATIO  COMPRA / HORA</a:t>
            </a:r>
            <a:endParaRPr sz="3000"/>
          </a:p>
        </p:txBody>
      </p:sp>
      <p:pic>
        <p:nvPicPr>
          <p:cNvPr id="329" name="Google Shape;329;g32041bdb4ca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750" y="613875"/>
            <a:ext cx="5862500" cy="30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041bdb4ca_1_76"/>
          <p:cNvSpPr txBox="1"/>
          <p:nvPr>
            <p:ph idx="4" type="subTitle"/>
          </p:nvPr>
        </p:nvSpPr>
        <p:spPr>
          <a:xfrm>
            <a:off x="141825" y="4042700"/>
            <a:ext cx="88605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Conclusiones: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tendencia es plana en todas las métricas.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Existe un pico significativo en la semana del 24, obviamente por black friday.</a:t>
            </a:r>
            <a:endParaRPr/>
          </a:p>
        </p:txBody>
      </p:sp>
      <p:sp>
        <p:nvSpPr>
          <p:cNvPr id="335" name="Google Shape;335;g32041bdb4ca_1_76"/>
          <p:cNvSpPr txBox="1"/>
          <p:nvPr>
            <p:ph type="title"/>
          </p:nvPr>
        </p:nvSpPr>
        <p:spPr>
          <a:xfrm>
            <a:off x="720000" y="761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TENDENCIA MEDIA EVENTO MENSUAL</a:t>
            </a:r>
            <a:endParaRPr sz="3000"/>
          </a:p>
        </p:txBody>
      </p:sp>
      <p:pic>
        <p:nvPicPr>
          <p:cNvPr id="336" name="Google Shape;336;g32041bdb4ca_1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091" y="722300"/>
            <a:ext cx="6201810" cy="3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041bdb4ca_1_68"/>
          <p:cNvSpPr txBox="1"/>
          <p:nvPr>
            <p:ph idx="4" type="subTitle"/>
          </p:nvPr>
        </p:nvSpPr>
        <p:spPr>
          <a:xfrm>
            <a:off x="520200" y="833525"/>
            <a:ext cx="81036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Para estudiar las compras realizadas  por cada usuario creamos agrupaciones y variables adicionales: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32041bdb4ca_1_68"/>
          <p:cNvSpPr txBox="1"/>
          <p:nvPr>
            <p:ph type="title"/>
          </p:nvPr>
        </p:nvSpPr>
        <p:spPr>
          <a:xfrm>
            <a:off x="720000" y="761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CLIENTES</a:t>
            </a:r>
            <a:endParaRPr sz="3000"/>
          </a:p>
        </p:txBody>
      </p:sp>
      <p:pic>
        <p:nvPicPr>
          <p:cNvPr id="343" name="Google Shape;343;g32041bdb4ca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00" y="1604275"/>
            <a:ext cx="5396149" cy="26980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32041bdb4ca_1_68"/>
          <p:cNvSpPr txBox="1"/>
          <p:nvPr>
            <p:ph idx="4" type="subTitle"/>
          </p:nvPr>
        </p:nvSpPr>
        <p:spPr>
          <a:xfrm>
            <a:off x="6071975" y="1604275"/>
            <a:ext cx="26604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Agrupaciones:</a:t>
            </a:r>
            <a:endParaRPr sz="12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Total productos comprados.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Numero totales de compras.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Precio medio de los productos.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Nuevas variables:</a:t>
            </a:r>
            <a:endParaRPr sz="12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Gasto total.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Nº productos x compra.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"/>
          <p:cNvGraphicFramePr/>
          <p:nvPr/>
        </p:nvGraphicFramePr>
        <p:xfrm>
          <a:off x="555588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{F98E08A9-AA88-49F3-9F74-4FA4A5BF2C75}</a:tableStyleId>
              </a:tblPr>
              <a:tblGrid>
                <a:gridCol w="2607225"/>
                <a:gridCol w="5261175"/>
              </a:tblGrid>
              <a:tr h="2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Business Case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Identificar necesidad o problema del negocio a estudiar. Crear hipotesis.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Exploratorio de datos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Obtener información básica de los datos disponibles.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Limpieza datos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Procedemos a identificar, corregir o eliminar errores, inconsistencias y valores faltantes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Analisis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Obtener estadisticos, gráficos y analizar los resultados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Resultados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Contrastar con las hipótesis iniciales y crear insights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"/>
          <p:cNvSpPr txBox="1"/>
          <p:nvPr/>
        </p:nvSpPr>
        <p:spPr>
          <a:xfrm>
            <a:off x="720000" y="1235282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"/>
              <a:t>CONTENIDO MEMORIA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041bdb4ca_1_95"/>
          <p:cNvSpPr txBox="1"/>
          <p:nvPr>
            <p:ph idx="4" type="subTitle"/>
          </p:nvPr>
        </p:nvSpPr>
        <p:spPr>
          <a:xfrm>
            <a:off x="6037425" y="4355675"/>
            <a:ext cx="29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gran mayoría de los clientes  solo realizan 1 compra.</a:t>
            </a:r>
            <a:endParaRPr/>
          </a:p>
        </p:txBody>
      </p:sp>
      <p:sp>
        <p:nvSpPr>
          <p:cNvPr id="350" name="Google Shape;350;g32041bdb4ca_1_95"/>
          <p:cNvSpPr txBox="1"/>
          <p:nvPr>
            <p:ph type="title"/>
          </p:nvPr>
        </p:nvSpPr>
        <p:spPr>
          <a:xfrm>
            <a:off x="720000" y="761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DISTRIBUCIÓN Nº COMPRA X CLIENTE</a:t>
            </a:r>
            <a:endParaRPr sz="3000"/>
          </a:p>
        </p:txBody>
      </p:sp>
      <p:pic>
        <p:nvPicPr>
          <p:cNvPr id="351" name="Google Shape;351;g32041bdb4ca_1_95"/>
          <p:cNvPicPr preferRelativeResize="0"/>
          <p:nvPr/>
        </p:nvPicPr>
        <p:blipFill rotWithShape="1">
          <a:blip r:embed="rId3">
            <a:alphaModFix/>
          </a:blip>
          <a:srcRect b="0" l="1380" r="-1380" t="0"/>
          <a:stretch/>
        </p:blipFill>
        <p:spPr>
          <a:xfrm>
            <a:off x="239875" y="813569"/>
            <a:ext cx="5524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041bdb4ca_1_85"/>
          <p:cNvSpPr txBox="1"/>
          <p:nvPr>
            <p:ph idx="4" type="subTitle"/>
          </p:nvPr>
        </p:nvSpPr>
        <p:spPr>
          <a:xfrm>
            <a:off x="284325" y="4046100"/>
            <a:ext cx="2901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gran mayoría de los clientes gastan menos de 50€ en esos 5 meses estudiados.</a:t>
            </a:r>
            <a:endParaRPr/>
          </a:p>
        </p:txBody>
      </p:sp>
      <p:sp>
        <p:nvSpPr>
          <p:cNvPr id="357" name="Google Shape;357;g32041bdb4ca_1_85"/>
          <p:cNvSpPr txBox="1"/>
          <p:nvPr>
            <p:ph type="title"/>
          </p:nvPr>
        </p:nvSpPr>
        <p:spPr>
          <a:xfrm>
            <a:off x="720000" y="761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DISTRIBUCIÓN GASTO POR CLIENTE</a:t>
            </a:r>
            <a:endParaRPr sz="3000"/>
          </a:p>
        </p:txBody>
      </p:sp>
      <p:pic>
        <p:nvPicPr>
          <p:cNvPr id="358" name="Google Shape;358;g32041bdb4ca_1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73" y="845252"/>
            <a:ext cx="5411751" cy="3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041bdb4ca_1_108"/>
          <p:cNvSpPr txBox="1"/>
          <p:nvPr>
            <p:ph idx="4" type="subTitle"/>
          </p:nvPr>
        </p:nvSpPr>
        <p:spPr>
          <a:xfrm>
            <a:off x="785138" y="2106173"/>
            <a:ext cx="2591400" cy="18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          11040.00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              7.79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                9.49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                1.00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25%                3.00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                5.00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75%               10.00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              219.00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g32041bdb4ca_1_108"/>
          <p:cNvSpPr txBox="1"/>
          <p:nvPr>
            <p:ph type="title"/>
          </p:nvPr>
        </p:nvSpPr>
        <p:spPr>
          <a:xfrm>
            <a:off x="720000" y="266707"/>
            <a:ext cx="7704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Nº DE PRODUCTOS COMPRADOS 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POR CLIENTE</a:t>
            </a:r>
            <a:endParaRPr sz="3000"/>
          </a:p>
        </p:txBody>
      </p:sp>
      <p:sp>
        <p:nvSpPr>
          <p:cNvPr id="365" name="Google Shape;365;g32041bdb4ca_1_108"/>
          <p:cNvSpPr txBox="1"/>
          <p:nvPr>
            <p:ph idx="4" type="subTitle"/>
          </p:nvPr>
        </p:nvSpPr>
        <p:spPr>
          <a:xfrm>
            <a:off x="4241663" y="2482673"/>
            <a:ext cx="41172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compra mediana incluye 5 productos.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25% de los clientes compran más de 10 productos en la misma compra.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041bdb4ca_1_121"/>
          <p:cNvSpPr txBox="1"/>
          <p:nvPr>
            <p:ph type="title"/>
          </p:nvPr>
        </p:nvSpPr>
        <p:spPr>
          <a:xfrm>
            <a:off x="720000" y="383932"/>
            <a:ext cx="7704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GASTO TOTAL MEDIO POR CLIENTE</a:t>
            </a:r>
            <a:endParaRPr sz="3000"/>
          </a:p>
        </p:txBody>
      </p:sp>
      <p:sp>
        <p:nvSpPr>
          <p:cNvPr id="371" name="Google Shape;371;g32041bdb4ca_1_121"/>
          <p:cNvSpPr txBox="1"/>
          <p:nvPr>
            <p:ph idx="4" type="subTitle"/>
          </p:nvPr>
        </p:nvSpPr>
        <p:spPr>
          <a:xfrm>
            <a:off x="836699" y="2262850"/>
            <a:ext cx="37353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Existen clientes con gasto medio decenas de veces superior a la media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32041bdb4ca_1_121"/>
          <p:cNvSpPr txBox="1"/>
          <p:nvPr/>
        </p:nvSpPr>
        <p:spPr>
          <a:xfrm>
            <a:off x="5049375" y="1871350"/>
            <a:ext cx="3000000" cy="184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          11040.00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             56.30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               81.73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                0.13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25%               16.22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               32.74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75%               60.30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             1559.21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041bdb4ca_1_131"/>
          <p:cNvSpPr txBox="1"/>
          <p:nvPr>
            <p:ph type="title"/>
          </p:nvPr>
        </p:nvSpPr>
        <p:spPr>
          <a:xfrm>
            <a:off x="720000" y="-112018"/>
            <a:ext cx="7704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PRODUCTOS MÁS Y MENOS VENDIDOS</a:t>
            </a:r>
            <a:endParaRPr sz="3000"/>
          </a:p>
        </p:txBody>
      </p:sp>
      <p:sp>
        <p:nvSpPr>
          <p:cNvPr id="378" name="Google Shape;378;g32041bdb4ca_1_131"/>
          <p:cNvSpPr txBox="1"/>
          <p:nvPr>
            <p:ph idx="4" type="subTitle"/>
          </p:nvPr>
        </p:nvSpPr>
        <p:spPr>
          <a:xfrm>
            <a:off x="720062" y="4187150"/>
            <a:ext cx="31014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Productos más vendidos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9" name="Google Shape;379;g32041bdb4ca_1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99" y="956369"/>
            <a:ext cx="3101538" cy="323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2041bdb4ca_1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875" y="956375"/>
            <a:ext cx="4228776" cy="289671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32041bdb4ca_1_131"/>
          <p:cNvSpPr txBox="1"/>
          <p:nvPr>
            <p:ph idx="4" type="subTitle"/>
          </p:nvPr>
        </p:nvSpPr>
        <p:spPr>
          <a:xfrm>
            <a:off x="5044575" y="3987850"/>
            <a:ext cx="31014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Casi la mitad de los artículos total de 22555 uds  no han tenido una sola venta en los 5 meses estudiasos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1866325" y="2393650"/>
            <a:ext cx="52020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2351700" y="3724500"/>
            <a:ext cx="4440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ANALIZAR RESULTADOS Y CREAR INSIGHTS</a:t>
            </a:r>
            <a:endParaRPr/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 b="0" l="10728" r="10728" t="0"/>
          <a:stretch/>
        </p:blipFill>
        <p:spPr>
          <a:xfrm>
            <a:off x="5726475" y="117100"/>
            <a:ext cx="3377649" cy="2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3"/>
          <p:cNvPicPr preferRelativeResize="0"/>
          <p:nvPr/>
        </p:nvPicPr>
        <p:blipFill rotWithShape="1">
          <a:blip r:embed="rId4">
            <a:alphaModFix/>
          </a:blip>
          <a:srcRect b="0" l="12409" r="12423" t="0"/>
          <a:stretch/>
        </p:blipFill>
        <p:spPr>
          <a:xfrm>
            <a:off x="66288" y="-15725"/>
            <a:ext cx="3377650" cy="2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3"/>
          <p:cNvSpPr txBox="1"/>
          <p:nvPr>
            <p:ph idx="2" type="title"/>
          </p:nvPr>
        </p:nvSpPr>
        <p:spPr>
          <a:xfrm>
            <a:off x="3945600" y="1027350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041bdb4ca_1_142"/>
          <p:cNvSpPr txBox="1"/>
          <p:nvPr>
            <p:ph idx="1" type="body"/>
          </p:nvPr>
        </p:nvSpPr>
        <p:spPr>
          <a:xfrm>
            <a:off x="4000000" y="1153550"/>
            <a:ext cx="48270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/>
              <a:t>La tendencia actual es plana en todas las métricas, lo que confirma la necesidad de las acciones de CRO.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/>
              <a:t>Tras el análisis realizado sobre los datos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/>
              <a:t>En cada sesión, de media: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KPIs por sesión: Se ven 2.2 productos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KPIs por sesión: Se añaden 1.3 productos al carrito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KPIs por sesión: Se eliminan 0.9 productos del carrito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KPIs por sesión: Se compran 0.3 productos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Venta cruzada: mediana de 5 productos por compra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Recurrencia: el 10% de los clientes vuelve a comprar tras el primer mes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Conversión: 60% de añadir al carrito sobre visualizaciones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Conversión: 22% de compra sobre añadidos a carrito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Conversión: 13% de compra sobre visualizaciones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Facturación media mensual: 125.000€</a:t>
            </a:r>
            <a:endParaRPr sz="1200"/>
          </a:p>
        </p:txBody>
      </p:sp>
      <p:pic>
        <p:nvPicPr>
          <p:cNvPr id="396" name="Google Shape;396;g32041bdb4ca_1_142"/>
          <p:cNvPicPr preferRelativeResize="0"/>
          <p:nvPr/>
        </p:nvPicPr>
        <p:blipFill rotWithShape="1">
          <a:blip r:embed="rId3">
            <a:alphaModFix/>
          </a:blip>
          <a:srcRect b="0" l="6746" r="6746" t="0"/>
          <a:stretch/>
        </p:blipFill>
        <p:spPr>
          <a:xfrm>
            <a:off x="-194975" y="978300"/>
            <a:ext cx="4194975" cy="340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32041bdb4ca_1_142"/>
          <p:cNvSpPr txBox="1"/>
          <p:nvPr>
            <p:ph type="title"/>
          </p:nvPr>
        </p:nvSpPr>
        <p:spPr>
          <a:xfrm>
            <a:off x="4522300" y="226263"/>
            <a:ext cx="3782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300"/>
              <a:t>CONCLUSIONES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/>
        </p:nvSpPr>
        <p:spPr>
          <a:xfrm>
            <a:off x="753350" y="2808959"/>
            <a:ext cx="223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283725" y="2941325"/>
            <a:ext cx="28116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Todas las métricas se concentran en las franjas entre las 9 y las 13 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y entre las 18 y las 20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Todo el pastel de las compras navideñas se reparte en 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la semana del black friday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3452450" y="2941325"/>
            <a:ext cx="2239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La gran mayoría de los clientes sólo hace una compra.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La compra mediana incluye 5 productos. Pero un 25% de los clientes compran más de 10 productos en la misma compra.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6151550" y="2941325"/>
            <a:ext cx="2719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Existen clientes con gasto medio decenas de veces superior 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a la media.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Casi la mitad de los productos  no han tenido ninguna venta en los 5 meses del histórico.</a:t>
            </a:r>
            <a:endParaRPr b="0" i="0" sz="12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820475" y="2311800"/>
            <a:ext cx="18000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A5004C"/>
                </a:solidFill>
                <a:latin typeface="DM Sans"/>
                <a:ea typeface="DM Sans"/>
                <a:cs typeface="DM Sans"/>
                <a:sym typeface="DM Sans"/>
              </a:rPr>
              <a:t>COMPRAS</a:t>
            </a:r>
            <a:endParaRPr b="1" i="0" sz="2200" u="none" cap="none" strike="noStrike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1471400" y="810396"/>
            <a:ext cx="803100" cy="80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4170525" y="810396"/>
            <a:ext cx="803100" cy="80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6869650" y="810396"/>
            <a:ext cx="803100" cy="80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3"/>
          <p:cNvCxnSpPr>
            <a:endCxn id="411" idx="1"/>
          </p:cNvCxnSpPr>
          <p:nvPr/>
        </p:nvCxnSpPr>
        <p:spPr>
          <a:xfrm>
            <a:off x="1258838" y="1962684"/>
            <a:ext cx="51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23"/>
          <p:cNvSpPr/>
          <p:nvPr/>
        </p:nvSpPr>
        <p:spPr>
          <a:xfrm>
            <a:off x="1772738" y="1862484"/>
            <a:ext cx="2004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23"/>
          <p:cNvCxnSpPr>
            <a:stCxn id="411" idx="3"/>
            <a:endCxn id="413" idx="1"/>
          </p:cNvCxnSpPr>
          <p:nvPr/>
        </p:nvCxnSpPr>
        <p:spPr>
          <a:xfrm>
            <a:off x="1973138" y="1962684"/>
            <a:ext cx="2498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23"/>
          <p:cNvSpPr/>
          <p:nvPr/>
        </p:nvSpPr>
        <p:spPr>
          <a:xfrm>
            <a:off x="4471881" y="1862484"/>
            <a:ext cx="2004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3"/>
          <p:cNvCxnSpPr>
            <a:stCxn id="413" idx="3"/>
            <a:endCxn id="415" idx="1"/>
          </p:cNvCxnSpPr>
          <p:nvPr/>
        </p:nvCxnSpPr>
        <p:spPr>
          <a:xfrm>
            <a:off x="4672281" y="1962684"/>
            <a:ext cx="2498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23"/>
          <p:cNvSpPr/>
          <p:nvPr/>
        </p:nvSpPr>
        <p:spPr>
          <a:xfrm>
            <a:off x="7171000" y="1862484"/>
            <a:ext cx="2004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3"/>
          <p:cNvCxnSpPr>
            <a:stCxn id="415" idx="3"/>
          </p:cNvCxnSpPr>
          <p:nvPr/>
        </p:nvCxnSpPr>
        <p:spPr>
          <a:xfrm>
            <a:off x="7371400" y="1962684"/>
            <a:ext cx="51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23"/>
          <p:cNvSpPr txBox="1"/>
          <p:nvPr/>
        </p:nvSpPr>
        <p:spPr>
          <a:xfrm>
            <a:off x="3672000" y="2311800"/>
            <a:ext cx="18000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A5004C"/>
                </a:solidFill>
                <a:latin typeface="DM Sans"/>
                <a:ea typeface="DM Sans"/>
                <a:cs typeface="DM Sans"/>
                <a:sym typeface="DM Sans"/>
              </a:rPr>
              <a:t>CLIENTE</a:t>
            </a:r>
            <a:endParaRPr b="1" i="0" sz="2200" u="none" cap="none" strike="noStrike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8" name="Google Shape;418;p23"/>
          <p:cNvSpPr txBox="1"/>
          <p:nvPr/>
        </p:nvSpPr>
        <p:spPr>
          <a:xfrm>
            <a:off x="6523525" y="2311800"/>
            <a:ext cx="18000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A5004C"/>
                </a:solidFill>
                <a:latin typeface="DM Sans"/>
                <a:ea typeface="DM Sans"/>
                <a:cs typeface="DM Sans"/>
                <a:sym typeface="DM Sans"/>
              </a:rPr>
              <a:t>PRODUCTO</a:t>
            </a:r>
            <a:endParaRPr b="1" i="0" sz="2200" u="none" cap="none" strike="noStrike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639394" y="978454"/>
            <a:ext cx="466964" cy="466964"/>
            <a:chOff x="5913694" y="4107314"/>
            <a:chExt cx="466964" cy="466964"/>
          </a:xfrm>
        </p:grpSpPr>
        <p:sp>
          <p:nvSpPr>
            <p:cNvPr id="420" name="Google Shape;420;p23"/>
            <p:cNvSpPr/>
            <p:nvPr/>
          </p:nvSpPr>
          <p:spPr>
            <a:xfrm>
              <a:off x="6129905" y="4235937"/>
              <a:ext cx="34543" cy="42496"/>
            </a:xfrm>
            <a:custGeom>
              <a:rect b="b" l="l" r="r" t="t"/>
              <a:pathLst>
                <a:path extrusionOk="0" h="1571" w="1277">
                  <a:moveTo>
                    <a:pt x="1" y="1571"/>
                  </a:moveTo>
                  <a:lnTo>
                    <a:pt x="411" y="1366"/>
                  </a:lnTo>
                  <a:cubicBezTo>
                    <a:pt x="545" y="1303"/>
                    <a:pt x="714" y="1294"/>
                    <a:pt x="866" y="1366"/>
                  </a:cubicBezTo>
                  <a:lnTo>
                    <a:pt x="1276" y="1571"/>
                  </a:lnTo>
                  <a:lnTo>
                    <a:pt x="1276" y="1"/>
                  </a:lnTo>
                  <a:lnTo>
                    <a:pt x="1" y="1"/>
                  </a:lnTo>
                  <a:lnTo>
                    <a:pt x="1" y="15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6041100" y="4235937"/>
              <a:ext cx="212153" cy="210449"/>
            </a:xfrm>
            <a:custGeom>
              <a:rect b="b" l="l" r="r" t="t"/>
              <a:pathLst>
                <a:path extrusionOk="0" h="7780" w="7843">
                  <a:moveTo>
                    <a:pt x="7343" y="1"/>
                  </a:moveTo>
                  <a:lnTo>
                    <a:pt x="5568" y="1"/>
                  </a:lnTo>
                  <a:lnTo>
                    <a:pt x="5568" y="2383"/>
                  </a:lnTo>
                  <a:cubicBezTo>
                    <a:pt x="5568" y="2641"/>
                    <a:pt x="5380" y="2864"/>
                    <a:pt x="5121" y="2891"/>
                  </a:cubicBezTo>
                  <a:cubicBezTo>
                    <a:pt x="5006" y="2909"/>
                    <a:pt x="4890" y="2882"/>
                    <a:pt x="4791" y="2820"/>
                  </a:cubicBezTo>
                  <a:lnTo>
                    <a:pt x="3917" y="2383"/>
                  </a:lnTo>
                  <a:lnTo>
                    <a:pt x="3007" y="2846"/>
                  </a:lnTo>
                  <a:cubicBezTo>
                    <a:pt x="2668" y="3016"/>
                    <a:pt x="2276" y="2757"/>
                    <a:pt x="2276" y="2391"/>
                  </a:cubicBezTo>
                  <a:lnTo>
                    <a:pt x="2276" y="1"/>
                  </a:lnTo>
                  <a:lnTo>
                    <a:pt x="500" y="1"/>
                  </a:lnTo>
                  <a:cubicBezTo>
                    <a:pt x="224" y="1"/>
                    <a:pt x="1" y="224"/>
                    <a:pt x="1" y="500"/>
                  </a:cubicBezTo>
                  <a:lnTo>
                    <a:pt x="1" y="7271"/>
                  </a:lnTo>
                  <a:cubicBezTo>
                    <a:pt x="1" y="7548"/>
                    <a:pt x="224" y="7780"/>
                    <a:pt x="500" y="7780"/>
                  </a:cubicBezTo>
                  <a:lnTo>
                    <a:pt x="7343" y="7780"/>
                  </a:lnTo>
                  <a:cubicBezTo>
                    <a:pt x="7619" y="7780"/>
                    <a:pt x="7842" y="7548"/>
                    <a:pt x="7842" y="7271"/>
                  </a:cubicBezTo>
                  <a:lnTo>
                    <a:pt x="7842" y="500"/>
                  </a:lnTo>
                  <a:cubicBezTo>
                    <a:pt x="7842" y="224"/>
                    <a:pt x="7619" y="1"/>
                    <a:pt x="7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6100961" y="4107314"/>
              <a:ext cx="92430" cy="101870"/>
            </a:xfrm>
            <a:custGeom>
              <a:rect b="b" l="l" r="r" t="t"/>
              <a:pathLst>
                <a:path extrusionOk="0" h="3766" w="3417">
                  <a:moveTo>
                    <a:pt x="910" y="2061"/>
                  </a:moveTo>
                  <a:lnTo>
                    <a:pt x="1205" y="1767"/>
                  </a:lnTo>
                  <a:lnTo>
                    <a:pt x="1205" y="3221"/>
                  </a:lnTo>
                  <a:cubicBezTo>
                    <a:pt x="1205" y="3480"/>
                    <a:pt x="1392" y="3703"/>
                    <a:pt x="1651" y="3730"/>
                  </a:cubicBezTo>
                  <a:cubicBezTo>
                    <a:pt x="1954" y="3765"/>
                    <a:pt x="2213" y="3533"/>
                    <a:pt x="2213" y="3230"/>
                  </a:cubicBezTo>
                  <a:lnTo>
                    <a:pt x="2213" y="1767"/>
                  </a:lnTo>
                  <a:lnTo>
                    <a:pt x="2507" y="2061"/>
                  </a:lnTo>
                  <a:cubicBezTo>
                    <a:pt x="2703" y="2258"/>
                    <a:pt x="3024" y="2258"/>
                    <a:pt x="3221" y="2061"/>
                  </a:cubicBezTo>
                  <a:cubicBezTo>
                    <a:pt x="3417" y="1865"/>
                    <a:pt x="3417" y="1544"/>
                    <a:pt x="3221" y="1348"/>
                  </a:cubicBezTo>
                  <a:lnTo>
                    <a:pt x="2061" y="197"/>
                  </a:lnTo>
                  <a:cubicBezTo>
                    <a:pt x="1865" y="1"/>
                    <a:pt x="1544" y="1"/>
                    <a:pt x="1356" y="197"/>
                  </a:cubicBezTo>
                  <a:lnTo>
                    <a:pt x="196" y="1357"/>
                  </a:lnTo>
                  <a:cubicBezTo>
                    <a:pt x="0" y="1553"/>
                    <a:pt x="0" y="1865"/>
                    <a:pt x="196" y="2061"/>
                  </a:cubicBezTo>
                  <a:cubicBezTo>
                    <a:pt x="402" y="2258"/>
                    <a:pt x="714" y="2258"/>
                    <a:pt x="910" y="20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6100961" y="4472435"/>
              <a:ext cx="92430" cy="101843"/>
            </a:xfrm>
            <a:custGeom>
              <a:rect b="b" l="l" r="r" t="t"/>
              <a:pathLst>
                <a:path extrusionOk="0" h="3765" w="3417">
                  <a:moveTo>
                    <a:pt x="2507" y="1704"/>
                  </a:moveTo>
                  <a:lnTo>
                    <a:pt x="2213" y="1999"/>
                  </a:lnTo>
                  <a:lnTo>
                    <a:pt x="2213" y="544"/>
                  </a:lnTo>
                  <a:cubicBezTo>
                    <a:pt x="2213" y="286"/>
                    <a:pt x="2025" y="63"/>
                    <a:pt x="1767" y="36"/>
                  </a:cubicBezTo>
                  <a:cubicBezTo>
                    <a:pt x="1463" y="0"/>
                    <a:pt x="1205" y="241"/>
                    <a:pt x="1205" y="535"/>
                  </a:cubicBezTo>
                  <a:lnTo>
                    <a:pt x="1205" y="2007"/>
                  </a:lnTo>
                  <a:lnTo>
                    <a:pt x="910" y="1704"/>
                  </a:lnTo>
                  <a:cubicBezTo>
                    <a:pt x="714" y="1508"/>
                    <a:pt x="393" y="1508"/>
                    <a:pt x="196" y="1713"/>
                  </a:cubicBezTo>
                  <a:cubicBezTo>
                    <a:pt x="0" y="1909"/>
                    <a:pt x="0" y="2222"/>
                    <a:pt x="196" y="2418"/>
                  </a:cubicBezTo>
                  <a:lnTo>
                    <a:pt x="1356" y="3569"/>
                  </a:lnTo>
                  <a:cubicBezTo>
                    <a:pt x="1552" y="3765"/>
                    <a:pt x="1874" y="3765"/>
                    <a:pt x="2061" y="3569"/>
                  </a:cubicBezTo>
                  <a:lnTo>
                    <a:pt x="3221" y="2418"/>
                  </a:lnTo>
                  <a:cubicBezTo>
                    <a:pt x="3417" y="2222"/>
                    <a:pt x="3417" y="1900"/>
                    <a:pt x="3221" y="1704"/>
                  </a:cubicBezTo>
                  <a:cubicBezTo>
                    <a:pt x="3024" y="1508"/>
                    <a:pt x="2703" y="1508"/>
                    <a:pt x="2507" y="1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278815" y="4295068"/>
              <a:ext cx="101843" cy="92213"/>
            </a:xfrm>
            <a:custGeom>
              <a:rect b="b" l="l" r="r" t="t"/>
              <a:pathLst>
                <a:path extrusionOk="0" h="3409" w="3765">
                  <a:moveTo>
                    <a:pt x="3568" y="1347"/>
                  </a:moveTo>
                  <a:lnTo>
                    <a:pt x="2409" y="188"/>
                  </a:lnTo>
                  <a:cubicBezTo>
                    <a:pt x="2212" y="0"/>
                    <a:pt x="1900" y="0"/>
                    <a:pt x="1704" y="197"/>
                  </a:cubicBezTo>
                  <a:cubicBezTo>
                    <a:pt x="1508" y="393"/>
                    <a:pt x="1508" y="705"/>
                    <a:pt x="1704" y="901"/>
                  </a:cubicBezTo>
                  <a:lnTo>
                    <a:pt x="1998" y="1196"/>
                  </a:lnTo>
                  <a:lnTo>
                    <a:pt x="544" y="1196"/>
                  </a:lnTo>
                  <a:cubicBezTo>
                    <a:pt x="285" y="1196"/>
                    <a:pt x="62" y="1392"/>
                    <a:pt x="36" y="1642"/>
                  </a:cubicBezTo>
                  <a:cubicBezTo>
                    <a:pt x="0" y="1945"/>
                    <a:pt x="232" y="2204"/>
                    <a:pt x="535" y="2204"/>
                  </a:cubicBezTo>
                  <a:lnTo>
                    <a:pt x="2007" y="2204"/>
                  </a:lnTo>
                  <a:lnTo>
                    <a:pt x="1704" y="2507"/>
                  </a:lnTo>
                  <a:cubicBezTo>
                    <a:pt x="1508" y="2703"/>
                    <a:pt x="1508" y="3016"/>
                    <a:pt x="1704" y="3212"/>
                  </a:cubicBezTo>
                  <a:cubicBezTo>
                    <a:pt x="1900" y="3408"/>
                    <a:pt x="2221" y="3408"/>
                    <a:pt x="2418" y="3212"/>
                  </a:cubicBezTo>
                  <a:lnTo>
                    <a:pt x="3568" y="2052"/>
                  </a:lnTo>
                  <a:cubicBezTo>
                    <a:pt x="3765" y="1856"/>
                    <a:pt x="3765" y="1544"/>
                    <a:pt x="3568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913694" y="4295068"/>
              <a:ext cx="101870" cy="92213"/>
            </a:xfrm>
            <a:custGeom>
              <a:rect b="b" l="l" r="r" t="t"/>
              <a:pathLst>
                <a:path extrusionOk="0" h="3409" w="3766">
                  <a:moveTo>
                    <a:pt x="3221" y="1196"/>
                  </a:moveTo>
                  <a:lnTo>
                    <a:pt x="1758" y="1196"/>
                  </a:lnTo>
                  <a:lnTo>
                    <a:pt x="2061" y="901"/>
                  </a:lnTo>
                  <a:cubicBezTo>
                    <a:pt x="2258" y="705"/>
                    <a:pt x="2258" y="384"/>
                    <a:pt x="2061" y="188"/>
                  </a:cubicBezTo>
                  <a:cubicBezTo>
                    <a:pt x="1865" y="0"/>
                    <a:pt x="1544" y="0"/>
                    <a:pt x="1348" y="197"/>
                  </a:cubicBezTo>
                  <a:lnTo>
                    <a:pt x="197" y="1347"/>
                  </a:lnTo>
                  <a:cubicBezTo>
                    <a:pt x="0" y="1544"/>
                    <a:pt x="0" y="1865"/>
                    <a:pt x="197" y="2061"/>
                  </a:cubicBezTo>
                  <a:lnTo>
                    <a:pt x="1356" y="3212"/>
                  </a:lnTo>
                  <a:cubicBezTo>
                    <a:pt x="1553" y="3408"/>
                    <a:pt x="1865" y="3408"/>
                    <a:pt x="2061" y="3212"/>
                  </a:cubicBezTo>
                  <a:cubicBezTo>
                    <a:pt x="2258" y="3016"/>
                    <a:pt x="2258" y="2694"/>
                    <a:pt x="2061" y="2498"/>
                  </a:cubicBezTo>
                  <a:lnTo>
                    <a:pt x="1767" y="2204"/>
                  </a:lnTo>
                  <a:lnTo>
                    <a:pt x="3230" y="2204"/>
                  </a:lnTo>
                  <a:cubicBezTo>
                    <a:pt x="3533" y="2204"/>
                    <a:pt x="3765" y="1945"/>
                    <a:pt x="3729" y="1642"/>
                  </a:cubicBezTo>
                  <a:cubicBezTo>
                    <a:pt x="3703" y="1392"/>
                    <a:pt x="3480" y="1196"/>
                    <a:pt x="3221" y="1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23"/>
          <p:cNvGrpSpPr/>
          <p:nvPr/>
        </p:nvGrpSpPr>
        <p:grpSpPr>
          <a:xfrm>
            <a:off x="4339904" y="1032744"/>
            <a:ext cx="464340" cy="358385"/>
            <a:chOff x="6547854" y="4161604"/>
            <a:chExt cx="464340" cy="358385"/>
          </a:xfrm>
        </p:grpSpPr>
        <p:sp>
          <p:nvSpPr>
            <p:cNvPr id="427" name="Google Shape;427;p23"/>
            <p:cNvSpPr/>
            <p:nvPr/>
          </p:nvSpPr>
          <p:spPr>
            <a:xfrm>
              <a:off x="6547854" y="4363586"/>
              <a:ext cx="244478" cy="156403"/>
            </a:xfrm>
            <a:custGeom>
              <a:rect b="b" l="l" r="r" t="t"/>
              <a:pathLst>
                <a:path extrusionOk="0" h="5782" w="9038">
                  <a:moveTo>
                    <a:pt x="8958" y="438"/>
                  </a:moveTo>
                  <a:lnTo>
                    <a:pt x="7495" y="72"/>
                  </a:lnTo>
                  <a:cubicBezTo>
                    <a:pt x="7307" y="28"/>
                    <a:pt x="7102" y="90"/>
                    <a:pt x="6977" y="260"/>
                  </a:cubicBezTo>
                  <a:lnTo>
                    <a:pt x="5880" y="1705"/>
                  </a:lnTo>
                  <a:lnTo>
                    <a:pt x="4774" y="251"/>
                  </a:lnTo>
                  <a:cubicBezTo>
                    <a:pt x="4658" y="90"/>
                    <a:pt x="4444" y="1"/>
                    <a:pt x="4238" y="54"/>
                  </a:cubicBezTo>
                  <a:lnTo>
                    <a:pt x="2499" y="500"/>
                  </a:lnTo>
                  <a:cubicBezTo>
                    <a:pt x="1018" y="884"/>
                    <a:pt x="1" y="2186"/>
                    <a:pt x="1" y="3712"/>
                  </a:cubicBezTo>
                  <a:lnTo>
                    <a:pt x="1" y="5282"/>
                  </a:lnTo>
                  <a:cubicBezTo>
                    <a:pt x="1" y="5559"/>
                    <a:pt x="224" y="5782"/>
                    <a:pt x="509" y="5782"/>
                  </a:cubicBezTo>
                  <a:lnTo>
                    <a:pt x="9038" y="5782"/>
                  </a:lnTo>
                  <a:cubicBezTo>
                    <a:pt x="8984" y="5630"/>
                    <a:pt x="8958" y="5460"/>
                    <a:pt x="8958" y="52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900668" y="4324986"/>
              <a:ext cx="28998" cy="32108"/>
            </a:xfrm>
            <a:custGeom>
              <a:rect b="b" l="l" r="r" t="t"/>
              <a:pathLst>
                <a:path extrusionOk="0" h="1187" w="1072">
                  <a:moveTo>
                    <a:pt x="768" y="1026"/>
                  </a:moveTo>
                  <a:lnTo>
                    <a:pt x="1071" y="1187"/>
                  </a:lnTo>
                  <a:lnTo>
                    <a:pt x="1071" y="0"/>
                  </a:lnTo>
                  <a:lnTo>
                    <a:pt x="1" y="0"/>
                  </a:lnTo>
                  <a:lnTo>
                    <a:pt x="1" y="1187"/>
                  </a:lnTo>
                  <a:lnTo>
                    <a:pt x="304" y="1035"/>
                  </a:lnTo>
                  <a:cubicBezTo>
                    <a:pt x="447" y="964"/>
                    <a:pt x="616" y="955"/>
                    <a:pt x="768" y="10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817164" y="4324986"/>
              <a:ext cx="195030" cy="195003"/>
            </a:xfrm>
            <a:custGeom>
              <a:rect b="b" l="l" r="r" t="t"/>
              <a:pathLst>
                <a:path extrusionOk="0" h="7209" w="7210">
                  <a:moveTo>
                    <a:pt x="6710" y="0"/>
                  </a:moveTo>
                  <a:lnTo>
                    <a:pt x="5166" y="0"/>
                  </a:lnTo>
                  <a:lnTo>
                    <a:pt x="5166" y="1981"/>
                  </a:lnTo>
                  <a:cubicBezTo>
                    <a:pt x="5166" y="2231"/>
                    <a:pt x="4997" y="2445"/>
                    <a:pt x="4765" y="2489"/>
                  </a:cubicBezTo>
                  <a:cubicBezTo>
                    <a:pt x="4622" y="2516"/>
                    <a:pt x="4497" y="2489"/>
                    <a:pt x="4390" y="2427"/>
                  </a:cubicBezTo>
                  <a:lnTo>
                    <a:pt x="3623" y="2043"/>
                  </a:lnTo>
                  <a:lnTo>
                    <a:pt x="2811" y="2445"/>
                  </a:lnTo>
                  <a:cubicBezTo>
                    <a:pt x="2472" y="2614"/>
                    <a:pt x="2079" y="2365"/>
                    <a:pt x="2079" y="1999"/>
                  </a:cubicBezTo>
                  <a:lnTo>
                    <a:pt x="2079" y="0"/>
                  </a:lnTo>
                  <a:lnTo>
                    <a:pt x="509" y="0"/>
                  </a:lnTo>
                  <a:cubicBezTo>
                    <a:pt x="233" y="0"/>
                    <a:pt x="1" y="232"/>
                    <a:pt x="1" y="509"/>
                  </a:cubicBezTo>
                  <a:lnTo>
                    <a:pt x="1" y="6709"/>
                  </a:lnTo>
                  <a:cubicBezTo>
                    <a:pt x="1" y="6986"/>
                    <a:pt x="233" y="7209"/>
                    <a:pt x="509" y="7209"/>
                  </a:cubicBezTo>
                  <a:lnTo>
                    <a:pt x="6710" y="7209"/>
                  </a:lnTo>
                  <a:cubicBezTo>
                    <a:pt x="6986" y="7209"/>
                    <a:pt x="7209" y="6986"/>
                    <a:pt x="7209" y="6709"/>
                  </a:cubicBezTo>
                  <a:lnTo>
                    <a:pt x="7209" y="509"/>
                  </a:lnTo>
                  <a:cubicBezTo>
                    <a:pt x="7209" y="232"/>
                    <a:pt x="6986" y="0"/>
                    <a:pt x="6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6615182" y="4161604"/>
              <a:ext cx="183210" cy="183183"/>
            </a:xfrm>
            <a:custGeom>
              <a:rect b="b" l="l" r="r" t="t"/>
              <a:pathLst>
                <a:path extrusionOk="0" h="6772" w="6773">
                  <a:moveTo>
                    <a:pt x="6772" y="3382"/>
                  </a:moveTo>
                  <a:cubicBezTo>
                    <a:pt x="6772" y="5255"/>
                    <a:pt x="5255" y="6772"/>
                    <a:pt x="3391" y="6772"/>
                  </a:cubicBezTo>
                  <a:cubicBezTo>
                    <a:pt x="1518" y="6772"/>
                    <a:pt x="1" y="5255"/>
                    <a:pt x="1" y="3382"/>
                  </a:cubicBezTo>
                  <a:cubicBezTo>
                    <a:pt x="1" y="1518"/>
                    <a:pt x="1518" y="1"/>
                    <a:pt x="3391" y="1"/>
                  </a:cubicBezTo>
                  <a:cubicBezTo>
                    <a:pt x="5255" y="1"/>
                    <a:pt x="6772" y="1518"/>
                    <a:pt x="6772" y="3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7037790" y="979777"/>
            <a:ext cx="465259" cy="464313"/>
            <a:chOff x="7180365" y="4108775"/>
            <a:chExt cx="465259" cy="464313"/>
          </a:xfrm>
        </p:grpSpPr>
        <p:sp>
          <p:nvSpPr>
            <p:cNvPr id="432" name="Google Shape;432;p23"/>
            <p:cNvSpPr/>
            <p:nvPr/>
          </p:nvSpPr>
          <p:spPr>
            <a:xfrm>
              <a:off x="7180365" y="4262013"/>
              <a:ext cx="177854" cy="311075"/>
            </a:xfrm>
            <a:custGeom>
              <a:rect b="b" l="l" r="r" t="t"/>
              <a:pathLst>
                <a:path extrusionOk="0" h="11500" w="6575">
                  <a:moveTo>
                    <a:pt x="5067" y="0"/>
                  </a:moveTo>
                  <a:lnTo>
                    <a:pt x="1508" y="0"/>
                  </a:lnTo>
                  <a:cubicBezTo>
                    <a:pt x="678" y="0"/>
                    <a:pt x="0" y="669"/>
                    <a:pt x="0" y="1508"/>
                  </a:cubicBezTo>
                  <a:lnTo>
                    <a:pt x="0" y="4791"/>
                  </a:lnTo>
                  <a:cubicBezTo>
                    <a:pt x="0" y="5371"/>
                    <a:pt x="330" y="5888"/>
                    <a:pt x="839" y="6138"/>
                  </a:cubicBezTo>
                  <a:lnTo>
                    <a:pt x="839" y="10991"/>
                  </a:lnTo>
                  <a:cubicBezTo>
                    <a:pt x="839" y="11267"/>
                    <a:pt x="1062" y="11499"/>
                    <a:pt x="1338" y="11499"/>
                  </a:cubicBezTo>
                  <a:lnTo>
                    <a:pt x="5228" y="11499"/>
                  </a:lnTo>
                  <a:cubicBezTo>
                    <a:pt x="5504" y="11499"/>
                    <a:pt x="5736" y="11267"/>
                    <a:pt x="5736" y="10991"/>
                  </a:cubicBezTo>
                  <a:lnTo>
                    <a:pt x="5736" y="6138"/>
                  </a:lnTo>
                  <a:cubicBezTo>
                    <a:pt x="6236" y="5888"/>
                    <a:pt x="6575" y="5371"/>
                    <a:pt x="6575" y="4791"/>
                  </a:cubicBezTo>
                  <a:lnTo>
                    <a:pt x="6575" y="1508"/>
                  </a:lnTo>
                  <a:cubicBezTo>
                    <a:pt x="6575" y="669"/>
                    <a:pt x="5897" y="0"/>
                    <a:pt x="5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7438800" y="4263690"/>
              <a:ext cx="146990" cy="146016"/>
            </a:xfrm>
            <a:custGeom>
              <a:rect b="b" l="l" r="r" t="t"/>
              <a:pathLst>
                <a:path extrusionOk="0" h="5398" w="5434">
                  <a:moveTo>
                    <a:pt x="500" y="5398"/>
                  </a:moveTo>
                  <a:lnTo>
                    <a:pt x="4934" y="5398"/>
                  </a:lnTo>
                  <a:cubicBezTo>
                    <a:pt x="5210" y="5398"/>
                    <a:pt x="5433" y="5175"/>
                    <a:pt x="5433" y="4898"/>
                  </a:cubicBezTo>
                  <a:lnTo>
                    <a:pt x="5433" y="509"/>
                  </a:lnTo>
                  <a:cubicBezTo>
                    <a:pt x="5433" y="224"/>
                    <a:pt x="5210" y="1"/>
                    <a:pt x="4934" y="1"/>
                  </a:cubicBezTo>
                  <a:lnTo>
                    <a:pt x="3221" y="1"/>
                  </a:lnTo>
                  <a:lnTo>
                    <a:pt x="3221" y="696"/>
                  </a:lnTo>
                  <a:cubicBezTo>
                    <a:pt x="3221" y="955"/>
                    <a:pt x="3034" y="1178"/>
                    <a:pt x="2775" y="1205"/>
                  </a:cubicBezTo>
                  <a:cubicBezTo>
                    <a:pt x="2472" y="1241"/>
                    <a:pt x="2213" y="1000"/>
                    <a:pt x="2213" y="705"/>
                  </a:cubicBezTo>
                  <a:lnTo>
                    <a:pt x="2213" y="1"/>
                  </a:lnTo>
                  <a:lnTo>
                    <a:pt x="500" y="1"/>
                  </a:lnTo>
                  <a:cubicBezTo>
                    <a:pt x="224" y="1"/>
                    <a:pt x="0" y="224"/>
                    <a:pt x="0" y="509"/>
                  </a:cubicBezTo>
                  <a:lnTo>
                    <a:pt x="0" y="4898"/>
                  </a:lnTo>
                  <a:cubicBezTo>
                    <a:pt x="0" y="5175"/>
                    <a:pt x="224" y="5398"/>
                    <a:pt x="500" y="53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7208578" y="4108775"/>
              <a:ext cx="153752" cy="133952"/>
            </a:xfrm>
            <a:custGeom>
              <a:rect b="b" l="l" r="r" t="t"/>
              <a:pathLst>
                <a:path extrusionOk="0" h="4952" w="5684">
                  <a:moveTo>
                    <a:pt x="5157" y="1874"/>
                  </a:moveTo>
                  <a:lnTo>
                    <a:pt x="4658" y="1874"/>
                  </a:lnTo>
                  <a:lnTo>
                    <a:pt x="4658" y="1276"/>
                  </a:lnTo>
                  <a:cubicBezTo>
                    <a:pt x="4658" y="571"/>
                    <a:pt x="4087" y="0"/>
                    <a:pt x="3373" y="0"/>
                  </a:cubicBezTo>
                  <a:lnTo>
                    <a:pt x="1277" y="0"/>
                  </a:lnTo>
                  <a:cubicBezTo>
                    <a:pt x="572" y="0"/>
                    <a:pt x="1" y="571"/>
                    <a:pt x="1" y="1276"/>
                  </a:cubicBezTo>
                  <a:lnTo>
                    <a:pt x="1" y="2543"/>
                  </a:lnTo>
                  <a:cubicBezTo>
                    <a:pt x="1" y="3801"/>
                    <a:pt x="982" y="4853"/>
                    <a:pt x="2240" y="4907"/>
                  </a:cubicBezTo>
                  <a:cubicBezTo>
                    <a:pt x="3462" y="4951"/>
                    <a:pt x="4488" y="4059"/>
                    <a:pt x="4649" y="2882"/>
                  </a:cubicBezTo>
                  <a:lnTo>
                    <a:pt x="5139" y="2882"/>
                  </a:lnTo>
                  <a:cubicBezTo>
                    <a:pt x="5398" y="2882"/>
                    <a:pt x="5621" y="2694"/>
                    <a:pt x="5657" y="2436"/>
                  </a:cubicBezTo>
                  <a:cubicBezTo>
                    <a:pt x="5684" y="2132"/>
                    <a:pt x="5452" y="1874"/>
                    <a:pt x="5157" y="18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7378966" y="4427072"/>
              <a:ext cx="119696" cy="146016"/>
            </a:xfrm>
            <a:custGeom>
              <a:rect b="b" l="l" r="r" t="t"/>
              <a:pathLst>
                <a:path extrusionOk="0" h="5398" w="4425">
                  <a:moveTo>
                    <a:pt x="3925" y="0"/>
                  </a:moveTo>
                  <a:lnTo>
                    <a:pt x="2712" y="0"/>
                  </a:lnTo>
                  <a:lnTo>
                    <a:pt x="2712" y="687"/>
                  </a:lnTo>
                  <a:cubicBezTo>
                    <a:pt x="2712" y="946"/>
                    <a:pt x="2525" y="1178"/>
                    <a:pt x="2275" y="1204"/>
                  </a:cubicBezTo>
                  <a:cubicBezTo>
                    <a:pt x="1972" y="1231"/>
                    <a:pt x="1713" y="999"/>
                    <a:pt x="1713" y="705"/>
                  </a:cubicBezTo>
                  <a:lnTo>
                    <a:pt x="1713" y="0"/>
                  </a:lnTo>
                  <a:lnTo>
                    <a:pt x="500" y="0"/>
                  </a:lnTo>
                  <a:cubicBezTo>
                    <a:pt x="223" y="0"/>
                    <a:pt x="0" y="223"/>
                    <a:pt x="0" y="500"/>
                  </a:cubicBezTo>
                  <a:lnTo>
                    <a:pt x="0" y="4889"/>
                  </a:lnTo>
                  <a:cubicBezTo>
                    <a:pt x="0" y="5165"/>
                    <a:pt x="223" y="5397"/>
                    <a:pt x="500" y="5397"/>
                  </a:cubicBezTo>
                  <a:lnTo>
                    <a:pt x="3925" y="5397"/>
                  </a:lnTo>
                  <a:cubicBezTo>
                    <a:pt x="4202" y="5397"/>
                    <a:pt x="4425" y="5165"/>
                    <a:pt x="4425" y="4889"/>
                  </a:cubicBezTo>
                  <a:lnTo>
                    <a:pt x="4425" y="500"/>
                  </a:lnTo>
                  <a:cubicBezTo>
                    <a:pt x="4425" y="223"/>
                    <a:pt x="4202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525901" y="4427072"/>
              <a:ext cx="119723" cy="146016"/>
            </a:xfrm>
            <a:custGeom>
              <a:rect b="b" l="l" r="r" t="t"/>
              <a:pathLst>
                <a:path extrusionOk="0" h="5398" w="4426">
                  <a:moveTo>
                    <a:pt x="3926" y="0"/>
                  </a:moveTo>
                  <a:lnTo>
                    <a:pt x="2713" y="0"/>
                  </a:lnTo>
                  <a:lnTo>
                    <a:pt x="2713" y="687"/>
                  </a:lnTo>
                  <a:cubicBezTo>
                    <a:pt x="2713" y="946"/>
                    <a:pt x="2526" y="1178"/>
                    <a:pt x="2267" y="1204"/>
                  </a:cubicBezTo>
                  <a:cubicBezTo>
                    <a:pt x="1964" y="1231"/>
                    <a:pt x="1714" y="999"/>
                    <a:pt x="1714" y="705"/>
                  </a:cubicBezTo>
                  <a:lnTo>
                    <a:pt x="1714" y="0"/>
                  </a:lnTo>
                  <a:lnTo>
                    <a:pt x="501" y="0"/>
                  </a:lnTo>
                  <a:cubicBezTo>
                    <a:pt x="224" y="0"/>
                    <a:pt x="1" y="223"/>
                    <a:pt x="1" y="500"/>
                  </a:cubicBezTo>
                  <a:lnTo>
                    <a:pt x="1" y="4889"/>
                  </a:lnTo>
                  <a:cubicBezTo>
                    <a:pt x="1" y="5165"/>
                    <a:pt x="224" y="5397"/>
                    <a:pt x="501" y="5397"/>
                  </a:cubicBezTo>
                  <a:lnTo>
                    <a:pt x="3926" y="5397"/>
                  </a:lnTo>
                  <a:cubicBezTo>
                    <a:pt x="4203" y="5397"/>
                    <a:pt x="4426" y="5165"/>
                    <a:pt x="4426" y="4889"/>
                  </a:cubicBezTo>
                  <a:lnTo>
                    <a:pt x="4426" y="500"/>
                  </a:lnTo>
                  <a:cubicBezTo>
                    <a:pt x="4426" y="223"/>
                    <a:pt x="4203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23"/>
          <p:cNvSpPr txBox="1"/>
          <p:nvPr>
            <p:ph type="title"/>
          </p:nvPr>
        </p:nvSpPr>
        <p:spPr>
          <a:xfrm>
            <a:off x="720000" y="997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7"/>
          <p:cNvGrpSpPr/>
          <p:nvPr/>
        </p:nvGrpSpPr>
        <p:grpSpPr>
          <a:xfrm>
            <a:off x="1668379" y="3020674"/>
            <a:ext cx="314171" cy="314171"/>
            <a:chOff x="1379798" y="1723250"/>
            <a:chExt cx="397887" cy="397887"/>
          </a:xfrm>
        </p:grpSpPr>
        <p:sp>
          <p:nvSpPr>
            <p:cNvPr id="443" name="Google Shape;443;p37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807606" y="3020674"/>
            <a:ext cx="314188" cy="314171"/>
            <a:chOff x="266768" y="1721375"/>
            <a:chExt cx="397907" cy="397887"/>
          </a:xfrm>
        </p:grpSpPr>
        <p:sp>
          <p:nvSpPr>
            <p:cNvPr id="448" name="Google Shape;448;p37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1238007" y="3020674"/>
            <a:ext cx="314155" cy="314171"/>
            <a:chOff x="864491" y="1723250"/>
            <a:chExt cx="397866" cy="397887"/>
          </a:xfrm>
        </p:grpSpPr>
        <p:sp>
          <p:nvSpPr>
            <p:cNvPr id="451" name="Google Shape;451;p37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98849" y="3049299"/>
            <a:ext cx="315131" cy="25702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37"/>
          <p:cNvPicPr preferRelativeResize="0"/>
          <p:nvPr/>
        </p:nvPicPr>
        <p:blipFill rotWithShape="1">
          <a:blip r:embed="rId3">
            <a:alphaModFix/>
          </a:blip>
          <a:srcRect b="0" l="5563" r="5563" t="0"/>
          <a:stretch/>
        </p:blipFill>
        <p:spPr>
          <a:xfrm>
            <a:off x="4068800" y="880700"/>
            <a:ext cx="4911549" cy="35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>
            <p:ph type="title"/>
          </p:nvPr>
        </p:nvSpPr>
        <p:spPr>
          <a:xfrm>
            <a:off x="720000" y="1316850"/>
            <a:ext cx="3355800" cy="12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GRACIAS!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500"/>
              <a:t>ESKERRIK!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>
            <p:ph idx="2" type="title"/>
          </p:nvPr>
        </p:nvSpPr>
        <p:spPr>
          <a:xfrm>
            <a:off x="720000" y="1370549"/>
            <a:ext cx="24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189" name="Google Shape;189;p3"/>
          <p:cNvSpPr txBox="1"/>
          <p:nvPr>
            <p:ph idx="3" type="title"/>
          </p:nvPr>
        </p:nvSpPr>
        <p:spPr>
          <a:xfrm>
            <a:off x="4981500" y="1370675"/>
            <a:ext cx="2607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Exploratorio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 Datos</a:t>
            </a:r>
            <a:endParaRPr/>
          </a:p>
        </p:txBody>
      </p:sp>
      <p:sp>
        <p:nvSpPr>
          <p:cNvPr id="190" name="Google Shape;190;p3"/>
          <p:cNvSpPr txBox="1"/>
          <p:nvPr>
            <p:ph idx="5" type="title"/>
          </p:nvPr>
        </p:nvSpPr>
        <p:spPr>
          <a:xfrm>
            <a:off x="720000" y="2518574"/>
            <a:ext cx="24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Limpieza Datos</a:t>
            </a:r>
            <a:endParaRPr/>
          </a:p>
        </p:txBody>
      </p:sp>
      <p:sp>
        <p:nvSpPr>
          <p:cNvPr id="191" name="Google Shape;191;p3"/>
          <p:cNvSpPr txBox="1"/>
          <p:nvPr>
            <p:ph idx="7" type="title"/>
          </p:nvPr>
        </p:nvSpPr>
        <p:spPr>
          <a:xfrm>
            <a:off x="4981500" y="2541974"/>
            <a:ext cx="24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192" name="Google Shape;192;p3"/>
          <p:cNvSpPr txBox="1"/>
          <p:nvPr>
            <p:ph idx="9" type="title"/>
          </p:nvPr>
        </p:nvSpPr>
        <p:spPr>
          <a:xfrm>
            <a:off x="3224500" y="1370531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"/>
          <p:cNvSpPr txBox="1"/>
          <p:nvPr>
            <p:ph idx="13" type="title"/>
          </p:nvPr>
        </p:nvSpPr>
        <p:spPr>
          <a:xfrm>
            <a:off x="3224500" y="2542106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3"/>
          <p:cNvSpPr txBox="1"/>
          <p:nvPr>
            <p:ph idx="14" type="title"/>
          </p:nvPr>
        </p:nvSpPr>
        <p:spPr>
          <a:xfrm>
            <a:off x="7492950" y="1370553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5" name="Google Shape;195;p3"/>
          <p:cNvSpPr txBox="1"/>
          <p:nvPr>
            <p:ph idx="15" type="title"/>
          </p:nvPr>
        </p:nvSpPr>
        <p:spPr>
          <a:xfrm>
            <a:off x="7492950" y="2542106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6" name="Google Shape;196;p3"/>
          <p:cNvSpPr txBox="1"/>
          <p:nvPr>
            <p:ph idx="16" type="title"/>
          </p:nvPr>
        </p:nvSpPr>
        <p:spPr>
          <a:xfrm>
            <a:off x="713100" y="3713575"/>
            <a:ext cx="24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97" name="Google Shape;197;p3"/>
          <p:cNvSpPr txBox="1"/>
          <p:nvPr>
            <p:ph idx="20" type="title"/>
          </p:nvPr>
        </p:nvSpPr>
        <p:spPr>
          <a:xfrm>
            <a:off x="3224500" y="3713705"/>
            <a:ext cx="803100" cy="8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8" name="Google Shape;198;p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ÍNDICE DE CONTENIDO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635925" y="2393650"/>
            <a:ext cx="47058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204" name="Google Shape;204;p6"/>
          <p:cNvSpPr txBox="1"/>
          <p:nvPr>
            <p:ph idx="1" type="subTitle"/>
          </p:nvPr>
        </p:nvSpPr>
        <p:spPr>
          <a:xfrm>
            <a:off x="635925" y="3724500"/>
            <a:ext cx="4705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Vamos a realizar  el </a:t>
            </a:r>
            <a:r>
              <a:rPr lang="en" sz="1500"/>
              <a:t>análisis</a:t>
            </a:r>
            <a:r>
              <a:rPr lang="en" sz="1500"/>
              <a:t> exploratorio de datos sobre un Ecommerce  Del sector </a:t>
            </a:r>
            <a:r>
              <a:rPr lang="en" sz="1500"/>
              <a:t>cosmético</a:t>
            </a:r>
            <a:r>
              <a:rPr lang="en" sz="1500"/>
              <a:t>  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situado en Rusia.</a:t>
            </a: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10987" r="10979" t="0"/>
          <a:stretch/>
        </p:blipFill>
        <p:spPr>
          <a:xfrm>
            <a:off x="4914350" y="945047"/>
            <a:ext cx="3405576" cy="36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>
            <p:ph idx="2" type="title"/>
          </p:nvPr>
        </p:nvSpPr>
        <p:spPr>
          <a:xfrm>
            <a:off x="2362175" y="1067119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idx="1" type="body"/>
          </p:nvPr>
        </p:nvSpPr>
        <p:spPr>
          <a:xfrm>
            <a:off x="4452600" y="2052625"/>
            <a:ext cx="40212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/>
              <a:t>Tenemos  que analizar los datos para intentar crear potenciales acciones CRO  o ratios de conversión para incrementen visitas, conversiones y ticket medio.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/>
              <a:t>De esta forma se podrá  aumentar la facturación global del negocio</a:t>
            </a:r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6746" r="6746" t="0"/>
          <a:stretch/>
        </p:blipFill>
        <p:spPr>
          <a:xfrm>
            <a:off x="83450" y="978300"/>
            <a:ext cx="4194975" cy="340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>
            <p:ph type="title"/>
          </p:nvPr>
        </p:nvSpPr>
        <p:spPr>
          <a:xfrm>
            <a:off x="4572000" y="636588"/>
            <a:ext cx="3782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300"/>
              <a:t>HIPÓTESIS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400" y="1785700"/>
            <a:ext cx="4035349" cy="280035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>
            <p:ph idx="4294967295" type="body"/>
          </p:nvPr>
        </p:nvSpPr>
        <p:spPr>
          <a:xfrm>
            <a:off x="448150" y="578875"/>
            <a:ext cx="56760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Sobre  el customer jourjey: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Como es un  proceso de compra?.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Como ha sido la tendencia de compra?.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Sobre los clientes: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Cuantos productos compran cada cliente?.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Cuánto</a:t>
            </a:r>
            <a:r>
              <a:rPr lang="en"/>
              <a:t> gasta cada cliente?.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Hay “mejores clientes” ?.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Sobre el producto: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Cuales son los productos más vendidos?.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Hay  productos que no se venden?.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Hay relación entre precio y volumen de ventas?.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5032800" y="354738"/>
            <a:ext cx="3782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300"/>
              <a:t>PREGUNTAS </a:t>
            </a:r>
            <a:endParaRPr sz="3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300"/>
              <a:t>SEMILLA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4074000" y="2278350"/>
            <a:ext cx="46707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EXPLORATORIO DE DATOS</a:t>
            </a:r>
            <a:endParaRPr sz="4700"/>
          </a:p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4387800" y="3724500"/>
            <a:ext cx="4043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Primer analisis del dataset</a:t>
            </a:r>
            <a:endParaRPr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50" y="995639"/>
            <a:ext cx="4334751" cy="315222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>
            <p:ph idx="2" type="title"/>
          </p:nvPr>
        </p:nvSpPr>
        <p:spPr>
          <a:xfrm>
            <a:off x="5782950" y="1027350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041bdb4ca_1_4"/>
          <p:cNvSpPr txBox="1"/>
          <p:nvPr>
            <p:ph idx="1" type="body"/>
          </p:nvPr>
        </p:nvSpPr>
        <p:spPr>
          <a:xfrm>
            <a:off x="720000" y="834750"/>
            <a:ext cx="77040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Tenemos una base de datos con 5 tablas con las ventas realizadas de los cosméticos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Tablas: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 tablas corresponden a los últimos meses del 2019.,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 tablas son de los 2 primeros meses del 2020, pre-pandemia.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 ser ventas continuas en el tiempo, tenemos que juntar las 5 tablas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Tenemos un total de más de 2 millones de ventas realizadas.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Para trabajar más a gusto traduciremos los títulos.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Series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Tenemos un total de 8 rows: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Index de tipo Entero.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Event_time de tipo objeto.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Event_type  de tipo objeto.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Product_id de ti.po Entero.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Category_id de tipo Entero.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Category_code de tipo objeto.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Brand de tipo objeto.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Price de tipo float.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User_id de tipo Entero.</a:t>
            </a:r>
            <a:endParaRPr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User_session de tipo objeto.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234" name="Google Shape;234;g32041bdb4ca_1_4"/>
          <p:cNvSpPr txBox="1"/>
          <p:nvPr>
            <p:ph type="title"/>
          </p:nvPr>
        </p:nvSpPr>
        <p:spPr>
          <a:xfrm>
            <a:off x="720000" y="310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35" name="Google Shape;235;g32041bdb4ca_1_4"/>
          <p:cNvSpPr txBox="1"/>
          <p:nvPr/>
        </p:nvSpPr>
        <p:spPr>
          <a:xfrm>
            <a:off x="6350400" y="387000"/>
            <a:ext cx="5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g32041bdb4ca_1_4"/>
          <p:cNvSpPr txBox="1"/>
          <p:nvPr>
            <p:ph idx="1" type="body"/>
          </p:nvPr>
        </p:nvSpPr>
        <p:spPr>
          <a:xfrm>
            <a:off x="5368575" y="2689250"/>
            <a:ext cx="31872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Nulos: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De los datos obtenidos tenemos los siguientes datos nulos.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Category_code:   2060411 ( 98%)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Brand: 891646 (43%)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Sesion: 506 (0.02%)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2351700" y="2393650"/>
            <a:ext cx="44406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LIMPIEZA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242" name="Google Shape;242;p17"/>
          <p:cNvSpPr txBox="1"/>
          <p:nvPr>
            <p:ph idx="1" type="subTitle"/>
          </p:nvPr>
        </p:nvSpPr>
        <p:spPr>
          <a:xfrm>
            <a:off x="2351700" y="3724500"/>
            <a:ext cx="4440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Preparamos la base datos para poder realizar el estudio</a:t>
            </a:r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14463" r="11176" t="0"/>
          <a:stretch/>
        </p:blipFill>
        <p:spPr>
          <a:xfrm>
            <a:off x="0" y="372750"/>
            <a:ext cx="2513250" cy="256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4">
            <a:alphaModFix/>
          </a:blip>
          <a:srcRect b="0" l="10196" r="11247" t="0"/>
          <a:stretch/>
        </p:blipFill>
        <p:spPr>
          <a:xfrm>
            <a:off x="6316400" y="372750"/>
            <a:ext cx="2827601" cy="25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>
            <p:ph idx="2" type="title"/>
          </p:nvPr>
        </p:nvSpPr>
        <p:spPr>
          <a:xfrm>
            <a:off x="3945600" y="1027350"/>
            <a:ext cx="1252800" cy="12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commerce and Retail Delivery Business Plan by Slidesgo">
  <a:themeElements>
    <a:clrScheme name="Simple Light">
      <a:dk1>
        <a:srgbClr val="23212E"/>
      </a:dk1>
      <a:lt1>
        <a:srgbClr val="FFFFFF"/>
      </a:lt1>
      <a:dk2>
        <a:srgbClr val="A5004C"/>
      </a:dk2>
      <a:lt2>
        <a:srgbClr val="E0A48F"/>
      </a:lt2>
      <a:accent1>
        <a:srgbClr val="86185E"/>
      </a:accent1>
      <a:accent2>
        <a:srgbClr val="C25B70"/>
      </a:accent2>
      <a:accent3>
        <a:srgbClr val="A33356"/>
      </a:accent3>
      <a:accent4>
        <a:srgbClr val="23212E"/>
      </a:accent4>
      <a:accent5>
        <a:srgbClr val="FFFFFF"/>
      </a:accent5>
      <a:accent6>
        <a:srgbClr val="A5004C"/>
      </a:accent6>
      <a:hlink>
        <a:srgbClr val="A500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