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4"/>
  </p:sldMasterIdLst>
  <p:notesMasterIdLst>
    <p:notesMasterId r:id="rId21"/>
  </p:notesMasterIdLst>
  <p:sldIdLst>
    <p:sldId id="299" r:id="rId5"/>
    <p:sldId id="305" r:id="rId6"/>
    <p:sldId id="300" r:id="rId7"/>
    <p:sldId id="306" r:id="rId8"/>
    <p:sldId id="307" r:id="rId9"/>
    <p:sldId id="308" r:id="rId10"/>
    <p:sldId id="301" r:id="rId11"/>
    <p:sldId id="302" r:id="rId12"/>
    <p:sldId id="303" r:id="rId13"/>
    <p:sldId id="309" r:id="rId14"/>
    <p:sldId id="311" r:id="rId15"/>
    <p:sldId id="312" r:id="rId16"/>
    <p:sldId id="310" r:id="rId17"/>
    <p:sldId id="304" r:id="rId18"/>
    <p:sldId id="298" r:id="rId19"/>
    <p:sldId id="313" r:id="rId20"/>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73671-68EE-4F64-8246-5F67DB94FED0}">
  <a:tblStyle styleId="{42E73671-68EE-4F64-8246-5F67DB94FED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6"/>
  </p:normalViewPr>
  <p:slideViewPr>
    <p:cSldViewPr snapToGrid="0">
      <p:cViewPr varScale="1">
        <p:scale>
          <a:sx n="88" d="100"/>
          <a:sy n="88" d="100"/>
        </p:scale>
        <p:origin x="184" y="5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5283200" cy="3444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6905625" y="0"/>
            <a:ext cx="5283200" cy="3444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038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1219200" y="3300413"/>
            <a:ext cx="9753600" cy="2700337"/>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513"/>
            <a:ext cx="5283200" cy="344487"/>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6905625" y="6513513"/>
            <a:ext cx="5283200" cy="344487"/>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525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Shape 1264"/>
          <p:cNvSpPr txBox="1">
            <a:spLocks noGrp="1"/>
          </p:cNvSpPr>
          <p:nvPr>
            <p:ph type="body" idx="1"/>
          </p:nvPr>
        </p:nvSpPr>
        <p:spPr>
          <a:xfrm>
            <a:off x="1219200" y="3300413"/>
            <a:ext cx="9753600" cy="2700337"/>
          </a:xfrm>
          <a:prstGeom prst="rect">
            <a:avLst/>
          </a:prstGeom>
        </p:spPr>
        <p:txBody>
          <a:bodyPr wrap="square" lIns="91425" tIns="91425" rIns="91425" bIns="91425" anchor="t" anchorCtr="0">
            <a:noAutofit/>
          </a:bodyPr>
          <a:lstStyle/>
          <a:p>
            <a:pPr lvl="0">
              <a:spcBef>
                <a:spcPts val="0"/>
              </a:spcBef>
              <a:buNone/>
            </a:pPr>
            <a:endParaRPr/>
          </a:p>
        </p:txBody>
      </p:sp>
      <p:sp>
        <p:nvSpPr>
          <p:cNvPr id="1265" name="Shape 1265"/>
          <p:cNvSpPr>
            <a:spLocks noGrp="1" noRot="1" noChangeAspect="1"/>
          </p:cNvSpPr>
          <p:nvPr>
            <p:ph type="sldImg" idx="2"/>
          </p:nvPr>
        </p:nvSpPr>
        <p:spPr>
          <a:xfrm>
            <a:off x="4038600" y="857250"/>
            <a:ext cx="4114800" cy="23145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Only">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2833043" y="544789"/>
            <a:ext cx="6525912" cy="839469"/>
          </a:xfrm>
          <a:prstGeom prst="rect">
            <a:avLst/>
          </a:prstGeom>
          <a:noFill/>
          <a:ln>
            <a:noFill/>
          </a:ln>
        </p:spPr>
        <p:txBody>
          <a:bodyPr wrap="square" lIns="91425" tIns="91425" rIns="91425" bIns="91425" anchor="t" anchorCtr="0"/>
          <a:lstStyle>
            <a:lvl1pPr marL="0" marR="0" lvl="0" indent="0" algn="l" rtl="0">
              <a:spcBef>
                <a:spcPts val="0"/>
              </a:spcBef>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ftr" idx="11"/>
          </p:nvPr>
        </p:nvSpPr>
        <p:spPr>
          <a:xfrm>
            <a:off x="4145280" y="6377940"/>
            <a:ext cx="3901440" cy="342900"/>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609600" y="6377940"/>
            <a:ext cx="2804160" cy="342900"/>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778240" y="6377940"/>
            <a:ext cx="2804160" cy="342900"/>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Slide">
    <p:spTree>
      <p:nvGrpSpPr>
        <p:cNvPr id="1" name="Shape 34"/>
        <p:cNvGrpSpPr/>
        <p:nvPr/>
      </p:nvGrpSpPr>
      <p:grpSpPr>
        <a:xfrm>
          <a:off x="0" y="0"/>
          <a:ext cx="0" cy="0"/>
          <a:chOff x="0" y="0"/>
          <a:chExt cx="0" cy="0"/>
        </a:xfrm>
      </p:grpSpPr>
      <p:sp>
        <p:nvSpPr>
          <p:cNvPr id="35" name="Shape 35"/>
          <p:cNvSpPr txBox="1">
            <a:spLocks noGrp="1"/>
          </p:cNvSpPr>
          <p:nvPr>
            <p:ph type="ctrTitle"/>
          </p:nvPr>
        </p:nvSpPr>
        <p:spPr>
          <a:xfrm>
            <a:off x="914400" y="2125980"/>
            <a:ext cx="10363200" cy="1440180"/>
          </a:xfrm>
          <a:prstGeom prst="rect">
            <a:avLst/>
          </a:prstGeom>
          <a:noFill/>
          <a:ln>
            <a:noFill/>
          </a:ln>
        </p:spPr>
        <p:txBody>
          <a:bodyPr wrap="square" lIns="91425" tIns="91425" rIns="91425" bIns="91425" anchor="t" anchorCtr="0"/>
          <a:lstStyle>
            <a:lvl1pPr marL="0" marR="0" lvl="0" indent="0" algn="l" rtl="0">
              <a:spcBef>
                <a:spcPts val="0"/>
              </a:spcBef>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subTitle" idx="1"/>
          </p:nvPr>
        </p:nvSpPr>
        <p:spPr>
          <a:xfrm>
            <a:off x="1828800" y="3840480"/>
            <a:ext cx="8534400" cy="1714500"/>
          </a:xfrm>
          <a:prstGeom prst="rect">
            <a:avLst/>
          </a:prstGeom>
          <a:noFill/>
          <a:ln>
            <a:noFill/>
          </a:ln>
        </p:spPr>
        <p:txBody>
          <a:bodyPr wrap="square" lIns="91425" tIns="91425" rIns="91425" bIns="91425" anchor="t" anchorCtr="0"/>
          <a:lstStyle>
            <a:lvl1pPr marL="0" marR="0" lvl="0" indent="0" algn="l" rtl="0">
              <a:spcBef>
                <a:spcPts val="0"/>
              </a:spcBef>
              <a:buNone/>
              <a:defRPr sz="1450" b="1" i="0" u="none" strike="noStrike" cap="none">
                <a:solidFill>
                  <a:srgbClr val="353637"/>
                </a:solidFill>
                <a:latin typeface="Arial"/>
                <a:ea typeface="Arial"/>
                <a:cs typeface="Arial"/>
                <a:sym typeface="Arial"/>
              </a:defRPr>
            </a:lvl1pPr>
            <a:lvl2pPr marL="457200" marR="0" lvl="1" indent="0" algn="l" rtl="0">
              <a:spcBef>
                <a:spcPts val="0"/>
              </a:spcBef>
              <a:buNone/>
              <a:defRPr sz="1800" b="0" i="0" u="none" strike="noStrike" cap="none">
                <a:latin typeface="Calibri"/>
                <a:ea typeface="Calibri"/>
                <a:cs typeface="Calibri"/>
                <a:sym typeface="Calibri"/>
              </a:defRPr>
            </a:lvl2pPr>
            <a:lvl3pPr marL="914400" marR="0" lvl="2" indent="0" algn="l" rtl="0">
              <a:spcBef>
                <a:spcPts val="0"/>
              </a:spcBef>
              <a:buNone/>
              <a:defRPr sz="1800" b="0" i="0" u="none" strike="noStrike" cap="none">
                <a:latin typeface="Calibri"/>
                <a:ea typeface="Calibri"/>
                <a:cs typeface="Calibri"/>
                <a:sym typeface="Calibri"/>
              </a:defRPr>
            </a:lvl3pPr>
            <a:lvl4pPr marL="1371600" marR="0" lvl="3" indent="0" algn="l" rtl="0">
              <a:spcBef>
                <a:spcPts val="0"/>
              </a:spcBef>
              <a:buNone/>
              <a:defRPr sz="1800" b="0" i="0" u="none" strike="noStrike" cap="none">
                <a:latin typeface="Calibri"/>
                <a:ea typeface="Calibri"/>
                <a:cs typeface="Calibri"/>
                <a:sym typeface="Calibri"/>
              </a:defRPr>
            </a:lvl4pPr>
            <a:lvl5pPr marL="1828800" marR="0" lvl="4" indent="0" algn="l" rtl="0">
              <a:spcBef>
                <a:spcPts val="0"/>
              </a:spcBef>
              <a:buNone/>
              <a:defRPr sz="1800" b="0" i="0" u="none" strike="noStrike" cap="none">
                <a:latin typeface="Calibri"/>
                <a:ea typeface="Calibri"/>
                <a:cs typeface="Calibri"/>
                <a:sym typeface="Calibri"/>
              </a:defRPr>
            </a:lvl5pPr>
            <a:lvl6pPr marL="2286000" marR="0" lvl="5" indent="0" algn="l" rtl="0">
              <a:spcBef>
                <a:spcPts val="0"/>
              </a:spcBef>
              <a:buNone/>
              <a:defRPr sz="1800" b="0" i="0" u="none" strike="noStrike" cap="none">
                <a:latin typeface="Calibri"/>
                <a:ea typeface="Calibri"/>
                <a:cs typeface="Calibri"/>
                <a:sym typeface="Calibri"/>
              </a:defRPr>
            </a:lvl6pPr>
            <a:lvl7pPr marL="2743200" marR="0" lvl="6" indent="0" algn="l" rtl="0">
              <a:spcBef>
                <a:spcPts val="0"/>
              </a:spcBef>
              <a:buNone/>
              <a:defRPr sz="1800" b="0" i="0" u="none" strike="noStrike" cap="none">
                <a:latin typeface="Calibri"/>
                <a:ea typeface="Calibri"/>
                <a:cs typeface="Calibri"/>
                <a:sym typeface="Calibri"/>
              </a:defRPr>
            </a:lvl7pPr>
            <a:lvl8pPr marL="3200400" marR="0" lvl="7" indent="0" algn="l" rtl="0">
              <a:spcBef>
                <a:spcPts val="0"/>
              </a:spcBef>
              <a:buNone/>
              <a:defRPr sz="1800" b="0" i="0" u="none" strike="noStrike" cap="none">
                <a:latin typeface="Calibri"/>
                <a:ea typeface="Calibri"/>
                <a:cs typeface="Calibri"/>
                <a:sym typeface="Calibri"/>
              </a:defRPr>
            </a:lvl8pPr>
            <a:lvl9pPr marL="3657600" marR="0" lvl="8" indent="0" algn="l" rtl="0">
              <a:spcBef>
                <a:spcPts val="0"/>
              </a:spcBef>
              <a:buNone/>
              <a:defRPr sz="1800" b="0" i="0" u="none" strike="noStrike" cap="none">
                <a:latin typeface="Calibri"/>
                <a:ea typeface="Calibri"/>
                <a:cs typeface="Calibri"/>
                <a:sym typeface="Calibri"/>
              </a:defRPr>
            </a:lvl9pPr>
          </a:lstStyle>
          <a:p>
            <a:endParaRPr/>
          </a:p>
        </p:txBody>
      </p:sp>
      <p:sp>
        <p:nvSpPr>
          <p:cNvPr id="37" name="Shape 37"/>
          <p:cNvSpPr txBox="1">
            <a:spLocks noGrp="1"/>
          </p:cNvSpPr>
          <p:nvPr>
            <p:ph type="ftr" idx="11"/>
          </p:nvPr>
        </p:nvSpPr>
        <p:spPr>
          <a:xfrm>
            <a:off x="4145280" y="6377940"/>
            <a:ext cx="3901440" cy="342900"/>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609600" y="6377940"/>
            <a:ext cx="2804160" cy="342900"/>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778240" y="6377940"/>
            <a:ext cx="2804160" cy="342900"/>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lank">
    <p:spTree>
      <p:nvGrpSpPr>
        <p:cNvPr id="1" name="Shape 40"/>
        <p:cNvGrpSpPr/>
        <p:nvPr/>
      </p:nvGrpSpPr>
      <p:grpSpPr>
        <a:xfrm>
          <a:off x="0" y="0"/>
          <a:ext cx="0" cy="0"/>
          <a:chOff x="0" y="0"/>
          <a:chExt cx="0" cy="0"/>
        </a:xfrm>
      </p:grpSpPr>
      <p:sp>
        <p:nvSpPr>
          <p:cNvPr id="41" name="Shape 41"/>
          <p:cNvSpPr txBox="1">
            <a:spLocks noGrp="1"/>
          </p:cNvSpPr>
          <p:nvPr>
            <p:ph type="ftr" idx="11"/>
          </p:nvPr>
        </p:nvSpPr>
        <p:spPr>
          <a:xfrm>
            <a:off x="4145280" y="6377940"/>
            <a:ext cx="3901440" cy="342900"/>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609600" y="6377940"/>
            <a:ext cx="2804160" cy="342900"/>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778240" y="6377940"/>
            <a:ext cx="2804160" cy="342900"/>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0"/>
            <a:ext cx="12189460" cy="6858000"/>
          </a:xfrm>
          <a:custGeom>
            <a:avLst/>
            <a:gdLst/>
            <a:ahLst/>
            <a:cxnLst/>
            <a:rect l="0" t="0" r="0" b="0"/>
            <a:pathLst>
              <a:path w="120000" h="120000" extrusionOk="0">
                <a:moveTo>
                  <a:pt x="0" y="120000"/>
                </a:moveTo>
                <a:lnTo>
                  <a:pt x="119994" y="120000"/>
                </a:lnTo>
                <a:lnTo>
                  <a:pt x="119994" y="0"/>
                </a:lnTo>
                <a:lnTo>
                  <a:pt x="0" y="0"/>
                </a:lnTo>
                <a:lnTo>
                  <a:pt x="0" y="120000"/>
                </a:lnTo>
                <a:close/>
              </a:path>
            </a:pathLst>
          </a:custGeom>
          <a:solidFill>
            <a:srgbClr val="EDEDED"/>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11"/>
          <p:cNvSpPr txBox="1">
            <a:spLocks noGrp="1"/>
          </p:cNvSpPr>
          <p:nvPr>
            <p:ph type="title"/>
          </p:nvPr>
        </p:nvSpPr>
        <p:spPr>
          <a:xfrm>
            <a:off x="2833043" y="544789"/>
            <a:ext cx="6525912" cy="839469"/>
          </a:xfrm>
          <a:prstGeom prst="rect">
            <a:avLst/>
          </a:prstGeom>
          <a:noFill/>
          <a:ln>
            <a:noFill/>
          </a:ln>
        </p:spPr>
        <p:txBody>
          <a:bodyPr wrap="square" lIns="91425" tIns="91425" rIns="91425" bIns="91425" anchor="t" anchorCtr="0"/>
          <a:lstStyle>
            <a:lvl1pPr marL="0" marR="0" lvl="0" indent="0" algn="l" rtl="0">
              <a:spcBef>
                <a:spcPts val="0"/>
              </a:spcBef>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68224" y="1977003"/>
            <a:ext cx="10855550" cy="3314065"/>
          </a:xfrm>
          <a:prstGeom prst="rect">
            <a:avLst/>
          </a:prstGeom>
          <a:noFill/>
          <a:ln>
            <a:noFill/>
          </a:ln>
        </p:spPr>
        <p:txBody>
          <a:bodyPr wrap="square" lIns="91425" tIns="91425" rIns="91425" bIns="91425" anchor="t" anchorCtr="0"/>
          <a:lstStyle>
            <a:lvl1pPr marL="0" marR="0" lvl="0" indent="0" algn="l" rtl="0">
              <a:spcBef>
                <a:spcPts val="0"/>
              </a:spcBef>
              <a:buChar char="●"/>
              <a:defRPr sz="1450" b="1" i="0" u="none" strike="noStrike" cap="none">
                <a:solidFill>
                  <a:srgbClr val="353637"/>
                </a:solidFill>
                <a:latin typeface="Arial"/>
                <a:ea typeface="Arial"/>
                <a:cs typeface="Arial"/>
                <a:sym typeface="Arial"/>
              </a:defRPr>
            </a:lvl1pPr>
            <a:lvl2pPr marL="457200" marR="0" lvl="1" indent="0" algn="l" rtl="0">
              <a:spcBef>
                <a:spcPts val="0"/>
              </a:spcBef>
              <a:buChar char="○"/>
              <a:defRPr sz="1800" b="0" i="0" u="none" strike="noStrike" cap="none">
                <a:latin typeface="Calibri"/>
                <a:ea typeface="Calibri"/>
                <a:cs typeface="Calibri"/>
                <a:sym typeface="Calibri"/>
              </a:defRPr>
            </a:lvl2pPr>
            <a:lvl3pPr marL="914400" marR="0" lvl="2" indent="0" algn="l" rtl="0">
              <a:spcBef>
                <a:spcPts val="0"/>
              </a:spcBef>
              <a:buChar char="■"/>
              <a:defRPr sz="1800" b="0" i="0" u="none" strike="noStrike" cap="none">
                <a:latin typeface="Calibri"/>
                <a:ea typeface="Calibri"/>
                <a:cs typeface="Calibri"/>
                <a:sym typeface="Calibri"/>
              </a:defRPr>
            </a:lvl3pPr>
            <a:lvl4pPr marL="1371600" marR="0" lvl="3" indent="0" algn="l" rtl="0">
              <a:spcBef>
                <a:spcPts val="0"/>
              </a:spcBef>
              <a:buChar char="●"/>
              <a:defRPr sz="1800" b="0" i="0" u="none" strike="noStrike" cap="none">
                <a:latin typeface="Calibri"/>
                <a:ea typeface="Calibri"/>
                <a:cs typeface="Calibri"/>
                <a:sym typeface="Calibri"/>
              </a:defRPr>
            </a:lvl4pPr>
            <a:lvl5pPr marL="1828800" marR="0" lvl="4" indent="0" algn="l" rtl="0">
              <a:spcBef>
                <a:spcPts val="0"/>
              </a:spcBef>
              <a:buChar char="○"/>
              <a:defRPr sz="1800" b="0" i="0" u="none" strike="noStrike" cap="none">
                <a:latin typeface="Calibri"/>
                <a:ea typeface="Calibri"/>
                <a:cs typeface="Calibri"/>
                <a:sym typeface="Calibri"/>
              </a:defRPr>
            </a:lvl5pPr>
            <a:lvl6pPr marL="2286000" marR="0" lvl="5" indent="0" algn="l" rtl="0">
              <a:spcBef>
                <a:spcPts val="0"/>
              </a:spcBef>
              <a:buChar char="■"/>
              <a:defRPr sz="1800" b="0" i="0" u="none" strike="noStrike" cap="none">
                <a:latin typeface="Calibri"/>
                <a:ea typeface="Calibri"/>
                <a:cs typeface="Calibri"/>
                <a:sym typeface="Calibri"/>
              </a:defRPr>
            </a:lvl6pPr>
            <a:lvl7pPr marL="2743200" marR="0" lvl="6" indent="0" algn="l" rtl="0">
              <a:spcBef>
                <a:spcPts val="0"/>
              </a:spcBef>
              <a:buChar char="●"/>
              <a:defRPr sz="1800" b="0" i="0" u="none" strike="noStrike" cap="none">
                <a:latin typeface="Calibri"/>
                <a:ea typeface="Calibri"/>
                <a:cs typeface="Calibri"/>
                <a:sym typeface="Calibri"/>
              </a:defRPr>
            </a:lvl7pPr>
            <a:lvl8pPr marL="3200400" marR="0" lvl="7" indent="0" algn="l" rtl="0">
              <a:spcBef>
                <a:spcPts val="0"/>
              </a:spcBef>
              <a:buChar char="○"/>
              <a:defRPr sz="1800" b="0" i="0" u="none" strike="noStrike" cap="none">
                <a:latin typeface="Calibri"/>
                <a:ea typeface="Calibri"/>
                <a:cs typeface="Calibri"/>
                <a:sym typeface="Calibri"/>
              </a:defRPr>
            </a:lvl8pPr>
            <a:lvl9pPr marL="3657600" marR="0" lvl="8" indent="0" algn="l" rtl="0">
              <a:spcBef>
                <a:spcPts val="0"/>
              </a:spcBef>
              <a:buChar char="■"/>
              <a:defRPr sz="1800" b="0" i="0" u="none" strike="noStrike" cap="none">
                <a:latin typeface="Calibri"/>
                <a:ea typeface="Calibri"/>
                <a:cs typeface="Calibri"/>
                <a:sym typeface="Calibri"/>
              </a:defRPr>
            </a:lvl9pPr>
          </a:lstStyle>
          <a:p>
            <a:endParaRPr/>
          </a:p>
        </p:txBody>
      </p:sp>
      <p:sp>
        <p:nvSpPr>
          <p:cNvPr id="13" name="Shape 13"/>
          <p:cNvSpPr txBox="1">
            <a:spLocks noGrp="1"/>
          </p:cNvSpPr>
          <p:nvPr>
            <p:ph type="ftr" idx="11"/>
          </p:nvPr>
        </p:nvSpPr>
        <p:spPr>
          <a:xfrm>
            <a:off x="4145280" y="6377940"/>
            <a:ext cx="3901440" cy="342900"/>
          </a:xfrm>
          <a:prstGeom prst="rect">
            <a:avLst/>
          </a:prstGeom>
          <a:noFill/>
          <a:ln>
            <a:noFill/>
          </a:ln>
        </p:spPr>
        <p:txBody>
          <a:bodyPr wrap="square" lIns="91425" tIns="91425" rIns="91425" bIns="91425" anchor="t" anchorCtr="0"/>
          <a:lstStyle>
            <a:lvl1pPr marL="0" marR="0" lvl="0" indent="0" algn="ctr"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609600" y="6377940"/>
            <a:ext cx="2804160" cy="342900"/>
          </a:xfrm>
          <a:prstGeom prst="rect">
            <a:avLst/>
          </a:prstGeom>
          <a:noFill/>
          <a:ln>
            <a:noFill/>
          </a:ln>
        </p:spPr>
        <p:txBody>
          <a:bodyPr wrap="square" lIns="91425" tIns="91425" rIns="91425" bIns="91425" anchor="t" anchorCtr="0"/>
          <a:lstStyle>
            <a:lvl1pPr marL="0" marR="0" lvl="0" indent="0" algn="l" rtl="0">
              <a:spcBef>
                <a:spcPts val="0"/>
              </a:spcBef>
              <a:buNone/>
              <a:defRPr sz="18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778240" y="6377940"/>
            <a:ext cx="2804160" cy="342900"/>
          </a:xfrm>
          <a:prstGeom prst="rect">
            <a:avLst/>
          </a:prstGeom>
          <a:noFill/>
          <a:ln>
            <a:noFill/>
          </a:ln>
        </p:spPr>
        <p:txBody>
          <a:bodyPr wrap="square" lIns="0" tIns="0" rIns="0" bIns="0" anchor="t" anchorCtr="0">
            <a:noAutofit/>
          </a:bodyPr>
          <a:lstStyle/>
          <a:p>
            <a:pPr marL="0" marR="0" lvl="0" indent="0" algn="r" rtl="0">
              <a:spcBef>
                <a:spcPts val="0"/>
              </a:spcBef>
              <a:buSzPct val="25000"/>
              <a:buNone/>
            </a:pPr>
            <a:fld id="{00000000-1234-1234-1234-123412341234}" type="slidenum">
              <a:rPr lang="en-US" sz="1800">
                <a:solidFill>
                  <a:srgbClr val="888888"/>
                </a:solidFill>
                <a:latin typeface="Calibri"/>
                <a:ea typeface="Calibri"/>
                <a:cs typeface="Calibri"/>
                <a:sym typeface="Calibri"/>
              </a:rPr>
              <a:t>‹#›</a:t>
            </a:fld>
            <a:endParaRPr lang="en-US" sz="180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3">
            <a:alphaModFix/>
          </a:blip>
          <a:srcRect/>
          <a:stretch/>
        </p:blipFill>
        <p:spPr>
          <a:xfrm>
            <a:off x="0" y="0"/>
            <a:ext cx="12192000" cy="6857999"/>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6692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Docker Workshop</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918108" y="1532403"/>
            <a:ext cx="10352862" cy="4572114"/>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lvl="2" algn="ctr"/>
            <a:r>
              <a:rPr lang="en-US" sz="1600" b="1" dirty="0"/>
              <a:t>Agenda</a:t>
            </a:r>
          </a:p>
          <a:p>
            <a:pPr lvl="2" algn="just"/>
            <a:endParaRPr lang="en-US" dirty="0">
              <a:solidFill>
                <a:srgbClr val="666666"/>
              </a:solidFill>
              <a:latin typeface="Arial"/>
              <a:ea typeface="Arial"/>
              <a:cs typeface="Arial"/>
              <a:sym typeface="Arial"/>
            </a:endParaRPr>
          </a:p>
          <a:p>
            <a:pPr lvl="2" algn="just"/>
            <a:r>
              <a:rPr lang="en-US" b="1" dirty="0">
                <a:solidFill>
                  <a:srgbClr val="666666"/>
                </a:solidFill>
              </a:rPr>
              <a:t>Morning</a:t>
            </a:r>
          </a:p>
          <a:p>
            <a:pPr marL="285750" lvl="8" indent="-171450">
              <a:buFont typeface="Wingdings" pitchFamily="2" charset="2"/>
              <a:buChar char="Ø"/>
            </a:pPr>
            <a:r>
              <a:rPr lang="en-US" dirty="0">
                <a:solidFill>
                  <a:srgbClr val="666666"/>
                </a:solidFill>
              </a:rPr>
              <a:t>Docker intro (Christoph)</a:t>
            </a:r>
          </a:p>
          <a:p>
            <a:pPr marL="576263" lvl="7" indent="-288925" algn="just">
              <a:buFont typeface="Courier New" panose="02070309020205020404" pitchFamily="49" charset="0"/>
              <a:buChar char="o"/>
            </a:pPr>
            <a:r>
              <a:rPr lang="en-US" dirty="0">
                <a:solidFill>
                  <a:srgbClr val="666666"/>
                </a:solidFill>
              </a:rPr>
              <a:t>What is Docker</a:t>
            </a:r>
          </a:p>
          <a:p>
            <a:pPr marL="576263" lvl="3" indent="-288925" algn="just">
              <a:buFont typeface="Courier New" panose="02070309020205020404" pitchFamily="49" charset="0"/>
              <a:buChar char="o"/>
            </a:pPr>
            <a:r>
              <a:rPr lang="en-US" dirty="0">
                <a:solidFill>
                  <a:srgbClr val="666666"/>
                </a:solidFill>
              </a:rPr>
              <a:t>Theory behind containers </a:t>
            </a:r>
            <a:r>
              <a:rPr lang="en-US" i="1" dirty="0">
                <a:solidFill>
                  <a:srgbClr val="666666"/>
                </a:solidFill>
              </a:rPr>
              <a:t>vs</a:t>
            </a:r>
            <a:r>
              <a:rPr lang="en-US" dirty="0">
                <a:solidFill>
                  <a:srgbClr val="666666"/>
                </a:solidFill>
              </a:rPr>
              <a:t> VMs </a:t>
            </a:r>
            <a:r>
              <a:rPr lang="en-US" i="1" dirty="0">
                <a:solidFill>
                  <a:srgbClr val="666666"/>
                </a:solidFill>
              </a:rPr>
              <a:t>vs</a:t>
            </a:r>
            <a:r>
              <a:rPr lang="en-US" dirty="0">
                <a:solidFill>
                  <a:srgbClr val="666666"/>
                </a:solidFill>
              </a:rPr>
              <a:t> applications</a:t>
            </a:r>
          </a:p>
          <a:p>
            <a:pPr marL="576263" lvl="2" indent="-288925" algn="just">
              <a:buFont typeface="Courier New" panose="02070309020205020404" pitchFamily="49" charset="0"/>
              <a:buChar char="o"/>
            </a:pPr>
            <a:r>
              <a:rPr lang="en-US" dirty="0">
                <a:solidFill>
                  <a:srgbClr val="666666"/>
                </a:solidFill>
              </a:rPr>
              <a:t>What you need to run Docker containers</a:t>
            </a:r>
          </a:p>
          <a:p>
            <a:pPr marL="285750" lvl="2" indent="-171450" algn="just">
              <a:buFont typeface="Wingdings" pitchFamily="2" charset="2"/>
              <a:buChar char="Ø"/>
            </a:pPr>
            <a:r>
              <a:rPr lang="en-US" dirty="0">
                <a:solidFill>
                  <a:srgbClr val="666666"/>
                </a:solidFill>
              </a:rPr>
              <a:t>Docker compose (Christoph)</a:t>
            </a:r>
          </a:p>
          <a:p>
            <a:pPr marL="576263" lvl="2" indent="-288925" algn="just">
              <a:buFont typeface="Courier New" panose="02070309020205020404" pitchFamily="49" charset="0"/>
              <a:buChar char="o"/>
            </a:pPr>
            <a:r>
              <a:rPr lang="en-US" dirty="0">
                <a:solidFill>
                  <a:srgbClr val="666666"/>
                </a:solidFill>
              </a:rPr>
              <a:t>Building applications in containers</a:t>
            </a:r>
          </a:p>
          <a:p>
            <a:pPr marL="285750" lvl="2" indent="-285750" algn="just">
              <a:buFont typeface="Courier New" panose="02070309020205020404" pitchFamily="49" charset="0"/>
              <a:buChar char="o"/>
            </a:pPr>
            <a:endParaRPr lang="en-US" dirty="0">
              <a:solidFill>
                <a:srgbClr val="666666"/>
              </a:solidFill>
            </a:endParaRPr>
          </a:p>
          <a:p>
            <a:pPr lvl="2" algn="just"/>
            <a:r>
              <a:rPr lang="en-US" b="1" dirty="0">
                <a:solidFill>
                  <a:srgbClr val="666666"/>
                </a:solidFill>
              </a:rPr>
              <a:t>Afternoon</a:t>
            </a:r>
          </a:p>
          <a:p>
            <a:pPr marL="285750" lvl="2" indent="-171450" algn="just">
              <a:buFont typeface="Wingdings" pitchFamily="2" charset="2"/>
              <a:buChar char="Ø"/>
            </a:pPr>
            <a:r>
              <a:rPr lang="en-US" dirty="0">
                <a:solidFill>
                  <a:srgbClr val="666666"/>
                </a:solidFill>
              </a:rPr>
              <a:t>Lab </a:t>
            </a:r>
          </a:p>
          <a:p>
            <a:pPr marL="576263" lvl="2" indent="-288925" algn="just">
              <a:buFont typeface="Courier New" panose="02070309020205020404" pitchFamily="49" charset="0"/>
              <a:buChar char="o"/>
            </a:pPr>
            <a:r>
              <a:rPr lang="en-US" dirty="0">
                <a:solidFill>
                  <a:srgbClr val="666666"/>
                </a:solidFill>
              </a:rPr>
              <a:t>Build an application in a container</a:t>
            </a:r>
          </a:p>
          <a:p>
            <a:pPr marL="285750" lvl="2" indent="-171450" algn="just">
              <a:buFont typeface="Wingdings" pitchFamily="2" charset="2"/>
              <a:buChar char="Ø"/>
            </a:pPr>
            <a:r>
              <a:rPr lang="en-US" dirty="0" err="1">
                <a:solidFill>
                  <a:srgbClr val="666666"/>
                </a:solidFill>
              </a:rPr>
              <a:t>Nvidia</a:t>
            </a:r>
            <a:r>
              <a:rPr lang="en-US" dirty="0">
                <a:solidFill>
                  <a:srgbClr val="666666"/>
                </a:solidFill>
              </a:rPr>
              <a:t> Docker (Bryan)</a:t>
            </a:r>
          </a:p>
          <a:p>
            <a:pPr marL="285750" lvl="2" indent="-171450" algn="just">
              <a:buFont typeface="Wingdings" pitchFamily="2" charset="2"/>
              <a:buChar char="Ø"/>
            </a:pPr>
            <a:r>
              <a:rPr lang="en-US" dirty="0">
                <a:solidFill>
                  <a:srgbClr val="666666"/>
                </a:solidFill>
              </a:rPr>
              <a:t>Life cycle management (Christoph)</a:t>
            </a:r>
          </a:p>
          <a:p>
            <a:pPr marL="576263" lvl="2" indent="-288925" algn="just">
              <a:buFont typeface="Courier New" panose="02070309020205020404" pitchFamily="49" charset="0"/>
              <a:buChar char="o"/>
            </a:pPr>
            <a:r>
              <a:rPr lang="en-US" dirty="0">
                <a:solidFill>
                  <a:srgbClr val="666666"/>
                </a:solidFill>
              </a:rPr>
              <a:t>Code management</a:t>
            </a:r>
          </a:p>
          <a:p>
            <a:pPr marL="576263" lvl="2" indent="-288925" algn="just">
              <a:buFont typeface="Courier New" panose="02070309020205020404" pitchFamily="49" charset="0"/>
              <a:buChar char="o"/>
            </a:pPr>
            <a:r>
              <a:rPr lang="en-US" dirty="0">
                <a:solidFill>
                  <a:srgbClr val="666666"/>
                </a:solidFill>
              </a:rPr>
              <a:t>Building/testing local, deploying on the DGX </a:t>
            </a:r>
          </a:p>
          <a:p>
            <a:pPr marL="285750" lvl="2" indent="-171450" algn="just">
              <a:buFont typeface="Wingdings" pitchFamily="2" charset="2"/>
              <a:buChar char="Ø"/>
            </a:pPr>
            <a:r>
              <a:rPr lang="en-US" dirty="0">
                <a:solidFill>
                  <a:srgbClr val="666666"/>
                </a:solidFill>
              </a:rPr>
              <a:t>Advanced Docker topics (Christoph)</a:t>
            </a:r>
          </a:p>
          <a:p>
            <a:pPr marL="285750" lvl="2" indent="-171450" algn="just">
              <a:buFont typeface="Wingdings" pitchFamily="2" charset="2"/>
              <a:buChar char="Ø"/>
            </a:pPr>
            <a:r>
              <a:rPr lang="en-US" dirty="0">
                <a:solidFill>
                  <a:srgbClr val="666666"/>
                </a:solidFill>
              </a:rPr>
              <a:t>Q&amp;A</a:t>
            </a:r>
            <a:endParaRPr lang="en-US"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135550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83080"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The Components of Docker</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ctr"/>
            <a:r>
              <a:rPr lang="en-US" sz="1800" dirty="0"/>
              <a:t>The Docker software as a service offering consists of three components.</a:t>
            </a:r>
          </a:p>
          <a:p>
            <a:endParaRPr lang="en-US" dirty="0"/>
          </a:p>
          <a:p>
            <a:pPr algn="ctr"/>
            <a:r>
              <a:rPr lang="en-US" sz="1800" b="1" dirty="0"/>
              <a:t>#2 Objects</a:t>
            </a:r>
          </a:p>
          <a:p>
            <a:pPr algn="ctr"/>
            <a:endParaRPr lang="en-US" sz="1800" b="1" dirty="0"/>
          </a:p>
          <a:p>
            <a:pPr algn="just"/>
            <a:r>
              <a:rPr lang="en-US" sz="1800" dirty="0"/>
              <a:t>Docker objects refer to different entities used to assemble an application in Docker. The main Docker objects are images, containers, and services.</a:t>
            </a:r>
          </a:p>
          <a:p>
            <a:pPr algn="just"/>
            <a:endParaRPr lang="en-US" sz="1800" dirty="0"/>
          </a:p>
          <a:p>
            <a:pPr marL="285750" indent="-285750" algn="just">
              <a:buFont typeface="Wingdings" pitchFamily="2" charset="2"/>
              <a:buChar char="Ø"/>
            </a:pPr>
            <a:r>
              <a:rPr lang="en-US" sz="1800" dirty="0"/>
              <a:t>A Docker container is a standardized, encapsulated environment that runs applications. A container is managed using the Docker API or CLI.</a:t>
            </a:r>
          </a:p>
        </p:txBody>
      </p:sp>
    </p:spTree>
    <p:extLst>
      <p:ext uri="{BB962C8B-B14F-4D97-AF65-F5344CB8AC3E}">
        <p14:creationId xmlns:p14="http://schemas.microsoft.com/office/powerpoint/2010/main" val="170728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83080"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The Components of Docker</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ctr"/>
            <a:r>
              <a:rPr lang="en-US" sz="1800" dirty="0"/>
              <a:t>The Docker software as a service offering consists of three components.</a:t>
            </a:r>
          </a:p>
          <a:p>
            <a:endParaRPr lang="en-US" dirty="0"/>
          </a:p>
          <a:p>
            <a:pPr algn="ctr"/>
            <a:r>
              <a:rPr lang="en-US" sz="1800" b="1" dirty="0"/>
              <a:t>#2 Objects</a:t>
            </a:r>
          </a:p>
          <a:p>
            <a:pPr algn="ctr"/>
            <a:endParaRPr lang="en-US" sz="1800" b="1" dirty="0"/>
          </a:p>
          <a:p>
            <a:pPr algn="just"/>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Docker objects refer to different entities used to assemble an application in Docker. The main Docker objects are images, containers, and services.</a:t>
            </a:r>
          </a:p>
          <a:p>
            <a:pPr algn="just"/>
            <a:endPar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p>
            <a:pPr marL="285750" indent="-285750" algn="just">
              <a:buFont typeface="Wingdings" pitchFamily="2" charset="2"/>
              <a:buChar char="Ø"/>
            </a:pPr>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A Docker container is a standardized, encapsulated environment that runs applications. A container is managed using the Docker API or CLI.</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A Docker image is a read-only template used to build containers. Images are used to store and ship applications.</a:t>
            </a:r>
          </a:p>
        </p:txBody>
      </p:sp>
    </p:spTree>
    <p:extLst>
      <p:ext uri="{BB962C8B-B14F-4D97-AF65-F5344CB8AC3E}">
        <p14:creationId xmlns:p14="http://schemas.microsoft.com/office/powerpoint/2010/main" val="269133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83080"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The Components of Docker</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ctr"/>
            <a:r>
              <a:rPr lang="en-US" sz="1800" dirty="0"/>
              <a:t>The Docker software as a service offering consists of three components.</a:t>
            </a:r>
          </a:p>
          <a:p>
            <a:endParaRPr lang="en-US" dirty="0"/>
          </a:p>
          <a:p>
            <a:pPr algn="ctr"/>
            <a:r>
              <a:rPr lang="en-US" sz="1800" b="1" dirty="0"/>
              <a:t>#2 Objects</a:t>
            </a:r>
          </a:p>
          <a:p>
            <a:pPr algn="ctr"/>
            <a:endParaRPr lang="en-US" sz="1800" b="1" dirty="0"/>
          </a:p>
          <a:p>
            <a:pPr algn="just"/>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Docker objects refer to different entities used to assemble an application in Docker. The main Docker objects are images, containers, and services.</a:t>
            </a:r>
          </a:p>
          <a:p>
            <a:pPr algn="just"/>
            <a:endPar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p>
            <a:pPr marL="285750" indent="-285750" algn="just">
              <a:buFont typeface="Wingdings" pitchFamily="2" charset="2"/>
              <a:buChar char="Ø"/>
            </a:pPr>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A Docker container is a standardized, encapsulated environment that runs applications. A container is managed using the Docker API or CLI.</a:t>
            </a:r>
          </a:p>
          <a:p>
            <a:pPr marL="285750" indent="-285750" algn="just">
              <a:buFont typeface="Wingdings" pitchFamily="2" charset="2"/>
              <a:buChar char="Ø"/>
            </a:pPr>
            <a:endPar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a:p>
            <a:pPr marL="285750" indent="-285750" algn="just">
              <a:buFont typeface="Wingdings" pitchFamily="2" charset="2"/>
              <a:buChar char="Ø"/>
            </a:pPr>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A Docker image is a read-only template used to build containers. Images are used to store and ship applications.</a:t>
            </a:r>
          </a:p>
          <a:p>
            <a:pPr algn="just"/>
            <a:endParaRPr lang="en-US" sz="1800" dirty="0"/>
          </a:p>
          <a:p>
            <a:pPr marL="285750" indent="-285750" algn="just">
              <a:buFont typeface="Wingdings" pitchFamily="2" charset="2"/>
              <a:buChar char="Ø"/>
            </a:pPr>
            <a:r>
              <a:rPr lang="en-US" sz="1800" dirty="0"/>
              <a:t>A Docker service allows containers to be scaled across multiple Docker daemons. The result is known as a "swarm", cooperating daemons that communicate through the Docker API.</a:t>
            </a:r>
          </a:p>
        </p:txBody>
      </p:sp>
    </p:spTree>
    <p:extLst>
      <p:ext uri="{BB962C8B-B14F-4D97-AF65-F5344CB8AC3E}">
        <p14:creationId xmlns:p14="http://schemas.microsoft.com/office/powerpoint/2010/main" val="48530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87234"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The Components of Docker</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ctr"/>
            <a:r>
              <a:rPr lang="en-US" sz="1800" dirty="0"/>
              <a:t>The Docker software as a service offering consists of three components.</a:t>
            </a:r>
          </a:p>
          <a:p>
            <a:endParaRPr lang="en-US" sz="1800" dirty="0"/>
          </a:p>
          <a:p>
            <a:pPr algn="ctr"/>
            <a:r>
              <a:rPr lang="en-US" sz="1800" b="1" dirty="0"/>
              <a:t>#3 Registries</a:t>
            </a:r>
          </a:p>
          <a:p>
            <a:pPr algn="ctr"/>
            <a:endParaRPr lang="en-US" sz="1800" b="1" dirty="0"/>
          </a:p>
          <a:p>
            <a:pPr marL="285750" indent="-285750" algn="just">
              <a:buFont typeface="Wingdings" pitchFamily="2" charset="2"/>
              <a:buChar char="Ø"/>
            </a:pPr>
            <a:r>
              <a:rPr lang="en-US" sz="1800" dirty="0"/>
              <a:t>A Docker registry is a repository for Docker images.</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Docker clients connect to registries to download ("pull") images for use or upload ("push") images that they have built.</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Registries can be public or private.</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The two main </a:t>
            </a:r>
            <a:r>
              <a:rPr lang="en-US" sz="1800" i="1" dirty="0"/>
              <a:t>public</a:t>
            </a:r>
            <a:r>
              <a:rPr lang="en-US" sz="1800" dirty="0"/>
              <a:t> registries are Docker Hub and Docker Cloud.</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Docker Hub is the default registry where Docker looks for images.</a:t>
            </a:r>
          </a:p>
        </p:txBody>
      </p:sp>
    </p:spTree>
    <p:extLst>
      <p:ext uri="{BB962C8B-B14F-4D97-AF65-F5344CB8AC3E}">
        <p14:creationId xmlns:p14="http://schemas.microsoft.com/office/powerpoint/2010/main" val="80791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58345"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Basic Docker Commands</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585913"/>
            <a:ext cx="10407370" cy="4518604"/>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r>
              <a:rPr lang="en-US" dirty="0"/>
              <a:t>The following are the most common Docker commands (i.e., the ones you will most likely use the most day-to-day):</a:t>
            </a:r>
          </a:p>
          <a:p>
            <a:endParaRPr lang="en-US" dirty="0"/>
          </a:p>
          <a:p>
            <a:r>
              <a:rPr lang="en-US" dirty="0"/>
              <a:t>Show all currently running containers:</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ps</a:t>
            </a:r>
            <a:endParaRPr lang="en-US" b="1" dirty="0">
              <a:latin typeface="Courier New" panose="02070309020205020404" pitchFamily="49" charset="0"/>
              <a:cs typeface="Courier New" panose="02070309020205020404" pitchFamily="49" charset="0"/>
            </a:endParaRPr>
          </a:p>
          <a:p>
            <a:endParaRPr lang="en-US" dirty="0"/>
          </a:p>
          <a:p>
            <a:r>
              <a:rPr lang="en-US" dirty="0"/>
              <a:t>Show all containers (including stopped and failed ones):</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ps</a:t>
            </a:r>
            <a:r>
              <a:rPr lang="en-US" b="1" dirty="0">
                <a:latin typeface="Courier New" panose="02070309020205020404" pitchFamily="49" charset="0"/>
                <a:cs typeface="Courier New" panose="02070309020205020404" pitchFamily="49" charset="0"/>
              </a:rPr>
              <a:t> –a</a:t>
            </a:r>
          </a:p>
          <a:p>
            <a:endParaRPr lang="en-US" dirty="0"/>
          </a:p>
          <a:p>
            <a:r>
              <a:rPr lang="en-US" dirty="0"/>
              <a:t>Show all images in your local repository:</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images</a:t>
            </a:r>
          </a:p>
          <a:p>
            <a:endParaRPr lang="en-US" dirty="0"/>
          </a:p>
          <a:p>
            <a:r>
              <a:rPr lang="en-US" dirty="0"/>
              <a:t>Create an image based on the instructions found in a </a:t>
            </a:r>
            <a:r>
              <a:rPr lang="en-US" dirty="0" err="1"/>
              <a:t>Dockerfile</a:t>
            </a:r>
            <a:r>
              <a:rPr lang="en-US" dirty="0"/>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build</a:t>
            </a:r>
          </a:p>
          <a:p>
            <a:endParaRPr lang="en-US" dirty="0"/>
          </a:p>
          <a:p>
            <a:r>
              <a:rPr lang="en-US" dirty="0"/>
              <a:t>Start a container from an image (either local or from a remote repository, like Docker Hub):</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run</a:t>
            </a:r>
          </a:p>
          <a:p>
            <a:endParaRPr lang="en-US" dirty="0"/>
          </a:p>
          <a:p>
            <a:r>
              <a:rPr lang="en-US" dirty="0"/>
              <a:t>[BONUS] Remove/delete all stopped/failed containers (leaving running containers alone):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docker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ps</a:t>
            </a:r>
            <a:r>
              <a:rPr lang="en-US" b="1" dirty="0">
                <a:latin typeface="Courier New" panose="02070309020205020404" pitchFamily="49" charset="0"/>
                <a:cs typeface="Courier New" panose="02070309020205020404" pitchFamily="49" charset="0"/>
              </a:rPr>
              <a:t> –a –q)</a:t>
            </a:r>
          </a:p>
          <a:p>
            <a:endParaRPr lang="en-US" dirty="0"/>
          </a:p>
        </p:txBody>
      </p:sp>
    </p:spTree>
    <p:extLst>
      <p:ext uri="{BB962C8B-B14F-4D97-AF65-F5344CB8AC3E}">
        <p14:creationId xmlns:p14="http://schemas.microsoft.com/office/powerpoint/2010/main" val="58469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66"/>
        <p:cNvGrpSpPr/>
        <p:nvPr/>
      </p:nvGrpSpPr>
      <p:grpSpPr>
        <a:xfrm>
          <a:off x="0" y="0"/>
          <a:ext cx="0" cy="0"/>
          <a:chOff x="0" y="0"/>
          <a:chExt cx="0" cy="0"/>
        </a:xfrm>
      </p:grpSpPr>
      <p:sp>
        <p:nvSpPr>
          <p:cNvPr id="1267" name="Shape 1267"/>
          <p:cNvSpPr/>
          <p:nvPr/>
        </p:nvSpPr>
        <p:spPr>
          <a:xfrm>
            <a:off x="0" y="0"/>
            <a:ext cx="12188952" cy="68580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68" name="Shape 1268"/>
          <p:cNvSpPr/>
          <p:nvPr/>
        </p:nvSpPr>
        <p:spPr>
          <a:xfrm>
            <a:off x="0" y="0"/>
            <a:ext cx="12189460" cy="6858000"/>
          </a:xfrm>
          <a:custGeom>
            <a:avLst/>
            <a:gdLst/>
            <a:ahLst/>
            <a:cxnLst/>
            <a:rect l="0" t="0" r="0" b="0"/>
            <a:pathLst>
              <a:path w="120000" h="120000" extrusionOk="0">
                <a:moveTo>
                  <a:pt x="0" y="120000"/>
                </a:moveTo>
                <a:lnTo>
                  <a:pt x="119994" y="120000"/>
                </a:lnTo>
                <a:lnTo>
                  <a:pt x="119994" y="0"/>
                </a:lnTo>
                <a:lnTo>
                  <a:pt x="0" y="0"/>
                </a:lnTo>
                <a:lnTo>
                  <a:pt x="0" y="120000"/>
                </a:lnTo>
                <a:close/>
              </a:path>
            </a:pathLst>
          </a:custGeom>
          <a:solidFill>
            <a:srgbClr val="020302">
              <a:alpha val="49803"/>
            </a:srgbClr>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69" name="Shape 1269"/>
          <p:cNvSpPr txBox="1">
            <a:spLocks noGrp="1"/>
          </p:cNvSpPr>
          <p:nvPr>
            <p:ph type="title"/>
          </p:nvPr>
        </p:nvSpPr>
        <p:spPr>
          <a:xfrm>
            <a:off x="4687945" y="2794000"/>
            <a:ext cx="2813062" cy="635000"/>
          </a:xfrm>
          <a:prstGeom prst="rect">
            <a:avLst/>
          </a:prstGeom>
          <a:noFill/>
          <a:ln>
            <a:noFill/>
          </a:ln>
        </p:spPr>
        <p:txBody>
          <a:bodyPr wrap="square" lIns="0" tIns="12700" rIns="0" bIns="0" anchor="t" anchorCtr="0">
            <a:noAutofit/>
          </a:bodyPr>
          <a:lstStyle/>
          <a:p>
            <a:pPr marL="12700" marR="0" lvl="0" indent="0" algn="l" rtl="0">
              <a:lnSpc>
                <a:spcPct val="100000"/>
              </a:lnSpc>
              <a:spcBef>
                <a:spcPts val="0"/>
              </a:spcBef>
              <a:buSzPct val="25000"/>
              <a:buNone/>
            </a:pPr>
            <a:r>
              <a:rPr lang="en-US" sz="4000" b="1" i="0" u="none" strike="noStrike" cap="none">
                <a:solidFill>
                  <a:srgbClr val="FFFFFF"/>
                </a:solidFill>
                <a:latin typeface="Arial"/>
                <a:ea typeface="Arial"/>
                <a:cs typeface="Arial"/>
                <a:sym typeface="Arial"/>
              </a:rPr>
              <a:t>Thank You</a:t>
            </a:r>
          </a:p>
        </p:txBody>
      </p:sp>
      <p:sp>
        <p:nvSpPr>
          <p:cNvPr id="1270" name="Shape 1270"/>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FFFFFF"/>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71" name="Shape 1271"/>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FFFFFF"/>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72" name="Shape 1272"/>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FFFFFF"/>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73" name="Shape 1273"/>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FFFFFF"/>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74" name="Shape 1274"/>
          <p:cNvSpPr/>
          <p:nvPr/>
        </p:nvSpPr>
        <p:spPr>
          <a:xfrm>
            <a:off x="5573267" y="2635250"/>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58345"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Advanced Docker Topics</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ctr"/>
            <a:endParaRPr lang="en-US" sz="1800" b="1" dirty="0"/>
          </a:p>
          <a:p>
            <a:pPr marL="285750" indent="-285750" algn="just">
              <a:buFont typeface="Wingdings" pitchFamily="2" charset="2"/>
              <a:buChar char="Ø"/>
            </a:pPr>
            <a:r>
              <a:rPr lang="en-US" sz="1800" dirty="0"/>
              <a:t>Lifecycle management</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Persistent storage</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Networking</a:t>
            </a:r>
          </a:p>
          <a:p>
            <a:pPr marL="285750" indent="-285750" algn="just">
              <a:buFont typeface="Wingdings" pitchFamily="2" charset="2"/>
              <a:buChar char="Ø"/>
            </a:pPr>
            <a:endParaRPr lang="en-US" sz="1800" dirty="0"/>
          </a:p>
          <a:p>
            <a:pPr marL="285750" indent="-285750" algn="just">
              <a:buFont typeface="Wingdings" pitchFamily="2" charset="2"/>
              <a:buChar char="Ø"/>
            </a:pPr>
            <a:r>
              <a:rPr lang="en-US" sz="1800" dirty="0"/>
              <a:t>Orchestration (e.g., Kubernetes)</a:t>
            </a:r>
          </a:p>
        </p:txBody>
      </p:sp>
    </p:spTree>
    <p:extLst>
      <p:ext uri="{BB962C8B-B14F-4D97-AF65-F5344CB8AC3E}">
        <p14:creationId xmlns:p14="http://schemas.microsoft.com/office/powerpoint/2010/main" val="302893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6692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Introduction to Docker</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00" dirty="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050" dirty="0">
              <a:solidFill>
                <a:schemeClr val="dk1"/>
              </a:solidFill>
              <a:latin typeface="Times New Roman"/>
              <a:ea typeface="Times New Roman"/>
              <a:cs typeface="Times New Roman"/>
              <a:sym typeface="Times New Roman"/>
            </a:endParaRPr>
          </a:p>
          <a:p>
            <a:pPr lvl="2" algn="just"/>
            <a:r>
              <a:rPr lang="en-US" sz="1800" b="1" dirty="0"/>
              <a:t>Docker</a:t>
            </a:r>
            <a:r>
              <a:rPr lang="en-US" sz="1800" dirty="0"/>
              <a:t> is an open-source project that automates the deployment of applications inside software containers.</a:t>
            </a:r>
          </a:p>
          <a:p>
            <a:pPr lvl="2" algn="just"/>
            <a:endParaRPr lang="en-US" sz="1800" dirty="0"/>
          </a:p>
          <a:p>
            <a:pPr lvl="2" algn="just"/>
            <a:endParaRPr lang="en-US" sz="1800" dirty="0"/>
          </a:p>
          <a:p>
            <a:pPr marL="460375" lvl="2" algn="just">
              <a:tabLst>
                <a:tab pos="9191625" algn="l"/>
                <a:tab pos="9653588" algn="l"/>
              </a:tabLst>
            </a:pPr>
            <a:r>
              <a:rPr lang="en-US" sz="1800" dirty="0"/>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 – Docker, Inc.</a:t>
            </a:r>
            <a:endParaRPr lang="en-US" sz="1800" b="1" dirty="0">
              <a:solidFill>
                <a:srgbClr val="666666"/>
              </a:solidFill>
              <a:latin typeface="Arial"/>
              <a:ea typeface="Arial"/>
              <a:cs typeface="Arial"/>
              <a:sym typeface="Arial"/>
            </a:endParaRPr>
          </a:p>
        </p:txBody>
      </p:sp>
    </p:spTree>
    <p:extLst>
      <p:ext uri="{BB962C8B-B14F-4D97-AF65-F5344CB8AC3E}">
        <p14:creationId xmlns:p14="http://schemas.microsoft.com/office/powerpoint/2010/main" val="285659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7011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Introduction to Docker</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just"/>
            <a:endParaRPr lang="en-US" dirty="0"/>
          </a:p>
          <a:p>
            <a:pPr algn="just"/>
            <a:endParaRPr lang="en-US" dirty="0"/>
          </a:p>
          <a:p>
            <a:pPr algn="just"/>
            <a:endParaRPr lang="en-US" dirty="0"/>
          </a:p>
          <a:p>
            <a:pPr algn="just"/>
            <a:r>
              <a:rPr lang="en-US" sz="1800" dirty="0"/>
              <a:t>A container image is a lightweight, stand-alone, executable package of a piece of software that includes everything needed to run it: code, runtime, system tools, system libraries, settings.</a:t>
            </a:r>
          </a:p>
          <a:p>
            <a:pPr algn="just"/>
            <a:endParaRPr lang="en-US" sz="1800" dirty="0"/>
          </a:p>
          <a:p>
            <a:pPr algn="just"/>
            <a:r>
              <a:rPr lang="en-US" sz="1800" dirty="0"/>
              <a:t>Available for both Linux and Windows based apps, containerized software will always run the same, regardless of the environment.</a:t>
            </a:r>
          </a:p>
          <a:p>
            <a:pPr algn="just"/>
            <a:endParaRPr lang="en-US" sz="1800" dirty="0"/>
          </a:p>
          <a:p>
            <a:pPr algn="just"/>
            <a:r>
              <a:rPr lang="en-US" sz="1800" dirty="0"/>
              <a:t>Containers isolate software from its surroundings, for example differences between development and staging environments and help reduce conflicts between teams running different software on the same infrastructure.</a:t>
            </a:r>
          </a:p>
        </p:txBody>
      </p:sp>
    </p:spTree>
    <p:extLst>
      <p:ext uri="{BB962C8B-B14F-4D97-AF65-F5344CB8AC3E}">
        <p14:creationId xmlns:p14="http://schemas.microsoft.com/office/powerpoint/2010/main" val="167619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7011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Introduction to Docker</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2296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r>
              <a:rPr lang="en-US" sz="1800" b="1" dirty="0"/>
              <a:t>Lightweight</a:t>
            </a:r>
          </a:p>
          <a:p>
            <a:pPr marL="230188" algn="just"/>
            <a:r>
              <a:rPr lang="en-US" sz="1800" dirty="0"/>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p>
        </p:txBody>
      </p:sp>
    </p:spTree>
    <p:extLst>
      <p:ext uri="{BB962C8B-B14F-4D97-AF65-F5344CB8AC3E}">
        <p14:creationId xmlns:p14="http://schemas.microsoft.com/office/powerpoint/2010/main" val="54093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6692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Introduction to Docker</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2296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r>
              <a:rPr lang="en-US" sz="18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Lightweight</a:t>
            </a:r>
          </a:p>
          <a:p>
            <a:pPr marL="230188" algn="just"/>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p>
          <a:p>
            <a:endParaRPr lang="en-US" sz="1800" b="1" dirty="0"/>
          </a:p>
          <a:p>
            <a:r>
              <a:rPr lang="en-US" sz="1800" b="1" dirty="0"/>
              <a:t>Standard</a:t>
            </a:r>
          </a:p>
          <a:p>
            <a:pPr marL="230188" algn="just"/>
            <a:r>
              <a:rPr lang="en-US" sz="1800" dirty="0"/>
              <a:t>Docker containers are based on open standards and run on all major Linux distributions, Microsoft Windows, and on any infrastructure including VMs, bare-metal and in the cloud.</a:t>
            </a:r>
          </a:p>
        </p:txBody>
      </p:sp>
    </p:spTree>
    <p:extLst>
      <p:ext uri="{BB962C8B-B14F-4D97-AF65-F5344CB8AC3E}">
        <p14:creationId xmlns:p14="http://schemas.microsoft.com/office/powerpoint/2010/main" val="226084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2743200" y="566928"/>
            <a:ext cx="65259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dirty="0"/>
              <a:t>Introduction to Docker</a:t>
            </a:r>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2296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r>
              <a:rPr lang="en-US" sz="18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Lightweight</a:t>
            </a:r>
          </a:p>
          <a:p>
            <a:pPr marL="230188" algn="just"/>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p>
          <a:p>
            <a:endParaRPr lang="en-US" sz="1800" b="1" dirty="0"/>
          </a:p>
          <a:p>
            <a:r>
              <a:rPr lang="en-US" sz="1800"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Standard</a:t>
            </a:r>
          </a:p>
          <a:p>
            <a:pPr marL="230188" algn="just"/>
            <a:r>
              <a:rPr lang="en-US" sz="1800"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Docker containers are based on open standards and run on all major Linux distributions, Microsoft Windows, and on any infrastructure including VMs, bare-metal and in the cloud.</a:t>
            </a:r>
          </a:p>
          <a:p>
            <a:endParaRPr lang="en-US" sz="1800" b="1" dirty="0"/>
          </a:p>
          <a:p>
            <a:r>
              <a:rPr lang="en-US" sz="1800" b="1" dirty="0"/>
              <a:t>Secure</a:t>
            </a:r>
          </a:p>
          <a:p>
            <a:pPr marL="230188" algn="just"/>
            <a:r>
              <a:rPr lang="en-US" sz="1800" dirty="0"/>
              <a:t>Docker containers isolate applications from one another and from the underlying infrastructure. Docker provides the strongest default isolation to limit app issues to a single container instead of the entire machine.</a:t>
            </a:r>
          </a:p>
        </p:txBody>
      </p:sp>
    </p:spTree>
    <p:extLst>
      <p:ext uri="{BB962C8B-B14F-4D97-AF65-F5344CB8AC3E}">
        <p14:creationId xmlns:p14="http://schemas.microsoft.com/office/powerpoint/2010/main" val="345413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40244"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Comparing Containers and Virtual Machines</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pPr algn="just"/>
            <a:r>
              <a:rPr lang="en-US" dirty="0"/>
              <a:t>Containers and virtual machines have similar resource isolation and allocation benefits, but function differently because containers virtualize the operating system instead of hardware. Containers are more portable and efficient.</a:t>
            </a:r>
          </a:p>
          <a:p>
            <a:endParaRPr lang="en-US" dirty="0"/>
          </a:p>
        </p:txBody>
      </p:sp>
      <p:pic>
        <p:nvPicPr>
          <p:cNvPr id="11" name="Picture 10">
            <a:extLst>
              <a:ext uri="{FF2B5EF4-FFF2-40B4-BE49-F238E27FC236}">
                <a16:creationId xmlns:a16="http://schemas.microsoft.com/office/drawing/2014/main" id="{AA8ED330-991E-FC4A-B283-290219F44D77}"/>
              </a:ext>
            </a:extLst>
          </p:cNvPr>
          <p:cNvPicPr>
            <a:picLocks noChangeAspect="1"/>
          </p:cNvPicPr>
          <p:nvPr/>
        </p:nvPicPr>
        <p:blipFill>
          <a:blip r:embed="rId3"/>
          <a:stretch>
            <a:fillRect/>
          </a:stretch>
        </p:blipFill>
        <p:spPr>
          <a:xfrm>
            <a:off x="1860990" y="2853328"/>
            <a:ext cx="2973890" cy="2666246"/>
          </a:xfrm>
          <a:prstGeom prst="rect">
            <a:avLst/>
          </a:prstGeom>
        </p:spPr>
      </p:pic>
      <p:pic>
        <p:nvPicPr>
          <p:cNvPr id="13" name="Picture 12">
            <a:extLst>
              <a:ext uri="{FF2B5EF4-FFF2-40B4-BE49-F238E27FC236}">
                <a16:creationId xmlns:a16="http://schemas.microsoft.com/office/drawing/2014/main" id="{4FBF4B25-9422-EB42-A38C-BD18FA2DA7F8}"/>
              </a:ext>
            </a:extLst>
          </p:cNvPr>
          <p:cNvPicPr>
            <a:picLocks noChangeAspect="1"/>
          </p:cNvPicPr>
          <p:nvPr/>
        </p:nvPicPr>
        <p:blipFill>
          <a:blip r:embed="rId4"/>
          <a:stretch>
            <a:fillRect/>
          </a:stretch>
        </p:blipFill>
        <p:spPr>
          <a:xfrm>
            <a:off x="7270650" y="2846919"/>
            <a:ext cx="2973890" cy="2672655"/>
          </a:xfrm>
          <a:prstGeom prst="rect">
            <a:avLst/>
          </a:prstGeom>
        </p:spPr>
      </p:pic>
    </p:spTree>
    <p:extLst>
      <p:ext uri="{BB962C8B-B14F-4D97-AF65-F5344CB8AC3E}">
        <p14:creationId xmlns:p14="http://schemas.microsoft.com/office/powerpoint/2010/main" val="12132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37360"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Comparing Containers and Virtual Machines</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730013"/>
            <a:ext cx="10407370" cy="4249648"/>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algn="just"/>
            <a:endParaRPr lang="en-US" sz="1800" dirty="0"/>
          </a:p>
          <a:p>
            <a:pPr algn="just"/>
            <a:r>
              <a:rPr lang="en-US" sz="1800" b="1" dirty="0"/>
              <a:t>Virtual Machines</a:t>
            </a:r>
          </a:p>
          <a:p>
            <a:pPr marL="230188" indent="-230188" algn="just"/>
            <a:endParaRPr lang="en-US" sz="1800" dirty="0"/>
          </a:p>
          <a:p>
            <a:pPr marL="230188" algn="just"/>
            <a:r>
              <a:rPr lang="en-US" sz="1800" dirty="0"/>
              <a:t>Virtual machines (VMs) are an abstraction of physical hardware turning one server into many servers. The hypervisor allows multiple VMs to run on a single machine. Each VM includes a full copy of an operating system, one or more apps, necessary binaries and libraries - taking up tens of GBs. VMs can also be slow to boot.</a:t>
            </a:r>
          </a:p>
          <a:p>
            <a:pPr algn="just"/>
            <a:endParaRPr lang="en-US" sz="1800" dirty="0"/>
          </a:p>
          <a:p>
            <a:pPr algn="just"/>
            <a:r>
              <a:rPr lang="en-US" sz="1800" b="1" dirty="0"/>
              <a:t>Containers</a:t>
            </a:r>
          </a:p>
          <a:p>
            <a:pPr algn="just"/>
            <a:endParaRPr lang="en-US" sz="1800" dirty="0"/>
          </a:p>
          <a:p>
            <a:pPr marL="230188" algn="just"/>
            <a:r>
              <a:rPr lang="en-US" sz="1800" dirty="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and start almost instantly.</a:t>
            </a:r>
          </a:p>
          <a:p>
            <a:endParaRPr lang="en-US" dirty="0"/>
          </a:p>
        </p:txBody>
      </p:sp>
    </p:spTree>
    <p:extLst>
      <p:ext uri="{BB962C8B-B14F-4D97-AF65-F5344CB8AC3E}">
        <p14:creationId xmlns:p14="http://schemas.microsoft.com/office/powerpoint/2010/main" val="273923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75">
            <a:extLst>
              <a:ext uri="{FF2B5EF4-FFF2-40B4-BE49-F238E27FC236}">
                <a16:creationId xmlns:a16="http://schemas.microsoft.com/office/drawing/2014/main" id="{0AFBE7F6-523C-A74F-A480-80068C49430A}"/>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Shape 76">
            <a:extLst>
              <a:ext uri="{FF2B5EF4-FFF2-40B4-BE49-F238E27FC236}">
                <a16:creationId xmlns:a16="http://schemas.microsoft.com/office/drawing/2014/main" id="{5736DDA0-C72B-4343-9390-38268C2194BC}"/>
              </a:ext>
            </a:extLst>
          </p:cNvPr>
          <p:cNvSpPr txBox="1">
            <a:spLocks/>
          </p:cNvSpPr>
          <p:nvPr/>
        </p:nvSpPr>
        <p:spPr>
          <a:xfrm>
            <a:off x="1783080" y="550682"/>
            <a:ext cx="8672512" cy="839469"/>
          </a:xfrm>
          <a:prstGeom prst="rect">
            <a:avLst/>
          </a:prstGeom>
          <a:noFill/>
          <a:ln>
            <a:noFill/>
          </a:ln>
        </p:spPr>
        <p:txBody>
          <a:bodyPr wrap="square" lIns="0" tIns="97775"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353637"/>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buSzPct val="25000"/>
            </a:pPr>
            <a:r>
              <a:rPr lang="en-US" b="0" dirty="0"/>
              <a:t>The Components of Docker</a:t>
            </a:r>
            <a:endParaRPr lang="en-US" dirty="0"/>
          </a:p>
          <a:p>
            <a:pPr algn="ctr">
              <a:spcBef>
                <a:spcPts val="334"/>
              </a:spcBef>
              <a:buSzPct val="25000"/>
            </a:pPr>
            <a:r>
              <a:rPr lang="en-US" sz="1500" dirty="0">
                <a:solidFill>
                  <a:srgbClr val="666666"/>
                </a:solidFill>
              </a:rPr>
              <a:t>By </a:t>
            </a:r>
            <a:r>
              <a:rPr lang="en-US" sz="1500" dirty="0" err="1">
                <a:solidFill>
                  <a:srgbClr val="666666"/>
                </a:solidFill>
              </a:rPr>
              <a:t>Redapt</a:t>
            </a:r>
            <a:r>
              <a:rPr lang="en-US" sz="1500" dirty="0">
                <a:solidFill>
                  <a:srgbClr val="666666"/>
                </a:solidFill>
              </a:rPr>
              <a:t>, Inc.</a:t>
            </a:r>
          </a:p>
        </p:txBody>
      </p:sp>
      <p:sp>
        <p:nvSpPr>
          <p:cNvPr id="5" name="Shape 77">
            <a:extLst>
              <a:ext uri="{FF2B5EF4-FFF2-40B4-BE49-F238E27FC236}">
                <a16:creationId xmlns:a16="http://schemas.microsoft.com/office/drawing/2014/main" id="{097CC9C0-F49C-E448-AB21-C235DB8817AF}"/>
              </a:ext>
            </a:extLst>
          </p:cNvPr>
          <p:cNvSpPr/>
          <p:nvPr/>
        </p:nvSpPr>
        <p:spPr>
          <a:xfrm>
            <a:off x="6076500" y="6362962"/>
            <a:ext cx="46990" cy="31750"/>
          </a:xfrm>
          <a:custGeom>
            <a:avLst/>
            <a:gdLst/>
            <a:ahLst/>
            <a:cxnLst/>
            <a:rect l="0" t="0" r="0" b="0"/>
            <a:pathLst>
              <a:path w="120000" h="120000" extrusionOk="0">
                <a:moveTo>
                  <a:pt x="103655" y="0"/>
                </a:moveTo>
                <a:lnTo>
                  <a:pt x="15468" y="0"/>
                </a:lnTo>
                <a:lnTo>
                  <a:pt x="0" y="118174"/>
                </a:lnTo>
                <a:lnTo>
                  <a:pt x="86984" y="118174"/>
                </a:lnTo>
                <a:lnTo>
                  <a:pt x="110921" y="91388"/>
                </a:lnTo>
                <a:lnTo>
                  <a:pt x="119481" y="26014"/>
                </a:lnTo>
                <a:lnTo>
                  <a:pt x="103655" y="0"/>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8">
            <a:extLst>
              <a:ext uri="{FF2B5EF4-FFF2-40B4-BE49-F238E27FC236}">
                <a16:creationId xmlns:a16="http://schemas.microsoft.com/office/drawing/2014/main" id="{1633E0EF-98CA-0A47-A450-0B7188489040}"/>
              </a:ext>
            </a:extLst>
          </p:cNvPr>
          <p:cNvSpPr/>
          <p:nvPr/>
        </p:nvSpPr>
        <p:spPr>
          <a:xfrm>
            <a:off x="5956592" y="6273733"/>
            <a:ext cx="276225" cy="290195"/>
          </a:xfrm>
          <a:custGeom>
            <a:avLst/>
            <a:gdLst/>
            <a:ahLst/>
            <a:cxnLst/>
            <a:rect l="0" t="0" r="0" b="0"/>
            <a:pathLst>
              <a:path w="120000" h="120000" extrusionOk="0">
                <a:moveTo>
                  <a:pt x="51554" y="0"/>
                </a:moveTo>
                <a:lnTo>
                  <a:pt x="33824" y="1647"/>
                </a:lnTo>
                <a:lnTo>
                  <a:pt x="18401" y="8833"/>
                </a:lnTo>
                <a:lnTo>
                  <a:pt x="6633" y="21429"/>
                </a:lnTo>
                <a:lnTo>
                  <a:pt x="298" y="37947"/>
                </a:lnTo>
                <a:lnTo>
                  <a:pt x="0" y="56049"/>
                </a:lnTo>
                <a:lnTo>
                  <a:pt x="5330" y="74340"/>
                </a:lnTo>
                <a:lnTo>
                  <a:pt x="15886" y="91431"/>
                </a:lnTo>
                <a:lnTo>
                  <a:pt x="31262" y="105928"/>
                </a:lnTo>
                <a:lnTo>
                  <a:pt x="49559" y="115731"/>
                </a:lnTo>
                <a:lnTo>
                  <a:pt x="68247" y="119746"/>
                </a:lnTo>
                <a:lnTo>
                  <a:pt x="85977" y="118099"/>
                </a:lnTo>
                <a:lnTo>
                  <a:pt x="101400" y="110914"/>
                </a:lnTo>
                <a:lnTo>
                  <a:pt x="112332" y="99211"/>
                </a:lnTo>
                <a:lnTo>
                  <a:pt x="70418" y="99211"/>
                </a:lnTo>
                <a:lnTo>
                  <a:pt x="67309" y="93364"/>
                </a:lnTo>
                <a:lnTo>
                  <a:pt x="61730" y="83015"/>
                </a:lnTo>
                <a:lnTo>
                  <a:pt x="27499" y="83015"/>
                </a:lnTo>
                <a:lnTo>
                  <a:pt x="36895" y="36795"/>
                </a:lnTo>
                <a:lnTo>
                  <a:pt x="23042" y="36795"/>
                </a:lnTo>
                <a:lnTo>
                  <a:pt x="30705" y="21833"/>
                </a:lnTo>
                <a:lnTo>
                  <a:pt x="97041" y="21833"/>
                </a:lnTo>
                <a:lnTo>
                  <a:pt x="88536" y="13814"/>
                </a:lnTo>
                <a:lnTo>
                  <a:pt x="70241" y="4013"/>
                </a:lnTo>
                <a:lnTo>
                  <a:pt x="51554" y="0"/>
                </a:lnTo>
                <a:close/>
              </a:path>
              <a:path w="120000" h="120000" extrusionOk="0">
                <a:moveTo>
                  <a:pt x="97041" y="21833"/>
                </a:moveTo>
                <a:lnTo>
                  <a:pt x="44553" y="21833"/>
                </a:lnTo>
                <a:lnTo>
                  <a:pt x="69712" y="21860"/>
                </a:lnTo>
                <a:lnTo>
                  <a:pt x="78676" y="23486"/>
                </a:lnTo>
                <a:lnTo>
                  <a:pt x="85541" y="27992"/>
                </a:lnTo>
                <a:lnTo>
                  <a:pt x="89496" y="34820"/>
                </a:lnTo>
                <a:lnTo>
                  <a:pt x="89734" y="43412"/>
                </a:lnTo>
                <a:lnTo>
                  <a:pt x="87397" y="49655"/>
                </a:lnTo>
                <a:lnTo>
                  <a:pt x="83353" y="54935"/>
                </a:lnTo>
                <a:lnTo>
                  <a:pt x="77994" y="59083"/>
                </a:lnTo>
                <a:lnTo>
                  <a:pt x="71709" y="61930"/>
                </a:lnTo>
                <a:lnTo>
                  <a:pt x="88721" y="92870"/>
                </a:lnTo>
                <a:lnTo>
                  <a:pt x="92183" y="99211"/>
                </a:lnTo>
                <a:lnTo>
                  <a:pt x="112332" y="99211"/>
                </a:lnTo>
                <a:lnTo>
                  <a:pt x="113166" y="98318"/>
                </a:lnTo>
                <a:lnTo>
                  <a:pt x="119503" y="81799"/>
                </a:lnTo>
                <a:lnTo>
                  <a:pt x="119802" y="63698"/>
                </a:lnTo>
                <a:lnTo>
                  <a:pt x="114470" y="45406"/>
                </a:lnTo>
                <a:lnTo>
                  <a:pt x="103913" y="28313"/>
                </a:lnTo>
                <a:lnTo>
                  <a:pt x="97041" y="21833"/>
                </a:lnTo>
                <a:close/>
              </a:path>
              <a:path w="120000" h="120000" extrusionOk="0">
                <a:moveTo>
                  <a:pt x="51819" y="64681"/>
                </a:moveTo>
                <a:lnTo>
                  <a:pt x="49077" y="64681"/>
                </a:lnTo>
                <a:lnTo>
                  <a:pt x="45353" y="83015"/>
                </a:lnTo>
                <a:lnTo>
                  <a:pt x="61730" y="83015"/>
                </a:lnTo>
                <a:lnTo>
                  <a:pt x="51819" y="64681"/>
                </a:lnTo>
                <a:close/>
              </a:path>
            </a:pathLst>
          </a:custGeom>
          <a:solidFill>
            <a:srgbClr val="E21E26"/>
          </a:solidFill>
          <a:ln>
            <a:noFill/>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9">
            <a:extLst>
              <a:ext uri="{FF2B5EF4-FFF2-40B4-BE49-F238E27FC236}">
                <a16:creationId xmlns:a16="http://schemas.microsoft.com/office/drawing/2014/main" id="{F67D08D7-4495-5343-B541-ADB551BF01EE}"/>
              </a:ext>
            </a:extLst>
          </p:cNvPr>
          <p:cNvSpPr/>
          <p:nvPr/>
        </p:nvSpPr>
        <p:spPr>
          <a:xfrm>
            <a:off x="6411315"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80">
            <a:extLst>
              <a:ext uri="{FF2B5EF4-FFF2-40B4-BE49-F238E27FC236}">
                <a16:creationId xmlns:a16="http://schemas.microsoft.com/office/drawing/2014/main" id="{F3C60655-FC1D-7545-B538-B53CB2B4AAEB}"/>
              </a:ext>
            </a:extLst>
          </p:cNvPr>
          <p:cNvSpPr/>
          <p:nvPr/>
        </p:nvSpPr>
        <p:spPr>
          <a:xfrm>
            <a:off x="918108" y="6404502"/>
            <a:ext cx="4859655" cy="0"/>
          </a:xfrm>
          <a:custGeom>
            <a:avLst/>
            <a:gdLst/>
            <a:ahLst/>
            <a:cxnLst/>
            <a:rect l="0" t="0" r="0" b="0"/>
            <a:pathLst>
              <a:path w="120000" h="120000" extrusionOk="0">
                <a:moveTo>
                  <a:pt x="119996" y="0"/>
                </a:moveTo>
                <a:lnTo>
                  <a:pt x="0" y="0"/>
                </a:lnTo>
              </a:path>
            </a:pathLst>
          </a:custGeom>
          <a:noFill/>
          <a:ln w="9525" cap="flat" cmpd="sng">
            <a:solidFill>
              <a:srgbClr val="8A8282"/>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81">
            <a:extLst>
              <a:ext uri="{FF2B5EF4-FFF2-40B4-BE49-F238E27FC236}">
                <a16:creationId xmlns:a16="http://schemas.microsoft.com/office/drawing/2014/main" id="{91D4EEC5-A6CC-2B4D-840C-FE2546E9F17F}"/>
              </a:ext>
            </a:extLst>
          </p:cNvPr>
          <p:cNvSpPr/>
          <p:nvPr/>
        </p:nvSpPr>
        <p:spPr>
          <a:xfrm>
            <a:off x="5573267" y="550682"/>
            <a:ext cx="1042669" cy="0"/>
          </a:xfrm>
          <a:custGeom>
            <a:avLst/>
            <a:gdLst/>
            <a:ahLst/>
            <a:cxnLst/>
            <a:rect l="0" t="0" r="0" b="0"/>
            <a:pathLst>
              <a:path w="120000" h="120000" extrusionOk="0">
                <a:moveTo>
                  <a:pt x="0" y="0"/>
                </a:moveTo>
                <a:lnTo>
                  <a:pt x="119970" y="0"/>
                </a:lnTo>
              </a:path>
            </a:pathLst>
          </a:custGeom>
          <a:noFill/>
          <a:ln w="12700" cap="flat" cmpd="sng">
            <a:solidFill>
              <a:srgbClr val="E21C23"/>
            </a:solidFill>
            <a:prstDash val="solid"/>
            <a:round/>
            <a:headEnd type="none" w="med" len="med"/>
            <a:tailEnd type="none" w="med" len="med"/>
          </a:ln>
        </p:spPr>
        <p:txBody>
          <a:bodyPr wrap="square"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82">
            <a:extLst>
              <a:ext uri="{FF2B5EF4-FFF2-40B4-BE49-F238E27FC236}">
                <a16:creationId xmlns:a16="http://schemas.microsoft.com/office/drawing/2014/main" id="{4E45B921-F6C7-0643-A4C4-278F265D790C}"/>
              </a:ext>
            </a:extLst>
          </p:cNvPr>
          <p:cNvSpPr txBox="1"/>
          <p:nvPr/>
        </p:nvSpPr>
        <p:spPr>
          <a:xfrm>
            <a:off x="863600" y="1628775"/>
            <a:ext cx="10407370" cy="4475742"/>
          </a:xfrm>
          <a:prstGeom prst="rect">
            <a:avLst/>
          </a:prstGeom>
          <a:noFill/>
          <a:ln w="25400" cap="flat" cmpd="sng">
            <a:solidFill>
              <a:srgbClr val="FFFFFF"/>
            </a:solidFill>
            <a:prstDash val="solid"/>
            <a:round/>
            <a:headEnd type="none" w="med" len="med"/>
            <a:tailEnd type="none" w="med" len="med"/>
          </a:ln>
        </p:spPr>
        <p:txBody>
          <a:bodyPr wrap="square" lIns="182880" tIns="0" rIns="182880" bIns="0" anchor="t" anchorCtr="0">
            <a:noAutofit/>
          </a:bodyPr>
          <a:lstStyle/>
          <a:p>
            <a:pPr marL="0" marR="0" lvl="0" indent="0" algn="l" rtl="0">
              <a:lnSpc>
                <a:spcPct val="100000"/>
              </a:lnSpc>
              <a:spcBef>
                <a:spcPts val="0"/>
              </a:spcBef>
              <a:buNone/>
            </a:pPr>
            <a:endParaRPr sz="1300" dirty="0">
              <a:solidFill>
                <a:schemeClr val="dk1"/>
              </a:solidFill>
              <a:latin typeface="Times New Roman"/>
              <a:ea typeface="Times New Roman"/>
              <a:cs typeface="Times New Roman"/>
              <a:sym typeface="Times New Roman"/>
            </a:endParaRPr>
          </a:p>
          <a:p>
            <a:endParaRPr lang="en-US" sz="1800" dirty="0"/>
          </a:p>
          <a:p>
            <a:pPr algn="ctr"/>
            <a:r>
              <a:rPr lang="en-US" sz="1800" dirty="0"/>
              <a:t>The Docker software as a service offering consists of three components.</a:t>
            </a:r>
          </a:p>
          <a:p>
            <a:endParaRPr lang="en-US" sz="1800" dirty="0"/>
          </a:p>
          <a:p>
            <a:endParaRPr lang="en-US" sz="1800" b="1" dirty="0"/>
          </a:p>
          <a:p>
            <a:pPr algn="ctr"/>
            <a:r>
              <a:rPr lang="en-US" sz="1800" b="1" dirty="0"/>
              <a:t>#1 Software</a:t>
            </a:r>
          </a:p>
          <a:p>
            <a:endParaRPr lang="en-US" sz="1800" b="1" dirty="0"/>
          </a:p>
          <a:p>
            <a:pPr algn="just"/>
            <a:r>
              <a:rPr lang="en-US" sz="1800" dirty="0"/>
              <a:t>The Docker daemon, called "</a:t>
            </a:r>
            <a:r>
              <a:rPr lang="en-US" sz="1800" dirty="0" err="1"/>
              <a:t>dockerd</a:t>
            </a:r>
            <a:r>
              <a:rPr lang="en-US" sz="1800" dirty="0"/>
              <a:t>" is a persistent process that manages Docker containers and handles container objects.</a:t>
            </a:r>
          </a:p>
          <a:p>
            <a:pPr algn="just"/>
            <a:endParaRPr lang="en-US" sz="1800" dirty="0"/>
          </a:p>
          <a:p>
            <a:pPr algn="just"/>
            <a:r>
              <a:rPr lang="en-US" sz="1800" dirty="0"/>
              <a:t>The daemon listens for API requests sent by the Docker Engine API.</a:t>
            </a:r>
          </a:p>
          <a:p>
            <a:pPr algn="just"/>
            <a:endParaRPr lang="en-US" sz="1800" dirty="0"/>
          </a:p>
          <a:p>
            <a:pPr algn="just"/>
            <a:r>
              <a:rPr lang="en-US" sz="1800" dirty="0"/>
              <a:t>The Docker client, which identifies itself as "</a:t>
            </a:r>
            <a:r>
              <a:rPr lang="en-US" sz="1800" dirty="0" err="1"/>
              <a:t>docker</a:t>
            </a:r>
            <a:r>
              <a:rPr lang="en-US" sz="1800" dirty="0"/>
              <a:t>", allows users to interact with Docker through the CLI. It uses the Docker REST API to communicate with one or more Docker daemons.</a:t>
            </a:r>
          </a:p>
        </p:txBody>
      </p:sp>
    </p:spTree>
    <p:extLst>
      <p:ext uri="{BB962C8B-B14F-4D97-AF65-F5344CB8AC3E}">
        <p14:creationId xmlns:p14="http://schemas.microsoft.com/office/powerpoint/2010/main" val="32523518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6FDD4B091F674ABEF230E096F04720" ma:contentTypeVersion="2" ma:contentTypeDescription="Create a new document." ma:contentTypeScope="" ma:versionID="e4358e1137206015685fbfa6c52fff12">
  <xsd:schema xmlns:xsd="http://www.w3.org/2001/XMLSchema" xmlns:xs="http://www.w3.org/2001/XMLSchema" xmlns:p="http://schemas.microsoft.com/office/2006/metadata/properties" xmlns:ns2="0e7df2d7-1e1e-4d96-97db-8f8d340f93fe" targetNamespace="http://schemas.microsoft.com/office/2006/metadata/properties" ma:root="true" ma:fieldsID="f3bd879455f2e2d490aa21afb9dc7ea2" ns2:_="">
    <xsd:import namespace="0e7df2d7-1e1e-4d96-97db-8f8d340f93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7df2d7-1e1e-4d96-97db-8f8d340f93f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796B7B-B667-411C-A1BA-AD45E355ECB4}">
  <ds:schemaRefs>
    <ds:schemaRef ds:uri="http://schemas.microsoft.com/sharepoint/v3/contenttype/forms"/>
  </ds:schemaRefs>
</ds:datastoreItem>
</file>

<file path=customXml/itemProps2.xml><?xml version="1.0" encoding="utf-8"?>
<ds:datastoreItem xmlns:ds="http://schemas.openxmlformats.org/officeDocument/2006/customXml" ds:itemID="{DA1BE16C-C907-456B-959F-B8F4F88DD2C0}">
  <ds:schemaRefs>
    <ds:schemaRef ds:uri="http://www.w3.org/XML/1998/namespace"/>
    <ds:schemaRef ds:uri="http://purl.org/dc/dcmitype/"/>
    <ds:schemaRef ds:uri="http://schemas.openxmlformats.org/package/2006/metadata/core-properties"/>
    <ds:schemaRef ds:uri="http://schemas.microsoft.com/office/infopath/2007/PartnerControls"/>
    <ds:schemaRef ds:uri="0e7df2d7-1e1e-4d96-97db-8f8d340f93fe"/>
    <ds:schemaRef ds:uri="http://schemas.microsoft.com/office/2006/documentManagement/types"/>
    <ds:schemaRef ds:uri="http://purl.org/dc/terms/"/>
    <ds:schemaRef ds:uri="http://purl.org/dc/elements/1.1/"/>
    <ds:schemaRef ds:uri="http://schemas.microsoft.com/office/2006/metadata/properties"/>
  </ds:schemaRefs>
</ds:datastoreItem>
</file>

<file path=customXml/itemProps3.xml><?xml version="1.0" encoding="utf-8"?>
<ds:datastoreItem xmlns:ds="http://schemas.openxmlformats.org/officeDocument/2006/customXml" ds:itemID="{BCABFA3A-0D27-42B0-8EC2-833EA6D9AA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7df2d7-1e1e-4d96-97db-8f8d340f93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159</TotalTime>
  <Words>1264</Words>
  <Application>Microsoft Macintosh PowerPoint</Application>
  <PresentationFormat>Widescreen</PresentationFormat>
  <Paragraphs>184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Innovation</dc:title>
  <cp:lastModifiedBy>Microsoft Office User</cp:lastModifiedBy>
  <cp:revision>12</cp:revision>
  <dcterms:modified xsi:type="dcterms:W3CDTF">2018-03-21T23:03:51Z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0x010100E76FDD4B091F674ABEF230E096F04720</vt:lpwstr>
  </property>
</Properties>
</file>