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CCDA9D-0A13-4903-98F9-7BD962AE07B7}">
  <a:tblStyle styleId="{EBCCDA9D-0A13-4903-98F9-7BD962AE07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bold.fntdata"/><Relationship Id="rId13" Type="http://schemas.openxmlformats.org/officeDocument/2006/relationships/slide" Target="slides/slide7.xml"/><Relationship Id="rId35" Type="http://schemas.openxmlformats.org/officeDocument/2006/relationships/font" Target="fonts/Lato-regular.fntdata"/><Relationship Id="rId12" Type="http://schemas.openxmlformats.org/officeDocument/2006/relationships/slide" Target="slides/slide6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9.xml"/><Relationship Id="rId37" Type="http://schemas.openxmlformats.org/officeDocument/2006/relationships/font" Target="fonts/Lato-italic.fntdata"/><Relationship Id="rId14" Type="http://schemas.openxmlformats.org/officeDocument/2006/relationships/slide" Target="slides/slide8.xml"/><Relationship Id="rId36" Type="http://schemas.openxmlformats.org/officeDocument/2006/relationships/font" Target="fonts/La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La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ba715ef9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ba715ef9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c4e7af7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c4e7af7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c4e7af7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c4e7af7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c4e7af70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c4e7af70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c4e7af70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2c4e7af70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c4e7af70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2c4e7af70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cb08cc2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2cb08cc2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cb08cc2f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cb08cc2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d4dec1b8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2d4dec1b8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d4dec1b8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2d4dec1b8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ba715ef9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ba715ef9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2d4dec1b8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2d4dec1b8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2d4dec1b8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2d4dec1b8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2d4dec1b8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2d4dec1b8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2d4dec1b8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2d4dec1b8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2d4dec1b8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2d4dec1b8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ba715ef9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ba715ef9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ba715ef9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ba715ef9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ba715ef9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ba715ef9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ba715ef9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ba715ef9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ba715ef9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ba715ef9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ba715ef9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ba715ef9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ba715ef9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ba715ef9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security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CNCF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KubeSec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1567550"/>
            <a:ext cx="754380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Primitives  {Authentication}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Kube-apiServer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325" y="1501200"/>
            <a:ext cx="7851375" cy="299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 methods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1567552"/>
            <a:ext cx="828675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K8s 1.24 {Service account changes}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500" y="1567550"/>
            <a:ext cx="761635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RBAC {Authorization}</a:t>
            </a:r>
            <a:endParaRPr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0900"/>
            <a:ext cx="9143999" cy="283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in kubernetes</a:t>
            </a:r>
            <a:endParaRPr/>
          </a:p>
        </p:txBody>
      </p:sp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7038900" cy="339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Certificates </a:t>
            </a:r>
            <a:endParaRPr/>
          </a:p>
        </p:txBody>
      </p:sp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50" y="1221800"/>
            <a:ext cx="8478299" cy="34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harding </a:t>
            </a:r>
            <a:endParaRPr/>
          </a:p>
        </p:txBody>
      </p:sp>
      <p:sp>
        <p:nvSpPr>
          <p:cNvPr id="252" name="Google Shape;252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We already know about 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Namespace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Cgroups </a:t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&amp; Kernel Space</a:t>
            </a:r>
            <a:endParaRPr/>
          </a:p>
        </p:txBody>
      </p:sp>
      <p:sp>
        <p:nvSpPr>
          <p:cNvPr id="258" name="Google Shape;258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000" y="1567550"/>
            <a:ext cx="7391400" cy="296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1"/>
          <p:cNvSpPr/>
          <p:nvPr/>
        </p:nvSpPr>
        <p:spPr>
          <a:xfrm>
            <a:off x="6876000" y="142300"/>
            <a:ext cx="1235400" cy="10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1" name="Google Shape;261;p31"/>
          <p:cNvGraphicFramePr/>
          <p:nvPr/>
        </p:nvGraphicFramePr>
        <p:xfrm>
          <a:off x="6936388" y="1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{EBCCDA9D-0A13-4903-98F9-7BD962AE07B7}</a:tableStyleId>
              </a:tblPr>
              <a:tblGrid>
                <a:gridCol w="563675"/>
                <a:gridCol w="611450"/>
              </a:tblGrid>
              <a:tr h="44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LIbs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curl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glibc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2" name="Google Shape;262;p31"/>
          <p:cNvSpPr/>
          <p:nvPr/>
        </p:nvSpPr>
        <p:spPr>
          <a:xfrm>
            <a:off x="7468800" y="1180900"/>
            <a:ext cx="762000" cy="587100"/>
          </a:xfrm>
          <a:prstGeom prst="leftUpArrow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1"/>
          <p:cNvSpPr/>
          <p:nvPr/>
        </p:nvSpPr>
        <p:spPr>
          <a:xfrm>
            <a:off x="8040300" y="2479100"/>
            <a:ext cx="1103700" cy="587100"/>
          </a:xfrm>
          <a:prstGeom prst="snip1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Getpid()</a:t>
            </a:r>
            <a:br>
              <a:rPr lang="en"/>
            </a:br>
            <a:r>
              <a:rPr lang="en"/>
              <a:t>Reboot()</a:t>
            </a:r>
            <a:endParaRPr/>
          </a:p>
        </p:txBody>
      </p:sp>
      <p:sp>
        <p:nvSpPr>
          <p:cNvPr id="264" name="Google Shape;264;p31"/>
          <p:cNvSpPr/>
          <p:nvPr/>
        </p:nvSpPr>
        <p:spPr>
          <a:xfrm>
            <a:off x="6605200" y="2745800"/>
            <a:ext cx="1359000" cy="15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K8s Security Plane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3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0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90"/>
              <a:buChar char="●"/>
            </a:pPr>
            <a:r>
              <a:rPr lang="en" sz="2290"/>
              <a:t>Host OS Level </a:t>
            </a:r>
            <a:endParaRPr sz="2290"/>
          </a:p>
          <a:p>
            <a:pPr indent="-3740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90"/>
              <a:buChar char="●"/>
            </a:pPr>
            <a:r>
              <a:rPr lang="en" sz="2290"/>
              <a:t>Infrastructure Level</a:t>
            </a:r>
            <a:endParaRPr sz="2290"/>
          </a:p>
          <a:p>
            <a:pPr indent="-3740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90"/>
              <a:buChar char="●"/>
            </a:pPr>
            <a:r>
              <a:rPr lang="en" sz="2290"/>
              <a:t>Kubernetes Level</a:t>
            </a:r>
            <a:endParaRPr sz="2290"/>
          </a:p>
          <a:p>
            <a:pPr indent="-3740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90"/>
              <a:buChar char="●"/>
            </a:pPr>
            <a:r>
              <a:rPr lang="en" sz="2290"/>
              <a:t>Application level </a:t>
            </a:r>
            <a:endParaRPr sz="22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9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2522950"/>
            <a:ext cx="7038900" cy="6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90"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Kernel harding </a:t>
            </a:r>
            <a:endParaRPr/>
          </a:p>
        </p:txBody>
      </p:sp>
      <p:sp>
        <p:nvSpPr>
          <p:cNvPr id="270" name="Google Shape;270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2045900" y="1818700"/>
            <a:ext cx="4991100" cy="69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User Space</a:t>
            </a:r>
            <a:endParaRPr sz="1900"/>
          </a:p>
        </p:txBody>
      </p:sp>
      <p:sp>
        <p:nvSpPr>
          <p:cNvPr id="272" name="Google Shape;272;p32"/>
          <p:cNvSpPr/>
          <p:nvPr/>
        </p:nvSpPr>
        <p:spPr>
          <a:xfrm>
            <a:off x="2045900" y="3215700"/>
            <a:ext cx="4788000" cy="850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Kernel Space</a:t>
            </a:r>
            <a:endParaRPr sz="1800"/>
          </a:p>
        </p:txBody>
      </p:sp>
      <p:sp>
        <p:nvSpPr>
          <p:cNvPr id="273" name="Google Shape;273;p32"/>
          <p:cNvSpPr/>
          <p:nvPr/>
        </p:nvSpPr>
        <p:spPr>
          <a:xfrm>
            <a:off x="2630100" y="2517200"/>
            <a:ext cx="4000500" cy="6984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SecComp &amp; Apparmor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AppArmor</a:t>
            </a:r>
            <a:endParaRPr/>
          </a:p>
        </p:txBody>
      </p:sp>
      <p:sp>
        <p:nvSpPr>
          <p:cNvPr id="279" name="Google Shape;279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900" y="1567550"/>
            <a:ext cx="724140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more look </a:t>
            </a:r>
            <a:endParaRPr/>
          </a:p>
        </p:txBody>
      </p:sp>
      <p:sp>
        <p:nvSpPr>
          <p:cNvPr id="286" name="Google Shape;286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7038900" cy="27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Modes</a:t>
            </a:r>
            <a:endParaRPr/>
          </a:p>
        </p:txBody>
      </p:sp>
      <p:sp>
        <p:nvSpPr>
          <p:cNvPr id="293" name="Google Shape;293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1588700" y="2250500"/>
            <a:ext cx="1574700" cy="914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Unconfined</a:t>
            </a:r>
            <a:endParaRPr sz="1800"/>
          </a:p>
        </p:txBody>
      </p:sp>
      <p:sp>
        <p:nvSpPr>
          <p:cNvPr id="295" name="Google Shape;295;p35"/>
          <p:cNvSpPr/>
          <p:nvPr/>
        </p:nvSpPr>
        <p:spPr>
          <a:xfrm>
            <a:off x="3798500" y="2250500"/>
            <a:ext cx="1574700" cy="914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Complained</a:t>
            </a:r>
            <a:endParaRPr sz="1900"/>
          </a:p>
        </p:txBody>
      </p:sp>
      <p:sp>
        <p:nvSpPr>
          <p:cNvPr id="296" name="Google Shape;296;p35"/>
          <p:cNvSpPr/>
          <p:nvPr/>
        </p:nvSpPr>
        <p:spPr>
          <a:xfrm>
            <a:off x="6008300" y="2250500"/>
            <a:ext cx="1574700" cy="9141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Enforced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302" name="Google Shape;302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Level security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Control plane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286000"/>
            <a:ext cx="65913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plane Network security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650" y="1666300"/>
            <a:ext cx="6459149" cy="19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Security Standards and </a:t>
            </a:r>
            <a:r>
              <a:rPr lang="en"/>
              <a:t>Benchmarks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For any Level of security we have some standard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Standard can be different as per organization level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So set test and set benchmarks some standard by many vendors has been created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CIS  Benchmark 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 {Center OF Internet security}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00" y="1422150"/>
            <a:ext cx="8637199" cy="29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Kube-bench : CIS tool 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725" y="1567550"/>
            <a:ext cx="7007676" cy="28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Kube-bench :  can Help 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514750"/>
            <a:ext cx="703890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Trivy 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100"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420280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