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83" r:id="rId8"/>
    <p:sldId id="284" r:id="rId9"/>
    <p:sldId id="285" r:id="rId10"/>
    <p:sldId id="286" r:id="rId11"/>
    <p:sldId id="262" r:id="rId12"/>
    <p:sldId id="263" r:id="rId13"/>
    <p:sldId id="264" r:id="rId14"/>
    <p:sldId id="265" r:id="rId15"/>
    <p:sldId id="266" r:id="rId16"/>
    <p:sldId id="287" r:id="rId17"/>
    <p:sldId id="267" r:id="rId18"/>
    <p:sldId id="268" r:id="rId19"/>
    <p:sldId id="269" r:id="rId20"/>
    <p:sldId id="270" r:id="rId21"/>
    <p:sldId id="271" r:id="rId22"/>
    <p:sldId id="288" r:id="rId23"/>
    <p:sldId id="289" r:id="rId24"/>
    <p:sldId id="272" r:id="rId25"/>
    <p:sldId id="273" r:id="rId26"/>
    <p:sldId id="274" r:id="rId27"/>
    <p:sldId id="275" r:id="rId28"/>
    <p:sldId id="276" r:id="rId29"/>
    <p:sldId id="277" r:id="rId30"/>
    <p:sldId id="278" r:id="rId31"/>
    <p:sldId id="279" r:id="rId32"/>
    <p:sldId id="280" r:id="rId33"/>
    <p:sldId id="281" r:id="rId34"/>
    <p:sldId id="282" r:id="rId35"/>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002F"/>
    <a:srgbClr val="EF7E23"/>
    <a:srgbClr val="EAAB00"/>
    <a:srgbClr val="706F6F"/>
    <a:srgbClr val="06718B"/>
    <a:srgbClr val="84329B"/>
    <a:srgbClr val="DB411A"/>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0FBBBBA5-69B4-4B4F-A660-87A8743CA5A0}" type="datetimeFigureOut">
              <a:rPr lang="en-US" smtClean="0"/>
              <a:t>3/20/2023</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103DF6A7-88BE-B64B-8E14-29C45D8487CB}" type="slidenum">
              <a:rPr lang="en-US" smtClean="0"/>
              <a:t>‹#›</a:t>
            </a:fld>
            <a:endParaRPr lang="en-US"/>
          </a:p>
        </p:txBody>
      </p:sp>
    </p:spTree>
    <p:extLst>
      <p:ext uri="{BB962C8B-B14F-4D97-AF65-F5344CB8AC3E}">
        <p14:creationId xmlns:p14="http://schemas.microsoft.com/office/powerpoint/2010/main" val="2206574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737360"/>
            <a:ext cx="9144000" cy="2692559"/>
          </a:xfrm>
        </p:spPr>
        <p:txBody>
          <a:bodyPr anchor="b"/>
          <a:lstStyle>
            <a:lvl1pPr algn="ctr">
              <a:defRPr sz="6000" cap="none">
                <a:solidFill>
                  <a:srgbClr val="DB411A"/>
                </a:solidFill>
              </a:defRPr>
            </a:lvl1pPr>
          </a:lstStyle>
          <a:p>
            <a:r>
              <a:rPr lang="en-US" dirty="0"/>
              <a:t>click to edit master title style</a:t>
            </a:r>
            <a:endParaRPr lang="en-GB" dirty="0"/>
          </a:p>
        </p:txBody>
      </p:sp>
      <p:sp>
        <p:nvSpPr>
          <p:cNvPr id="3" name="Subtitle 2"/>
          <p:cNvSpPr>
            <a:spLocks noGrp="1"/>
          </p:cNvSpPr>
          <p:nvPr>
            <p:ph type="subTitle" idx="1" hasCustomPrompt="1"/>
          </p:nvPr>
        </p:nvSpPr>
        <p:spPr>
          <a:xfrm>
            <a:off x="1524000" y="4429919"/>
            <a:ext cx="9144000" cy="491104"/>
          </a:xfrm>
        </p:spPr>
        <p:txBody>
          <a:bodyPr/>
          <a:lstStyle>
            <a:lvl1pPr marL="0" indent="0" algn="ctr">
              <a:buNone/>
              <a:defRPr sz="2400" cap="none" baseline="0">
                <a:solidFill>
                  <a:srgbClr val="EF7E2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141484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D6A1CE-E69D-47E8-B773-5A30FD870672}" type="slidenum">
              <a:rPr lang="en-GB" smtClean="0"/>
              <a:t>‹#›</a:t>
            </a:fld>
            <a:endParaRPr lang="en-GB"/>
          </a:p>
        </p:txBody>
      </p:sp>
    </p:spTree>
    <p:extLst>
      <p:ext uri="{BB962C8B-B14F-4D97-AF65-F5344CB8AC3E}">
        <p14:creationId xmlns:p14="http://schemas.microsoft.com/office/powerpoint/2010/main" val="1722620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69229"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335824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D6A1CE-E69D-47E8-B773-5A30FD870672}" type="slidenum">
              <a:rPr lang="en-GB" smtClean="0"/>
              <a:t>‹#›</a:t>
            </a:fld>
            <a:endParaRPr lang="en-GB"/>
          </a:p>
        </p:txBody>
      </p:sp>
    </p:spTree>
    <p:extLst>
      <p:ext uri="{BB962C8B-B14F-4D97-AF65-F5344CB8AC3E}">
        <p14:creationId xmlns:p14="http://schemas.microsoft.com/office/powerpoint/2010/main" val="2255308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D6A1CE-E69D-47E8-B773-5A30FD870672}" type="slidenum">
              <a:rPr lang="en-GB" smtClean="0"/>
              <a:t>‹#›</a:t>
            </a:fld>
            <a:endParaRPr lang="en-GB"/>
          </a:p>
        </p:txBody>
      </p:sp>
    </p:spTree>
    <p:extLst>
      <p:ext uri="{BB962C8B-B14F-4D97-AF65-F5344CB8AC3E}">
        <p14:creationId xmlns:p14="http://schemas.microsoft.com/office/powerpoint/2010/main" val="321243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5279" y="664709"/>
            <a:ext cx="10515600" cy="2852737"/>
          </a:xfrm>
        </p:spPr>
        <p:txBody>
          <a:bodyPr anchor="b"/>
          <a:lstStyle>
            <a:lvl1pPr>
              <a:defRPr sz="6000" baseline="0"/>
            </a:lvl1pPr>
          </a:lstStyle>
          <a:p>
            <a:r>
              <a:rPr lang="en-US" dirty="0"/>
              <a:t>End Slide</a:t>
            </a:r>
            <a:br>
              <a:rPr lang="en-US" dirty="0"/>
            </a:br>
            <a:r>
              <a:rPr lang="en-US" dirty="0"/>
              <a:t>Thank you </a:t>
            </a:r>
            <a:endParaRPr lang="en-GB" dirty="0"/>
          </a:p>
        </p:txBody>
      </p:sp>
      <p:sp>
        <p:nvSpPr>
          <p:cNvPr id="3" name="Text Placeholder 2"/>
          <p:cNvSpPr>
            <a:spLocks noGrp="1"/>
          </p:cNvSpPr>
          <p:nvPr>
            <p:ph type="body" idx="1"/>
          </p:nvPr>
        </p:nvSpPr>
        <p:spPr>
          <a:xfrm>
            <a:off x="510722" y="3502252"/>
            <a:ext cx="10515600" cy="1500187"/>
          </a:xfrm>
        </p:spPr>
        <p:txBody>
          <a:bodyPr>
            <a:normAutofit/>
          </a:bodyPr>
          <a:lstStyle>
            <a:lvl1pPr marL="0" indent="0">
              <a:buNone/>
              <a:defRPr sz="3200">
                <a:solidFill>
                  <a:srgbClr val="EAAB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D6A1CE-E69D-47E8-B773-5A30FD870672}" type="slidenum">
              <a:rPr lang="en-GB" smtClean="0"/>
              <a:t>‹#›</a:t>
            </a:fld>
            <a:endParaRPr lang="en-GB"/>
          </a:p>
        </p:txBody>
      </p:sp>
    </p:spTree>
    <p:extLst>
      <p:ext uri="{BB962C8B-B14F-4D97-AF65-F5344CB8AC3E}">
        <p14:creationId xmlns:p14="http://schemas.microsoft.com/office/powerpoint/2010/main" val="143608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D6A1CE-E69D-47E8-B773-5A30FD870672}" type="slidenum">
              <a:rPr lang="en-GB" smtClean="0"/>
              <a:t>‹#›</a:t>
            </a:fld>
            <a:endParaRPr lang="en-GB"/>
          </a:p>
        </p:txBody>
      </p:sp>
    </p:spTree>
    <p:extLst>
      <p:ext uri="{BB962C8B-B14F-4D97-AF65-F5344CB8AC3E}">
        <p14:creationId xmlns:p14="http://schemas.microsoft.com/office/powerpoint/2010/main" val="48665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D6A1CE-E69D-47E8-B773-5A30FD870672}" type="slidenum">
              <a:rPr lang="en-GB" smtClean="0"/>
              <a:t>‹#›</a:t>
            </a:fld>
            <a:endParaRPr lang="en-GB"/>
          </a:p>
        </p:txBody>
      </p:sp>
    </p:spTree>
    <p:extLst>
      <p:ext uri="{BB962C8B-B14F-4D97-AF65-F5344CB8AC3E}">
        <p14:creationId xmlns:p14="http://schemas.microsoft.com/office/powerpoint/2010/main" val="74354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D6A1CE-E69D-47E8-B773-5A30FD870672}" type="slidenum">
              <a:rPr lang="en-GB" smtClean="0"/>
              <a:t>‹#›</a:t>
            </a:fld>
            <a:endParaRPr lang="en-GB"/>
          </a:p>
        </p:txBody>
      </p:sp>
    </p:spTree>
    <p:extLst>
      <p:ext uri="{BB962C8B-B14F-4D97-AF65-F5344CB8AC3E}">
        <p14:creationId xmlns:p14="http://schemas.microsoft.com/office/powerpoint/2010/main" val="255301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5D6A1CE-E69D-47E8-B773-5A30FD870672}" type="slidenum">
              <a:rPr lang="en-GB" smtClean="0"/>
              <a:t>‹#›</a:t>
            </a:fld>
            <a:endParaRPr lang="en-GB"/>
          </a:p>
        </p:txBody>
      </p:sp>
    </p:spTree>
    <p:extLst>
      <p:ext uri="{BB962C8B-B14F-4D97-AF65-F5344CB8AC3E}">
        <p14:creationId xmlns:p14="http://schemas.microsoft.com/office/powerpoint/2010/main" val="108003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681" y="0"/>
            <a:ext cx="6679633" cy="1404257"/>
          </a:xfrm>
        </p:spPr>
        <p:txBody>
          <a:bodyPr anchor="b"/>
          <a:lstStyle>
            <a:lvl1pPr>
              <a:defRPr sz="3200"/>
            </a:lvl1pPr>
          </a:lstStyle>
          <a:p>
            <a:r>
              <a:rPr lang="en-US"/>
              <a:t>Click to edit Master title style</a:t>
            </a:r>
            <a:endParaRPr lang="en-GB" dirty="0"/>
          </a:p>
        </p:txBody>
      </p:sp>
      <p:sp>
        <p:nvSpPr>
          <p:cNvPr id="3" name="Content Placeholder 2"/>
          <p:cNvSpPr>
            <a:spLocks noGrp="1"/>
          </p:cNvSpPr>
          <p:nvPr>
            <p:ph idx="1"/>
          </p:nvPr>
        </p:nvSpPr>
        <p:spPr>
          <a:xfrm>
            <a:off x="5183188" y="2057400"/>
            <a:ext cx="6172200" cy="3803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D6A1CE-E69D-47E8-B773-5A30FD870672}" type="slidenum">
              <a:rPr lang="en-GB" smtClean="0"/>
              <a:t>‹#›</a:t>
            </a:fld>
            <a:endParaRPr lang="en-GB"/>
          </a:p>
        </p:txBody>
      </p:sp>
    </p:spTree>
    <p:extLst>
      <p:ext uri="{BB962C8B-B14F-4D97-AF65-F5344CB8AC3E}">
        <p14:creationId xmlns:p14="http://schemas.microsoft.com/office/powerpoint/2010/main" val="2393313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8609" y="0"/>
            <a:ext cx="6597991" cy="1322614"/>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330145" y="2057400"/>
            <a:ext cx="6172200"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D6A1CE-E69D-47E8-B773-5A30FD870672}" type="slidenum">
              <a:rPr lang="en-GB" smtClean="0"/>
              <a:t>‹#›</a:t>
            </a:fld>
            <a:endParaRPr lang="en-GB"/>
          </a:p>
        </p:txBody>
      </p:sp>
    </p:spTree>
    <p:extLst>
      <p:ext uri="{BB962C8B-B14F-4D97-AF65-F5344CB8AC3E}">
        <p14:creationId xmlns:p14="http://schemas.microsoft.com/office/powerpoint/2010/main" val="2291096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6300" y="1507502"/>
            <a:ext cx="10515600" cy="46219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Placeholder 1"/>
          <p:cNvSpPr>
            <a:spLocks noGrp="1"/>
          </p:cNvSpPr>
          <p:nvPr>
            <p:ph type="title"/>
          </p:nvPr>
        </p:nvSpPr>
        <p:spPr>
          <a:xfrm>
            <a:off x="271548" y="472104"/>
            <a:ext cx="9005456" cy="907809"/>
          </a:xfrm>
          <a:prstGeom prst="rect">
            <a:avLst/>
          </a:prstGeom>
        </p:spPr>
        <p:txBody>
          <a:bodyPr vert="horz" lIns="91440" tIns="45720" rIns="91440" bIns="45720" rtlCol="0" anchor="ctr">
            <a:normAutofit/>
          </a:bodyPr>
          <a:lstStyle/>
          <a:p>
            <a:r>
              <a:rPr lang="en-GB" dirty="0"/>
              <a:t>click to add heading</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333333"/>
                </a:solidFill>
              </a:defRPr>
            </a:lvl1pPr>
          </a:lstStyle>
          <a:p>
            <a:r>
              <a:rPr lang="en-GB" dirty="0"/>
              <a:t>Date</a:t>
            </a:r>
          </a:p>
        </p:txBody>
      </p:sp>
      <p:sp>
        <p:nvSpPr>
          <p:cNvPr id="6" name="Slide Number Placeholder 5"/>
          <p:cNvSpPr>
            <a:spLocks noGrp="1"/>
          </p:cNvSpPr>
          <p:nvPr>
            <p:ph type="sldNum" sz="quarter" idx="4"/>
          </p:nvPr>
        </p:nvSpPr>
        <p:spPr>
          <a:xfrm>
            <a:off x="8610600" y="6356350"/>
            <a:ext cx="3439886" cy="365125"/>
          </a:xfrm>
          <a:prstGeom prst="rect">
            <a:avLst/>
          </a:prstGeom>
          <a:solidFill>
            <a:schemeClr val="bg1"/>
          </a:solidFill>
        </p:spPr>
        <p:txBody>
          <a:bodyPr vert="horz" lIns="91440" tIns="45720" rIns="91440" bIns="45720" rtlCol="0" anchor="ctr"/>
          <a:lstStyle>
            <a:lvl1pPr algn="r">
              <a:defRPr sz="1800" b="1">
                <a:solidFill>
                  <a:srgbClr val="333333"/>
                </a:solidFill>
              </a:defRPr>
            </a:lvl1pPr>
          </a:lstStyle>
          <a:p>
            <a:r>
              <a:rPr lang="en-GB" dirty="0"/>
              <a:t>Partner logos here</a:t>
            </a:r>
          </a:p>
        </p:txBody>
      </p:sp>
      <p:pic>
        <p:nvPicPr>
          <p:cNvPr id="12" name="Picture 11">
            <a:extLst>
              <a:ext uri="{FF2B5EF4-FFF2-40B4-BE49-F238E27FC236}">
                <a16:creationId xmlns:a16="http://schemas.microsoft.com/office/drawing/2014/main" id="{5E456511-E863-204D-919D-2B3CF398E73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71548" y="5692888"/>
            <a:ext cx="1578878" cy="873125"/>
          </a:xfrm>
          <a:prstGeom prst="rect">
            <a:avLst/>
          </a:prstGeom>
        </p:spPr>
      </p:pic>
      <p:pic>
        <p:nvPicPr>
          <p:cNvPr id="14" name="Picture 13">
            <a:extLst>
              <a:ext uri="{FF2B5EF4-FFF2-40B4-BE49-F238E27FC236}">
                <a16:creationId xmlns:a16="http://schemas.microsoft.com/office/drawing/2014/main" id="{F71FB7B8-7E7B-5648-A788-790B6AD8B1E5}"/>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263"/>
            <a:ext cx="12192000" cy="353391"/>
          </a:xfrm>
          <a:prstGeom prst="rect">
            <a:avLst/>
          </a:prstGeom>
        </p:spPr>
      </p:pic>
    </p:spTree>
    <p:extLst>
      <p:ext uri="{BB962C8B-B14F-4D97-AF65-F5344CB8AC3E}">
        <p14:creationId xmlns:p14="http://schemas.microsoft.com/office/powerpoint/2010/main" val="1110707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33333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3333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3333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knowhow.ncvo.org.uk/"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surveymonkey.com/mp/writing-survey-questions/"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gov.uk/government/publications/guide-to-the-general-data-protection-regulation"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thinknpc.org/themes/measure-and-manage-impact/impact-measurement-evaluation-and-data/"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mailto:lindsey.Donoghue@cuf.org.uk" TargetMode="External"/><Relationship Id="rId5" Type="http://schemas.openxmlformats.org/officeDocument/2006/relationships/hyperlink" Target="https://cuf.org.uk/resources/cuf-project-evaluation-tools" TargetMode="External"/><Relationship Id="rId4" Type="http://schemas.openxmlformats.org/officeDocument/2006/relationships/hyperlink" Target="https://www.ncvo.org.uk/help-and-guidance/strategy-and-impact/strategy-and-business-planning/theory-of-chang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1B77E770-69C6-8DA2-59B6-358F58A38818}"/>
              </a:ext>
            </a:extLst>
          </p:cNvPr>
          <p:cNvSpPr txBox="1">
            <a:spLocks/>
          </p:cNvSpPr>
          <p:nvPr/>
        </p:nvSpPr>
        <p:spPr>
          <a:xfrm>
            <a:off x="1524000" y="2928540"/>
            <a:ext cx="9144000" cy="1000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pPr algn="ctr"/>
            <a:r>
              <a:rPr lang="en-GB" sz="4800">
                <a:solidFill>
                  <a:srgbClr val="C4002F"/>
                </a:solidFill>
              </a:rPr>
              <a:t>Impact and Evaluation</a:t>
            </a:r>
            <a:endParaRPr lang="en-GB" sz="4800" dirty="0">
              <a:solidFill>
                <a:srgbClr val="C4002F"/>
              </a:solidFill>
            </a:endParaRPr>
          </a:p>
        </p:txBody>
      </p:sp>
      <p:sp>
        <p:nvSpPr>
          <p:cNvPr id="10" name="Subtitle 2">
            <a:extLst>
              <a:ext uri="{FF2B5EF4-FFF2-40B4-BE49-F238E27FC236}">
                <a16:creationId xmlns:a16="http://schemas.microsoft.com/office/drawing/2014/main" id="{11E89482-7F6C-A5E0-6A8F-8720DB69B3DF}"/>
              </a:ext>
            </a:extLst>
          </p:cNvPr>
          <p:cNvSpPr>
            <a:spLocks noGrp="1"/>
          </p:cNvSpPr>
          <p:nvPr>
            <p:ph type="subTitle" idx="1"/>
          </p:nvPr>
        </p:nvSpPr>
        <p:spPr>
          <a:xfrm>
            <a:off x="1524000" y="3862830"/>
            <a:ext cx="9144000" cy="548482"/>
          </a:xfrm>
        </p:spPr>
        <p:txBody>
          <a:bodyPr>
            <a:noAutofit/>
          </a:bodyPr>
          <a:lstStyle/>
          <a:p>
            <a:r>
              <a:rPr lang="en-GB" sz="4400" cap="none" dirty="0">
                <a:solidFill>
                  <a:schemeClr val="bg1">
                    <a:lumMod val="50000"/>
                  </a:schemeClr>
                </a:solidFill>
              </a:rPr>
              <a:t>A Toolkit</a:t>
            </a:r>
          </a:p>
        </p:txBody>
      </p:sp>
    </p:spTree>
    <p:extLst>
      <p:ext uri="{BB962C8B-B14F-4D97-AF65-F5344CB8AC3E}">
        <p14:creationId xmlns:p14="http://schemas.microsoft.com/office/powerpoint/2010/main" val="296512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FFEF44EA-5997-2B1F-B53D-FCE086651AAD}"/>
              </a:ext>
            </a:extLst>
          </p:cNvPr>
          <p:cNvSpPr txBox="1">
            <a:spLocks/>
          </p:cNvSpPr>
          <p:nvPr/>
        </p:nvSpPr>
        <p:spPr>
          <a:xfrm>
            <a:off x="885825" y="1445411"/>
            <a:ext cx="9874078" cy="4621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1" kern="1200">
                <a:solidFill>
                  <a:srgbClr val="33333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3333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3333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200" u="sng" dirty="0">
              <a:solidFill>
                <a:schemeClr val="tx1"/>
              </a:solidFill>
            </a:endParaRPr>
          </a:p>
        </p:txBody>
      </p:sp>
      <p:sp>
        <p:nvSpPr>
          <p:cNvPr id="3" name="Title 1">
            <a:extLst>
              <a:ext uri="{FF2B5EF4-FFF2-40B4-BE49-F238E27FC236}">
                <a16:creationId xmlns:a16="http://schemas.microsoft.com/office/drawing/2014/main" id="{E5B278E8-5C0D-32DC-6087-BB7F3D210AB4}"/>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1. Principles: </a:t>
            </a:r>
            <a:br>
              <a:rPr lang="en-US" dirty="0">
                <a:solidFill>
                  <a:srgbClr val="C4002F"/>
                </a:solidFill>
              </a:rPr>
            </a:br>
            <a:r>
              <a:rPr lang="en-US" dirty="0">
                <a:solidFill>
                  <a:srgbClr val="C4002F"/>
                </a:solidFill>
              </a:rPr>
              <a:t>Why should we evaluate our projects?</a:t>
            </a:r>
          </a:p>
        </p:txBody>
      </p:sp>
      <p:sp>
        <p:nvSpPr>
          <p:cNvPr id="5" name="Content Placeholder 2">
            <a:extLst>
              <a:ext uri="{FF2B5EF4-FFF2-40B4-BE49-F238E27FC236}">
                <a16:creationId xmlns:a16="http://schemas.microsoft.com/office/drawing/2014/main" id="{0761BB2C-21F5-11C4-4D4A-40272CF394BD}"/>
              </a:ext>
            </a:extLst>
          </p:cNvPr>
          <p:cNvSpPr txBox="1">
            <a:spLocks/>
          </p:cNvSpPr>
          <p:nvPr/>
        </p:nvSpPr>
        <p:spPr>
          <a:xfrm>
            <a:off x="877955" y="1531157"/>
            <a:ext cx="9951970" cy="34384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b="0" dirty="0">
                <a:solidFill>
                  <a:schemeClr val="tx1"/>
                </a:solidFill>
              </a:rPr>
              <a:t>And in all things, we remember our </a:t>
            </a:r>
            <a:r>
              <a:rPr lang="en-US" sz="2200" u="sng" dirty="0">
                <a:solidFill>
                  <a:schemeClr val="tx1"/>
                </a:solidFill>
              </a:rPr>
              <a:t>dependence on God </a:t>
            </a:r>
          </a:p>
          <a:p>
            <a:pPr algn="l"/>
            <a:endParaRPr lang="en-US" sz="2200" dirty="0">
              <a:solidFill>
                <a:schemeClr val="tx1"/>
              </a:solidFill>
            </a:endParaRPr>
          </a:p>
          <a:p>
            <a:pPr marL="800100" lvl="1" indent="-342900" algn="l">
              <a:buFont typeface="Arial" panose="020B0604020202020204" pitchFamily="34" charset="0"/>
              <a:buChar char="•"/>
            </a:pPr>
            <a:r>
              <a:rPr lang="en-US" sz="2200" dirty="0">
                <a:solidFill>
                  <a:schemeClr val="tx1"/>
                </a:solidFill>
              </a:rPr>
              <a:t>Whilst we seek to plan wisely and track progress faithfully, we </a:t>
            </a:r>
            <a:r>
              <a:rPr lang="en-US" sz="2200" dirty="0" err="1">
                <a:solidFill>
                  <a:schemeClr val="tx1"/>
                </a:solidFill>
              </a:rPr>
              <a:t>recognise</a:t>
            </a:r>
            <a:r>
              <a:rPr lang="en-US" sz="2200" dirty="0">
                <a:solidFill>
                  <a:schemeClr val="tx1"/>
                </a:solidFill>
              </a:rPr>
              <a:t> that ultimately it is God who brings change (Ps. 127:1), and that God often does that in rather mysterious ways (Mark 4:26-29) </a:t>
            </a:r>
            <a:endParaRPr lang="en-GB" sz="2200" dirty="0">
              <a:solidFill>
                <a:schemeClr val="tx1"/>
              </a:solidFill>
            </a:endParaRPr>
          </a:p>
          <a:p>
            <a:pPr algn="l"/>
            <a:endParaRPr lang="en-US" sz="2200" dirty="0">
              <a:solidFill>
                <a:schemeClr val="tx1"/>
              </a:solidFill>
            </a:endParaRPr>
          </a:p>
        </p:txBody>
      </p:sp>
    </p:spTree>
    <p:extLst>
      <p:ext uri="{BB962C8B-B14F-4D97-AF65-F5344CB8AC3E}">
        <p14:creationId xmlns:p14="http://schemas.microsoft.com/office/powerpoint/2010/main" val="1085991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08DEB2D-E051-6287-D917-A13B8F77FE79}"/>
              </a:ext>
            </a:extLst>
          </p:cNvPr>
          <p:cNvSpPr txBox="1">
            <a:spLocks/>
          </p:cNvSpPr>
          <p:nvPr/>
        </p:nvSpPr>
        <p:spPr>
          <a:xfrm>
            <a:off x="1524000" y="2681914"/>
            <a:ext cx="9144000" cy="14941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pPr algn="ctr"/>
            <a:r>
              <a:rPr lang="en-GB" sz="4800">
                <a:solidFill>
                  <a:srgbClr val="C4002F"/>
                </a:solidFill>
              </a:rPr>
              <a:t>2. Planning and </a:t>
            </a:r>
            <a:br>
              <a:rPr lang="en-GB" sz="4800">
                <a:solidFill>
                  <a:srgbClr val="C4002F"/>
                </a:solidFill>
              </a:rPr>
            </a:br>
            <a:r>
              <a:rPr lang="en-GB" sz="4800">
                <a:solidFill>
                  <a:srgbClr val="C4002F"/>
                </a:solidFill>
              </a:rPr>
              <a:t>Setting objectives</a:t>
            </a:r>
            <a:endParaRPr lang="en-GB" sz="4800" dirty="0">
              <a:solidFill>
                <a:srgbClr val="C4002F"/>
              </a:solidFill>
            </a:endParaRPr>
          </a:p>
        </p:txBody>
      </p:sp>
    </p:spTree>
    <p:extLst>
      <p:ext uri="{BB962C8B-B14F-4D97-AF65-F5344CB8AC3E}">
        <p14:creationId xmlns:p14="http://schemas.microsoft.com/office/powerpoint/2010/main" val="3701727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DD790EE-2339-F668-759A-CC8E34B72E66}"/>
              </a:ext>
            </a:extLst>
          </p:cNvPr>
          <p:cNvSpPr txBox="1">
            <a:spLocks/>
          </p:cNvSpPr>
          <p:nvPr/>
        </p:nvSpPr>
        <p:spPr>
          <a:xfrm>
            <a:off x="304799" y="112825"/>
            <a:ext cx="11593034"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cap="none" baseline="0">
                <a:solidFill>
                  <a:srgbClr val="DB411A"/>
                </a:solidFill>
                <a:latin typeface="Arial Black" panose="020B0A04020102020204" pitchFamily="34" charset="0"/>
                <a:ea typeface="+mj-ea"/>
                <a:cs typeface="+mj-cs"/>
              </a:defRPr>
            </a:lvl1pPr>
          </a:lstStyle>
          <a:p>
            <a:endParaRPr lang="en-US" dirty="0">
              <a:solidFill>
                <a:srgbClr val="C4002F"/>
              </a:solidFill>
            </a:endParaRPr>
          </a:p>
        </p:txBody>
      </p:sp>
      <p:sp>
        <p:nvSpPr>
          <p:cNvPr id="6" name="Title 1">
            <a:extLst>
              <a:ext uri="{FF2B5EF4-FFF2-40B4-BE49-F238E27FC236}">
                <a16:creationId xmlns:a16="http://schemas.microsoft.com/office/drawing/2014/main" id="{0131F8D1-E505-254A-A331-75F9AF591BB5}"/>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2. Planning and setting objectives</a:t>
            </a:r>
          </a:p>
        </p:txBody>
      </p:sp>
      <p:sp>
        <p:nvSpPr>
          <p:cNvPr id="2" name="Content Placeholder 2">
            <a:extLst>
              <a:ext uri="{FF2B5EF4-FFF2-40B4-BE49-F238E27FC236}">
                <a16:creationId xmlns:a16="http://schemas.microsoft.com/office/drawing/2014/main" id="{C9415512-8D61-2E6D-71E2-F6DD8226D27C}"/>
              </a:ext>
            </a:extLst>
          </p:cNvPr>
          <p:cNvSpPr txBox="1">
            <a:spLocks/>
          </p:cNvSpPr>
          <p:nvPr/>
        </p:nvSpPr>
        <p:spPr>
          <a:xfrm>
            <a:off x="604284" y="1502970"/>
            <a:ext cx="9565327"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GB" sz="2200" b="0">
                <a:solidFill>
                  <a:schemeClr val="tx1"/>
                </a:solidFill>
              </a:rPr>
              <a:t>For evaluation to be meaningful and useful, it needs to be integrated into your project from the design stage </a:t>
            </a:r>
          </a:p>
          <a:p>
            <a:pPr marL="342900" indent="-342900" algn="l">
              <a:lnSpc>
                <a:spcPct val="100000"/>
              </a:lnSpc>
              <a:buFont typeface="Arial" panose="020B0604020202020204" pitchFamily="34" charset="0"/>
              <a:buChar char="•"/>
            </a:pPr>
            <a:r>
              <a:rPr lang="en-GB" sz="2200" b="0">
                <a:solidFill>
                  <a:schemeClr val="tx1"/>
                </a:solidFill>
              </a:rPr>
              <a:t>As part of your planning, gather together those who will be involved in the management and delivery of the project to discuss the questions set out on the following slides</a:t>
            </a:r>
          </a:p>
          <a:p>
            <a:pPr marL="342900" indent="-342900" algn="l">
              <a:lnSpc>
                <a:spcPct val="100000"/>
              </a:lnSpc>
              <a:buFont typeface="Arial" panose="020B0604020202020204" pitchFamily="34" charset="0"/>
              <a:buChar char="•"/>
            </a:pPr>
            <a:r>
              <a:rPr lang="en-GB" sz="2200" b="0">
                <a:solidFill>
                  <a:schemeClr val="tx1"/>
                </a:solidFill>
              </a:rPr>
              <a:t>Working through these questions as a group will help you to identify the objectives and outputs of the project</a:t>
            </a:r>
          </a:p>
          <a:p>
            <a:pPr marL="342900" indent="-342900" algn="l">
              <a:lnSpc>
                <a:spcPct val="100000"/>
              </a:lnSpc>
              <a:buFont typeface="Arial" panose="020B0604020202020204" pitchFamily="34" charset="0"/>
              <a:buChar char="•"/>
            </a:pPr>
            <a:r>
              <a:rPr lang="en-GB" sz="2200" b="0">
                <a:solidFill>
                  <a:schemeClr val="tx1"/>
                </a:solidFill>
              </a:rPr>
              <a:t>This will help you to know what data you will need to collect in order to measure and understand your impact</a:t>
            </a:r>
            <a:endParaRPr lang="en-US" sz="2200">
              <a:solidFill>
                <a:schemeClr val="tx1"/>
              </a:solidFill>
            </a:endParaRPr>
          </a:p>
          <a:p>
            <a:pPr marL="342900" indent="-342900" algn="l">
              <a:buFont typeface="Arial" panose="020B0604020202020204" pitchFamily="34" charset="0"/>
              <a:buChar char="•"/>
            </a:pPr>
            <a:endParaRPr lang="en-US" sz="2200" dirty="0"/>
          </a:p>
        </p:txBody>
      </p:sp>
    </p:spTree>
    <p:extLst>
      <p:ext uri="{BB962C8B-B14F-4D97-AF65-F5344CB8AC3E}">
        <p14:creationId xmlns:p14="http://schemas.microsoft.com/office/powerpoint/2010/main" val="2459707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A8C68CC-FBB7-22B7-A45E-71FC101CD7E9}"/>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2. Planning and setting objectives</a:t>
            </a:r>
          </a:p>
        </p:txBody>
      </p:sp>
      <p:sp>
        <p:nvSpPr>
          <p:cNvPr id="3" name="Content Placeholder 2">
            <a:extLst>
              <a:ext uri="{FF2B5EF4-FFF2-40B4-BE49-F238E27FC236}">
                <a16:creationId xmlns:a16="http://schemas.microsoft.com/office/drawing/2014/main" id="{D5910A6B-46DD-3517-959B-556C625FE9DA}"/>
              </a:ext>
            </a:extLst>
          </p:cNvPr>
          <p:cNvSpPr txBox="1">
            <a:spLocks/>
          </p:cNvSpPr>
          <p:nvPr/>
        </p:nvSpPr>
        <p:spPr>
          <a:xfrm>
            <a:off x="1189338" y="1510231"/>
            <a:ext cx="9813324" cy="4621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1" kern="1200">
                <a:solidFill>
                  <a:srgbClr val="33333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3333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3333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2200" u="sng" dirty="0"/>
              <a:t>What changes do you hope to see as a result of your project? </a:t>
            </a:r>
            <a:br>
              <a:rPr lang="en-GB" sz="2200" u="sng" dirty="0"/>
            </a:br>
            <a:r>
              <a:rPr lang="en-GB" sz="2200" i="1" dirty="0"/>
              <a:t>i.e. what are your objectives?</a:t>
            </a:r>
          </a:p>
          <a:p>
            <a:pPr marL="457200" lvl="1" indent="0">
              <a:lnSpc>
                <a:spcPct val="100000"/>
              </a:lnSpc>
              <a:buNone/>
            </a:pPr>
            <a:endParaRPr lang="en-US" sz="2200" b="0" dirty="0"/>
          </a:p>
          <a:p>
            <a:pPr lvl="1">
              <a:lnSpc>
                <a:spcPct val="100000"/>
              </a:lnSpc>
            </a:pPr>
            <a:r>
              <a:rPr lang="en-US" sz="2200" b="0" dirty="0"/>
              <a:t>God gave us minds so that we might grow in knowledge and wisdom</a:t>
            </a:r>
          </a:p>
          <a:p>
            <a:pPr lvl="1">
              <a:lnSpc>
                <a:spcPct val="100000"/>
              </a:lnSpc>
            </a:pPr>
            <a:r>
              <a:rPr lang="en-US" sz="2200" b="0" dirty="0"/>
              <a:t>Evaluation helps us to acquire knowledge about what a project is doing, how well it is achieving its aims, and where it might be struggling</a:t>
            </a:r>
          </a:p>
          <a:p>
            <a:pPr lvl="1">
              <a:lnSpc>
                <a:spcPct val="100000"/>
              </a:lnSpc>
            </a:pPr>
            <a:r>
              <a:rPr lang="en-US" sz="2200" b="0" dirty="0"/>
              <a:t>Reflecting on this knowledge can give us wisdom about how to grow or improve a project </a:t>
            </a:r>
            <a:endParaRPr lang="en-GB" sz="2200" b="0" dirty="0"/>
          </a:p>
        </p:txBody>
      </p:sp>
    </p:spTree>
    <p:extLst>
      <p:ext uri="{BB962C8B-B14F-4D97-AF65-F5344CB8AC3E}">
        <p14:creationId xmlns:p14="http://schemas.microsoft.com/office/powerpoint/2010/main" val="112134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72E50119-6774-D239-13D5-B255960903EE}"/>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2. Planning and setting objectives</a:t>
            </a:r>
          </a:p>
        </p:txBody>
      </p:sp>
      <p:sp>
        <p:nvSpPr>
          <p:cNvPr id="4" name="Content Placeholder 2">
            <a:extLst>
              <a:ext uri="{FF2B5EF4-FFF2-40B4-BE49-F238E27FC236}">
                <a16:creationId xmlns:a16="http://schemas.microsoft.com/office/drawing/2014/main" id="{058631B1-E839-784B-175D-86B1367ED451}"/>
              </a:ext>
            </a:extLst>
          </p:cNvPr>
          <p:cNvSpPr txBox="1">
            <a:spLocks/>
          </p:cNvSpPr>
          <p:nvPr/>
        </p:nvSpPr>
        <p:spPr>
          <a:xfrm>
            <a:off x="838200" y="1245875"/>
            <a:ext cx="10146957" cy="4621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1" kern="1200">
                <a:solidFill>
                  <a:srgbClr val="33333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3333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3333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200" u="sng" dirty="0"/>
              <a:t>Who are you trying to reach?</a:t>
            </a:r>
          </a:p>
          <a:p>
            <a:pPr marL="457200" lvl="1" indent="0">
              <a:buNone/>
            </a:pPr>
            <a:endParaRPr lang="en-US" sz="2200" b="0" dirty="0"/>
          </a:p>
          <a:p>
            <a:pPr lvl="1"/>
            <a:r>
              <a:rPr lang="en-GB" sz="2200" b="0" dirty="0"/>
              <a:t>What changes do you hope to see in the short term (say 1-2 years </a:t>
            </a:r>
            <a:br>
              <a:rPr lang="en-GB" sz="2200" b="0" dirty="0"/>
            </a:br>
            <a:r>
              <a:rPr lang="en-GB" sz="2200" b="0" dirty="0"/>
              <a:t>from now) and in the longer-term (say 3-5 years from now)?</a:t>
            </a:r>
          </a:p>
          <a:p>
            <a:pPr lvl="1"/>
            <a:r>
              <a:rPr lang="en-GB" sz="2200" b="0" dirty="0"/>
              <a:t>What needs or challenges do you want to address?</a:t>
            </a:r>
          </a:p>
          <a:p>
            <a:pPr lvl="1"/>
            <a:r>
              <a:rPr lang="en-GB" sz="2200" b="0" dirty="0"/>
              <a:t>What assets do you seek to release and encourage? </a:t>
            </a:r>
          </a:p>
          <a:p>
            <a:pPr lvl="1"/>
            <a:r>
              <a:rPr lang="en-GB" sz="2200" b="0" dirty="0"/>
              <a:t>What are others in your area doing to achieve those same objectives? How will your project support or complement their work?</a:t>
            </a:r>
          </a:p>
        </p:txBody>
      </p:sp>
    </p:spTree>
    <p:extLst>
      <p:ext uri="{BB962C8B-B14F-4D97-AF65-F5344CB8AC3E}">
        <p14:creationId xmlns:p14="http://schemas.microsoft.com/office/powerpoint/2010/main" val="1191708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334631EE-F891-B4BA-340D-1BD3A50C3E4F}"/>
              </a:ext>
            </a:extLst>
          </p:cNvPr>
          <p:cNvSpPr txBox="1">
            <a:spLocks/>
          </p:cNvSpPr>
          <p:nvPr/>
        </p:nvSpPr>
        <p:spPr>
          <a:xfrm>
            <a:off x="817028" y="1233717"/>
            <a:ext cx="9710930" cy="43513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3813" algn="l">
              <a:lnSpc>
                <a:spcPct val="100000"/>
              </a:lnSpc>
            </a:pPr>
            <a:r>
              <a:rPr lang="en-GB" sz="2200" u="sng" dirty="0">
                <a:solidFill>
                  <a:schemeClr val="tx1"/>
                </a:solidFill>
              </a:rPr>
              <a:t>What will you do?</a:t>
            </a:r>
            <a:br>
              <a:rPr lang="en-GB" sz="2200" u="sng" dirty="0">
                <a:solidFill>
                  <a:schemeClr val="tx1"/>
                </a:solidFill>
              </a:rPr>
            </a:br>
            <a:r>
              <a:rPr lang="en-GB" sz="2200" i="1" dirty="0">
                <a:solidFill>
                  <a:schemeClr val="tx1"/>
                </a:solidFill>
              </a:rPr>
              <a:t>i.e. what are your outputs?</a:t>
            </a:r>
          </a:p>
          <a:p>
            <a:pPr algn="l">
              <a:lnSpc>
                <a:spcPct val="100000"/>
              </a:lnSpc>
            </a:pPr>
            <a:endParaRPr lang="en-GB" sz="2200" dirty="0">
              <a:solidFill>
                <a:schemeClr val="tx1"/>
              </a:solidFill>
            </a:endParaRPr>
          </a:p>
          <a:p>
            <a:pPr marL="800100" lvl="1" indent="-342900" algn="l">
              <a:lnSpc>
                <a:spcPct val="100000"/>
              </a:lnSpc>
              <a:buFont typeface="Arial" panose="020B0604020202020204" pitchFamily="34" charset="0"/>
              <a:buChar char="•"/>
            </a:pPr>
            <a:r>
              <a:rPr lang="en-GB" sz="2200" dirty="0">
                <a:solidFill>
                  <a:schemeClr val="tx1"/>
                </a:solidFill>
              </a:rPr>
              <a:t>What activities will help you reach your objectives? </a:t>
            </a:r>
          </a:p>
          <a:p>
            <a:pPr marL="800100" lvl="1" indent="-342900" algn="l">
              <a:lnSpc>
                <a:spcPct val="100000"/>
              </a:lnSpc>
              <a:buFont typeface="Arial" panose="020B0604020202020204" pitchFamily="34" charset="0"/>
              <a:buChar char="•"/>
            </a:pPr>
            <a:r>
              <a:rPr lang="en-GB" sz="2200" b="0" dirty="0">
                <a:solidFill>
                  <a:schemeClr val="tx1"/>
                </a:solidFill>
              </a:rPr>
              <a:t>Do you know that there is a desire or need for this activity? </a:t>
            </a:r>
            <a:br>
              <a:rPr lang="en-GB" sz="2200" b="0" dirty="0">
                <a:solidFill>
                  <a:schemeClr val="tx1"/>
                </a:solidFill>
              </a:rPr>
            </a:br>
            <a:r>
              <a:rPr lang="en-GB" sz="2200" b="0" dirty="0">
                <a:solidFill>
                  <a:schemeClr val="tx1"/>
                </a:solidFill>
              </a:rPr>
              <a:t>Is anyone else already doing it? </a:t>
            </a:r>
            <a:endParaRPr lang="en-GB" sz="2200" dirty="0">
              <a:solidFill>
                <a:schemeClr val="tx1"/>
              </a:solidFill>
            </a:endParaRPr>
          </a:p>
          <a:p>
            <a:pPr marL="800100" lvl="1" indent="-342900" algn="l">
              <a:lnSpc>
                <a:spcPct val="100000"/>
              </a:lnSpc>
              <a:buFont typeface="Arial" panose="020B0604020202020204" pitchFamily="34" charset="0"/>
              <a:buChar char="•"/>
            </a:pPr>
            <a:r>
              <a:rPr lang="en-GB" sz="2200" dirty="0">
                <a:solidFill>
                  <a:schemeClr val="tx1"/>
                </a:solidFill>
              </a:rPr>
              <a:t>What is the best way to deliver this activity? What is realistic </a:t>
            </a:r>
            <a:br>
              <a:rPr lang="en-GB" sz="2200" dirty="0">
                <a:solidFill>
                  <a:schemeClr val="tx1"/>
                </a:solidFill>
              </a:rPr>
            </a:br>
            <a:r>
              <a:rPr lang="en-GB" sz="2200" dirty="0">
                <a:solidFill>
                  <a:schemeClr val="tx1"/>
                </a:solidFill>
              </a:rPr>
              <a:t>and sustainable? </a:t>
            </a:r>
          </a:p>
          <a:p>
            <a:pPr marL="800100" lvl="1" indent="-342900" algn="l">
              <a:lnSpc>
                <a:spcPct val="100000"/>
              </a:lnSpc>
              <a:buFont typeface="Arial" panose="020B0604020202020204" pitchFamily="34" charset="0"/>
              <a:buChar char="•"/>
            </a:pPr>
            <a:r>
              <a:rPr lang="en-GB" sz="2200" dirty="0">
                <a:solidFill>
                  <a:schemeClr val="tx1"/>
                </a:solidFill>
              </a:rPr>
              <a:t>How can we make sure we are keeping track of these activities?</a:t>
            </a:r>
          </a:p>
        </p:txBody>
      </p:sp>
      <p:sp>
        <p:nvSpPr>
          <p:cNvPr id="3" name="Title 1">
            <a:extLst>
              <a:ext uri="{FF2B5EF4-FFF2-40B4-BE49-F238E27FC236}">
                <a16:creationId xmlns:a16="http://schemas.microsoft.com/office/drawing/2014/main" id="{D1B1C21D-A322-A331-159A-A7237674C444}"/>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2. Planning and setting objectives</a:t>
            </a:r>
          </a:p>
        </p:txBody>
      </p:sp>
    </p:spTree>
    <p:extLst>
      <p:ext uri="{BB962C8B-B14F-4D97-AF65-F5344CB8AC3E}">
        <p14:creationId xmlns:p14="http://schemas.microsoft.com/office/powerpoint/2010/main" val="3015270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D1B1C21D-A322-A331-159A-A7237674C444}"/>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Planning Example</a:t>
            </a:r>
          </a:p>
        </p:txBody>
      </p:sp>
      <p:sp>
        <p:nvSpPr>
          <p:cNvPr id="5" name="Content Placeholder 2">
            <a:extLst>
              <a:ext uri="{FF2B5EF4-FFF2-40B4-BE49-F238E27FC236}">
                <a16:creationId xmlns:a16="http://schemas.microsoft.com/office/drawing/2014/main" id="{E5B8423E-181D-A645-2B91-BF449A7C5BAE}"/>
              </a:ext>
            </a:extLst>
          </p:cNvPr>
          <p:cNvSpPr txBox="1">
            <a:spLocks/>
          </p:cNvSpPr>
          <p:nvPr/>
        </p:nvSpPr>
        <p:spPr>
          <a:xfrm>
            <a:off x="817027" y="1272945"/>
            <a:ext cx="10515600" cy="46219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10000"/>
              </a:lnSpc>
            </a:pPr>
            <a:r>
              <a:rPr lang="en-GB" sz="2000" b="0">
                <a:solidFill>
                  <a:schemeClr val="tx1"/>
                </a:solidFill>
              </a:rPr>
              <a:t>You would like to provide more employment opportunities for young adults with learning disabilities </a:t>
            </a:r>
          </a:p>
          <a:p>
            <a:pPr marL="457200" indent="-457200" algn="l">
              <a:lnSpc>
                <a:spcPct val="110000"/>
              </a:lnSpc>
              <a:buFont typeface="+mj-lt"/>
              <a:buAutoNum type="arabicPeriod"/>
            </a:pPr>
            <a:r>
              <a:rPr lang="en-GB" sz="2000">
                <a:solidFill>
                  <a:schemeClr val="tx1"/>
                </a:solidFill>
              </a:rPr>
              <a:t>What changes do you hope to see as a result of your project? (objectives)</a:t>
            </a:r>
          </a:p>
          <a:p>
            <a:pPr lvl="1" algn="l">
              <a:lnSpc>
                <a:spcPct val="110000"/>
              </a:lnSpc>
            </a:pPr>
            <a:r>
              <a:rPr lang="en-GB" sz="1800">
                <a:solidFill>
                  <a:schemeClr val="tx1"/>
                </a:solidFill>
              </a:rPr>
              <a:t>We want to see more young adults with learning disabilities gain and sustain employment; we want those young adults to increase in self-confidence and to feel more connected to our church community</a:t>
            </a:r>
          </a:p>
          <a:p>
            <a:pPr marL="514350" indent="-514350" algn="l">
              <a:lnSpc>
                <a:spcPct val="110000"/>
              </a:lnSpc>
              <a:buFont typeface="Arial" panose="020B0604020202020204" pitchFamily="34" charset="0"/>
              <a:buAutoNum type="arabicPeriod" startAt="2"/>
            </a:pPr>
            <a:r>
              <a:rPr lang="en-GB" sz="2000">
                <a:solidFill>
                  <a:schemeClr val="tx1"/>
                </a:solidFill>
              </a:rPr>
              <a:t>Who are you trying to reach?</a:t>
            </a:r>
          </a:p>
          <a:p>
            <a:pPr marL="712788" lvl="2" indent="-266700" algn="l">
              <a:lnSpc>
                <a:spcPct val="110000"/>
              </a:lnSpc>
              <a:spcBef>
                <a:spcPts val="1000"/>
              </a:spcBef>
            </a:pPr>
            <a:r>
              <a:rPr lang="en-GB" sz="2000">
                <a:solidFill>
                  <a:schemeClr val="tx1"/>
                </a:solidFill>
              </a:rPr>
              <a:t>People aged 18-25 in our local parish that have learning disabilities</a:t>
            </a:r>
          </a:p>
          <a:p>
            <a:pPr marL="514350" indent="-514350" algn="l">
              <a:lnSpc>
                <a:spcPct val="110000"/>
              </a:lnSpc>
              <a:buFont typeface="Arial" panose="020B0604020202020204" pitchFamily="34" charset="0"/>
              <a:buAutoNum type="arabicPeriod" startAt="2"/>
            </a:pPr>
            <a:r>
              <a:rPr lang="en-GB" sz="2000">
                <a:solidFill>
                  <a:schemeClr val="tx1"/>
                </a:solidFill>
              </a:rPr>
              <a:t>What will you do? (outputs)</a:t>
            </a:r>
          </a:p>
          <a:p>
            <a:pPr lvl="1" algn="l">
              <a:lnSpc>
                <a:spcPct val="110000"/>
              </a:lnSpc>
            </a:pPr>
            <a:r>
              <a:rPr lang="en-GB" sz="1800">
                <a:solidFill>
                  <a:schemeClr val="tx1"/>
                </a:solidFill>
              </a:rPr>
              <a:t>Within our church café we will train, employ and support young people with disabilities to work as waiters</a:t>
            </a:r>
          </a:p>
          <a:p>
            <a:pPr marL="457200" indent="-457200" algn="l">
              <a:buFont typeface="+mj-lt"/>
              <a:buAutoNum type="arabicPeriod"/>
            </a:pPr>
            <a:endParaRPr lang="en-GB" sz="1800" b="0"/>
          </a:p>
          <a:p>
            <a:pPr algn="l"/>
            <a:endParaRPr lang="en-GB" sz="1800" b="0"/>
          </a:p>
          <a:p>
            <a:pPr algn="l"/>
            <a:endParaRPr lang="en-US" sz="1800" b="0" dirty="0"/>
          </a:p>
        </p:txBody>
      </p:sp>
    </p:spTree>
    <p:extLst>
      <p:ext uri="{BB962C8B-B14F-4D97-AF65-F5344CB8AC3E}">
        <p14:creationId xmlns:p14="http://schemas.microsoft.com/office/powerpoint/2010/main" val="3330336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C6D87E9-75B0-7C84-3AA7-0FB7B23DD55D}"/>
              </a:ext>
            </a:extLst>
          </p:cNvPr>
          <p:cNvSpPr txBox="1">
            <a:spLocks/>
          </p:cNvSpPr>
          <p:nvPr/>
        </p:nvSpPr>
        <p:spPr>
          <a:xfrm>
            <a:off x="1524000" y="2632023"/>
            <a:ext cx="9144000" cy="15939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pPr algn="ctr"/>
            <a:r>
              <a:rPr lang="en-GB" sz="4800">
                <a:solidFill>
                  <a:srgbClr val="C4002F"/>
                </a:solidFill>
              </a:rPr>
              <a:t>3. Selecting indicators and</a:t>
            </a:r>
            <a:br>
              <a:rPr lang="en-GB" sz="4800">
                <a:solidFill>
                  <a:srgbClr val="C4002F"/>
                </a:solidFill>
              </a:rPr>
            </a:br>
            <a:r>
              <a:rPr lang="en-GB" sz="4800">
                <a:solidFill>
                  <a:srgbClr val="C4002F"/>
                </a:solidFill>
              </a:rPr>
              <a:t>Data collection methods</a:t>
            </a:r>
            <a:endParaRPr lang="en-GB" sz="4800" dirty="0">
              <a:solidFill>
                <a:srgbClr val="C4002F"/>
              </a:solidFill>
            </a:endParaRPr>
          </a:p>
        </p:txBody>
      </p:sp>
    </p:spTree>
    <p:extLst>
      <p:ext uri="{BB962C8B-B14F-4D97-AF65-F5344CB8AC3E}">
        <p14:creationId xmlns:p14="http://schemas.microsoft.com/office/powerpoint/2010/main" val="626307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9CA60EC-5C95-56B9-C7BA-53981043189E}"/>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3. Selecting indicators and data collection methods</a:t>
            </a:r>
          </a:p>
        </p:txBody>
      </p:sp>
      <p:sp>
        <p:nvSpPr>
          <p:cNvPr id="5" name="Content Placeholder 2">
            <a:extLst>
              <a:ext uri="{FF2B5EF4-FFF2-40B4-BE49-F238E27FC236}">
                <a16:creationId xmlns:a16="http://schemas.microsoft.com/office/drawing/2014/main" id="{0A17B962-D19B-9ED1-3587-1C38A23D2D9B}"/>
              </a:ext>
            </a:extLst>
          </p:cNvPr>
          <p:cNvSpPr txBox="1">
            <a:spLocks/>
          </p:cNvSpPr>
          <p:nvPr/>
        </p:nvSpPr>
        <p:spPr>
          <a:xfrm>
            <a:off x="705292" y="1199228"/>
            <a:ext cx="9624957" cy="41512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buFont typeface="Arial" panose="020B0604020202020204" pitchFamily="34" charset="0"/>
              <a:buChar char="•"/>
            </a:pPr>
            <a:r>
              <a:rPr lang="en-GB" sz="2200" b="0" dirty="0">
                <a:solidFill>
                  <a:schemeClr val="tx1"/>
                </a:solidFill>
              </a:rPr>
              <a:t>After you have defined the changes you want to see, you then need to think about how you will know whether you are making progress towards achieving your objectives</a:t>
            </a:r>
          </a:p>
          <a:p>
            <a:pPr marL="342900" indent="-342900" algn="l">
              <a:lnSpc>
                <a:spcPct val="100000"/>
              </a:lnSpc>
              <a:buFont typeface="Arial" panose="020B0604020202020204" pitchFamily="34" charset="0"/>
              <a:buChar char="•"/>
            </a:pPr>
            <a:r>
              <a:rPr lang="en-GB" sz="2200" b="0" dirty="0">
                <a:solidFill>
                  <a:schemeClr val="tx1"/>
                </a:solidFill>
              </a:rPr>
              <a:t>This is the step of </a:t>
            </a:r>
            <a:r>
              <a:rPr lang="en-GB" sz="2200" u="sng" dirty="0">
                <a:solidFill>
                  <a:schemeClr val="tx1"/>
                </a:solidFill>
              </a:rPr>
              <a:t>selecting</a:t>
            </a:r>
            <a:r>
              <a:rPr lang="en-GB" sz="2200" b="0" u="sng" dirty="0">
                <a:solidFill>
                  <a:schemeClr val="tx1"/>
                </a:solidFill>
              </a:rPr>
              <a:t> </a:t>
            </a:r>
            <a:r>
              <a:rPr lang="en-GB" sz="2200" u="sng" dirty="0">
                <a:solidFill>
                  <a:schemeClr val="tx1"/>
                </a:solidFill>
              </a:rPr>
              <a:t>indicators</a:t>
            </a:r>
            <a:r>
              <a:rPr lang="en-GB" sz="2200" b="0" dirty="0">
                <a:solidFill>
                  <a:schemeClr val="tx1"/>
                </a:solidFill>
              </a:rPr>
              <a:t> and (where appropriate) targets. An indicator is simply a piece of information that signals change. The strongest indicators are those that are measurable, specific, and reliable</a:t>
            </a:r>
          </a:p>
          <a:p>
            <a:pPr marL="342900" indent="-342900" algn="l">
              <a:lnSpc>
                <a:spcPct val="100000"/>
              </a:lnSpc>
              <a:buFont typeface="Arial" panose="020B0604020202020204" pitchFamily="34" charset="0"/>
              <a:buChar char="•"/>
            </a:pPr>
            <a:r>
              <a:rPr lang="en-GB" sz="2200" b="0" dirty="0">
                <a:solidFill>
                  <a:schemeClr val="tx1"/>
                </a:solidFill>
              </a:rPr>
              <a:t>Indicators can be either </a:t>
            </a:r>
            <a:r>
              <a:rPr lang="en-GB" sz="2200" dirty="0">
                <a:solidFill>
                  <a:schemeClr val="tx1"/>
                </a:solidFill>
              </a:rPr>
              <a:t>quantitative </a:t>
            </a:r>
            <a:r>
              <a:rPr lang="en-GB" sz="2200" b="0" dirty="0">
                <a:solidFill>
                  <a:schemeClr val="tx1"/>
                </a:solidFill>
              </a:rPr>
              <a:t>(objective things you can count) or </a:t>
            </a:r>
            <a:r>
              <a:rPr lang="en-GB" sz="2200" dirty="0">
                <a:solidFill>
                  <a:schemeClr val="tx1"/>
                </a:solidFill>
              </a:rPr>
              <a:t>qualitative</a:t>
            </a:r>
            <a:r>
              <a:rPr lang="en-GB" sz="2200" b="0" dirty="0">
                <a:solidFill>
                  <a:schemeClr val="tx1"/>
                </a:solidFill>
              </a:rPr>
              <a:t> (subjective things like changes in attitudes or confidence) </a:t>
            </a:r>
          </a:p>
          <a:p>
            <a:pPr marL="342900" indent="-342900" algn="l">
              <a:lnSpc>
                <a:spcPct val="100000"/>
              </a:lnSpc>
              <a:buFont typeface="Arial" panose="020B0604020202020204" pitchFamily="34" charset="0"/>
              <a:buChar char="•"/>
            </a:pPr>
            <a:r>
              <a:rPr lang="en-GB" sz="2200" b="0" dirty="0">
                <a:solidFill>
                  <a:schemeClr val="tx1"/>
                </a:solidFill>
              </a:rPr>
              <a:t>Quantitative data are captured in numbers, while qualitative data are usually captured through stories, conversations, observations, and text</a:t>
            </a:r>
          </a:p>
          <a:p>
            <a:pPr marL="342900" indent="-342900" algn="l">
              <a:buFont typeface="Arial" panose="020B0604020202020204" pitchFamily="34" charset="0"/>
              <a:buChar char="•"/>
            </a:pPr>
            <a:endParaRPr lang="en-GB" sz="2200" b="0" dirty="0">
              <a:solidFill>
                <a:schemeClr val="tx1"/>
              </a:solidFill>
            </a:endParaRPr>
          </a:p>
          <a:p>
            <a:pPr marL="342900" indent="-342900" algn="l">
              <a:buFont typeface="Arial" panose="020B0604020202020204" pitchFamily="34" charset="0"/>
              <a:buChar char="•"/>
            </a:pPr>
            <a:endParaRPr lang="en-US" sz="2200" dirty="0">
              <a:solidFill>
                <a:schemeClr val="tx1"/>
              </a:solidFill>
            </a:endParaRPr>
          </a:p>
        </p:txBody>
      </p:sp>
    </p:spTree>
    <p:extLst>
      <p:ext uri="{BB962C8B-B14F-4D97-AF65-F5344CB8AC3E}">
        <p14:creationId xmlns:p14="http://schemas.microsoft.com/office/powerpoint/2010/main" val="1636780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0F3FC0E8-2D31-006B-9D64-C75530D443A9}"/>
              </a:ext>
            </a:extLst>
          </p:cNvPr>
          <p:cNvSpPr txBox="1">
            <a:spLocks/>
          </p:cNvSpPr>
          <p:nvPr/>
        </p:nvSpPr>
        <p:spPr>
          <a:xfrm>
            <a:off x="641852" y="1294102"/>
            <a:ext cx="10054208" cy="4848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a:lnSpc>
                <a:spcPct val="100000"/>
              </a:lnSpc>
              <a:buNone/>
            </a:pPr>
            <a:r>
              <a:rPr lang="en-GB" sz="2000" b="0" dirty="0">
                <a:solidFill>
                  <a:schemeClr val="tx1"/>
                </a:solidFill>
              </a:rPr>
              <a:t>For each of your project objectives, ask yourselves: </a:t>
            </a:r>
          </a:p>
          <a:p>
            <a:pPr marL="0" indent="0" algn="l">
              <a:lnSpc>
                <a:spcPct val="100000"/>
              </a:lnSpc>
              <a:buNone/>
            </a:pPr>
            <a:r>
              <a:rPr lang="en-GB" sz="2000" u="sng" dirty="0">
                <a:solidFill>
                  <a:schemeClr val="tx1"/>
                </a:solidFill>
              </a:rPr>
              <a:t>What information do we need to determine whether we have met that objective?</a:t>
            </a:r>
          </a:p>
          <a:p>
            <a:pPr marL="0" indent="0" algn="l">
              <a:lnSpc>
                <a:spcPct val="100000"/>
              </a:lnSpc>
              <a:buNone/>
            </a:pPr>
            <a:r>
              <a:rPr lang="en-GB" sz="2000" b="0" dirty="0">
                <a:solidFill>
                  <a:schemeClr val="tx1"/>
                </a:solidFill>
              </a:rPr>
              <a:t>Coming back to the example of the church café employing young people with learning disabilities, our indicators would be:</a:t>
            </a:r>
          </a:p>
          <a:p>
            <a:pPr marL="800100" lvl="1" indent="-342900" algn="l" fontAlgn="t">
              <a:lnSpc>
                <a:spcPct val="100000"/>
              </a:lnSpc>
              <a:buFont typeface="Arial" panose="020B0604020202020204" pitchFamily="34" charset="0"/>
              <a:buChar char="•"/>
            </a:pPr>
            <a:r>
              <a:rPr lang="en-GB" b="0" dirty="0">
                <a:solidFill>
                  <a:schemeClr val="tx1"/>
                </a:solidFill>
              </a:rPr>
              <a:t># of young people with learning disabilities employed in the café </a:t>
            </a:r>
          </a:p>
          <a:p>
            <a:pPr marL="800100" lvl="1" indent="-342900" algn="l" fontAlgn="t">
              <a:lnSpc>
                <a:spcPct val="100000"/>
              </a:lnSpc>
              <a:buFont typeface="Arial" panose="020B0604020202020204" pitchFamily="34" charset="0"/>
              <a:buChar char="•"/>
            </a:pPr>
            <a:r>
              <a:rPr lang="en-GB" dirty="0">
                <a:solidFill>
                  <a:schemeClr val="tx1"/>
                </a:solidFill>
              </a:rPr>
              <a:t>The length of their employment in the café </a:t>
            </a:r>
            <a:endParaRPr lang="en-GB" b="0" dirty="0">
              <a:solidFill>
                <a:schemeClr val="tx1"/>
              </a:solidFill>
            </a:endParaRPr>
          </a:p>
          <a:p>
            <a:pPr marL="800100" lvl="1" indent="-342900" algn="l" fontAlgn="t">
              <a:lnSpc>
                <a:spcPct val="100000"/>
              </a:lnSpc>
              <a:buFont typeface="Arial" panose="020B0604020202020204" pitchFamily="34" charset="0"/>
              <a:buChar char="•"/>
            </a:pPr>
            <a:r>
              <a:rPr lang="en-GB" dirty="0">
                <a:solidFill>
                  <a:schemeClr val="tx1"/>
                </a:solidFill>
              </a:rPr>
              <a:t>% of young people employed in the café that report having greater self confidence</a:t>
            </a:r>
          </a:p>
          <a:p>
            <a:pPr marL="800100" lvl="1" indent="-342900" algn="l" fontAlgn="t">
              <a:lnSpc>
                <a:spcPct val="100000"/>
              </a:lnSpc>
              <a:buFont typeface="Arial" panose="020B0604020202020204" pitchFamily="34" charset="0"/>
              <a:buChar char="•"/>
            </a:pPr>
            <a:r>
              <a:rPr lang="en-GB" dirty="0">
                <a:solidFill>
                  <a:schemeClr val="tx1"/>
                </a:solidFill>
              </a:rPr>
              <a:t>% of young people employed in the café that report feeling more connected to the church community</a:t>
            </a:r>
          </a:p>
          <a:p>
            <a:pPr marL="800100" lvl="1" indent="-342900" algn="l" fontAlgn="t">
              <a:lnSpc>
                <a:spcPct val="100000"/>
              </a:lnSpc>
              <a:buFont typeface="Arial" panose="020B0604020202020204" pitchFamily="34" charset="0"/>
              <a:buChar char="•"/>
            </a:pPr>
            <a:r>
              <a:rPr lang="en-GB" dirty="0">
                <a:solidFill>
                  <a:schemeClr val="tx1"/>
                </a:solidFill>
              </a:rPr>
              <a:t># of church members involved in training young people</a:t>
            </a:r>
          </a:p>
          <a:p>
            <a:pPr marL="0" indent="0" algn="l">
              <a:buNone/>
            </a:pPr>
            <a:endParaRPr lang="en-GB" sz="2000" b="0" dirty="0"/>
          </a:p>
          <a:p>
            <a:pPr marL="0" indent="0" algn="l">
              <a:buNone/>
            </a:pPr>
            <a:endParaRPr lang="en-US" sz="2000" dirty="0"/>
          </a:p>
        </p:txBody>
      </p:sp>
      <p:sp>
        <p:nvSpPr>
          <p:cNvPr id="3" name="Title 1">
            <a:extLst>
              <a:ext uri="{FF2B5EF4-FFF2-40B4-BE49-F238E27FC236}">
                <a16:creationId xmlns:a16="http://schemas.microsoft.com/office/drawing/2014/main" id="{C4D447DD-D7E8-58AC-F6E7-EB9BE8010B6D}"/>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3. Selecting indicators and data collection methods</a:t>
            </a:r>
          </a:p>
        </p:txBody>
      </p:sp>
    </p:spTree>
    <p:extLst>
      <p:ext uri="{BB962C8B-B14F-4D97-AF65-F5344CB8AC3E}">
        <p14:creationId xmlns:p14="http://schemas.microsoft.com/office/powerpoint/2010/main" val="2005515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6404FDB5-5CF4-2C84-7C33-F5D71BC7D1FE}"/>
              </a:ext>
            </a:extLst>
          </p:cNvPr>
          <p:cNvSpPr txBox="1">
            <a:spLocks/>
          </p:cNvSpPr>
          <p:nvPr/>
        </p:nvSpPr>
        <p:spPr>
          <a:xfrm>
            <a:off x="876300" y="1507502"/>
            <a:ext cx="10515600" cy="4621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1" kern="1200">
                <a:solidFill>
                  <a:srgbClr val="33333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3333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3333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GB" sz="2200" b="0" dirty="0">
                <a:solidFill>
                  <a:schemeClr val="tx1"/>
                </a:solidFill>
              </a:rPr>
              <a:t>The purpose of this toolkit is to equip churches and Christian charities engaged in small-scale social action projects to:</a:t>
            </a:r>
          </a:p>
          <a:p>
            <a:pPr marL="0" lvl="0" indent="0">
              <a:buNone/>
            </a:pPr>
            <a:endParaRPr lang="en-GB" sz="2200" b="0" dirty="0">
              <a:solidFill>
                <a:schemeClr val="tx1"/>
              </a:solidFill>
            </a:endParaRPr>
          </a:p>
          <a:p>
            <a:pPr lvl="1">
              <a:lnSpc>
                <a:spcPct val="150000"/>
              </a:lnSpc>
            </a:pPr>
            <a:r>
              <a:rPr lang="en-GB" sz="2200" dirty="0">
                <a:solidFill>
                  <a:schemeClr val="tx1"/>
                </a:solidFill>
              </a:rPr>
              <a:t>think about the kind of impact they want to have</a:t>
            </a:r>
          </a:p>
          <a:p>
            <a:pPr lvl="1">
              <a:lnSpc>
                <a:spcPct val="150000"/>
              </a:lnSpc>
            </a:pPr>
            <a:r>
              <a:rPr lang="en-GB" sz="2200" dirty="0">
                <a:solidFill>
                  <a:schemeClr val="tx1"/>
                </a:solidFill>
              </a:rPr>
              <a:t>think about how to measure that impact</a:t>
            </a:r>
          </a:p>
          <a:p>
            <a:pPr lvl="1">
              <a:lnSpc>
                <a:spcPct val="150000"/>
              </a:lnSpc>
            </a:pPr>
            <a:r>
              <a:rPr lang="en-GB" sz="2200" dirty="0">
                <a:solidFill>
                  <a:schemeClr val="tx1"/>
                </a:solidFill>
              </a:rPr>
              <a:t>choose and use quantitative and qualitative tools for gathering data </a:t>
            </a:r>
          </a:p>
          <a:p>
            <a:pPr lvl="1">
              <a:lnSpc>
                <a:spcPct val="150000"/>
              </a:lnSpc>
            </a:pPr>
            <a:r>
              <a:rPr lang="en-GB" sz="2200" dirty="0">
                <a:solidFill>
                  <a:schemeClr val="tx1"/>
                </a:solidFill>
              </a:rPr>
              <a:t>reflect on and use their evaluation data effectively</a:t>
            </a:r>
          </a:p>
        </p:txBody>
      </p:sp>
      <p:sp>
        <p:nvSpPr>
          <p:cNvPr id="5" name="Title 1">
            <a:extLst>
              <a:ext uri="{FF2B5EF4-FFF2-40B4-BE49-F238E27FC236}">
                <a16:creationId xmlns:a16="http://schemas.microsoft.com/office/drawing/2014/main" id="{FF65AB31-93D6-4B27-6B39-CD07984FDD7A}"/>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sz="2800" dirty="0">
                <a:solidFill>
                  <a:srgbClr val="C4002F"/>
                </a:solidFill>
              </a:rPr>
              <a:t>The purpose of this toolkit</a:t>
            </a:r>
          </a:p>
        </p:txBody>
      </p:sp>
    </p:spTree>
    <p:extLst>
      <p:ext uri="{BB962C8B-B14F-4D97-AF65-F5344CB8AC3E}">
        <p14:creationId xmlns:p14="http://schemas.microsoft.com/office/powerpoint/2010/main" val="9037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7BDB5A69-604E-0FF5-0C42-811BD9B8331B}"/>
              </a:ext>
            </a:extLst>
          </p:cNvPr>
          <p:cNvSpPr txBox="1">
            <a:spLocks/>
          </p:cNvSpPr>
          <p:nvPr/>
        </p:nvSpPr>
        <p:spPr>
          <a:xfrm>
            <a:off x="641852" y="1441460"/>
            <a:ext cx="10091278" cy="49444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GB" sz="2000" b="0" dirty="0">
                <a:solidFill>
                  <a:schemeClr val="tx1"/>
                </a:solidFill>
              </a:rPr>
              <a:t>Next is the step of </a:t>
            </a:r>
            <a:r>
              <a:rPr lang="en-GB" sz="2000" u="sng" dirty="0">
                <a:solidFill>
                  <a:schemeClr val="tx1"/>
                </a:solidFill>
              </a:rPr>
              <a:t>selecting your data collection methods</a:t>
            </a:r>
            <a:r>
              <a:rPr lang="en-GB" sz="2000" b="0" dirty="0">
                <a:solidFill>
                  <a:schemeClr val="tx1"/>
                </a:solidFill>
              </a:rPr>
              <a:t>, and these will depend on the type of information you want to collect, for example:</a:t>
            </a:r>
          </a:p>
          <a:p>
            <a:pPr marL="800100" lvl="1" indent="-342900" algn="l">
              <a:lnSpc>
                <a:spcPct val="100000"/>
              </a:lnSpc>
              <a:buFont typeface="Arial" panose="020B0604020202020204" pitchFamily="34" charset="0"/>
              <a:buChar char="•"/>
            </a:pPr>
            <a:r>
              <a:rPr lang="en-GB" b="1" dirty="0">
                <a:solidFill>
                  <a:schemeClr val="tx1"/>
                </a:solidFill>
              </a:rPr>
              <a:t>Interviews</a:t>
            </a:r>
            <a:r>
              <a:rPr lang="en-GB" b="0" dirty="0">
                <a:solidFill>
                  <a:schemeClr val="tx1"/>
                </a:solidFill>
              </a:rPr>
              <a:t>: are structured conversations that enable yo</a:t>
            </a:r>
            <a:r>
              <a:rPr lang="en-GB" dirty="0">
                <a:solidFill>
                  <a:schemeClr val="tx1"/>
                </a:solidFill>
              </a:rPr>
              <a:t>u to gather </a:t>
            </a:r>
            <a:r>
              <a:rPr lang="en-GB" b="0" dirty="0">
                <a:solidFill>
                  <a:schemeClr val="tx1"/>
                </a:solidFill>
              </a:rPr>
              <a:t>subjective, in-depth data from individuals or small groups</a:t>
            </a:r>
          </a:p>
          <a:p>
            <a:pPr marL="800100" lvl="1" indent="-342900" algn="l">
              <a:lnSpc>
                <a:spcPct val="100000"/>
              </a:lnSpc>
              <a:buFont typeface="Arial" panose="020B0604020202020204" pitchFamily="34" charset="0"/>
              <a:buChar char="•"/>
            </a:pPr>
            <a:r>
              <a:rPr lang="en-GB" b="1" dirty="0">
                <a:solidFill>
                  <a:schemeClr val="tx1"/>
                </a:solidFill>
              </a:rPr>
              <a:t>Focus groups</a:t>
            </a:r>
            <a:r>
              <a:rPr lang="en-GB" dirty="0">
                <a:solidFill>
                  <a:schemeClr val="tx1"/>
                </a:solidFill>
              </a:rPr>
              <a:t>: are facilitated discussions with up to 8 people that enable you to collect the information that arises from the group’s interaction</a:t>
            </a:r>
          </a:p>
          <a:p>
            <a:pPr marL="800100" lvl="1" indent="-342900" algn="l">
              <a:lnSpc>
                <a:spcPct val="100000"/>
              </a:lnSpc>
              <a:buFont typeface="Arial" panose="020B0604020202020204" pitchFamily="34" charset="0"/>
              <a:buChar char="•"/>
            </a:pPr>
            <a:r>
              <a:rPr lang="en-GB" b="1" dirty="0">
                <a:solidFill>
                  <a:schemeClr val="tx1"/>
                </a:solidFill>
              </a:rPr>
              <a:t>Surveys</a:t>
            </a:r>
            <a:r>
              <a:rPr lang="en-GB" dirty="0">
                <a:solidFill>
                  <a:schemeClr val="tx1"/>
                </a:solidFill>
              </a:rPr>
              <a:t>: are a useful way to get well-structured quantitative and qualitative data that can be collated and analysed</a:t>
            </a:r>
          </a:p>
          <a:p>
            <a:pPr marL="800100" lvl="1" indent="-342900" algn="l">
              <a:lnSpc>
                <a:spcPct val="100000"/>
              </a:lnSpc>
              <a:buFont typeface="Arial" panose="020B0604020202020204" pitchFamily="34" charset="0"/>
              <a:buChar char="•"/>
            </a:pPr>
            <a:r>
              <a:rPr lang="en-GB" b="1" dirty="0">
                <a:solidFill>
                  <a:schemeClr val="tx1"/>
                </a:solidFill>
              </a:rPr>
              <a:t>Observation</a:t>
            </a:r>
            <a:r>
              <a:rPr lang="en-GB" dirty="0">
                <a:solidFill>
                  <a:schemeClr val="tx1"/>
                </a:solidFill>
              </a:rPr>
              <a:t>: is the process of people learning about others by observing them undertake their usual activities in their normal environment</a:t>
            </a:r>
          </a:p>
          <a:p>
            <a:pPr algn="l">
              <a:lnSpc>
                <a:spcPct val="100000"/>
              </a:lnSpc>
            </a:pPr>
            <a:r>
              <a:rPr lang="en-GB" sz="2000" b="0" dirty="0">
                <a:solidFill>
                  <a:schemeClr val="tx1"/>
                </a:solidFill>
              </a:rPr>
              <a:t>There are many resources available online to help you choose and refine your data collection methods, including at </a:t>
            </a:r>
            <a:r>
              <a:rPr lang="en-GB" sz="2000" b="0" dirty="0">
                <a:solidFill>
                  <a:schemeClr val="tx1"/>
                </a:solidFill>
                <a:hlinkClick r:id="rId3">
                  <a:extLst>
                    <a:ext uri="{A12FA001-AC4F-418D-AE19-62706E023703}">
                      <ahyp:hlinkClr xmlns:ahyp="http://schemas.microsoft.com/office/drawing/2018/hyperlinkcolor" val="tx"/>
                    </a:ext>
                  </a:extLst>
                </a:hlinkClick>
              </a:rPr>
              <a:t>https://knowhow.ncvo.org.uk</a:t>
            </a:r>
            <a:endParaRPr lang="en-GB" sz="2000" b="0" dirty="0">
              <a:solidFill>
                <a:schemeClr val="tx1"/>
              </a:solidFill>
            </a:endParaRP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2000" dirty="0"/>
          </a:p>
        </p:txBody>
      </p:sp>
      <p:sp>
        <p:nvSpPr>
          <p:cNvPr id="3" name="Title 1">
            <a:extLst>
              <a:ext uri="{FF2B5EF4-FFF2-40B4-BE49-F238E27FC236}">
                <a16:creationId xmlns:a16="http://schemas.microsoft.com/office/drawing/2014/main" id="{35FE009B-3484-B173-0E88-A2277986626C}"/>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3. Selecting indicators and data collection methods</a:t>
            </a:r>
          </a:p>
        </p:txBody>
      </p:sp>
    </p:spTree>
    <p:extLst>
      <p:ext uri="{BB962C8B-B14F-4D97-AF65-F5344CB8AC3E}">
        <p14:creationId xmlns:p14="http://schemas.microsoft.com/office/powerpoint/2010/main" val="1315109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662630-CE55-C018-E309-C6D41C8D278A}"/>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3. Selecting indicators and data collection methods</a:t>
            </a:r>
          </a:p>
        </p:txBody>
      </p:sp>
      <p:sp>
        <p:nvSpPr>
          <p:cNvPr id="3" name="Content Placeholder 2">
            <a:extLst>
              <a:ext uri="{FF2B5EF4-FFF2-40B4-BE49-F238E27FC236}">
                <a16:creationId xmlns:a16="http://schemas.microsoft.com/office/drawing/2014/main" id="{8337B26D-C4C0-45CC-52C8-DBF75B965ECC}"/>
              </a:ext>
            </a:extLst>
          </p:cNvPr>
          <p:cNvSpPr txBox="1">
            <a:spLocks/>
          </p:cNvSpPr>
          <p:nvPr/>
        </p:nvSpPr>
        <p:spPr>
          <a:xfrm>
            <a:off x="708527" y="1185012"/>
            <a:ext cx="10515600" cy="46219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a:lnSpc>
                <a:spcPct val="100000"/>
              </a:lnSpc>
              <a:buNone/>
            </a:pPr>
            <a:r>
              <a:rPr lang="en-GB" sz="2200" b="0" dirty="0">
                <a:solidFill>
                  <a:schemeClr val="tx1"/>
                </a:solidFill>
              </a:rPr>
              <a:t>For each indicator selected, you will need to ask yourselves: </a:t>
            </a:r>
          </a:p>
          <a:p>
            <a:pPr marL="0" indent="0" algn="l">
              <a:lnSpc>
                <a:spcPct val="100000"/>
              </a:lnSpc>
              <a:buNone/>
            </a:pPr>
            <a:r>
              <a:rPr lang="en-GB" sz="2200" u="sng" dirty="0">
                <a:solidFill>
                  <a:schemeClr val="tx1"/>
                </a:solidFill>
              </a:rPr>
              <a:t>How will we access and record that information?</a:t>
            </a:r>
          </a:p>
          <a:p>
            <a:pPr marL="0" indent="0" algn="l">
              <a:lnSpc>
                <a:spcPct val="100000"/>
              </a:lnSpc>
              <a:buNone/>
            </a:pPr>
            <a:r>
              <a:rPr lang="en-GB" sz="2200" b="0" dirty="0">
                <a:solidFill>
                  <a:schemeClr val="tx1"/>
                </a:solidFill>
              </a:rPr>
              <a:t>Coming back to the example of the café:</a:t>
            </a:r>
          </a:p>
          <a:p>
            <a:pPr marL="800100" lvl="1" indent="-342900" algn="l" fontAlgn="t">
              <a:lnSpc>
                <a:spcPct val="100000"/>
              </a:lnSpc>
              <a:buFont typeface="Arial" panose="020B0604020202020204" pitchFamily="34" charset="0"/>
              <a:buChar char="•"/>
            </a:pPr>
            <a:r>
              <a:rPr lang="en-GB" sz="2200" b="0" dirty="0">
                <a:solidFill>
                  <a:schemeClr val="tx1"/>
                </a:solidFill>
              </a:rPr>
              <a:t># of young people employed in the café and # of church members involved in training (the quantitative indicators) </a:t>
            </a:r>
            <a:r>
              <a:rPr lang="en-GB" sz="2200" dirty="0">
                <a:solidFill>
                  <a:schemeClr val="tx1"/>
                </a:solidFill>
              </a:rPr>
              <a:t>would be captured in a spreadsheet kept up to date by project staff</a:t>
            </a:r>
          </a:p>
          <a:p>
            <a:pPr marL="800100" lvl="1" indent="-342900" algn="l" fontAlgn="t">
              <a:lnSpc>
                <a:spcPct val="100000"/>
              </a:lnSpc>
              <a:buFont typeface="Arial" panose="020B0604020202020204" pitchFamily="34" charset="0"/>
              <a:buChar char="•"/>
            </a:pPr>
            <a:r>
              <a:rPr lang="en-GB" sz="2200" b="0" dirty="0">
                <a:solidFill>
                  <a:schemeClr val="tx1"/>
                </a:solidFill>
              </a:rPr>
              <a:t>The qualitative indicators would be captured using short, ability-appropriate questions where the young people could report their confidence and feelings of connectedness</a:t>
            </a:r>
          </a:p>
          <a:p>
            <a:pPr marL="800100" lvl="1" indent="-342900" algn="l" fontAlgn="t">
              <a:lnSpc>
                <a:spcPct val="100000"/>
              </a:lnSpc>
              <a:buFont typeface="Arial" panose="020B0604020202020204" pitchFamily="34" charset="0"/>
              <a:buChar char="•"/>
            </a:pPr>
            <a:r>
              <a:rPr lang="en-GB" sz="2200" dirty="0">
                <a:solidFill>
                  <a:schemeClr val="tx1"/>
                </a:solidFill>
              </a:rPr>
              <a:t>Project staff could also record their observations of the confidence of the young people in completing tasks</a:t>
            </a:r>
            <a:endParaRPr lang="en-GB" sz="2200" b="0" dirty="0">
              <a:solidFill>
                <a:schemeClr val="tx1"/>
              </a:solidFill>
            </a:endParaRPr>
          </a:p>
          <a:p>
            <a:pPr marL="0" indent="0" algn="l">
              <a:buNone/>
            </a:pPr>
            <a:r>
              <a:rPr lang="en-GB" sz="2200" b="0" dirty="0">
                <a:solidFill>
                  <a:schemeClr val="tx1"/>
                </a:solidFill>
              </a:rPr>
              <a:t> </a:t>
            </a:r>
          </a:p>
          <a:p>
            <a:pPr marL="0" indent="0" algn="l">
              <a:buNone/>
            </a:pPr>
            <a:endParaRPr lang="en-US" sz="2200" dirty="0">
              <a:solidFill>
                <a:schemeClr val="tx1"/>
              </a:solidFill>
            </a:endParaRPr>
          </a:p>
          <a:p>
            <a:pPr algn="l"/>
            <a:endParaRPr lang="en-US" sz="2200" dirty="0">
              <a:solidFill>
                <a:schemeClr val="tx1"/>
              </a:solidFill>
            </a:endParaRPr>
          </a:p>
        </p:txBody>
      </p:sp>
    </p:spTree>
    <p:extLst>
      <p:ext uri="{BB962C8B-B14F-4D97-AF65-F5344CB8AC3E}">
        <p14:creationId xmlns:p14="http://schemas.microsoft.com/office/powerpoint/2010/main" val="2977226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662630-CE55-C018-E309-C6D41C8D278A}"/>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3. Selecting indicators and data collection methods</a:t>
            </a:r>
          </a:p>
        </p:txBody>
      </p:sp>
      <p:graphicFrame>
        <p:nvGraphicFramePr>
          <p:cNvPr id="4" name="Table 3">
            <a:extLst>
              <a:ext uri="{FF2B5EF4-FFF2-40B4-BE49-F238E27FC236}">
                <a16:creationId xmlns:a16="http://schemas.microsoft.com/office/drawing/2014/main" id="{0BA3F1E3-E1BF-DD48-481D-099CF7509AB3}"/>
              </a:ext>
            </a:extLst>
          </p:cNvPr>
          <p:cNvGraphicFramePr>
            <a:graphicFrameLocks noGrp="1"/>
          </p:cNvGraphicFramePr>
          <p:nvPr>
            <p:extLst>
              <p:ext uri="{D42A27DB-BD31-4B8C-83A1-F6EECF244321}">
                <p14:modId xmlns:p14="http://schemas.microsoft.com/office/powerpoint/2010/main" val="4245220943"/>
              </p:ext>
            </p:extLst>
          </p:nvPr>
        </p:nvGraphicFramePr>
        <p:xfrm>
          <a:off x="189613" y="2271189"/>
          <a:ext cx="11812773" cy="4473985"/>
        </p:xfrm>
        <a:graphic>
          <a:graphicData uri="http://schemas.openxmlformats.org/drawingml/2006/table">
            <a:tbl>
              <a:tblPr firstRow="1" bandRow="1">
                <a:tableStyleId>{5C22544A-7EE6-4342-B048-85BDC9FD1C3A}</a:tableStyleId>
              </a:tblPr>
              <a:tblGrid>
                <a:gridCol w="3470809">
                  <a:extLst>
                    <a:ext uri="{9D8B030D-6E8A-4147-A177-3AD203B41FA5}">
                      <a16:colId xmlns:a16="http://schemas.microsoft.com/office/drawing/2014/main" val="20000"/>
                    </a:ext>
                  </a:extLst>
                </a:gridCol>
                <a:gridCol w="5343366">
                  <a:extLst>
                    <a:ext uri="{9D8B030D-6E8A-4147-A177-3AD203B41FA5}">
                      <a16:colId xmlns:a16="http://schemas.microsoft.com/office/drawing/2014/main" val="20001"/>
                    </a:ext>
                  </a:extLst>
                </a:gridCol>
                <a:gridCol w="2998598">
                  <a:extLst>
                    <a:ext uri="{9D8B030D-6E8A-4147-A177-3AD203B41FA5}">
                      <a16:colId xmlns:a16="http://schemas.microsoft.com/office/drawing/2014/main" val="20002"/>
                    </a:ext>
                  </a:extLst>
                </a:gridCol>
              </a:tblGrid>
              <a:tr h="518128">
                <a:tc>
                  <a:txBody>
                    <a:bodyPr/>
                    <a:lstStyle/>
                    <a:p>
                      <a:r>
                        <a:rPr lang="en-GB" sz="1800" dirty="0"/>
                        <a:t>Objectives</a:t>
                      </a:r>
                    </a:p>
                  </a:txBody>
                  <a:tcPr/>
                </a:tc>
                <a:tc>
                  <a:txBody>
                    <a:bodyPr/>
                    <a:lstStyle/>
                    <a:p>
                      <a:r>
                        <a:rPr lang="en-GB" sz="1800" dirty="0"/>
                        <a:t>Indicators</a:t>
                      </a:r>
                    </a:p>
                  </a:txBody>
                  <a:tcPr/>
                </a:tc>
                <a:tc>
                  <a:txBody>
                    <a:bodyPr/>
                    <a:lstStyle/>
                    <a:p>
                      <a:r>
                        <a:rPr lang="en-GB" sz="1800" dirty="0"/>
                        <a:t>Data collection method</a:t>
                      </a:r>
                    </a:p>
                  </a:txBody>
                  <a:tcPr/>
                </a:tc>
                <a:extLst>
                  <a:ext uri="{0D108BD9-81ED-4DB2-BD59-A6C34878D82A}">
                    <a16:rowId xmlns:a16="http://schemas.microsoft.com/office/drawing/2014/main" val="10000"/>
                  </a:ext>
                </a:extLst>
              </a:tr>
              <a:tr h="706862">
                <a:tc rowSpan="2">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solidFill>
                        </a:rPr>
                        <a:t>1. </a:t>
                      </a:r>
                      <a:r>
                        <a:rPr lang="en-GB" sz="1800" i="0" kern="1200" dirty="0">
                          <a:solidFill>
                            <a:schemeClr val="dk1"/>
                          </a:solidFill>
                          <a:effectLst/>
                          <a:latin typeface="+mn-lt"/>
                          <a:ea typeface="+mn-ea"/>
                          <a:cs typeface="+mn-cs"/>
                        </a:rPr>
                        <a:t>More young adults with learning disabilities will gain and sustain employment</a:t>
                      </a:r>
                      <a:endParaRPr lang="en-GB" sz="1800" i="0" dirty="0">
                        <a:solidFill>
                          <a:schemeClr val="tx1"/>
                        </a:solidFill>
                      </a:endParaRPr>
                    </a:p>
                  </a:txBody>
                  <a:tcPr>
                    <a:solidFill>
                      <a:schemeClr val="bg1">
                        <a:lumMod val="85000"/>
                      </a:schemeClr>
                    </a:solidFill>
                  </a:tcPr>
                </a:tc>
                <a:tc>
                  <a:txBody>
                    <a:bodyPr/>
                    <a:lstStyle/>
                    <a:p>
                      <a:r>
                        <a:rPr lang="en-GB" sz="1800" dirty="0"/>
                        <a:t>1a. # of young adults</a:t>
                      </a:r>
                      <a:r>
                        <a:rPr lang="en-GB" sz="1800" baseline="0" dirty="0"/>
                        <a:t> with learning disabilities employed in church café </a:t>
                      </a:r>
                    </a:p>
                  </a:txBody>
                  <a:tcPr>
                    <a:solidFill>
                      <a:schemeClr val="bg1">
                        <a:lumMod val="85000"/>
                      </a:schemeClr>
                    </a:solidFill>
                  </a:tcPr>
                </a:tc>
                <a:tc>
                  <a:txBody>
                    <a:bodyPr/>
                    <a:lstStyle/>
                    <a:p>
                      <a:r>
                        <a:rPr lang="en-GB" sz="1800" dirty="0"/>
                        <a:t>Administrative spreadsheet</a:t>
                      </a:r>
                    </a:p>
                  </a:txBody>
                  <a:tcPr>
                    <a:solidFill>
                      <a:schemeClr val="bg1">
                        <a:lumMod val="85000"/>
                      </a:schemeClr>
                    </a:solidFill>
                  </a:tcPr>
                </a:tc>
                <a:extLst>
                  <a:ext uri="{0D108BD9-81ED-4DB2-BD59-A6C34878D82A}">
                    <a16:rowId xmlns:a16="http://schemas.microsoft.com/office/drawing/2014/main" val="10001"/>
                  </a:ext>
                </a:extLst>
              </a:tr>
              <a:tr h="582625">
                <a:tc vMerge="1">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GB" sz="16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aseline="0" dirty="0"/>
                        <a:t>1b. Length of their employment</a:t>
                      </a:r>
                      <a:endParaRPr lang="en-GB" sz="1800"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Administrative spreadsheet</a:t>
                      </a:r>
                    </a:p>
                  </a:txBody>
                  <a:tcPr>
                    <a:solidFill>
                      <a:schemeClr val="bg1">
                        <a:lumMod val="85000"/>
                      </a:schemeClr>
                    </a:solidFill>
                  </a:tcPr>
                </a:tc>
                <a:extLst>
                  <a:ext uri="{0D108BD9-81ED-4DB2-BD59-A6C34878D82A}">
                    <a16:rowId xmlns:a16="http://schemas.microsoft.com/office/drawing/2014/main" val="10002"/>
                  </a:ext>
                </a:extLst>
              </a:tr>
              <a:tr h="745418">
                <a:tc rowSpan="2">
                  <a:txBody>
                    <a:bodyPr/>
                    <a:lstStyle/>
                    <a:p>
                      <a:r>
                        <a:rPr lang="en-GB" sz="1800" dirty="0">
                          <a:solidFill>
                            <a:schemeClr val="tx1"/>
                          </a:solidFill>
                        </a:rPr>
                        <a:t>2. Those young adults will increase in self-confidence</a:t>
                      </a:r>
                    </a:p>
                  </a:txBody>
                  <a:tcPr>
                    <a:solidFill>
                      <a:schemeClr val="bg1">
                        <a:lumMod val="85000"/>
                      </a:schemeClr>
                    </a:solidFill>
                  </a:tcPr>
                </a:tc>
                <a:tc>
                  <a:txBody>
                    <a:bodyPr/>
                    <a:lstStyle/>
                    <a:p>
                      <a:r>
                        <a:rPr lang="en-GB" sz="1800" dirty="0"/>
                        <a:t>2a.</a:t>
                      </a:r>
                      <a:r>
                        <a:rPr lang="en-GB" sz="1800" baseline="0" dirty="0"/>
                        <a:t> </a:t>
                      </a:r>
                      <a:r>
                        <a:rPr lang="en-GB" sz="1800" dirty="0"/>
                        <a:t>% of young adults employed that report</a:t>
                      </a:r>
                      <a:r>
                        <a:rPr lang="en-GB" sz="1800" baseline="0" dirty="0"/>
                        <a:t> an increase in self-confidence</a:t>
                      </a:r>
                    </a:p>
                  </a:txBody>
                  <a:tcPr>
                    <a:solidFill>
                      <a:schemeClr val="bg1">
                        <a:lumMod val="85000"/>
                      </a:schemeClr>
                    </a:solidFill>
                  </a:tcPr>
                </a:tc>
                <a:tc>
                  <a:txBody>
                    <a:bodyPr/>
                    <a:lstStyle/>
                    <a:p>
                      <a:r>
                        <a:rPr lang="en-GB" sz="1800" dirty="0"/>
                        <a:t>Surveys/interviews</a:t>
                      </a:r>
                    </a:p>
                  </a:txBody>
                  <a:tcPr>
                    <a:solidFill>
                      <a:schemeClr val="bg1">
                        <a:lumMod val="85000"/>
                      </a:schemeClr>
                    </a:solidFill>
                  </a:tcPr>
                </a:tc>
                <a:extLst>
                  <a:ext uri="{0D108BD9-81ED-4DB2-BD59-A6C34878D82A}">
                    <a16:rowId xmlns:a16="http://schemas.microsoft.com/office/drawing/2014/main" val="10003"/>
                  </a:ext>
                </a:extLst>
              </a:tr>
              <a:tr h="475526">
                <a:tc vMerge="1">
                  <a:txBody>
                    <a:bodyPr/>
                    <a:lstStyle/>
                    <a:p>
                      <a:endParaRPr lang="en-GB" sz="16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aseline="0" dirty="0"/>
                        <a:t>2b. Staff reflections on employees’ confidence</a:t>
                      </a:r>
                      <a:endParaRPr lang="en-GB" sz="1800" dirty="0"/>
                    </a:p>
                  </a:txBody>
                  <a:tcPr>
                    <a:solidFill>
                      <a:schemeClr val="bg1">
                        <a:lumMod val="85000"/>
                      </a:schemeClr>
                    </a:solidFill>
                  </a:tcPr>
                </a:tc>
                <a:tc>
                  <a:txBody>
                    <a:bodyPr/>
                    <a:lstStyle/>
                    <a:p>
                      <a:r>
                        <a:rPr lang="en-GB" sz="1800" dirty="0"/>
                        <a:t>Staff observations</a:t>
                      </a:r>
                    </a:p>
                  </a:txBody>
                  <a:tcPr>
                    <a:solidFill>
                      <a:schemeClr val="bg1">
                        <a:lumMod val="85000"/>
                      </a:schemeClr>
                    </a:solidFill>
                  </a:tcPr>
                </a:tc>
                <a:extLst>
                  <a:ext uri="{0D108BD9-81ED-4DB2-BD59-A6C34878D82A}">
                    <a16:rowId xmlns:a16="http://schemas.microsoft.com/office/drawing/2014/main" val="10004"/>
                  </a:ext>
                </a:extLst>
              </a:tr>
              <a:tr h="745418">
                <a:tc rowSpan="2">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solidFill>
                        </a:rPr>
                        <a:t>3. Those young adults will feel more connected to our church community</a:t>
                      </a:r>
                      <a:endParaRPr lang="en-GB" sz="1800" b="0" dirty="0">
                        <a:solidFill>
                          <a:schemeClr val="tx1"/>
                        </a:solidFill>
                      </a:endParaRPr>
                    </a:p>
                    <a:p>
                      <a:endParaRPr lang="en-GB" sz="1800" dirty="0">
                        <a:solidFill>
                          <a:schemeClr val="tx1"/>
                        </a:solidFill>
                      </a:endParaRPr>
                    </a:p>
                  </a:txBody>
                  <a:tcPr>
                    <a:solidFill>
                      <a:schemeClr val="bg1">
                        <a:lumMod val="85000"/>
                      </a:schemeClr>
                    </a:solidFill>
                  </a:tcPr>
                </a:tc>
                <a:tc>
                  <a:txBody>
                    <a:bodyPr/>
                    <a:lstStyle/>
                    <a:p>
                      <a:r>
                        <a:rPr lang="en-GB" sz="1800" dirty="0"/>
                        <a:t>3a. % of young adults employed that report feeling more connected to the church community</a:t>
                      </a:r>
                    </a:p>
                  </a:txBody>
                  <a:tcPr>
                    <a:solidFill>
                      <a:schemeClr val="bg1">
                        <a:lumMod val="85000"/>
                      </a:schemeClr>
                    </a:solidFill>
                  </a:tcPr>
                </a:tc>
                <a:tc>
                  <a:txBody>
                    <a:bodyPr/>
                    <a:lstStyle/>
                    <a:p>
                      <a:r>
                        <a:rPr lang="en-GB" sz="1800" dirty="0"/>
                        <a:t>Surveys/interviews</a:t>
                      </a:r>
                    </a:p>
                  </a:txBody>
                  <a:tcPr>
                    <a:solidFill>
                      <a:schemeClr val="bg1">
                        <a:lumMod val="85000"/>
                      </a:schemeClr>
                    </a:solidFill>
                  </a:tcPr>
                </a:tc>
                <a:extLst>
                  <a:ext uri="{0D108BD9-81ED-4DB2-BD59-A6C34878D82A}">
                    <a16:rowId xmlns:a16="http://schemas.microsoft.com/office/drawing/2014/main" val="10005"/>
                  </a:ext>
                </a:extLst>
              </a:tr>
              <a:tr h="700008">
                <a:tc vMerge="1">
                  <a:txBody>
                    <a:bodyPr/>
                    <a:lstStyle/>
                    <a:p>
                      <a:endParaRPr lang="en-GB" sz="1600" dirty="0">
                        <a:solidFill>
                          <a:schemeClr val="tx1"/>
                        </a:solidFill>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3b. # of church members involved in training young adults</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Administrative spreadsheet</a:t>
                      </a:r>
                    </a:p>
                    <a:p>
                      <a:endParaRPr lang="en-GB" sz="1800" dirty="0"/>
                    </a:p>
                  </a:txBody>
                  <a:tcPr>
                    <a:solidFill>
                      <a:schemeClr val="bg1">
                        <a:lumMod val="85000"/>
                      </a:schemeClr>
                    </a:solidFill>
                  </a:tcPr>
                </a:tc>
                <a:extLst>
                  <a:ext uri="{0D108BD9-81ED-4DB2-BD59-A6C34878D82A}">
                    <a16:rowId xmlns:a16="http://schemas.microsoft.com/office/drawing/2014/main" val="10006"/>
                  </a:ext>
                </a:extLst>
              </a:tr>
            </a:tbl>
          </a:graphicData>
        </a:graphic>
      </p:graphicFrame>
      <p:sp>
        <p:nvSpPr>
          <p:cNvPr id="5" name="Content Placeholder 2">
            <a:extLst>
              <a:ext uri="{FF2B5EF4-FFF2-40B4-BE49-F238E27FC236}">
                <a16:creationId xmlns:a16="http://schemas.microsoft.com/office/drawing/2014/main" id="{150F86E3-9A1B-7DF4-5FB9-EC76FD308BA0}"/>
              </a:ext>
            </a:extLst>
          </p:cNvPr>
          <p:cNvSpPr txBox="1">
            <a:spLocks/>
          </p:cNvSpPr>
          <p:nvPr/>
        </p:nvSpPr>
        <p:spPr>
          <a:xfrm>
            <a:off x="752475" y="1379913"/>
            <a:ext cx="10515600" cy="46219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0">
                <a:solidFill>
                  <a:schemeClr val="tx1"/>
                </a:solidFill>
              </a:rPr>
              <a:t>Coming back to the example of the café, we can summarise in a table… </a:t>
            </a:r>
            <a:endParaRPr lang="en-GB" b="0" dirty="0">
              <a:solidFill>
                <a:schemeClr val="tx1"/>
              </a:solidFill>
            </a:endParaRPr>
          </a:p>
        </p:txBody>
      </p:sp>
    </p:spTree>
    <p:extLst>
      <p:ext uri="{BB962C8B-B14F-4D97-AF65-F5344CB8AC3E}">
        <p14:creationId xmlns:p14="http://schemas.microsoft.com/office/powerpoint/2010/main" val="3486533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662630-CE55-C018-E309-C6D41C8D278A}"/>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3. Selecting indicators and data collection methods</a:t>
            </a:r>
          </a:p>
        </p:txBody>
      </p:sp>
      <p:sp>
        <p:nvSpPr>
          <p:cNvPr id="3" name="Content Placeholder 2">
            <a:extLst>
              <a:ext uri="{FF2B5EF4-FFF2-40B4-BE49-F238E27FC236}">
                <a16:creationId xmlns:a16="http://schemas.microsoft.com/office/drawing/2014/main" id="{C782F94C-A87B-F53A-D746-72D426B3407B}"/>
              </a:ext>
            </a:extLst>
          </p:cNvPr>
          <p:cNvSpPr txBox="1">
            <a:spLocks/>
          </p:cNvSpPr>
          <p:nvPr/>
        </p:nvSpPr>
        <p:spPr>
          <a:xfrm>
            <a:off x="491987" y="1132069"/>
            <a:ext cx="9924759" cy="46219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GB" sz="2200" b="0" dirty="0">
                <a:solidFill>
                  <a:schemeClr val="tx1"/>
                </a:solidFill>
              </a:rPr>
              <a:t>You then need to ask yourselves: </a:t>
            </a:r>
          </a:p>
          <a:p>
            <a:pPr algn="l">
              <a:lnSpc>
                <a:spcPct val="100000"/>
              </a:lnSpc>
            </a:pPr>
            <a:r>
              <a:rPr lang="en-GB" sz="2200" u="sng" dirty="0">
                <a:solidFill>
                  <a:schemeClr val="tx1"/>
                </a:solidFill>
              </a:rPr>
              <a:t>How reliable is the information we have collected?</a:t>
            </a:r>
          </a:p>
          <a:p>
            <a:pPr algn="l">
              <a:lnSpc>
                <a:spcPct val="100000"/>
              </a:lnSpc>
            </a:pPr>
            <a:r>
              <a:rPr lang="en-GB" sz="2200" b="0" dirty="0">
                <a:solidFill>
                  <a:schemeClr val="tx1"/>
                </a:solidFill>
              </a:rPr>
              <a:t>Coming back to the example of the café:</a:t>
            </a:r>
          </a:p>
          <a:p>
            <a:pPr marL="800100" lvl="1" indent="-342900" algn="l">
              <a:lnSpc>
                <a:spcPct val="100000"/>
              </a:lnSpc>
              <a:buFont typeface="Arial" panose="020B0604020202020204" pitchFamily="34" charset="0"/>
              <a:buChar char="•"/>
            </a:pPr>
            <a:r>
              <a:rPr lang="en-US" sz="2200" dirty="0">
                <a:solidFill>
                  <a:schemeClr val="tx1"/>
                </a:solidFill>
              </a:rPr>
              <a:t>Project staff/volunteers should note down numbers, observations, </a:t>
            </a:r>
            <a:br>
              <a:rPr lang="en-US" sz="2200" dirty="0">
                <a:solidFill>
                  <a:schemeClr val="tx1"/>
                </a:solidFill>
              </a:rPr>
            </a:br>
            <a:r>
              <a:rPr lang="en-US" sz="2200" dirty="0">
                <a:solidFill>
                  <a:schemeClr val="tx1"/>
                </a:solidFill>
              </a:rPr>
              <a:t>and notes from conversations and interactions promptly</a:t>
            </a:r>
          </a:p>
          <a:p>
            <a:pPr marL="800100" lvl="1" indent="-342900" algn="l">
              <a:lnSpc>
                <a:spcPct val="100000"/>
              </a:lnSpc>
              <a:buFont typeface="Arial" panose="020B0604020202020204" pitchFamily="34" charset="0"/>
              <a:buChar char="•"/>
            </a:pPr>
            <a:r>
              <a:rPr lang="en-US" sz="2200" dirty="0">
                <a:solidFill>
                  <a:schemeClr val="tx1"/>
                </a:solidFill>
              </a:rPr>
              <a:t>Whenever possible, the observations of one staff person/volunteer should be triangulated with the observations and perceptions of others (other staff/volunteers, participants)</a:t>
            </a:r>
          </a:p>
          <a:p>
            <a:pPr marL="800100" lvl="1" indent="-342900" algn="l">
              <a:lnSpc>
                <a:spcPct val="100000"/>
              </a:lnSpc>
              <a:buFont typeface="Arial" panose="020B0604020202020204" pitchFamily="34" charset="0"/>
              <a:buChar char="•"/>
            </a:pPr>
            <a:r>
              <a:rPr lang="en-US" sz="2200" dirty="0">
                <a:solidFill>
                  <a:schemeClr val="tx1"/>
                </a:solidFill>
              </a:rPr>
              <a:t>Developing effective surveys that collect exactly the right information is difficult and there is much guidance available online to help you, including </a:t>
            </a:r>
            <a:r>
              <a:rPr lang="en-US" sz="2200" dirty="0">
                <a:solidFill>
                  <a:schemeClr val="tx1"/>
                </a:solidFill>
                <a:hlinkClick r:id="rId3">
                  <a:extLst>
                    <a:ext uri="{A12FA001-AC4F-418D-AE19-62706E023703}">
                      <ahyp:hlinkClr xmlns:ahyp="http://schemas.microsoft.com/office/drawing/2018/hyperlinkcolor" val="tx"/>
                    </a:ext>
                  </a:extLst>
                </a:hlinkClick>
              </a:rPr>
              <a:t>here</a:t>
            </a:r>
            <a:endParaRPr lang="en-US" sz="2200" dirty="0">
              <a:solidFill>
                <a:schemeClr val="tx1"/>
              </a:solidFill>
            </a:endParaRPr>
          </a:p>
          <a:p>
            <a:pPr algn="l"/>
            <a:r>
              <a:rPr lang="en-GB" sz="2200" b="0" dirty="0">
                <a:solidFill>
                  <a:schemeClr val="tx1"/>
                </a:solidFill>
              </a:rPr>
              <a:t> </a:t>
            </a:r>
          </a:p>
          <a:p>
            <a:pPr algn="l"/>
            <a:endParaRPr lang="en-US" sz="2200" dirty="0">
              <a:solidFill>
                <a:schemeClr val="tx1"/>
              </a:solidFill>
            </a:endParaRPr>
          </a:p>
        </p:txBody>
      </p:sp>
    </p:spTree>
    <p:extLst>
      <p:ext uri="{BB962C8B-B14F-4D97-AF65-F5344CB8AC3E}">
        <p14:creationId xmlns:p14="http://schemas.microsoft.com/office/powerpoint/2010/main" val="4153922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9457B30-52AA-7188-928D-B51BD752E291}"/>
              </a:ext>
            </a:extLst>
          </p:cNvPr>
          <p:cNvSpPr txBox="1">
            <a:spLocks/>
          </p:cNvSpPr>
          <p:nvPr/>
        </p:nvSpPr>
        <p:spPr>
          <a:xfrm>
            <a:off x="1524000" y="2983205"/>
            <a:ext cx="9144000" cy="8915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pPr algn="ctr"/>
            <a:r>
              <a:rPr lang="en-GB" sz="4800">
                <a:solidFill>
                  <a:srgbClr val="C4002F"/>
                </a:solidFill>
              </a:rPr>
              <a:t>4. Storytelling</a:t>
            </a:r>
            <a:endParaRPr lang="en-GB" sz="4800" dirty="0">
              <a:solidFill>
                <a:srgbClr val="C4002F"/>
              </a:solidFill>
            </a:endParaRPr>
          </a:p>
        </p:txBody>
      </p:sp>
    </p:spTree>
    <p:extLst>
      <p:ext uri="{BB962C8B-B14F-4D97-AF65-F5344CB8AC3E}">
        <p14:creationId xmlns:p14="http://schemas.microsoft.com/office/powerpoint/2010/main" val="4047265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58E7D09B-D822-1866-1508-032C68580A59}"/>
              </a:ext>
            </a:extLst>
          </p:cNvPr>
          <p:cNvSpPr txBox="1">
            <a:spLocks/>
          </p:cNvSpPr>
          <p:nvPr/>
        </p:nvSpPr>
        <p:spPr>
          <a:xfrm>
            <a:off x="690750" y="1199227"/>
            <a:ext cx="9874277" cy="46219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GB" sz="2200" b="0" dirty="0">
                <a:solidFill>
                  <a:schemeClr val="tx1"/>
                </a:solidFill>
              </a:rPr>
              <a:t>Stories are powerful communication tools </a:t>
            </a:r>
          </a:p>
          <a:p>
            <a:pPr marL="342900" indent="-342900" algn="l">
              <a:lnSpc>
                <a:spcPct val="100000"/>
              </a:lnSpc>
              <a:buFont typeface="Arial" panose="020B0604020202020204" pitchFamily="34" charset="0"/>
              <a:buChar char="•"/>
            </a:pPr>
            <a:r>
              <a:rPr lang="en-GB" sz="2200" b="0" dirty="0">
                <a:solidFill>
                  <a:schemeClr val="tx1"/>
                </a:solidFill>
              </a:rPr>
              <a:t>While numbers can help us understand how much change has happened, human stories help us understand </a:t>
            </a:r>
            <a:r>
              <a:rPr lang="en-GB" sz="2200" b="0" i="1" dirty="0">
                <a:solidFill>
                  <a:schemeClr val="tx1"/>
                </a:solidFill>
              </a:rPr>
              <a:t>how</a:t>
            </a:r>
            <a:r>
              <a:rPr lang="en-GB" sz="2200" b="0" dirty="0">
                <a:solidFill>
                  <a:schemeClr val="tx1"/>
                </a:solidFill>
              </a:rPr>
              <a:t> those changes have happened and </a:t>
            </a:r>
            <a:r>
              <a:rPr lang="en-GB" sz="2200" b="0" i="1" dirty="0">
                <a:solidFill>
                  <a:schemeClr val="tx1"/>
                </a:solidFill>
              </a:rPr>
              <a:t>why</a:t>
            </a:r>
            <a:r>
              <a:rPr lang="en-GB" sz="2200" b="0" dirty="0">
                <a:solidFill>
                  <a:schemeClr val="tx1"/>
                </a:solidFill>
              </a:rPr>
              <a:t> they are significant</a:t>
            </a:r>
          </a:p>
          <a:p>
            <a:pPr marL="342900" indent="-342900" algn="l">
              <a:lnSpc>
                <a:spcPct val="100000"/>
              </a:lnSpc>
              <a:buFont typeface="Arial" panose="020B0604020202020204" pitchFamily="34" charset="0"/>
              <a:buChar char="•"/>
            </a:pPr>
            <a:r>
              <a:rPr lang="en-GB" sz="2200" b="0" dirty="0">
                <a:solidFill>
                  <a:schemeClr val="tx1"/>
                </a:solidFill>
              </a:rPr>
              <a:t>Telling simple stories of change is a valid way to capture and communicate the impact of your project</a:t>
            </a:r>
          </a:p>
          <a:p>
            <a:pPr marL="342900" indent="-342900" algn="l">
              <a:lnSpc>
                <a:spcPct val="100000"/>
              </a:lnSpc>
              <a:buFont typeface="Arial" panose="020B0604020202020204" pitchFamily="34" charset="0"/>
              <a:buChar char="•"/>
            </a:pPr>
            <a:r>
              <a:rPr lang="en-GB" sz="2200" b="0" dirty="0">
                <a:solidFill>
                  <a:schemeClr val="tx1"/>
                </a:solidFill>
              </a:rPr>
              <a:t>They can help people to make an emotional connection with your work as they better understand its impact on people’s lives</a:t>
            </a:r>
          </a:p>
          <a:p>
            <a:pPr marL="342900" indent="-342900" algn="l">
              <a:lnSpc>
                <a:spcPct val="100000"/>
              </a:lnSpc>
              <a:buFont typeface="Arial" panose="020B0604020202020204" pitchFamily="34" charset="0"/>
              <a:buChar char="•"/>
            </a:pPr>
            <a:r>
              <a:rPr lang="en-GB" sz="2200" b="0" dirty="0">
                <a:solidFill>
                  <a:schemeClr val="tx1"/>
                </a:solidFill>
              </a:rPr>
              <a:t>Short stories can be shared widely via social media, email and in reports </a:t>
            </a:r>
            <a:br>
              <a:rPr lang="en-GB" sz="2200" b="0" dirty="0">
                <a:solidFill>
                  <a:schemeClr val="tx1"/>
                </a:solidFill>
              </a:rPr>
            </a:br>
            <a:r>
              <a:rPr lang="en-GB" sz="2200" b="0" dirty="0">
                <a:solidFill>
                  <a:schemeClr val="tx1"/>
                </a:solidFill>
              </a:rPr>
              <a:t>to funders</a:t>
            </a:r>
          </a:p>
          <a:p>
            <a:pPr algn="l"/>
            <a:endParaRPr lang="en-US" sz="2200" dirty="0">
              <a:solidFill>
                <a:schemeClr val="tx1"/>
              </a:solidFill>
            </a:endParaRPr>
          </a:p>
        </p:txBody>
      </p:sp>
      <p:sp>
        <p:nvSpPr>
          <p:cNvPr id="3" name="Title 1">
            <a:extLst>
              <a:ext uri="{FF2B5EF4-FFF2-40B4-BE49-F238E27FC236}">
                <a16:creationId xmlns:a16="http://schemas.microsoft.com/office/drawing/2014/main" id="{715968E4-9AE9-3464-B1C2-D76D8FC130F4}"/>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4. Storytelling</a:t>
            </a:r>
          </a:p>
        </p:txBody>
      </p:sp>
    </p:spTree>
    <p:extLst>
      <p:ext uri="{BB962C8B-B14F-4D97-AF65-F5344CB8AC3E}">
        <p14:creationId xmlns:p14="http://schemas.microsoft.com/office/powerpoint/2010/main" val="2652440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4CF641-F7A3-90DA-F580-4BDF3823046E}"/>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4. Storytelling</a:t>
            </a:r>
          </a:p>
        </p:txBody>
      </p:sp>
      <p:sp>
        <p:nvSpPr>
          <p:cNvPr id="4" name="Content Placeholder 2">
            <a:extLst>
              <a:ext uri="{FF2B5EF4-FFF2-40B4-BE49-F238E27FC236}">
                <a16:creationId xmlns:a16="http://schemas.microsoft.com/office/drawing/2014/main" id="{253AF025-0C7D-4A16-E74E-AC9201640BF8}"/>
              </a:ext>
            </a:extLst>
          </p:cNvPr>
          <p:cNvSpPr txBox="1">
            <a:spLocks/>
          </p:cNvSpPr>
          <p:nvPr/>
        </p:nvSpPr>
        <p:spPr>
          <a:xfrm>
            <a:off x="690750" y="1255123"/>
            <a:ext cx="9985488" cy="462194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GB" sz="2200" b="0" dirty="0">
                <a:solidFill>
                  <a:schemeClr val="tx1"/>
                </a:solidFill>
              </a:rPr>
              <a:t>For a story to be effective, it should contain the following elements:</a:t>
            </a:r>
          </a:p>
          <a:p>
            <a:pPr marL="800100" lvl="1" indent="-342900" algn="l">
              <a:lnSpc>
                <a:spcPct val="100000"/>
              </a:lnSpc>
              <a:buFont typeface="Arial" panose="020B0604020202020204" pitchFamily="34" charset="0"/>
              <a:buChar char="•"/>
            </a:pPr>
            <a:r>
              <a:rPr lang="en-GB" sz="2200" b="1" dirty="0">
                <a:solidFill>
                  <a:schemeClr val="tx1"/>
                </a:solidFill>
              </a:rPr>
              <a:t>The context</a:t>
            </a:r>
            <a:r>
              <a:rPr lang="en-GB" sz="2200" dirty="0">
                <a:solidFill>
                  <a:schemeClr val="tx1"/>
                </a:solidFill>
              </a:rPr>
              <a:t>: Where did this story happen? When did it happen? </a:t>
            </a:r>
            <a:br>
              <a:rPr lang="en-GB" sz="2200" dirty="0">
                <a:solidFill>
                  <a:schemeClr val="tx1"/>
                </a:solidFill>
              </a:rPr>
            </a:br>
            <a:r>
              <a:rPr lang="en-GB" sz="2200" dirty="0">
                <a:solidFill>
                  <a:schemeClr val="tx1"/>
                </a:solidFill>
              </a:rPr>
              <a:t>Who was involved? What were they doing? </a:t>
            </a:r>
          </a:p>
          <a:p>
            <a:pPr marL="800100" lvl="1" indent="-342900" algn="l">
              <a:lnSpc>
                <a:spcPct val="100000"/>
              </a:lnSpc>
              <a:buFont typeface="Arial" panose="020B0604020202020204" pitchFamily="34" charset="0"/>
              <a:buChar char="•"/>
            </a:pPr>
            <a:r>
              <a:rPr lang="en-GB" sz="2200" b="1" dirty="0">
                <a:solidFill>
                  <a:schemeClr val="tx1"/>
                </a:solidFill>
              </a:rPr>
              <a:t>The challenge or opportunity for change</a:t>
            </a:r>
            <a:r>
              <a:rPr lang="en-GB" sz="2200" dirty="0">
                <a:solidFill>
                  <a:schemeClr val="tx1"/>
                </a:solidFill>
              </a:rPr>
              <a:t>: What problem or challenge were people facing? What opportunities or assets did people build on?</a:t>
            </a:r>
          </a:p>
          <a:p>
            <a:pPr marL="800100" lvl="1" indent="-342900" algn="l">
              <a:lnSpc>
                <a:spcPct val="100000"/>
              </a:lnSpc>
              <a:buFont typeface="Arial" panose="020B0604020202020204" pitchFamily="34" charset="0"/>
              <a:buChar char="•"/>
            </a:pPr>
            <a:r>
              <a:rPr lang="en-GB" sz="2200" b="1" dirty="0">
                <a:solidFill>
                  <a:schemeClr val="tx1"/>
                </a:solidFill>
              </a:rPr>
              <a:t>Your project’s involvement</a:t>
            </a:r>
            <a:r>
              <a:rPr lang="en-GB" sz="2200" dirty="0">
                <a:solidFill>
                  <a:schemeClr val="tx1"/>
                </a:solidFill>
              </a:rPr>
              <a:t>: What did your project do to address that challenge or opportunity? Did you facilitate training, deliver direct support, connect people to resources etc.?</a:t>
            </a:r>
          </a:p>
          <a:p>
            <a:pPr marL="800100" lvl="1" indent="-342900" algn="l">
              <a:lnSpc>
                <a:spcPct val="100000"/>
              </a:lnSpc>
              <a:buFont typeface="Arial" panose="020B0604020202020204" pitchFamily="34" charset="0"/>
              <a:buChar char="•"/>
            </a:pPr>
            <a:r>
              <a:rPr lang="en-GB" sz="2200" b="1" dirty="0">
                <a:solidFill>
                  <a:schemeClr val="tx1"/>
                </a:solidFill>
              </a:rPr>
              <a:t>The change</a:t>
            </a:r>
            <a:r>
              <a:rPr lang="en-GB" sz="2200" dirty="0">
                <a:solidFill>
                  <a:schemeClr val="tx1"/>
                </a:solidFill>
              </a:rPr>
              <a:t>: As a result of your project, what changed for the people involved in this story? Why is this significant? Link this description to one or more of the aims of your project </a:t>
            </a:r>
          </a:p>
          <a:p>
            <a:pPr algn="l">
              <a:lnSpc>
                <a:spcPct val="100000"/>
              </a:lnSpc>
            </a:pPr>
            <a:r>
              <a:rPr lang="en-GB" sz="2200" b="0" dirty="0">
                <a:solidFill>
                  <a:schemeClr val="tx1"/>
                </a:solidFill>
              </a:rPr>
              <a:t>Good stories do not have to be long. Describing all of the things above can be done effectively in as few as 150 words </a:t>
            </a:r>
          </a:p>
          <a:p>
            <a:pPr algn="l"/>
            <a:endParaRPr lang="en-US" dirty="0">
              <a:solidFill>
                <a:schemeClr val="tx1"/>
              </a:solidFill>
            </a:endParaRPr>
          </a:p>
        </p:txBody>
      </p:sp>
    </p:spTree>
    <p:extLst>
      <p:ext uri="{BB962C8B-B14F-4D97-AF65-F5344CB8AC3E}">
        <p14:creationId xmlns:p14="http://schemas.microsoft.com/office/powerpoint/2010/main" val="1482046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9B1EA25-9602-5D88-AF9B-39E0141CD05D}"/>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4. Storytelling</a:t>
            </a:r>
          </a:p>
        </p:txBody>
      </p:sp>
      <p:sp>
        <p:nvSpPr>
          <p:cNvPr id="3" name="Content Placeholder 2">
            <a:extLst>
              <a:ext uri="{FF2B5EF4-FFF2-40B4-BE49-F238E27FC236}">
                <a16:creationId xmlns:a16="http://schemas.microsoft.com/office/drawing/2014/main" id="{216661E9-736A-6F57-73D8-F58C36E12D96}"/>
              </a:ext>
            </a:extLst>
          </p:cNvPr>
          <p:cNvSpPr txBox="1">
            <a:spLocks/>
          </p:cNvSpPr>
          <p:nvPr/>
        </p:nvSpPr>
        <p:spPr>
          <a:xfrm>
            <a:off x="690750" y="1594272"/>
            <a:ext cx="9911347" cy="46219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GB" sz="2200" b="0" dirty="0">
                <a:solidFill>
                  <a:schemeClr val="tx1"/>
                </a:solidFill>
              </a:rPr>
              <a:t>The most powerful stories are usually those shared directly by people whose lives have been impacted by the project and who are keen to share from their own experience</a:t>
            </a:r>
          </a:p>
          <a:p>
            <a:pPr marL="342900" indent="-342900" algn="l">
              <a:lnSpc>
                <a:spcPct val="100000"/>
              </a:lnSpc>
              <a:buFont typeface="Arial" panose="020B0604020202020204" pitchFamily="34" charset="0"/>
              <a:buChar char="•"/>
            </a:pPr>
            <a:r>
              <a:rPr lang="en-GB" sz="2200" b="0" dirty="0">
                <a:solidFill>
                  <a:schemeClr val="tx1"/>
                </a:solidFill>
              </a:rPr>
              <a:t>Enabling people to have a voice and to share their own story can itself be </a:t>
            </a:r>
            <a:br>
              <a:rPr lang="en-GB" sz="2200" b="0" dirty="0">
                <a:solidFill>
                  <a:schemeClr val="tx1"/>
                </a:solidFill>
              </a:rPr>
            </a:br>
            <a:r>
              <a:rPr lang="en-GB" sz="2200" b="0" dirty="0">
                <a:solidFill>
                  <a:schemeClr val="tx1"/>
                </a:solidFill>
              </a:rPr>
              <a:t>a very significant part of the process of change</a:t>
            </a:r>
          </a:p>
          <a:p>
            <a:pPr marL="342900" indent="-342900" algn="l">
              <a:lnSpc>
                <a:spcPct val="100000"/>
              </a:lnSpc>
              <a:buFont typeface="Arial" panose="020B0604020202020204" pitchFamily="34" charset="0"/>
              <a:buChar char="•"/>
            </a:pPr>
            <a:r>
              <a:rPr lang="en-GB" sz="2200" b="0" dirty="0">
                <a:solidFill>
                  <a:schemeClr val="tx1"/>
                </a:solidFill>
              </a:rPr>
              <a:t>It can also be valuable to listen to the observations, experiences, and perspectives of staff, volunteers, and others in the wider community, who also have experience of your project</a:t>
            </a:r>
          </a:p>
        </p:txBody>
      </p:sp>
    </p:spTree>
    <p:extLst>
      <p:ext uri="{BB962C8B-B14F-4D97-AF65-F5344CB8AC3E}">
        <p14:creationId xmlns:p14="http://schemas.microsoft.com/office/powerpoint/2010/main" val="2478810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DCCEE44-B3F2-7421-52F8-6930DD31AD87}"/>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4. Storytelling</a:t>
            </a:r>
          </a:p>
        </p:txBody>
      </p:sp>
      <p:sp>
        <p:nvSpPr>
          <p:cNvPr id="4" name="Content Placeholder 2">
            <a:extLst>
              <a:ext uri="{FF2B5EF4-FFF2-40B4-BE49-F238E27FC236}">
                <a16:creationId xmlns:a16="http://schemas.microsoft.com/office/drawing/2014/main" id="{1CC83F0F-36C0-1C66-151C-6FC629B61B8C}"/>
              </a:ext>
            </a:extLst>
          </p:cNvPr>
          <p:cNvSpPr txBox="1">
            <a:spLocks/>
          </p:cNvSpPr>
          <p:nvPr/>
        </p:nvSpPr>
        <p:spPr>
          <a:xfrm>
            <a:off x="690750" y="1251539"/>
            <a:ext cx="10380904"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GB" sz="2200" b="0" dirty="0">
                <a:solidFill>
                  <a:schemeClr val="tx1"/>
                </a:solidFill>
              </a:rPr>
              <a:t>If you want to share people’s stories, there are some important ethical considerations to bear in mind:</a:t>
            </a:r>
          </a:p>
          <a:p>
            <a:pPr marL="800100" lvl="1" indent="-342900" algn="l">
              <a:lnSpc>
                <a:spcPct val="100000"/>
              </a:lnSpc>
              <a:buFont typeface="Arial" panose="020B0604020202020204" pitchFamily="34" charset="0"/>
              <a:buChar char="•"/>
            </a:pPr>
            <a:r>
              <a:rPr lang="en-GB" sz="2200" b="1" dirty="0">
                <a:solidFill>
                  <a:schemeClr val="tx1"/>
                </a:solidFill>
              </a:rPr>
              <a:t>Informed consent</a:t>
            </a:r>
            <a:r>
              <a:rPr lang="en-GB" sz="2200" dirty="0">
                <a:solidFill>
                  <a:schemeClr val="tx1"/>
                </a:solidFill>
              </a:rPr>
              <a:t>: Before you record or share a story, you must first seek that person’s permission. You need to tell them why you want to document their story and how you plan to use it. Everyone’s decision about whether to share their story needs to be informed and voluntary</a:t>
            </a:r>
          </a:p>
          <a:p>
            <a:pPr marL="800100" lvl="1" indent="-342900" algn="l">
              <a:lnSpc>
                <a:spcPct val="100000"/>
              </a:lnSpc>
              <a:buFont typeface="Arial" panose="020B0604020202020204" pitchFamily="34" charset="0"/>
              <a:buChar char="•"/>
            </a:pPr>
            <a:r>
              <a:rPr lang="en-GB" sz="2200" b="1" dirty="0">
                <a:solidFill>
                  <a:schemeClr val="tx1"/>
                </a:solidFill>
              </a:rPr>
              <a:t>Confidentiality</a:t>
            </a:r>
            <a:r>
              <a:rPr lang="en-GB" sz="2200" dirty="0">
                <a:solidFill>
                  <a:schemeClr val="tx1"/>
                </a:solidFill>
              </a:rPr>
              <a:t>: To protect people’s privacy, it is usually best to anonymise their story, unless they explicitly give permission to be identified in the story. If the person is vulnerable in any way, it is particularly important to share their story in a way that cannot be linked back to them individually</a:t>
            </a:r>
          </a:p>
          <a:p>
            <a:pPr marL="800100" lvl="1" indent="-342900" algn="l">
              <a:lnSpc>
                <a:spcPct val="100000"/>
              </a:lnSpc>
              <a:buFont typeface="Arial" panose="020B0604020202020204" pitchFamily="34" charset="0"/>
              <a:buChar char="•"/>
            </a:pPr>
            <a:r>
              <a:rPr lang="en-GB" sz="2200" b="1" dirty="0">
                <a:solidFill>
                  <a:schemeClr val="tx1"/>
                </a:solidFill>
              </a:rPr>
              <a:t>Data protection</a:t>
            </a:r>
            <a:r>
              <a:rPr lang="en-GB" sz="2200" dirty="0">
                <a:solidFill>
                  <a:schemeClr val="tx1"/>
                </a:solidFill>
              </a:rPr>
              <a:t>: In accordance with the General Data Protection Regulation (GDPR), be sure that you are storing personal data securely and only for as long as you need it (See GDPR guidelines </a:t>
            </a:r>
            <a:r>
              <a:rPr lang="en-GB" sz="2200" dirty="0">
                <a:solidFill>
                  <a:schemeClr val="tx1"/>
                </a:solidFill>
                <a:hlinkClick r:id="rId3">
                  <a:extLst>
                    <a:ext uri="{A12FA001-AC4F-418D-AE19-62706E023703}">
                      <ahyp:hlinkClr xmlns:ahyp="http://schemas.microsoft.com/office/drawing/2018/hyperlinkcolor" val="tx"/>
                    </a:ext>
                  </a:extLst>
                </a:hlinkClick>
              </a:rPr>
              <a:t>here</a:t>
            </a:r>
            <a:r>
              <a:rPr lang="en-GB" sz="2200" dirty="0">
                <a:solidFill>
                  <a:schemeClr val="tx1"/>
                </a:solidFill>
              </a:rPr>
              <a:t>)</a:t>
            </a:r>
          </a:p>
          <a:p>
            <a:pPr algn="l"/>
            <a:endParaRPr lang="en-US" dirty="0">
              <a:solidFill>
                <a:schemeClr val="tx1"/>
              </a:solidFill>
            </a:endParaRPr>
          </a:p>
        </p:txBody>
      </p:sp>
    </p:spTree>
    <p:extLst>
      <p:ext uri="{BB962C8B-B14F-4D97-AF65-F5344CB8AC3E}">
        <p14:creationId xmlns:p14="http://schemas.microsoft.com/office/powerpoint/2010/main" val="3055803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293E8D-64BA-AD9C-0566-E57CFB0CA53B}"/>
              </a:ext>
            </a:extLst>
          </p:cNvPr>
          <p:cNvSpPr txBox="1">
            <a:spLocks/>
          </p:cNvSpPr>
          <p:nvPr/>
        </p:nvSpPr>
        <p:spPr>
          <a:xfrm>
            <a:off x="1524000" y="2681914"/>
            <a:ext cx="9144000" cy="14941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pPr algn="ctr"/>
            <a:r>
              <a:rPr lang="en-GB" sz="4800">
                <a:solidFill>
                  <a:srgbClr val="C4002F"/>
                </a:solidFill>
              </a:rPr>
              <a:t>5. Using evaluation</a:t>
            </a:r>
            <a:br>
              <a:rPr lang="en-GB" sz="4800">
                <a:solidFill>
                  <a:srgbClr val="C4002F"/>
                </a:solidFill>
              </a:rPr>
            </a:br>
            <a:r>
              <a:rPr lang="en-GB" sz="4800">
                <a:solidFill>
                  <a:srgbClr val="C4002F"/>
                </a:solidFill>
              </a:rPr>
              <a:t>data well</a:t>
            </a:r>
            <a:endParaRPr lang="en-GB" sz="4800" dirty="0">
              <a:solidFill>
                <a:srgbClr val="C4002F"/>
              </a:solidFill>
            </a:endParaRPr>
          </a:p>
        </p:txBody>
      </p:sp>
    </p:spTree>
    <p:extLst>
      <p:ext uri="{BB962C8B-B14F-4D97-AF65-F5344CB8AC3E}">
        <p14:creationId xmlns:p14="http://schemas.microsoft.com/office/powerpoint/2010/main" val="2019124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D09BA9-BC71-846A-4BFB-CF56B70ABFC8}"/>
              </a:ext>
            </a:extLst>
          </p:cNvPr>
          <p:cNvSpPr txBox="1">
            <a:spLocks/>
          </p:cNvSpPr>
          <p:nvPr/>
        </p:nvSpPr>
        <p:spPr>
          <a:xfrm>
            <a:off x="271548" y="472104"/>
            <a:ext cx="9005456" cy="90780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cap="none" baseline="0">
                <a:solidFill>
                  <a:srgbClr val="DB411A"/>
                </a:solidFill>
                <a:latin typeface="Arial Black" panose="020B0A04020102020204" pitchFamily="34" charset="0"/>
                <a:ea typeface="+mj-ea"/>
                <a:cs typeface="+mj-cs"/>
              </a:defRPr>
            </a:lvl1pPr>
          </a:lstStyle>
          <a:p>
            <a:pPr algn="l"/>
            <a:r>
              <a:rPr lang="en-US" sz="2800" dirty="0">
                <a:solidFill>
                  <a:srgbClr val="C4002F"/>
                </a:solidFill>
              </a:rPr>
              <a:t>Outline</a:t>
            </a:r>
            <a:endParaRPr lang="en-US" sz="2400" dirty="0">
              <a:solidFill>
                <a:srgbClr val="C4002F"/>
              </a:solidFill>
            </a:endParaRPr>
          </a:p>
        </p:txBody>
      </p:sp>
      <p:sp>
        <p:nvSpPr>
          <p:cNvPr id="3" name="Content Placeholder 2">
            <a:extLst>
              <a:ext uri="{FF2B5EF4-FFF2-40B4-BE49-F238E27FC236}">
                <a16:creationId xmlns:a16="http://schemas.microsoft.com/office/drawing/2014/main" id="{6C94384C-14B4-DBAC-59DD-5EBC035EBAAD}"/>
              </a:ext>
            </a:extLst>
          </p:cNvPr>
          <p:cNvSpPr txBox="1">
            <a:spLocks/>
          </p:cNvSpPr>
          <p:nvPr/>
        </p:nvSpPr>
        <p:spPr>
          <a:xfrm>
            <a:off x="876300" y="1507502"/>
            <a:ext cx="10515600" cy="46219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b="0">
                <a:solidFill>
                  <a:schemeClr val="tx1"/>
                </a:solidFill>
              </a:rPr>
              <a:t>This toolkit contains the following sections:</a:t>
            </a:r>
          </a:p>
          <a:p>
            <a:pPr algn="l"/>
            <a:endParaRPr lang="en-US" sz="2200" b="0">
              <a:solidFill>
                <a:schemeClr val="tx1"/>
              </a:solidFill>
            </a:endParaRPr>
          </a:p>
          <a:p>
            <a:pPr marL="914400" lvl="1" indent="-457200" algn="l">
              <a:lnSpc>
                <a:spcPct val="150000"/>
              </a:lnSpc>
              <a:buFont typeface="+mj-lt"/>
              <a:buAutoNum type="arabicPeriod"/>
            </a:pPr>
            <a:r>
              <a:rPr lang="en-US" sz="2200">
                <a:solidFill>
                  <a:schemeClr val="tx1"/>
                </a:solidFill>
              </a:rPr>
              <a:t>Principles: why and how to evaluate? </a:t>
            </a:r>
          </a:p>
          <a:p>
            <a:pPr marL="914400" lvl="1" indent="-457200" algn="l">
              <a:lnSpc>
                <a:spcPct val="150000"/>
              </a:lnSpc>
              <a:buFont typeface="+mj-lt"/>
              <a:buAutoNum type="arabicPeriod"/>
            </a:pPr>
            <a:r>
              <a:rPr lang="en-US" sz="2200">
                <a:solidFill>
                  <a:schemeClr val="tx1"/>
                </a:solidFill>
              </a:rPr>
              <a:t>Planning and setting objectives</a:t>
            </a:r>
          </a:p>
          <a:p>
            <a:pPr marL="914400" lvl="1" indent="-457200" algn="l">
              <a:lnSpc>
                <a:spcPct val="150000"/>
              </a:lnSpc>
              <a:buFont typeface="+mj-lt"/>
              <a:buAutoNum type="arabicPeriod"/>
            </a:pPr>
            <a:r>
              <a:rPr lang="en-US" sz="2200">
                <a:solidFill>
                  <a:schemeClr val="tx1"/>
                </a:solidFill>
              </a:rPr>
              <a:t>Selecting indicators and data collection methods</a:t>
            </a:r>
          </a:p>
          <a:p>
            <a:pPr marL="914400" lvl="1" indent="-457200" algn="l">
              <a:lnSpc>
                <a:spcPct val="150000"/>
              </a:lnSpc>
              <a:buFont typeface="+mj-lt"/>
              <a:buAutoNum type="arabicPeriod"/>
            </a:pPr>
            <a:r>
              <a:rPr lang="en-US" sz="2200">
                <a:solidFill>
                  <a:schemeClr val="tx1"/>
                </a:solidFill>
              </a:rPr>
              <a:t>Storytelling</a:t>
            </a:r>
          </a:p>
          <a:p>
            <a:pPr marL="914400" lvl="1" indent="-457200" algn="l">
              <a:lnSpc>
                <a:spcPct val="150000"/>
              </a:lnSpc>
              <a:buFont typeface="+mj-lt"/>
              <a:buAutoNum type="arabicPeriod"/>
            </a:pPr>
            <a:r>
              <a:rPr lang="en-US" sz="2200">
                <a:solidFill>
                  <a:schemeClr val="tx1"/>
                </a:solidFill>
              </a:rPr>
              <a:t>Using your evaluation data well </a:t>
            </a:r>
            <a:endParaRPr lang="en-US" sz="2200" dirty="0">
              <a:solidFill>
                <a:schemeClr val="tx1"/>
              </a:solidFill>
            </a:endParaRPr>
          </a:p>
        </p:txBody>
      </p:sp>
    </p:spTree>
    <p:extLst>
      <p:ext uri="{BB962C8B-B14F-4D97-AF65-F5344CB8AC3E}">
        <p14:creationId xmlns:p14="http://schemas.microsoft.com/office/powerpoint/2010/main" val="2224043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A3B397-A244-47EA-960B-4F1619C4C89E}"/>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5. Using evaluation data well</a:t>
            </a:r>
          </a:p>
        </p:txBody>
      </p:sp>
      <p:sp>
        <p:nvSpPr>
          <p:cNvPr id="4" name="Content Placeholder 2">
            <a:extLst>
              <a:ext uri="{FF2B5EF4-FFF2-40B4-BE49-F238E27FC236}">
                <a16:creationId xmlns:a16="http://schemas.microsoft.com/office/drawing/2014/main" id="{C4386B12-E1EA-EE61-7229-029FF448F1E6}"/>
              </a:ext>
            </a:extLst>
          </p:cNvPr>
          <p:cNvSpPr txBox="1">
            <a:spLocks/>
          </p:cNvSpPr>
          <p:nvPr/>
        </p:nvSpPr>
        <p:spPr>
          <a:xfrm>
            <a:off x="690750" y="1251538"/>
            <a:ext cx="10232623" cy="47251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10000"/>
              </a:lnSpc>
              <a:buFont typeface="Arial" panose="020B0604020202020204" pitchFamily="34" charset="0"/>
              <a:buChar char="•"/>
            </a:pPr>
            <a:r>
              <a:rPr lang="en-GB" sz="2000" b="0" dirty="0">
                <a:solidFill>
                  <a:schemeClr val="tx1"/>
                </a:solidFill>
              </a:rPr>
              <a:t>Evaluation is not an end in itself. The purpose of collecting evaluation data is to equip you to </a:t>
            </a:r>
            <a:r>
              <a:rPr lang="en-GB" sz="2000" dirty="0">
                <a:solidFill>
                  <a:schemeClr val="tx1"/>
                </a:solidFill>
              </a:rPr>
              <a:t>reflect</a:t>
            </a:r>
            <a:r>
              <a:rPr lang="en-GB" sz="2000" b="0" dirty="0">
                <a:solidFill>
                  <a:schemeClr val="tx1"/>
                </a:solidFill>
              </a:rPr>
              <a:t> on how things are going, </a:t>
            </a:r>
            <a:r>
              <a:rPr lang="en-GB" sz="2000" dirty="0">
                <a:solidFill>
                  <a:schemeClr val="tx1"/>
                </a:solidFill>
              </a:rPr>
              <a:t>learn</a:t>
            </a:r>
            <a:r>
              <a:rPr lang="en-GB" sz="2000" b="0" dirty="0">
                <a:solidFill>
                  <a:schemeClr val="tx1"/>
                </a:solidFill>
              </a:rPr>
              <a:t> from successes and setbacks, </a:t>
            </a:r>
            <a:r>
              <a:rPr lang="en-GB" sz="2000" dirty="0">
                <a:solidFill>
                  <a:schemeClr val="tx1"/>
                </a:solidFill>
              </a:rPr>
              <a:t>assess</a:t>
            </a:r>
            <a:r>
              <a:rPr lang="en-GB" sz="2000" b="0" dirty="0">
                <a:solidFill>
                  <a:schemeClr val="tx1"/>
                </a:solidFill>
              </a:rPr>
              <a:t> progress towards your objectives, and </a:t>
            </a:r>
            <a:r>
              <a:rPr lang="en-GB" sz="2000" dirty="0">
                <a:solidFill>
                  <a:schemeClr val="tx1"/>
                </a:solidFill>
              </a:rPr>
              <a:t>improve</a:t>
            </a:r>
            <a:r>
              <a:rPr lang="en-GB" sz="2000" b="0" dirty="0">
                <a:solidFill>
                  <a:schemeClr val="tx1"/>
                </a:solidFill>
              </a:rPr>
              <a:t> the project you are running</a:t>
            </a:r>
          </a:p>
          <a:p>
            <a:pPr marL="342900" indent="-342900" algn="l">
              <a:lnSpc>
                <a:spcPct val="110000"/>
              </a:lnSpc>
              <a:buFont typeface="Arial" panose="020B0604020202020204" pitchFamily="34" charset="0"/>
              <a:buChar char="•"/>
            </a:pPr>
            <a:r>
              <a:rPr lang="en-GB" sz="2000" b="0" dirty="0">
                <a:solidFill>
                  <a:schemeClr val="tx1"/>
                </a:solidFill>
              </a:rPr>
              <a:t>Reflecting on evaluation data is useful internally for the team running the project and also externally to </a:t>
            </a:r>
            <a:r>
              <a:rPr lang="en-GB" sz="2000" dirty="0">
                <a:solidFill>
                  <a:schemeClr val="tx1"/>
                </a:solidFill>
              </a:rPr>
              <a:t>share</a:t>
            </a:r>
            <a:r>
              <a:rPr lang="en-GB" sz="2000" b="0" dirty="0">
                <a:solidFill>
                  <a:schemeClr val="tx1"/>
                </a:solidFill>
              </a:rPr>
              <a:t> what you are learning with partners, funders, or other audiences </a:t>
            </a:r>
          </a:p>
          <a:p>
            <a:pPr marL="342900" indent="-342900" algn="l">
              <a:lnSpc>
                <a:spcPct val="110000"/>
              </a:lnSpc>
              <a:buFont typeface="Arial" panose="020B0604020202020204" pitchFamily="34" charset="0"/>
              <a:buChar char="•"/>
            </a:pPr>
            <a:r>
              <a:rPr lang="en-GB" sz="2000" b="0" dirty="0">
                <a:solidFill>
                  <a:schemeClr val="tx1"/>
                </a:solidFill>
              </a:rPr>
              <a:t>At the outset of the project it is helpful to think about:</a:t>
            </a:r>
          </a:p>
          <a:p>
            <a:pPr marL="800100" lvl="1" indent="-342900" algn="l">
              <a:lnSpc>
                <a:spcPct val="110000"/>
              </a:lnSpc>
              <a:buFont typeface="Arial" panose="020B0604020202020204" pitchFamily="34" charset="0"/>
              <a:buChar char="•"/>
            </a:pPr>
            <a:r>
              <a:rPr lang="en-GB" sz="1800" b="1" dirty="0">
                <a:solidFill>
                  <a:schemeClr val="tx1"/>
                </a:solidFill>
              </a:rPr>
              <a:t>Frequency</a:t>
            </a:r>
            <a:r>
              <a:rPr lang="en-GB" sz="1800" dirty="0">
                <a:solidFill>
                  <a:schemeClr val="tx1"/>
                </a:solidFill>
              </a:rPr>
              <a:t>: How often will you pause to look at and reflect on the </a:t>
            </a:r>
            <a:br>
              <a:rPr lang="en-GB" sz="1800" dirty="0">
                <a:solidFill>
                  <a:schemeClr val="tx1"/>
                </a:solidFill>
              </a:rPr>
            </a:br>
            <a:r>
              <a:rPr lang="en-GB" sz="1800" dirty="0">
                <a:solidFill>
                  <a:schemeClr val="tx1"/>
                </a:solidFill>
              </a:rPr>
              <a:t>data you are collecting?</a:t>
            </a:r>
          </a:p>
          <a:p>
            <a:pPr marL="800100" lvl="1" indent="-342900" algn="l">
              <a:lnSpc>
                <a:spcPct val="110000"/>
              </a:lnSpc>
              <a:buFont typeface="Arial" panose="020B0604020202020204" pitchFamily="34" charset="0"/>
              <a:buChar char="•"/>
            </a:pPr>
            <a:r>
              <a:rPr lang="en-GB" sz="1800" b="1" dirty="0">
                <a:solidFill>
                  <a:schemeClr val="tx1"/>
                </a:solidFill>
              </a:rPr>
              <a:t>Audiences</a:t>
            </a:r>
            <a:r>
              <a:rPr lang="en-GB" sz="1800" dirty="0">
                <a:solidFill>
                  <a:schemeClr val="tx1"/>
                </a:solidFill>
              </a:rPr>
              <a:t>: With whom do you want to share the data, and for </a:t>
            </a:r>
            <a:br>
              <a:rPr lang="en-GB" sz="1800" dirty="0">
                <a:solidFill>
                  <a:schemeClr val="tx1"/>
                </a:solidFill>
              </a:rPr>
            </a:br>
            <a:r>
              <a:rPr lang="en-GB" sz="1800" dirty="0">
                <a:solidFill>
                  <a:schemeClr val="tx1"/>
                </a:solidFill>
              </a:rPr>
              <a:t>what purposes?</a:t>
            </a:r>
          </a:p>
          <a:p>
            <a:pPr algn="l"/>
            <a:endParaRPr lang="en-US" sz="2000" dirty="0">
              <a:solidFill>
                <a:schemeClr val="tx1"/>
              </a:solidFill>
            </a:endParaRPr>
          </a:p>
        </p:txBody>
      </p:sp>
    </p:spTree>
    <p:extLst>
      <p:ext uri="{BB962C8B-B14F-4D97-AF65-F5344CB8AC3E}">
        <p14:creationId xmlns:p14="http://schemas.microsoft.com/office/powerpoint/2010/main" val="1845742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67DF986-210F-84AA-E3A8-F6A1B006809F}"/>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5. Using evaluation data well</a:t>
            </a:r>
          </a:p>
        </p:txBody>
      </p:sp>
      <p:sp>
        <p:nvSpPr>
          <p:cNvPr id="3" name="Content Placeholder 2">
            <a:extLst>
              <a:ext uri="{FF2B5EF4-FFF2-40B4-BE49-F238E27FC236}">
                <a16:creationId xmlns:a16="http://schemas.microsoft.com/office/drawing/2014/main" id="{667B1CFA-521E-8DAE-FDA9-59BF3375B56C}"/>
              </a:ext>
            </a:extLst>
          </p:cNvPr>
          <p:cNvSpPr txBox="1">
            <a:spLocks/>
          </p:cNvSpPr>
          <p:nvPr/>
        </p:nvSpPr>
        <p:spPr>
          <a:xfrm>
            <a:off x="690750" y="1259127"/>
            <a:ext cx="9750709" cy="46219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GB" sz="2200" u="sng">
                <a:solidFill>
                  <a:schemeClr val="tx1"/>
                </a:solidFill>
              </a:rPr>
              <a:t>Frequency</a:t>
            </a:r>
            <a:r>
              <a:rPr lang="en-GB" sz="2200">
                <a:solidFill>
                  <a:schemeClr val="tx1"/>
                </a:solidFill>
              </a:rPr>
              <a:t> </a:t>
            </a:r>
            <a:r>
              <a:rPr lang="en-GB" sz="2200" b="0">
                <a:solidFill>
                  <a:schemeClr val="tx1"/>
                </a:solidFill>
              </a:rPr>
              <a:t>of assessment depends on the scale and type of your project</a:t>
            </a:r>
          </a:p>
          <a:p>
            <a:pPr marL="342900" indent="-342900" algn="l">
              <a:lnSpc>
                <a:spcPct val="100000"/>
              </a:lnSpc>
              <a:buFont typeface="Arial" panose="020B0604020202020204" pitchFamily="34" charset="0"/>
              <a:buChar char="•"/>
            </a:pPr>
            <a:endParaRPr lang="en-GB" sz="2200" b="0">
              <a:solidFill>
                <a:schemeClr val="tx1"/>
              </a:solidFill>
            </a:endParaRPr>
          </a:p>
          <a:p>
            <a:pPr marL="342900" indent="-342900" algn="l">
              <a:lnSpc>
                <a:spcPct val="100000"/>
              </a:lnSpc>
              <a:buFont typeface="Arial" panose="020B0604020202020204" pitchFamily="34" charset="0"/>
              <a:buChar char="•"/>
            </a:pPr>
            <a:r>
              <a:rPr lang="en-GB" sz="2200" b="0">
                <a:solidFill>
                  <a:schemeClr val="tx1"/>
                </a:solidFill>
              </a:rPr>
              <a:t>Larger, more complex projects require more frequent assessment, while smaller scale and less complex projects require less frequent assessment</a:t>
            </a:r>
          </a:p>
          <a:p>
            <a:pPr marL="342900" indent="-342900" algn="l">
              <a:lnSpc>
                <a:spcPct val="100000"/>
              </a:lnSpc>
              <a:buFont typeface="Arial" panose="020B0604020202020204" pitchFamily="34" charset="0"/>
              <a:buChar char="•"/>
            </a:pPr>
            <a:endParaRPr lang="en-GB" sz="2200" b="0">
              <a:solidFill>
                <a:schemeClr val="tx1"/>
              </a:solidFill>
            </a:endParaRPr>
          </a:p>
          <a:p>
            <a:pPr marL="342900" indent="-342900" algn="l">
              <a:lnSpc>
                <a:spcPct val="100000"/>
              </a:lnSpc>
              <a:buFont typeface="Arial" panose="020B0604020202020204" pitchFamily="34" charset="0"/>
              <a:buChar char="•"/>
            </a:pPr>
            <a:r>
              <a:rPr lang="en-GB" sz="2200" b="0">
                <a:solidFill>
                  <a:schemeClr val="tx1"/>
                </a:solidFill>
              </a:rPr>
              <a:t>Given that community-level projects tend to operate on a termly schedule, a good starting point could be to carve out time to reflect at the end of each term, and then have a more in-depth reflection once a year</a:t>
            </a:r>
          </a:p>
          <a:p>
            <a:pPr marL="342900" indent="-342900" algn="l">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3355088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87670FD-0D43-BF9F-1B42-006EF337A8D2}"/>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5. Using evaluation data well</a:t>
            </a:r>
          </a:p>
        </p:txBody>
      </p:sp>
      <p:sp>
        <p:nvSpPr>
          <p:cNvPr id="4" name="Content Placeholder 2">
            <a:extLst>
              <a:ext uri="{FF2B5EF4-FFF2-40B4-BE49-F238E27FC236}">
                <a16:creationId xmlns:a16="http://schemas.microsoft.com/office/drawing/2014/main" id="{094E4450-86F5-6227-427E-CA3D846FB514}"/>
              </a:ext>
            </a:extLst>
          </p:cNvPr>
          <p:cNvSpPr txBox="1">
            <a:spLocks/>
          </p:cNvSpPr>
          <p:nvPr/>
        </p:nvSpPr>
        <p:spPr>
          <a:xfrm>
            <a:off x="690750" y="1285631"/>
            <a:ext cx="9651855" cy="46219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sz="2000" b="0" dirty="0">
                <a:solidFill>
                  <a:schemeClr val="tx1"/>
                </a:solidFill>
              </a:rPr>
              <a:t>Some of the </a:t>
            </a:r>
            <a:r>
              <a:rPr lang="en-GB" sz="2000" u="sng" dirty="0">
                <a:solidFill>
                  <a:schemeClr val="tx1"/>
                </a:solidFill>
              </a:rPr>
              <a:t>audiences</a:t>
            </a:r>
            <a:r>
              <a:rPr lang="en-GB" sz="2000" b="0" dirty="0">
                <a:solidFill>
                  <a:schemeClr val="tx1"/>
                </a:solidFill>
              </a:rPr>
              <a:t> you might want to feed back to are: project delivery team; church leadership; funders; external audiences e.g. local government; project participants</a:t>
            </a:r>
          </a:p>
          <a:p>
            <a:pPr marL="342900" indent="-342900" algn="l">
              <a:buFont typeface="Arial" panose="020B0604020202020204" pitchFamily="34" charset="0"/>
              <a:buChar char="•"/>
            </a:pPr>
            <a:r>
              <a:rPr lang="en-GB" sz="2000" b="0" dirty="0">
                <a:solidFill>
                  <a:schemeClr val="tx1"/>
                </a:solidFill>
              </a:rPr>
              <a:t>For each of these audiences, think about what kind of information is most helpful for them to have and what format will be most accessible and effective, for example:</a:t>
            </a:r>
          </a:p>
          <a:p>
            <a:pPr marL="800100" lvl="1" indent="-342900" algn="l">
              <a:buFont typeface="Arial" panose="020B0604020202020204" pitchFamily="34" charset="0"/>
              <a:buChar char="•"/>
            </a:pPr>
            <a:r>
              <a:rPr lang="en-GB" dirty="0">
                <a:solidFill>
                  <a:schemeClr val="tx1"/>
                </a:solidFill>
              </a:rPr>
              <a:t>For a delivery team, a facilitated discussion might be the best format in which to learn from evaluation data</a:t>
            </a:r>
          </a:p>
          <a:p>
            <a:pPr marL="800100" lvl="1" indent="-342900" algn="l">
              <a:buFont typeface="Arial" panose="020B0604020202020204" pitchFamily="34" charset="0"/>
              <a:buChar char="•"/>
            </a:pPr>
            <a:r>
              <a:rPr lang="en-GB" dirty="0">
                <a:solidFill>
                  <a:schemeClr val="tx1"/>
                </a:solidFill>
              </a:rPr>
              <a:t>For a funder, a written report that clearly describes progress against agreed outcomes may be the best format</a:t>
            </a:r>
          </a:p>
          <a:p>
            <a:pPr marL="800100" lvl="1" indent="-342900" algn="l">
              <a:buFont typeface="Arial" panose="020B0604020202020204" pitchFamily="34" charset="0"/>
              <a:buChar char="•"/>
            </a:pPr>
            <a:r>
              <a:rPr lang="en-GB" dirty="0">
                <a:solidFill>
                  <a:schemeClr val="tx1"/>
                </a:solidFill>
              </a:rPr>
              <a:t>For external audiences, sharing an individual case study at an event or via social media could be most effective in sharing what your project is achieving or learning</a:t>
            </a:r>
          </a:p>
          <a:p>
            <a:pPr marL="342900" indent="-342900" algn="l">
              <a:buFont typeface="Arial" panose="020B0604020202020204" pitchFamily="34" charset="0"/>
              <a:buChar char="•"/>
            </a:pPr>
            <a:endParaRPr lang="en-GB" sz="2000" b="0" dirty="0">
              <a:solidFill>
                <a:schemeClr val="tx1"/>
              </a:solidFill>
            </a:endParaRPr>
          </a:p>
        </p:txBody>
      </p:sp>
    </p:spTree>
    <p:extLst>
      <p:ext uri="{BB962C8B-B14F-4D97-AF65-F5344CB8AC3E}">
        <p14:creationId xmlns:p14="http://schemas.microsoft.com/office/powerpoint/2010/main" val="4000615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0BDC2D3-87AA-748B-BF4C-06838F7402CE}"/>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5. Using evaluation data well</a:t>
            </a:r>
          </a:p>
        </p:txBody>
      </p:sp>
      <p:sp>
        <p:nvSpPr>
          <p:cNvPr id="3" name="Content Placeholder 2">
            <a:extLst>
              <a:ext uri="{FF2B5EF4-FFF2-40B4-BE49-F238E27FC236}">
                <a16:creationId xmlns:a16="http://schemas.microsoft.com/office/drawing/2014/main" id="{0FC01C5B-7467-FC83-408F-8AC77E4CE42B}"/>
              </a:ext>
            </a:extLst>
          </p:cNvPr>
          <p:cNvSpPr txBox="1">
            <a:spLocks/>
          </p:cNvSpPr>
          <p:nvPr/>
        </p:nvSpPr>
        <p:spPr>
          <a:xfrm>
            <a:off x="690750" y="1268779"/>
            <a:ext cx="9602428"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200" b="0" dirty="0">
                <a:solidFill>
                  <a:schemeClr val="tx1"/>
                </a:solidFill>
              </a:rPr>
              <a:t>Whatever you decide around frequency of reflection and audiences, the key questions you want to ask when you have your evaluation data in front of you are:</a:t>
            </a:r>
          </a:p>
          <a:p>
            <a:pPr marL="800100" lvl="1" indent="-342900" algn="l">
              <a:buFont typeface="Arial" panose="020B0604020202020204" pitchFamily="34" charset="0"/>
              <a:buChar char="•"/>
            </a:pPr>
            <a:r>
              <a:rPr lang="en-GB" sz="2200" dirty="0">
                <a:solidFill>
                  <a:schemeClr val="tx1"/>
                </a:solidFill>
              </a:rPr>
              <a:t>What has gone well and why?</a:t>
            </a:r>
          </a:p>
          <a:p>
            <a:pPr marL="800100" lvl="1" indent="-342900" algn="l">
              <a:buFont typeface="Arial" panose="020B0604020202020204" pitchFamily="34" charset="0"/>
              <a:buChar char="•"/>
            </a:pPr>
            <a:r>
              <a:rPr lang="en-GB" sz="2200" dirty="0">
                <a:solidFill>
                  <a:schemeClr val="tx1"/>
                </a:solidFill>
              </a:rPr>
              <a:t>What has not gone well and why?</a:t>
            </a:r>
          </a:p>
          <a:p>
            <a:pPr marL="800100" lvl="1" indent="-342900" algn="l">
              <a:buFont typeface="Arial" panose="020B0604020202020204" pitchFamily="34" charset="0"/>
              <a:buChar char="•"/>
            </a:pPr>
            <a:r>
              <a:rPr lang="en-GB" sz="2200" dirty="0">
                <a:solidFill>
                  <a:schemeClr val="tx1"/>
                </a:solidFill>
              </a:rPr>
              <a:t>Are you on track to meet your objectives for the year?</a:t>
            </a:r>
          </a:p>
          <a:p>
            <a:pPr marL="800100" lvl="1" indent="-342900" algn="l">
              <a:buFont typeface="Arial" panose="020B0604020202020204" pitchFamily="34" charset="0"/>
              <a:buChar char="•"/>
            </a:pPr>
            <a:r>
              <a:rPr lang="en-GB" sz="2200" dirty="0">
                <a:solidFill>
                  <a:schemeClr val="tx1"/>
                </a:solidFill>
              </a:rPr>
              <a:t>What key changes have you observed for participants and/or the wider community through your project?</a:t>
            </a:r>
          </a:p>
          <a:p>
            <a:pPr marL="800100" lvl="1" indent="-342900" algn="l">
              <a:buFont typeface="Arial" panose="020B0604020202020204" pitchFamily="34" charset="0"/>
              <a:buChar char="•"/>
            </a:pPr>
            <a:r>
              <a:rPr lang="en-GB" sz="2200" dirty="0">
                <a:solidFill>
                  <a:schemeClr val="tx1"/>
                </a:solidFill>
              </a:rPr>
              <a:t>What is one change the project team could make to improve delivery next quarter/term/year?</a:t>
            </a:r>
          </a:p>
          <a:p>
            <a:pPr marL="800100" lvl="1" indent="-342900" algn="l">
              <a:buFont typeface="Arial" panose="020B0604020202020204" pitchFamily="34" charset="0"/>
              <a:buChar char="•"/>
            </a:pPr>
            <a:r>
              <a:rPr lang="en-GB" sz="2200" dirty="0">
                <a:solidFill>
                  <a:schemeClr val="tx1"/>
                </a:solidFill>
              </a:rPr>
              <a:t>What learning can you share with others?</a:t>
            </a:r>
          </a:p>
          <a:p>
            <a:pPr marL="342900" indent="-342900" algn="l">
              <a:buFont typeface="Arial" panose="020B0604020202020204" pitchFamily="34" charset="0"/>
              <a:buChar char="•"/>
            </a:pPr>
            <a:endParaRPr lang="en-US" b="0" dirty="0">
              <a:solidFill>
                <a:schemeClr val="tx1"/>
              </a:solidFill>
            </a:endParaRPr>
          </a:p>
        </p:txBody>
      </p:sp>
    </p:spTree>
    <p:extLst>
      <p:ext uri="{BB962C8B-B14F-4D97-AF65-F5344CB8AC3E}">
        <p14:creationId xmlns:p14="http://schemas.microsoft.com/office/powerpoint/2010/main" val="856008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2D0E9B1-8E57-5A5D-24C4-51C17FE68086}"/>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Other resources</a:t>
            </a:r>
          </a:p>
        </p:txBody>
      </p:sp>
      <p:sp>
        <p:nvSpPr>
          <p:cNvPr id="5" name="Content Placeholder 2">
            <a:extLst>
              <a:ext uri="{FF2B5EF4-FFF2-40B4-BE49-F238E27FC236}">
                <a16:creationId xmlns:a16="http://schemas.microsoft.com/office/drawing/2014/main" id="{FD87C1E6-1DA1-66CB-8AD1-52B3F2AADA49}"/>
              </a:ext>
            </a:extLst>
          </p:cNvPr>
          <p:cNvSpPr txBox="1">
            <a:spLocks/>
          </p:cNvSpPr>
          <p:nvPr/>
        </p:nvSpPr>
        <p:spPr>
          <a:xfrm>
            <a:off x="697195" y="1266086"/>
            <a:ext cx="10970930" cy="46219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b="0" dirty="0">
                <a:solidFill>
                  <a:schemeClr val="tx1"/>
                </a:solidFill>
              </a:rPr>
              <a:t>There is a wealth of tools and guidance available online to help you plan, monitor and evaluate your project effectively. Here are some examples:</a:t>
            </a:r>
          </a:p>
          <a:p>
            <a:pPr algn="l"/>
            <a:endParaRPr lang="en-US" sz="2200" b="0" dirty="0">
              <a:solidFill>
                <a:schemeClr val="tx1"/>
              </a:solidFill>
            </a:endParaRPr>
          </a:p>
          <a:p>
            <a:pPr marL="800100" lvl="1" indent="-342900" algn="l">
              <a:buFont typeface="Arial" panose="020B0604020202020204" pitchFamily="34" charset="0"/>
              <a:buChar char="•"/>
            </a:pPr>
            <a:r>
              <a:rPr lang="en-US" dirty="0">
                <a:solidFill>
                  <a:schemeClr val="tx1"/>
                </a:solidFill>
              </a:rPr>
              <a:t>NPC’s resources on impact measurement, evaluation and data can be found here </a:t>
            </a:r>
            <a:r>
              <a:rPr lang="en-GB" dirty="0">
                <a:solidFill>
                  <a:schemeClr val="accent1">
                    <a:lumMod val="75000"/>
                  </a:schemeClr>
                </a:solidFill>
                <a:hlinkClick r:id="rId3">
                  <a:extLst>
                    <a:ext uri="{A12FA001-AC4F-418D-AE19-62706E023703}">
                      <ahyp:hlinkClr xmlns:ahyp="http://schemas.microsoft.com/office/drawing/2018/hyperlinkcolor" val="tx"/>
                    </a:ext>
                  </a:extLst>
                </a:hlinkClick>
              </a:rPr>
              <a:t>https://www.thinknpc.org/themes/measure-and-manage-impact/impact-measurement-evaluation-and-data/</a:t>
            </a:r>
            <a:endParaRPr lang="en-GB" dirty="0">
              <a:solidFill>
                <a:schemeClr val="accent1">
                  <a:lumMod val="75000"/>
                </a:schemeClr>
              </a:solidFill>
            </a:endParaRPr>
          </a:p>
          <a:p>
            <a:pPr marL="800100" lvl="1" indent="-342900" algn="l">
              <a:buFont typeface="Arial" panose="020B0604020202020204" pitchFamily="34" charset="0"/>
              <a:buChar char="•"/>
            </a:pPr>
            <a:r>
              <a:rPr lang="en-GB" dirty="0">
                <a:solidFill>
                  <a:schemeClr val="tx1"/>
                </a:solidFill>
              </a:rPr>
              <a:t>You can find out more the ‘theory of change’ approach here </a:t>
            </a:r>
            <a:r>
              <a:rPr lang="en-GB" dirty="0">
                <a:hlinkClick r:id="rId4"/>
              </a:rPr>
              <a:t>Theory of Change | NCVO</a:t>
            </a:r>
            <a:endParaRPr lang="en-GB" dirty="0"/>
          </a:p>
          <a:p>
            <a:pPr marL="800100" lvl="1" indent="-342900" algn="l">
              <a:buFont typeface="Arial" panose="020B0604020202020204" pitchFamily="34" charset="0"/>
              <a:buChar char="•"/>
            </a:pPr>
            <a:r>
              <a:rPr lang="en-GB" dirty="0"/>
              <a:t>Additional tools available from CUF at: </a:t>
            </a:r>
            <a:r>
              <a:rPr lang="en-GB" dirty="0">
                <a:hlinkClick r:id="rId5"/>
              </a:rPr>
              <a:t>Project Evaluation Tools – CUF</a:t>
            </a:r>
            <a:endParaRPr lang="en-GB" dirty="0"/>
          </a:p>
          <a:p>
            <a:pPr marL="800100" lvl="1" indent="-342900" algn="l">
              <a:buFont typeface="Arial" panose="020B0604020202020204" pitchFamily="34" charset="0"/>
              <a:buChar char="•"/>
            </a:pPr>
            <a:r>
              <a:rPr lang="en-GB" dirty="0"/>
              <a:t>Do get in touch at </a:t>
            </a:r>
            <a:r>
              <a:rPr lang="en-GB" dirty="0">
                <a:hlinkClick r:id="rId6"/>
              </a:rPr>
              <a:t>lindsey.Donoghue@cuf.org.uk</a:t>
            </a:r>
            <a:r>
              <a:rPr lang="en-GB" dirty="0"/>
              <a:t> for specific guidance.</a:t>
            </a:r>
          </a:p>
        </p:txBody>
      </p:sp>
    </p:spTree>
    <p:extLst>
      <p:ext uri="{BB962C8B-B14F-4D97-AF65-F5344CB8AC3E}">
        <p14:creationId xmlns:p14="http://schemas.microsoft.com/office/powerpoint/2010/main" val="3159237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024F58A5-3E23-B318-6FF3-231DC43DF07C}"/>
              </a:ext>
            </a:extLst>
          </p:cNvPr>
          <p:cNvSpPr txBox="1">
            <a:spLocks/>
          </p:cNvSpPr>
          <p:nvPr/>
        </p:nvSpPr>
        <p:spPr>
          <a:xfrm>
            <a:off x="876300" y="1507502"/>
            <a:ext cx="9713441" cy="4621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1" kern="1200">
                <a:solidFill>
                  <a:srgbClr val="33333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3333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3333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200" b="0" dirty="0">
                <a:solidFill>
                  <a:schemeClr val="tx1"/>
                </a:solidFill>
              </a:rPr>
              <a:t>Understanding evaluation terminology can help you plan your evaluation more effectively. Here are some of the key terms we use in this presentation:</a:t>
            </a:r>
          </a:p>
          <a:p>
            <a:pPr lvl="1">
              <a:spcBef>
                <a:spcPts val="1000"/>
              </a:spcBef>
            </a:pPr>
            <a:r>
              <a:rPr lang="en-GB" sz="2200" b="1" dirty="0">
                <a:solidFill>
                  <a:schemeClr val="tx1"/>
                </a:solidFill>
              </a:rPr>
              <a:t>Objectives</a:t>
            </a:r>
            <a:r>
              <a:rPr lang="en-GB" sz="2200" dirty="0">
                <a:solidFill>
                  <a:schemeClr val="tx1"/>
                </a:solidFill>
              </a:rPr>
              <a:t>: the specific changes that you seek to achieve within a certain timeframe</a:t>
            </a:r>
          </a:p>
          <a:p>
            <a:pPr lvl="1">
              <a:spcBef>
                <a:spcPts val="1000"/>
              </a:spcBef>
            </a:pPr>
            <a:r>
              <a:rPr lang="en-GB" sz="2200" b="1" dirty="0">
                <a:solidFill>
                  <a:schemeClr val="tx1"/>
                </a:solidFill>
              </a:rPr>
              <a:t>Outputs</a:t>
            </a:r>
            <a:r>
              <a:rPr lang="en-GB" sz="2200" dirty="0">
                <a:solidFill>
                  <a:schemeClr val="tx1"/>
                </a:solidFill>
              </a:rPr>
              <a:t>: products or services delivered by an organisation or project</a:t>
            </a:r>
          </a:p>
          <a:p>
            <a:pPr lvl="1">
              <a:spcBef>
                <a:spcPts val="1000"/>
              </a:spcBef>
            </a:pPr>
            <a:r>
              <a:rPr lang="en-GB" sz="2200" b="1" dirty="0">
                <a:solidFill>
                  <a:schemeClr val="tx1"/>
                </a:solidFill>
              </a:rPr>
              <a:t>Impact</a:t>
            </a:r>
            <a:r>
              <a:rPr lang="en-GB" sz="2200" dirty="0">
                <a:solidFill>
                  <a:schemeClr val="tx1"/>
                </a:solidFill>
              </a:rPr>
              <a:t>: broad or longer-term effects of a project or organisation’s work</a:t>
            </a:r>
          </a:p>
          <a:p>
            <a:pPr lvl="1">
              <a:spcBef>
                <a:spcPts val="1000"/>
              </a:spcBef>
            </a:pPr>
            <a:r>
              <a:rPr lang="en-GB" sz="2200" b="1" dirty="0">
                <a:solidFill>
                  <a:schemeClr val="tx1"/>
                </a:solidFill>
              </a:rPr>
              <a:t>Monitoring</a:t>
            </a:r>
            <a:r>
              <a:rPr lang="en-GB" sz="2200" dirty="0">
                <a:solidFill>
                  <a:schemeClr val="tx1"/>
                </a:solidFill>
              </a:rPr>
              <a:t>: the routine, systematic collection and recording of data about a project</a:t>
            </a:r>
          </a:p>
          <a:p>
            <a:pPr lvl="1">
              <a:spcBef>
                <a:spcPts val="1000"/>
              </a:spcBef>
            </a:pPr>
            <a:r>
              <a:rPr lang="en-GB" sz="2200" b="1" dirty="0">
                <a:solidFill>
                  <a:schemeClr val="tx1"/>
                </a:solidFill>
              </a:rPr>
              <a:t>Evaluation</a:t>
            </a:r>
            <a:r>
              <a:rPr lang="en-GB" sz="2200" dirty="0">
                <a:solidFill>
                  <a:schemeClr val="tx1"/>
                </a:solidFill>
              </a:rPr>
              <a:t>: using monitoring and other data you collect to make judgements about your project or organisation</a:t>
            </a:r>
            <a:endParaRPr lang="en-US" sz="2200" dirty="0">
              <a:solidFill>
                <a:schemeClr val="tx1"/>
              </a:solidFill>
            </a:endParaRPr>
          </a:p>
        </p:txBody>
      </p:sp>
      <p:sp>
        <p:nvSpPr>
          <p:cNvPr id="3" name="Title 1">
            <a:extLst>
              <a:ext uri="{FF2B5EF4-FFF2-40B4-BE49-F238E27FC236}">
                <a16:creationId xmlns:a16="http://schemas.microsoft.com/office/drawing/2014/main" id="{514E1830-E216-91C7-7E3F-8C46F85AC151}"/>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sz="2800" dirty="0">
                <a:solidFill>
                  <a:srgbClr val="C4002F"/>
                </a:solidFill>
              </a:rPr>
              <a:t>Definition</a:t>
            </a:r>
            <a:r>
              <a:rPr lang="en-US" sz="2400" dirty="0">
                <a:solidFill>
                  <a:srgbClr val="C4002F"/>
                </a:solidFill>
              </a:rPr>
              <a:t> </a:t>
            </a:r>
            <a:r>
              <a:rPr lang="en-US" sz="2800" dirty="0">
                <a:solidFill>
                  <a:srgbClr val="C4002F"/>
                </a:solidFill>
              </a:rPr>
              <a:t>of key terms</a:t>
            </a:r>
            <a:endParaRPr lang="en-US" sz="2400" dirty="0">
              <a:solidFill>
                <a:srgbClr val="C4002F"/>
              </a:solidFill>
            </a:endParaRPr>
          </a:p>
        </p:txBody>
      </p:sp>
    </p:spTree>
    <p:extLst>
      <p:ext uri="{BB962C8B-B14F-4D97-AF65-F5344CB8AC3E}">
        <p14:creationId xmlns:p14="http://schemas.microsoft.com/office/powerpoint/2010/main" val="1422110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C3D378D-BECF-6972-2EB2-C6DAD880D49D}"/>
              </a:ext>
            </a:extLst>
          </p:cNvPr>
          <p:cNvSpPr txBox="1">
            <a:spLocks/>
          </p:cNvSpPr>
          <p:nvPr/>
        </p:nvSpPr>
        <p:spPr>
          <a:xfrm>
            <a:off x="1524000" y="2458995"/>
            <a:ext cx="9144000" cy="14449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pPr algn="ctr"/>
            <a:r>
              <a:rPr lang="en-GB" sz="4800">
                <a:solidFill>
                  <a:srgbClr val="C4002F"/>
                </a:solidFill>
              </a:rPr>
              <a:t>1. Principles</a:t>
            </a:r>
            <a:endParaRPr lang="en-GB" sz="4800" dirty="0">
              <a:solidFill>
                <a:srgbClr val="C4002F"/>
              </a:solidFill>
            </a:endParaRPr>
          </a:p>
        </p:txBody>
      </p:sp>
      <p:sp>
        <p:nvSpPr>
          <p:cNvPr id="3" name="Content Placeholder 2">
            <a:extLst>
              <a:ext uri="{FF2B5EF4-FFF2-40B4-BE49-F238E27FC236}">
                <a16:creationId xmlns:a16="http://schemas.microsoft.com/office/drawing/2014/main" id="{C9AAF9DC-1551-9D36-8E3A-26FFC3A8E95E}"/>
              </a:ext>
            </a:extLst>
          </p:cNvPr>
          <p:cNvSpPr>
            <a:spLocks noGrp="1"/>
          </p:cNvSpPr>
          <p:nvPr>
            <p:ph type="subTitle" idx="1"/>
          </p:nvPr>
        </p:nvSpPr>
        <p:spPr>
          <a:xfrm>
            <a:off x="1524000" y="3583459"/>
            <a:ext cx="9144000" cy="1176683"/>
          </a:xfrm>
        </p:spPr>
        <p:txBody>
          <a:bodyPr>
            <a:normAutofit lnSpcReduction="10000"/>
          </a:bodyPr>
          <a:lstStyle/>
          <a:p>
            <a:r>
              <a:rPr lang="en-GB" sz="4400" cap="none" dirty="0">
                <a:solidFill>
                  <a:schemeClr val="bg1">
                    <a:lumMod val="50000"/>
                  </a:schemeClr>
                </a:solidFill>
              </a:rPr>
              <a:t>Why should we evaluate our projects?</a:t>
            </a:r>
          </a:p>
        </p:txBody>
      </p:sp>
    </p:spTree>
    <p:extLst>
      <p:ext uri="{BB962C8B-B14F-4D97-AF65-F5344CB8AC3E}">
        <p14:creationId xmlns:p14="http://schemas.microsoft.com/office/powerpoint/2010/main" val="162296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FFEF44EA-5997-2B1F-B53D-FCE086651AAD}"/>
              </a:ext>
            </a:extLst>
          </p:cNvPr>
          <p:cNvSpPr txBox="1">
            <a:spLocks/>
          </p:cNvSpPr>
          <p:nvPr/>
        </p:nvSpPr>
        <p:spPr>
          <a:xfrm>
            <a:off x="885825" y="1445411"/>
            <a:ext cx="9874078" cy="4621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1" kern="1200">
                <a:solidFill>
                  <a:srgbClr val="33333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3333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3333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Monitoring and Evaluation is not just for funders</a:t>
            </a:r>
            <a:endParaRPr lang="en-GB" sz="2200" u="sng" dirty="0">
              <a:solidFill>
                <a:schemeClr val="tx1"/>
              </a:solidFill>
            </a:endParaRPr>
          </a:p>
        </p:txBody>
      </p:sp>
      <p:sp>
        <p:nvSpPr>
          <p:cNvPr id="3" name="Title 1">
            <a:extLst>
              <a:ext uri="{FF2B5EF4-FFF2-40B4-BE49-F238E27FC236}">
                <a16:creationId xmlns:a16="http://schemas.microsoft.com/office/drawing/2014/main" id="{E5B278E8-5C0D-32DC-6087-BB7F3D210AB4}"/>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1. Principles: </a:t>
            </a:r>
            <a:br>
              <a:rPr lang="en-US" dirty="0">
                <a:solidFill>
                  <a:srgbClr val="C4002F"/>
                </a:solidFill>
              </a:rPr>
            </a:br>
            <a:r>
              <a:rPr lang="en-US" dirty="0">
                <a:solidFill>
                  <a:srgbClr val="C4002F"/>
                </a:solidFill>
              </a:rPr>
              <a:t>Why should we evaluate our projects?</a:t>
            </a:r>
          </a:p>
        </p:txBody>
      </p:sp>
      <p:sp>
        <p:nvSpPr>
          <p:cNvPr id="4" name="Content Placeholder 2">
            <a:extLst>
              <a:ext uri="{FF2B5EF4-FFF2-40B4-BE49-F238E27FC236}">
                <a16:creationId xmlns:a16="http://schemas.microsoft.com/office/drawing/2014/main" id="{72903BB0-8FDE-9AE7-E6F2-43D44ABF1337}"/>
              </a:ext>
            </a:extLst>
          </p:cNvPr>
          <p:cNvSpPr txBox="1">
            <a:spLocks/>
          </p:cNvSpPr>
          <p:nvPr/>
        </p:nvSpPr>
        <p:spPr>
          <a:xfrm>
            <a:off x="885825" y="2164727"/>
            <a:ext cx="9874078" cy="4621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1" kern="1200">
                <a:solidFill>
                  <a:srgbClr val="33333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3333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3333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u="sng" dirty="0"/>
              <a:t>Stewardship</a:t>
            </a:r>
            <a:r>
              <a:rPr lang="en-US" sz="2200" b="0" dirty="0"/>
              <a:t> is important to God</a:t>
            </a:r>
          </a:p>
          <a:p>
            <a:pPr marL="0" indent="0">
              <a:buNone/>
            </a:pPr>
            <a:endParaRPr lang="en-US" sz="2200" b="0" dirty="0"/>
          </a:p>
          <a:p>
            <a:pPr lvl="1">
              <a:lnSpc>
                <a:spcPct val="100000"/>
              </a:lnSpc>
            </a:pPr>
            <a:r>
              <a:rPr lang="en-US" sz="2200" b="0" dirty="0"/>
              <a:t>As Christians, we have a responsibility to wisely invest the resources that have been entrusted to us (Mt. 25: 14-30)</a:t>
            </a:r>
          </a:p>
          <a:p>
            <a:pPr lvl="1">
              <a:lnSpc>
                <a:spcPct val="100000"/>
              </a:lnSpc>
            </a:pPr>
            <a:r>
              <a:rPr lang="en-US" sz="2200" b="0" dirty="0"/>
              <a:t>Good monitoring and evaluation of our social action projects help us make wiser decisions about where our investment can have greater impact</a:t>
            </a:r>
            <a:endParaRPr lang="en-GB" sz="2200" b="0" dirty="0"/>
          </a:p>
        </p:txBody>
      </p:sp>
    </p:spTree>
    <p:extLst>
      <p:ext uri="{BB962C8B-B14F-4D97-AF65-F5344CB8AC3E}">
        <p14:creationId xmlns:p14="http://schemas.microsoft.com/office/powerpoint/2010/main" val="1074095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FFEF44EA-5997-2B1F-B53D-FCE086651AAD}"/>
              </a:ext>
            </a:extLst>
          </p:cNvPr>
          <p:cNvSpPr txBox="1">
            <a:spLocks/>
          </p:cNvSpPr>
          <p:nvPr/>
        </p:nvSpPr>
        <p:spPr>
          <a:xfrm>
            <a:off x="885825" y="1445411"/>
            <a:ext cx="9874078" cy="4621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1" kern="1200">
                <a:solidFill>
                  <a:srgbClr val="33333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3333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3333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200" u="sng" dirty="0">
              <a:solidFill>
                <a:schemeClr val="tx1"/>
              </a:solidFill>
            </a:endParaRPr>
          </a:p>
        </p:txBody>
      </p:sp>
      <p:sp>
        <p:nvSpPr>
          <p:cNvPr id="3" name="Title 1">
            <a:extLst>
              <a:ext uri="{FF2B5EF4-FFF2-40B4-BE49-F238E27FC236}">
                <a16:creationId xmlns:a16="http://schemas.microsoft.com/office/drawing/2014/main" id="{E5B278E8-5C0D-32DC-6087-BB7F3D210AB4}"/>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1. Principles: </a:t>
            </a:r>
            <a:br>
              <a:rPr lang="en-US" dirty="0">
                <a:solidFill>
                  <a:srgbClr val="C4002F"/>
                </a:solidFill>
              </a:rPr>
            </a:br>
            <a:r>
              <a:rPr lang="en-US" dirty="0">
                <a:solidFill>
                  <a:srgbClr val="C4002F"/>
                </a:solidFill>
              </a:rPr>
              <a:t>Why should we evaluate our projects?</a:t>
            </a:r>
          </a:p>
        </p:txBody>
      </p:sp>
      <p:sp>
        <p:nvSpPr>
          <p:cNvPr id="4" name="Content Placeholder 2">
            <a:extLst>
              <a:ext uri="{FF2B5EF4-FFF2-40B4-BE49-F238E27FC236}">
                <a16:creationId xmlns:a16="http://schemas.microsoft.com/office/drawing/2014/main" id="{72903BB0-8FDE-9AE7-E6F2-43D44ABF1337}"/>
              </a:ext>
            </a:extLst>
          </p:cNvPr>
          <p:cNvSpPr txBox="1">
            <a:spLocks/>
          </p:cNvSpPr>
          <p:nvPr/>
        </p:nvSpPr>
        <p:spPr>
          <a:xfrm>
            <a:off x="885825" y="1659902"/>
            <a:ext cx="9874078" cy="4621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1" kern="1200">
                <a:solidFill>
                  <a:srgbClr val="33333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3333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3333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u="sng" dirty="0"/>
              <a:t>Learning</a:t>
            </a:r>
            <a:r>
              <a:rPr lang="en-US" sz="2200" dirty="0"/>
              <a:t> </a:t>
            </a:r>
            <a:r>
              <a:rPr lang="en-US" sz="2200" b="0" dirty="0"/>
              <a:t>is important to God (Prov. 1:5, Rom. 12:1)</a:t>
            </a:r>
          </a:p>
          <a:p>
            <a:pPr lvl="1"/>
            <a:endParaRPr lang="en-US" sz="2200" b="0" dirty="0"/>
          </a:p>
          <a:p>
            <a:pPr lvl="1">
              <a:lnSpc>
                <a:spcPct val="100000"/>
              </a:lnSpc>
            </a:pPr>
            <a:r>
              <a:rPr lang="en-US" sz="2200" b="0" dirty="0"/>
              <a:t>God gave us minds so that we might grow in knowledge and wisdom</a:t>
            </a:r>
          </a:p>
          <a:p>
            <a:pPr lvl="1">
              <a:lnSpc>
                <a:spcPct val="100000"/>
              </a:lnSpc>
            </a:pPr>
            <a:r>
              <a:rPr lang="en-US" sz="2200" b="0" dirty="0"/>
              <a:t>Evaluation helps us to acquire knowledge about what a project is doing, how well it is achieving its aims, and where it might be struggling</a:t>
            </a:r>
          </a:p>
          <a:p>
            <a:pPr lvl="1">
              <a:lnSpc>
                <a:spcPct val="100000"/>
              </a:lnSpc>
            </a:pPr>
            <a:r>
              <a:rPr lang="en-US" sz="2200" b="0" dirty="0"/>
              <a:t>Reflecting on this knowledge can give us wisdom about how to grow or improve a project </a:t>
            </a:r>
            <a:endParaRPr lang="en-GB" sz="2200" b="0" dirty="0"/>
          </a:p>
          <a:p>
            <a:pPr marL="0" indent="0">
              <a:buNone/>
            </a:pPr>
            <a:endParaRPr lang="en-GB" sz="2200" b="0" dirty="0"/>
          </a:p>
        </p:txBody>
      </p:sp>
    </p:spTree>
    <p:extLst>
      <p:ext uri="{BB962C8B-B14F-4D97-AF65-F5344CB8AC3E}">
        <p14:creationId xmlns:p14="http://schemas.microsoft.com/office/powerpoint/2010/main" val="345907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FFEF44EA-5997-2B1F-B53D-FCE086651AAD}"/>
              </a:ext>
            </a:extLst>
          </p:cNvPr>
          <p:cNvSpPr txBox="1">
            <a:spLocks/>
          </p:cNvSpPr>
          <p:nvPr/>
        </p:nvSpPr>
        <p:spPr>
          <a:xfrm>
            <a:off x="885825" y="1445411"/>
            <a:ext cx="9874078" cy="4621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1" kern="1200">
                <a:solidFill>
                  <a:srgbClr val="33333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3333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3333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200" u="sng" dirty="0">
              <a:solidFill>
                <a:schemeClr val="tx1"/>
              </a:solidFill>
            </a:endParaRPr>
          </a:p>
        </p:txBody>
      </p:sp>
      <p:sp>
        <p:nvSpPr>
          <p:cNvPr id="3" name="Title 1">
            <a:extLst>
              <a:ext uri="{FF2B5EF4-FFF2-40B4-BE49-F238E27FC236}">
                <a16:creationId xmlns:a16="http://schemas.microsoft.com/office/drawing/2014/main" id="{E5B278E8-5C0D-32DC-6087-BB7F3D210AB4}"/>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1. Principles: </a:t>
            </a:r>
            <a:br>
              <a:rPr lang="en-US" dirty="0">
                <a:solidFill>
                  <a:srgbClr val="C4002F"/>
                </a:solidFill>
              </a:rPr>
            </a:br>
            <a:r>
              <a:rPr lang="en-US" dirty="0">
                <a:solidFill>
                  <a:srgbClr val="C4002F"/>
                </a:solidFill>
              </a:rPr>
              <a:t>Why should we evaluate our projects?</a:t>
            </a:r>
          </a:p>
        </p:txBody>
      </p:sp>
      <p:sp>
        <p:nvSpPr>
          <p:cNvPr id="5" name="Content Placeholder 2">
            <a:extLst>
              <a:ext uri="{FF2B5EF4-FFF2-40B4-BE49-F238E27FC236}">
                <a16:creationId xmlns:a16="http://schemas.microsoft.com/office/drawing/2014/main" id="{5C273DCC-AF43-B775-9200-8C6983B91F98}"/>
              </a:ext>
            </a:extLst>
          </p:cNvPr>
          <p:cNvSpPr txBox="1">
            <a:spLocks/>
          </p:cNvSpPr>
          <p:nvPr/>
        </p:nvSpPr>
        <p:spPr>
          <a:xfrm>
            <a:off x="885825" y="1659902"/>
            <a:ext cx="9280954" cy="46219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u="sng" dirty="0">
                <a:solidFill>
                  <a:schemeClr val="tx1"/>
                </a:solidFill>
              </a:rPr>
              <a:t>Integrity</a:t>
            </a:r>
            <a:r>
              <a:rPr lang="en-US" sz="2200" b="0" dirty="0">
                <a:solidFill>
                  <a:schemeClr val="tx1"/>
                </a:solidFill>
              </a:rPr>
              <a:t> is important to God (Lev. 19:35-36, Col. 3:9)</a:t>
            </a:r>
          </a:p>
          <a:p>
            <a:pPr algn="l"/>
            <a:endParaRPr lang="en-US" sz="2200" b="0" dirty="0">
              <a:solidFill>
                <a:schemeClr val="tx1"/>
              </a:solidFill>
            </a:endParaRPr>
          </a:p>
          <a:p>
            <a:pPr marL="800100" lvl="1" indent="-342900" algn="l">
              <a:lnSpc>
                <a:spcPct val="100000"/>
              </a:lnSpc>
              <a:buFont typeface="Arial" panose="020B0604020202020204" pitchFamily="34" charset="0"/>
              <a:buChar char="•"/>
            </a:pPr>
            <a:r>
              <a:rPr lang="en-US" sz="2200" dirty="0">
                <a:solidFill>
                  <a:schemeClr val="tx1"/>
                </a:solidFill>
              </a:rPr>
              <a:t>Scripture calls us to honesty in measurement and communication </a:t>
            </a:r>
          </a:p>
          <a:p>
            <a:pPr marL="800100" lvl="1" indent="-342900" algn="l">
              <a:lnSpc>
                <a:spcPct val="100000"/>
              </a:lnSpc>
              <a:buFont typeface="Arial" panose="020B0604020202020204" pitchFamily="34" charset="0"/>
              <a:buChar char="•"/>
            </a:pPr>
            <a:r>
              <a:rPr lang="en-US" sz="2200" dirty="0">
                <a:solidFill>
                  <a:schemeClr val="tx1"/>
                </a:solidFill>
              </a:rPr>
              <a:t>The questions that we ask and the ways that we report the data should be as transparent and unbiased as possible</a:t>
            </a:r>
          </a:p>
          <a:p>
            <a:pPr marL="800100" lvl="1" indent="-342900" algn="l">
              <a:lnSpc>
                <a:spcPct val="100000"/>
              </a:lnSpc>
              <a:buFont typeface="Arial" panose="020B0604020202020204" pitchFamily="34" charset="0"/>
              <a:buChar char="•"/>
            </a:pPr>
            <a:r>
              <a:rPr lang="en-US" sz="2200" dirty="0">
                <a:solidFill>
                  <a:schemeClr val="tx1"/>
                </a:solidFill>
              </a:rPr>
              <a:t>It’s important to get multiple perspectives on our projects – including the voices of participants, staff, and volunteers</a:t>
            </a:r>
          </a:p>
          <a:p>
            <a:pPr marL="800100" lvl="1" indent="-342900" algn="l">
              <a:lnSpc>
                <a:spcPct val="100000"/>
              </a:lnSpc>
              <a:buFont typeface="Arial" panose="020B0604020202020204" pitchFamily="34" charset="0"/>
              <a:buChar char="•"/>
            </a:pPr>
            <a:r>
              <a:rPr lang="en-US" sz="2200" dirty="0">
                <a:solidFill>
                  <a:schemeClr val="tx1"/>
                </a:solidFill>
              </a:rPr>
              <a:t>We should be careful not to exaggerate success or conceal failure</a:t>
            </a:r>
            <a:endParaRPr lang="en-GB" sz="2200" dirty="0">
              <a:solidFill>
                <a:schemeClr val="tx1"/>
              </a:solidFill>
            </a:endParaRPr>
          </a:p>
        </p:txBody>
      </p:sp>
    </p:spTree>
    <p:extLst>
      <p:ext uri="{BB962C8B-B14F-4D97-AF65-F5344CB8AC3E}">
        <p14:creationId xmlns:p14="http://schemas.microsoft.com/office/powerpoint/2010/main" val="404553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DDD22D-BB16-3121-6701-679939978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0" y="5789492"/>
            <a:ext cx="2833978" cy="70685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FFEF44EA-5997-2B1F-B53D-FCE086651AAD}"/>
              </a:ext>
            </a:extLst>
          </p:cNvPr>
          <p:cNvSpPr txBox="1">
            <a:spLocks/>
          </p:cNvSpPr>
          <p:nvPr/>
        </p:nvSpPr>
        <p:spPr>
          <a:xfrm>
            <a:off x="885825" y="1445411"/>
            <a:ext cx="9874078" cy="4621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1" kern="1200">
                <a:solidFill>
                  <a:srgbClr val="33333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3333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3333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3333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200" u="sng" dirty="0">
              <a:solidFill>
                <a:schemeClr val="tx1"/>
              </a:solidFill>
            </a:endParaRPr>
          </a:p>
        </p:txBody>
      </p:sp>
      <p:sp>
        <p:nvSpPr>
          <p:cNvPr id="3" name="Title 1">
            <a:extLst>
              <a:ext uri="{FF2B5EF4-FFF2-40B4-BE49-F238E27FC236}">
                <a16:creationId xmlns:a16="http://schemas.microsoft.com/office/drawing/2014/main" id="{E5B278E8-5C0D-32DC-6087-BB7F3D210AB4}"/>
              </a:ext>
            </a:extLst>
          </p:cNvPr>
          <p:cNvSpPr txBox="1">
            <a:spLocks/>
          </p:cNvSpPr>
          <p:nvPr/>
        </p:nvSpPr>
        <p:spPr>
          <a:xfrm>
            <a:off x="271548" y="472104"/>
            <a:ext cx="9005456" cy="907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cap="none" baseline="0">
                <a:solidFill>
                  <a:srgbClr val="DB411A"/>
                </a:solidFill>
                <a:latin typeface="Arial Black" panose="020B0A04020102020204" pitchFamily="34" charset="0"/>
                <a:ea typeface="+mj-ea"/>
                <a:cs typeface="+mj-cs"/>
              </a:defRPr>
            </a:lvl1pPr>
          </a:lstStyle>
          <a:p>
            <a:r>
              <a:rPr lang="en-US" dirty="0">
                <a:solidFill>
                  <a:srgbClr val="C4002F"/>
                </a:solidFill>
              </a:rPr>
              <a:t>1. Principles: </a:t>
            </a:r>
            <a:br>
              <a:rPr lang="en-US" dirty="0">
                <a:solidFill>
                  <a:srgbClr val="C4002F"/>
                </a:solidFill>
              </a:rPr>
            </a:br>
            <a:r>
              <a:rPr lang="en-US" dirty="0">
                <a:solidFill>
                  <a:srgbClr val="C4002F"/>
                </a:solidFill>
              </a:rPr>
              <a:t>Why should we evaluate our projects?</a:t>
            </a:r>
          </a:p>
        </p:txBody>
      </p:sp>
      <p:sp>
        <p:nvSpPr>
          <p:cNvPr id="4" name="Content Placeholder 2">
            <a:extLst>
              <a:ext uri="{FF2B5EF4-FFF2-40B4-BE49-F238E27FC236}">
                <a16:creationId xmlns:a16="http://schemas.microsoft.com/office/drawing/2014/main" id="{1D2AC276-7B21-B6DD-6374-E2E80B16CCD7}"/>
              </a:ext>
            </a:extLst>
          </p:cNvPr>
          <p:cNvSpPr txBox="1">
            <a:spLocks/>
          </p:cNvSpPr>
          <p:nvPr/>
        </p:nvSpPr>
        <p:spPr>
          <a:xfrm>
            <a:off x="905839" y="1691437"/>
            <a:ext cx="9464650" cy="38520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cap="none" baseline="0">
                <a:solidFill>
                  <a:srgbClr val="EF7E23"/>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u="sng" dirty="0">
                <a:solidFill>
                  <a:schemeClr val="tx1"/>
                </a:solidFill>
              </a:rPr>
              <a:t>Respect for all persons</a:t>
            </a:r>
            <a:r>
              <a:rPr lang="en-US" sz="2200" dirty="0">
                <a:solidFill>
                  <a:schemeClr val="tx1"/>
                </a:solidFill>
              </a:rPr>
              <a:t> </a:t>
            </a:r>
            <a:r>
              <a:rPr lang="en-US" sz="2200" b="0" dirty="0">
                <a:solidFill>
                  <a:schemeClr val="tx1"/>
                </a:solidFill>
              </a:rPr>
              <a:t>is important to God (Gen. 1:26-27, Mt. 7:12)</a:t>
            </a:r>
          </a:p>
          <a:p>
            <a:pPr algn="l"/>
            <a:endParaRPr lang="en-US" sz="2200" b="0" dirty="0">
              <a:solidFill>
                <a:schemeClr val="tx1"/>
              </a:solidFill>
            </a:endParaRPr>
          </a:p>
          <a:p>
            <a:pPr marL="800100" lvl="1" indent="-342900" algn="l">
              <a:lnSpc>
                <a:spcPct val="100000"/>
              </a:lnSpc>
              <a:buFont typeface="Arial" panose="020B0604020202020204" pitchFamily="34" charset="0"/>
              <a:buChar char="•"/>
            </a:pPr>
            <a:r>
              <a:rPr lang="en-US" sz="2200" dirty="0">
                <a:solidFill>
                  <a:schemeClr val="tx1"/>
                </a:solidFill>
              </a:rPr>
              <a:t>Undergirding our approach to monitoring and evaluation is the recognition that every individual is made in the image of God and should be treated with respect</a:t>
            </a:r>
          </a:p>
          <a:p>
            <a:pPr marL="800100" lvl="1" indent="-342900" algn="l">
              <a:lnSpc>
                <a:spcPct val="100000"/>
              </a:lnSpc>
              <a:buFont typeface="Arial" panose="020B0604020202020204" pitchFamily="34" charset="0"/>
              <a:buChar char="•"/>
            </a:pPr>
            <a:r>
              <a:rPr lang="en-US" sz="2200" dirty="0">
                <a:solidFill>
                  <a:schemeClr val="tx1"/>
                </a:solidFill>
              </a:rPr>
              <a:t>People and relationships are more important than results or efficiency</a:t>
            </a:r>
          </a:p>
          <a:p>
            <a:pPr marL="800100" lvl="1" indent="-342900" algn="l">
              <a:lnSpc>
                <a:spcPct val="100000"/>
              </a:lnSpc>
              <a:buFont typeface="Arial" panose="020B0604020202020204" pitchFamily="34" charset="0"/>
              <a:buChar char="•"/>
            </a:pPr>
            <a:r>
              <a:rPr lang="en-US" sz="2200" dirty="0">
                <a:solidFill>
                  <a:schemeClr val="tx1"/>
                </a:solidFill>
              </a:rPr>
              <a:t>Monitoring and evaluation tools and processes must respect participant privacy, time, emotional wellbeing, and relationships</a:t>
            </a:r>
            <a:endParaRPr lang="en-GB" sz="2200" dirty="0">
              <a:solidFill>
                <a:schemeClr val="tx1"/>
              </a:solidFill>
            </a:endParaRPr>
          </a:p>
          <a:p>
            <a:pPr algn="l"/>
            <a:endParaRPr lang="en-US" sz="2200" dirty="0">
              <a:solidFill>
                <a:schemeClr val="tx1"/>
              </a:solidFill>
            </a:endParaRPr>
          </a:p>
        </p:txBody>
      </p:sp>
    </p:spTree>
    <p:extLst>
      <p:ext uri="{BB962C8B-B14F-4D97-AF65-F5344CB8AC3E}">
        <p14:creationId xmlns:p14="http://schemas.microsoft.com/office/powerpoint/2010/main" val="476606738"/>
      </p:ext>
    </p:extLst>
  </p:cSld>
  <p:clrMapOvr>
    <a:masterClrMapping/>
  </p:clrMapOvr>
</p:sld>
</file>

<file path=ppt/theme/theme1.xml><?xml version="1.0" encoding="utf-8"?>
<a:theme xmlns:a="http://schemas.openxmlformats.org/drawingml/2006/main" name="Office Theme">
  <a:themeElements>
    <a:clrScheme name="CUF Red">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9 CUF PPT Template" id="{C275793F-3102-4390-9B98-B0BB460381D1}" vid="{3CB10F7E-9FBA-40EA-88E3-152F3DB0B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 CUF PPT Template</Template>
  <TotalTime>30</TotalTime>
  <Words>2897</Words>
  <Application>Microsoft Office PowerPoint</Application>
  <PresentationFormat>Widescreen</PresentationFormat>
  <Paragraphs>205</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Arial Black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Page</dc:creator>
  <cp:lastModifiedBy>Amy Page</cp:lastModifiedBy>
  <cp:revision>7</cp:revision>
  <cp:lastPrinted>2016-05-13T14:37:41Z</cp:lastPrinted>
  <dcterms:created xsi:type="dcterms:W3CDTF">2023-03-20T13:29:48Z</dcterms:created>
  <dcterms:modified xsi:type="dcterms:W3CDTF">2023-03-20T16:54:54Z</dcterms:modified>
</cp:coreProperties>
</file>