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68" r:id="rId2"/>
  </p:sldMasterIdLst>
  <p:notesMasterIdLst>
    <p:notesMasterId r:id="rId51"/>
  </p:notesMasterIdLst>
  <p:handoutMasterIdLst>
    <p:handoutMasterId r:id="rId52"/>
  </p:handoutMasterIdLst>
  <p:sldIdLst>
    <p:sldId id="748" r:id="rId3"/>
    <p:sldId id="740" r:id="rId4"/>
    <p:sldId id="741" r:id="rId5"/>
    <p:sldId id="742" r:id="rId6"/>
    <p:sldId id="743" r:id="rId7"/>
    <p:sldId id="744" r:id="rId8"/>
    <p:sldId id="745" r:id="rId9"/>
    <p:sldId id="746" r:id="rId10"/>
    <p:sldId id="747" r:id="rId11"/>
    <p:sldId id="749" r:id="rId12"/>
    <p:sldId id="750" r:id="rId13"/>
    <p:sldId id="751" r:id="rId14"/>
    <p:sldId id="752" r:id="rId15"/>
    <p:sldId id="753" r:id="rId16"/>
    <p:sldId id="754" r:id="rId17"/>
    <p:sldId id="755" r:id="rId18"/>
    <p:sldId id="758" r:id="rId19"/>
    <p:sldId id="759" r:id="rId20"/>
    <p:sldId id="760" r:id="rId21"/>
    <p:sldId id="761" r:id="rId22"/>
    <p:sldId id="762" r:id="rId23"/>
    <p:sldId id="763" r:id="rId24"/>
    <p:sldId id="764" r:id="rId25"/>
    <p:sldId id="765" r:id="rId26"/>
    <p:sldId id="766" r:id="rId27"/>
    <p:sldId id="767"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785" r:id="rId46"/>
    <p:sldId id="786" r:id="rId47"/>
    <p:sldId id="787" r:id="rId48"/>
    <p:sldId id="788" r:id="rId49"/>
    <p:sldId id="789" r:id="rId50"/>
  </p:sldIdLst>
  <p:sldSz cx="9144000" cy="6858000" type="screen4x3"/>
  <p:notesSz cx="7099300" cy="10234613"/>
  <p:defaultTextStyle>
    <a:defPPr>
      <a:defRPr lang="zh-CN"/>
    </a:defPPr>
    <a:lvl1pPr algn="ctr"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1pPr>
    <a:lvl2pPr marL="457200" algn="ctr"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2pPr>
    <a:lvl3pPr marL="914400" algn="ctr"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3pPr>
    <a:lvl4pPr marL="1371600" algn="ctr"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4pPr>
    <a:lvl5pPr marL="1828800" algn="ctr"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5pPr>
    <a:lvl6pPr marL="2286000" algn="l" defTabSz="914400" rtl="0" eaLnBrk="1" latinLnBrk="0" hangingPunct="1">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6pPr>
    <a:lvl7pPr marL="2743200" algn="l" defTabSz="914400" rtl="0" eaLnBrk="1" latinLnBrk="0" hangingPunct="1">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7pPr>
    <a:lvl8pPr marL="3200400" algn="l" defTabSz="914400" rtl="0" eaLnBrk="1" latinLnBrk="0" hangingPunct="1">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8pPr>
    <a:lvl9pPr marL="3657600" algn="l" defTabSz="914400" rtl="0" eaLnBrk="1" latinLnBrk="0" hangingPunct="1">
      <a:defRPr b="1" kern="1200">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C495"/>
    <a:srgbClr val="BD92DE"/>
    <a:srgbClr val="5696DC"/>
    <a:srgbClr val="3399FF"/>
    <a:srgbClr val="808080"/>
    <a:srgbClr val="FFFF00"/>
    <a:srgbClr val="CC0000"/>
    <a:srgbClr val="00CC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526"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a:effectLst/>
              </a:defRPr>
            </a:lvl1pPr>
          </a:lstStyle>
          <a:p>
            <a:endParaRPr lang="en-US" altLang="zh-CN"/>
          </a:p>
        </p:txBody>
      </p:sp>
      <p:sp>
        <p:nvSpPr>
          <p:cNvPr id="808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effectLst/>
              </a:defRPr>
            </a:lvl1pPr>
          </a:lstStyle>
          <a:p>
            <a:endParaRPr lang="en-US" altLang="zh-CN"/>
          </a:p>
        </p:txBody>
      </p:sp>
      <p:sp>
        <p:nvSpPr>
          <p:cNvPr id="809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a:effectLst/>
              </a:defRPr>
            </a:lvl1pPr>
          </a:lstStyle>
          <a:p>
            <a:endParaRPr lang="en-US" altLang="zh-CN"/>
          </a:p>
        </p:txBody>
      </p:sp>
      <p:sp>
        <p:nvSpPr>
          <p:cNvPr id="809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effectLst/>
              </a:defRPr>
            </a:lvl1pPr>
          </a:lstStyle>
          <a:p>
            <a:fld id="{B4B29653-4D3D-4A44-B07C-BBDBF73F5F93}" type="slidenum">
              <a:rPr lang="en-US" altLang="zh-CN"/>
              <a:pPr/>
              <a:t>‹#›</a:t>
            </a:fld>
            <a:endParaRPr lang="en-US" altLang="zh-CN"/>
          </a:p>
        </p:txBody>
      </p:sp>
    </p:spTree>
    <p:extLst>
      <p:ext uri="{BB962C8B-B14F-4D97-AF65-F5344CB8AC3E}">
        <p14:creationId xmlns:p14="http://schemas.microsoft.com/office/powerpoint/2010/main" val="2223691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a:effectLst/>
                <a:latin typeface="Arial" charset="0"/>
                <a:ea typeface="宋体" charset="-122"/>
              </a:defRPr>
            </a:lvl1pPr>
          </a:lstStyle>
          <a:p>
            <a:endParaRPr lang="en-US" altLang="zh-CN"/>
          </a:p>
        </p:txBody>
      </p:sp>
      <p:sp>
        <p:nvSpPr>
          <p:cNvPr id="22835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effectLst/>
                <a:latin typeface="Arial" charset="0"/>
                <a:ea typeface="宋体" charset="-122"/>
              </a:defRPr>
            </a:lvl1pPr>
          </a:lstStyle>
          <a:p>
            <a:endParaRPr lang="en-US" altLang="zh-CN"/>
          </a:p>
        </p:txBody>
      </p:sp>
      <p:sp>
        <p:nvSpPr>
          <p:cNvPr id="22835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2835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835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a:effectLst/>
                <a:latin typeface="Arial" charset="0"/>
                <a:ea typeface="宋体" charset="-122"/>
              </a:defRPr>
            </a:lvl1pPr>
          </a:lstStyle>
          <a:p>
            <a:endParaRPr lang="en-US" altLang="zh-CN"/>
          </a:p>
        </p:txBody>
      </p:sp>
      <p:sp>
        <p:nvSpPr>
          <p:cNvPr id="22835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effectLst/>
                <a:latin typeface="Arial" charset="0"/>
                <a:ea typeface="宋体" charset="-122"/>
              </a:defRPr>
            </a:lvl1pPr>
          </a:lstStyle>
          <a:p>
            <a:fld id="{AE419910-E952-429E-A180-EB7B3504476E}" type="slidenum">
              <a:rPr lang="en-US" altLang="zh-CN"/>
              <a:pPr/>
              <a:t>‹#›</a:t>
            </a:fld>
            <a:endParaRPr lang="en-US" altLang="zh-CN"/>
          </a:p>
        </p:txBody>
      </p:sp>
    </p:spTree>
    <p:extLst>
      <p:ext uri="{BB962C8B-B14F-4D97-AF65-F5344CB8AC3E}">
        <p14:creationId xmlns:p14="http://schemas.microsoft.com/office/powerpoint/2010/main" val="5250826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19910-E952-429E-A180-EB7B3504476E}" type="slidenum">
              <a:rPr lang="en-US" altLang="zh-CN" smtClean="0"/>
              <a:pPr/>
              <a:t>6</a:t>
            </a:fld>
            <a:endParaRPr lang="en-US" altLang="zh-CN"/>
          </a:p>
        </p:txBody>
      </p:sp>
    </p:spTree>
    <p:extLst>
      <p:ext uri="{BB962C8B-B14F-4D97-AF65-F5344CB8AC3E}">
        <p14:creationId xmlns:p14="http://schemas.microsoft.com/office/powerpoint/2010/main" val="302825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A8C7AA-CA14-4675-A24E-2EA6667145B8}" type="slidenum">
              <a:rPr lang="en-US" altLang="zh-CN"/>
              <a:pPr/>
              <a:t>27</a:t>
            </a:fld>
            <a:endParaRPr lang="en-US" altLang="zh-CN"/>
          </a:p>
        </p:txBody>
      </p:sp>
      <p:sp>
        <p:nvSpPr>
          <p:cNvPr id="1082370" name="Rectangle 2"/>
          <p:cNvSpPr>
            <a:spLocks noGrp="1" noRot="1" noChangeAspect="1" noChangeArrowheads="1" noTextEdit="1"/>
          </p:cNvSpPr>
          <p:nvPr>
            <p:ph type="sldImg"/>
          </p:nvPr>
        </p:nvSpPr>
        <p:spPr>
          <a:xfrm>
            <a:off x="992188" y="768350"/>
            <a:ext cx="5114925" cy="3836988"/>
          </a:xfrm>
          <a:ln/>
        </p:spPr>
      </p:sp>
      <p:sp>
        <p:nvSpPr>
          <p:cNvPr id="1082371" name="Rectangle 3"/>
          <p:cNvSpPr>
            <a:spLocks noGrp="1" noChangeArrowheads="1"/>
          </p:cNvSpPr>
          <p:nvPr>
            <p:ph type="body" idx="1"/>
          </p:nvPr>
        </p:nvSpPr>
        <p:spPr/>
        <p:txBody>
          <a:bodyPr/>
          <a:lstStyle/>
          <a:p>
            <a:endParaRPr lang="zh-CN" altLang="zh-CN">
              <a:latin typeface="宋体" pitchFamily="2" charset="-122"/>
            </a:endParaRPr>
          </a:p>
        </p:txBody>
      </p:sp>
    </p:spTree>
    <p:extLst>
      <p:ext uri="{BB962C8B-B14F-4D97-AF65-F5344CB8AC3E}">
        <p14:creationId xmlns:p14="http://schemas.microsoft.com/office/powerpoint/2010/main" val="512026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D727C6-FA06-4B99-B893-30798216C69D}" type="slidenum">
              <a:rPr lang="en-US" altLang="zh-CN"/>
              <a:pPr/>
              <a:t>28</a:t>
            </a:fld>
            <a:endParaRPr lang="en-US" altLang="zh-CN"/>
          </a:p>
        </p:txBody>
      </p:sp>
      <p:sp>
        <p:nvSpPr>
          <p:cNvPr id="1084418" name="Rectangle 2"/>
          <p:cNvSpPr>
            <a:spLocks noGrp="1" noRot="1" noChangeAspect="1" noChangeArrowheads="1" noTextEdit="1"/>
          </p:cNvSpPr>
          <p:nvPr>
            <p:ph type="sldImg"/>
          </p:nvPr>
        </p:nvSpPr>
        <p:spPr>
          <a:xfrm>
            <a:off x="992188" y="768350"/>
            <a:ext cx="5114925" cy="3836988"/>
          </a:xfrm>
          <a:ln/>
        </p:spPr>
      </p:sp>
      <p:sp>
        <p:nvSpPr>
          <p:cNvPr id="1084419" name="Rectangle 3"/>
          <p:cNvSpPr>
            <a:spLocks noGrp="1" noChangeArrowheads="1"/>
          </p:cNvSpPr>
          <p:nvPr>
            <p:ph type="body" idx="1"/>
          </p:nvPr>
        </p:nvSpPr>
        <p:spPr/>
        <p:txBody>
          <a:bodyPr/>
          <a:lstStyle/>
          <a:p>
            <a:endParaRPr lang="zh-CN" altLang="zh-CN">
              <a:latin typeface="宋体" pitchFamily="2" charset="-122"/>
            </a:endParaRPr>
          </a:p>
        </p:txBody>
      </p:sp>
    </p:spTree>
    <p:extLst>
      <p:ext uri="{BB962C8B-B14F-4D97-AF65-F5344CB8AC3E}">
        <p14:creationId xmlns:p14="http://schemas.microsoft.com/office/powerpoint/2010/main" val="213338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49856" name="Picture 1024" descr="未名湖背景"/>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grpSp>
        <p:nvGrpSpPr>
          <p:cNvPr id="131075" name="Group 3"/>
          <p:cNvGrpSpPr>
            <a:grpSpLocks/>
          </p:cNvGrpSpPr>
          <p:nvPr/>
        </p:nvGrpSpPr>
        <p:grpSpPr bwMode="auto">
          <a:xfrm>
            <a:off x="0" y="2438400"/>
            <a:ext cx="9009063" cy="1052513"/>
            <a:chOff x="0" y="1536"/>
            <a:chExt cx="5675" cy="663"/>
          </a:xfrm>
        </p:grpSpPr>
        <p:grpSp>
          <p:nvGrpSpPr>
            <p:cNvPr id="131076" name="Group 4"/>
            <p:cNvGrpSpPr>
              <a:grpSpLocks/>
            </p:cNvGrpSpPr>
            <p:nvPr/>
          </p:nvGrpSpPr>
          <p:grpSpPr bwMode="auto">
            <a:xfrm>
              <a:off x="183" y="1604"/>
              <a:ext cx="448" cy="299"/>
              <a:chOff x="720" y="336"/>
              <a:chExt cx="624" cy="432"/>
            </a:xfrm>
          </p:grpSpPr>
          <p:sp>
            <p:nvSpPr>
              <p:cNvPr id="131077" name="Rectangle 5"/>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131078" name="Rectangle 6"/>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131079" name="Group 7"/>
            <p:cNvGrpSpPr>
              <a:grpSpLocks/>
            </p:cNvGrpSpPr>
            <p:nvPr/>
          </p:nvGrpSpPr>
          <p:grpSpPr bwMode="auto">
            <a:xfrm>
              <a:off x="261" y="1870"/>
              <a:ext cx="465" cy="299"/>
              <a:chOff x="912" y="2640"/>
              <a:chExt cx="672" cy="432"/>
            </a:xfrm>
          </p:grpSpPr>
          <p:sp>
            <p:nvSpPr>
              <p:cNvPr id="131080" name="Rectangle 8"/>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131081" name="Rectangle 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131082" name="Rectangle 10"/>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131083" name="Rectangle 11"/>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131084" name="Rectangle 12"/>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131090" name="Rectangle 18"/>
          <p:cNvSpPr>
            <a:spLocks noChangeArrowheads="1"/>
          </p:cNvSpPr>
          <p:nvPr/>
        </p:nvSpPr>
        <p:spPr bwMode="auto">
          <a:xfrm>
            <a:off x="755650" y="3573463"/>
            <a:ext cx="7488238" cy="935037"/>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4400">
              <a:solidFill>
                <a:srgbClr val="000000"/>
              </a:solidFill>
              <a:effectLst/>
              <a:latin typeface="宋体" charset="-122"/>
              <a:ea typeface="宋体" charset="-122"/>
            </a:endParaRPr>
          </a:p>
        </p:txBody>
      </p:sp>
      <p:sp>
        <p:nvSpPr>
          <p:cNvPr id="131091" name="Rectangle 19"/>
          <p:cNvSpPr>
            <a:spLocks noChangeArrowheads="1"/>
          </p:cNvSpPr>
          <p:nvPr/>
        </p:nvSpPr>
        <p:spPr bwMode="auto">
          <a:xfrm>
            <a:off x="990600" y="1676400"/>
            <a:ext cx="7772400" cy="1462088"/>
          </a:xfrm>
          <a:prstGeom prst="rect">
            <a:avLst/>
          </a:prstGeom>
          <a:noFill/>
          <a:ln w="9525">
            <a:noFill/>
            <a:miter lim="800000"/>
            <a:headEnd/>
            <a:tailEnd/>
          </a:ln>
          <a:effectLst/>
        </p:spPr>
        <p:txBody>
          <a:bodyPr anchor="b"/>
          <a:lstStyle/>
          <a:p>
            <a:endParaRPr lang="zh-CN" altLang="zh-CN" sz="4800">
              <a:solidFill>
                <a:schemeClr val="tx2"/>
              </a:solidFill>
              <a:effectLst/>
              <a:ea typeface="宋体" charset="-122"/>
            </a:endParaRPr>
          </a:p>
        </p:txBody>
      </p:sp>
      <p:sp>
        <p:nvSpPr>
          <p:cNvPr id="131072" name="Text Box 0"/>
          <p:cNvSpPr txBox="1">
            <a:spLocks noChangeArrowheads="1"/>
          </p:cNvSpPr>
          <p:nvPr/>
        </p:nvSpPr>
        <p:spPr bwMode="auto">
          <a:xfrm>
            <a:off x="1258888" y="5589588"/>
            <a:ext cx="6337300" cy="366712"/>
          </a:xfrm>
          <a:prstGeom prst="rect">
            <a:avLst/>
          </a:prstGeom>
          <a:noFill/>
          <a:ln w="44450" algn="ctr">
            <a:noFill/>
            <a:prstDash val="lgDash"/>
            <a:miter lim="800000"/>
            <a:headEnd/>
            <a:tailEnd/>
          </a:ln>
          <a:effectLst/>
        </p:spPr>
        <p:txBody>
          <a:bodyPr>
            <a:spAutoFit/>
          </a:bodyPr>
          <a:lstStyle/>
          <a:p>
            <a:pPr>
              <a:spcBef>
                <a:spcPct val="50000"/>
              </a:spcBef>
            </a:pPr>
            <a:endParaRPr lang="zh-CN" altLang="zh-CN" b="0">
              <a:effectLst/>
            </a:endParaRPr>
          </a:p>
        </p:txBody>
      </p:sp>
      <p:sp>
        <p:nvSpPr>
          <p:cNvPr id="131073" name="Text Box 1"/>
          <p:cNvSpPr txBox="1">
            <a:spLocks noChangeArrowheads="1"/>
          </p:cNvSpPr>
          <p:nvPr/>
        </p:nvSpPr>
        <p:spPr bwMode="auto">
          <a:xfrm>
            <a:off x="1260475" y="4724400"/>
            <a:ext cx="6624638" cy="1587500"/>
          </a:xfrm>
          <a:prstGeom prst="rect">
            <a:avLst/>
          </a:prstGeom>
          <a:noFill/>
          <a:ln w="44450" algn="ctr">
            <a:noFill/>
            <a:prstDash val="lgDash"/>
            <a:miter lim="800000"/>
            <a:headEnd/>
            <a:tailEnd/>
          </a:ln>
          <a:effectLst/>
        </p:spPr>
        <p:txBody>
          <a:bodyPr>
            <a:spAutoFit/>
          </a:bodyPr>
          <a:lstStyle/>
          <a:p>
            <a:endParaRPr lang="en-US" altLang="zh-CN" sz="2800">
              <a:solidFill>
                <a:srgbClr val="FF0066"/>
              </a:solidFill>
              <a:effectLst/>
              <a:latin typeface="隶书" pitchFamily="49" charset="-122"/>
              <a:ea typeface="隶书" pitchFamily="49" charset="-122"/>
            </a:endParaRPr>
          </a:p>
          <a:p>
            <a:endParaRPr lang="en-US" altLang="zh-CN" sz="2800">
              <a:solidFill>
                <a:srgbClr val="FF0066"/>
              </a:solidFill>
              <a:effectLst/>
              <a:latin typeface="隶书" pitchFamily="49" charset="-122"/>
              <a:ea typeface="隶书" pitchFamily="49" charset="-122"/>
            </a:endParaRPr>
          </a:p>
          <a:p>
            <a:pPr>
              <a:spcBef>
                <a:spcPct val="50000"/>
              </a:spcBef>
            </a:pPr>
            <a:endParaRPr lang="en-US" altLang="zh-CN" sz="2800" b="0">
              <a:solidFill>
                <a:srgbClr val="FF0066"/>
              </a:solidFill>
              <a:effectLst/>
              <a:latin typeface="隶书" pitchFamily="49" charset="-122"/>
              <a:ea typeface="隶书"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30CB919B-EB0F-4EFB-9AC3-9FEDDD7B1DEB}"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8813" y="214313"/>
            <a:ext cx="1951037" cy="588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5475" cy="588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98545C95-6303-4E2A-916C-42BD6696F86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7450" y="19891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9850" y="19891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0" y="6477000"/>
            <a:ext cx="9144000" cy="381000"/>
          </a:xfrm>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DEDFCAE5-494F-436A-B72D-85350881777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7450" y="19891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9850" y="19891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9850" y="41227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0" y="6477000"/>
            <a:ext cx="9144000" cy="381000"/>
          </a:xfrm>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394E4FE0-C064-4885-B8E4-0B2AD99072F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8912" cy="5889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0" y="6477000"/>
            <a:ext cx="9144000" cy="381000"/>
          </a:xfrm>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2BA2B175-725F-4A92-BEE5-4D344294909D}"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22914" name="Picture 2" descr="未名湖背景"/>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grpSp>
        <p:nvGrpSpPr>
          <p:cNvPr id="422915" name="Group 3"/>
          <p:cNvGrpSpPr>
            <a:grpSpLocks/>
          </p:cNvGrpSpPr>
          <p:nvPr/>
        </p:nvGrpSpPr>
        <p:grpSpPr bwMode="auto">
          <a:xfrm>
            <a:off x="0" y="2438400"/>
            <a:ext cx="9009063" cy="1052513"/>
            <a:chOff x="0" y="1536"/>
            <a:chExt cx="5675" cy="663"/>
          </a:xfrm>
        </p:grpSpPr>
        <p:grpSp>
          <p:nvGrpSpPr>
            <p:cNvPr id="422916" name="Group 4"/>
            <p:cNvGrpSpPr>
              <a:grpSpLocks/>
            </p:cNvGrpSpPr>
            <p:nvPr/>
          </p:nvGrpSpPr>
          <p:grpSpPr bwMode="auto">
            <a:xfrm>
              <a:off x="183" y="1604"/>
              <a:ext cx="448" cy="299"/>
              <a:chOff x="720" y="336"/>
              <a:chExt cx="624" cy="432"/>
            </a:xfrm>
          </p:grpSpPr>
          <p:sp>
            <p:nvSpPr>
              <p:cNvPr id="422917" name="Rectangle 5"/>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422918" name="Rectangle 6"/>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422919" name="Group 7"/>
            <p:cNvGrpSpPr>
              <a:grpSpLocks/>
            </p:cNvGrpSpPr>
            <p:nvPr/>
          </p:nvGrpSpPr>
          <p:grpSpPr bwMode="auto">
            <a:xfrm>
              <a:off x="261" y="1870"/>
              <a:ext cx="465" cy="299"/>
              <a:chOff x="912" y="2640"/>
              <a:chExt cx="672" cy="432"/>
            </a:xfrm>
          </p:grpSpPr>
          <p:sp>
            <p:nvSpPr>
              <p:cNvPr id="422920" name="Rectangle 8"/>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422921" name="Rectangle 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422922" name="Rectangle 10"/>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422923" name="Rectangle 11"/>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422924" name="Rectangle 12"/>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422925" name="Rectangle 13"/>
          <p:cNvSpPr>
            <a:spLocks noChangeArrowheads="1"/>
          </p:cNvSpPr>
          <p:nvPr/>
        </p:nvSpPr>
        <p:spPr bwMode="auto">
          <a:xfrm>
            <a:off x="755650" y="3573463"/>
            <a:ext cx="7488238" cy="935037"/>
          </a:xfrm>
          <a:prstGeom prst="rect">
            <a:avLst/>
          </a:prstGeom>
          <a:noFill/>
          <a:ln w="9525">
            <a:noFill/>
            <a:miter lim="800000"/>
            <a:headEnd/>
            <a:tailEnd/>
          </a:ln>
          <a:effectLst/>
        </p:spPr>
        <p:txBody>
          <a:bodyPr/>
          <a:lstStyle/>
          <a:p>
            <a:pPr algn="l"/>
            <a:endParaRPr lang="zh-CN" altLang="zh-CN" b="0">
              <a:effectLst/>
              <a:latin typeface="Arial" charset="0"/>
              <a:ea typeface="宋体" charset="-122"/>
            </a:endParaRPr>
          </a:p>
        </p:txBody>
      </p:sp>
      <p:sp>
        <p:nvSpPr>
          <p:cNvPr id="422926" name="Rectangle 14"/>
          <p:cNvSpPr>
            <a:spLocks noChangeArrowheads="1"/>
          </p:cNvSpPr>
          <p:nvPr/>
        </p:nvSpPr>
        <p:spPr bwMode="auto">
          <a:xfrm>
            <a:off x="990600" y="1676400"/>
            <a:ext cx="7772400" cy="1462088"/>
          </a:xfrm>
          <a:prstGeom prst="rect">
            <a:avLst/>
          </a:prstGeom>
          <a:noFill/>
          <a:ln w="9525">
            <a:noFill/>
            <a:miter lim="800000"/>
            <a:headEnd/>
            <a:tailEnd/>
          </a:ln>
          <a:effectLst/>
        </p:spPr>
        <p:txBody>
          <a:bodyPr anchor="b"/>
          <a:lstStyle/>
          <a:p>
            <a:pPr algn="l"/>
            <a:endParaRPr lang="zh-CN" altLang="zh-CN" b="0">
              <a:effectLst/>
              <a:latin typeface="Arial" charset="0"/>
              <a:ea typeface="宋体" charset="-122"/>
            </a:endParaRPr>
          </a:p>
        </p:txBody>
      </p:sp>
      <p:sp>
        <p:nvSpPr>
          <p:cNvPr id="422927" name="Text Box 15"/>
          <p:cNvSpPr txBox="1">
            <a:spLocks noChangeArrowheads="1"/>
          </p:cNvSpPr>
          <p:nvPr/>
        </p:nvSpPr>
        <p:spPr bwMode="auto">
          <a:xfrm>
            <a:off x="1258888" y="5589588"/>
            <a:ext cx="6337300" cy="366712"/>
          </a:xfrm>
          <a:prstGeom prst="rect">
            <a:avLst/>
          </a:prstGeom>
          <a:noFill/>
          <a:ln w="44450" algn="ctr">
            <a:noFill/>
            <a:prstDash val="lgDash"/>
            <a:miter lim="800000"/>
            <a:headEnd/>
            <a:tailEnd/>
          </a:ln>
          <a:effectLst/>
        </p:spPr>
        <p:txBody>
          <a:bodyPr>
            <a:spAutoFit/>
          </a:bodyPr>
          <a:lstStyle/>
          <a:p>
            <a:pPr>
              <a:spcBef>
                <a:spcPct val="50000"/>
              </a:spcBef>
            </a:pPr>
            <a:endParaRPr lang="zh-CN" altLang="zh-CN" b="0">
              <a:effectLst/>
            </a:endParaRPr>
          </a:p>
        </p:txBody>
      </p:sp>
      <p:sp>
        <p:nvSpPr>
          <p:cNvPr id="422928" name="Text Box 16"/>
          <p:cNvSpPr txBox="1">
            <a:spLocks noChangeArrowheads="1"/>
          </p:cNvSpPr>
          <p:nvPr/>
        </p:nvSpPr>
        <p:spPr bwMode="auto">
          <a:xfrm>
            <a:off x="1260475" y="4724400"/>
            <a:ext cx="6624638" cy="1587500"/>
          </a:xfrm>
          <a:prstGeom prst="rect">
            <a:avLst/>
          </a:prstGeom>
          <a:noFill/>
          <a:ln w="44450" algn="ctr">
            <a:noFill/>
            <a:prstDash val="lgDash"/>
            <a:miter lim="800000"/>
            <a:headEnd/>
            <a:tailEnd/>
          </a:ln>
          <a:effectLst/>
        </p:spPr>
        <p:txBody>
          <a:bodyPr>
            <a:spAutoFit/>
          </a:bodyPr>
          <a:lstStyle/>
          <a:p>
            <a:endParaRPr lang="en-US" altLang="zh-CN" sz="2800">
              <a:solidFill>
                <a:srgbClr val="FF0066"/>
              </a:solidFill>
              <a:effectLst/>
              <a:latin typeface="隶书" pitchFamily="49" charset="-122"/>
              <a:ea typeface="隶书" pitchFamily="49" charset="-122"/>
            </a:endParaRPr>
          </a:p>
          <a:p>
            <a:endParaRPr lang="en-US" altLang="zh-CN" sz="2800">
              <a:solidFill>
                <a:srgbClr val="FF0066"/>
              </a:solidFill>
              <a:effectLst/>
              <a:latin typeface="隶书" pitchFamily="49" charset="-122"/>
              <a:ea typeface="隶书" pitchFamily="49" charset="-122"/>
            </a:endParaRPr>
          </a:p>
          <a:p>
            <a:pPr>
              <a:spcBef>
                <a:spcPct val="50000"/>
              </a:spcBef>
            </a:pPr>
            <a:endParaRPr lang="en-US" altLang="zh-CN" sz="2800" b="0">
              <a:solidFill>
                <a:srgbClr val="FF0066"/>
              </a:solidFill>
              <a:effectLst/>
              <a:latin typeface="隶书" pitchFamily="49" charset="-122"/>
              <a:ea typeface="隶书"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59BF9438-8674-47F9-BB30-BABF64C79ACB}"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2BF4E570-0F3A-4C1E-885C-BA0B6DBDD628}"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74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98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05DF19AC-C9DD-4227-85E4-2BABC429F65F}"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12A2EA1D-E896-4306-84A2-C0BBABE88B9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4B505928-DB2A-41B1-BE69-D488E11E1DF2}"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C767C2AA-6DEB-4344-A731-AE4ECD2CB109}"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3EFA3C4B-A8D2-4B03-8FA8-8370491C4EB7}"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AB711043-141B-4AF3-BF5A-9F916DA9D420}"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5B929971-F33D-49B0-8DF4-A07C48D5BC37}" type="slidenum">
              <a:rPr lang="en-US" altLang="zh-CN"/>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6C8A47C3-A0F8-44F9-BDB6-D7011C54B709}" type="slidenum">
              <a:rPr lang="en-US" altLang="zh-CN"/>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8813" y="214313"/>
            <a:ext cx="1951037" cy="588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5475" cy="588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9F719C45-F966-4CAD-83A5-08F09D76334A}"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CAED8002-039B-403A-9766-54883E45DF93}"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74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98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50F0926E-35EF-44BA-9CFB-C46DB560565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54F828DD-CCC5-4810-A8A2-22D9F6BB3561}"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C3DA75BA-82D3-41C8-BE1C-A2287DB8D42A}"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8333C585-2984-4B72-AB2A-96DD68F8711C}"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53B7A890-D93C-4CD7-A74E-CD77F824DC85}"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49336C57-DCC7-4DB6-9142-8D756CC4E48C}"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8832" name="Picture 1024" descr="未名湖背景"/>
          <p:cNvPicPr>
            <a:picLocks noChangeAspect="1" noChangeArrowheads="1"/>
          </p:cNvPicPr>
          <p:nvPr/>
        </p:nvPicPr>
        <p:blipFill>
          <a:blip r:embed="rId16" cstate="print"/>
          <a:srcRect/>
          <a:stretch>
            <a:fillRect/>
          </a:stretch>
        </p:blipFill>
        <p:spPr bwMode="auto">
          <a:xfrm>
            <a:off x="0" y="0"/>
            <a:ext cx="9144000" cy="6858000"/>
          </a:xfrm>
          <a:prstGeom prst="rect">
            <a:avLst/>
          </a:prstGeom>
          <a:noFill/>
        </p:spPr>
      </p:pic>
      <p:sp>
        <p:nvSpPr>
          <p:cNvPr id="130051" name="Rectangle 3"/>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zh-CN" altLang="zh-CN" sz="2400" b="0">
              <a:effectLst/>
              <a:ea typeface="宋体" charset="-122"/>
            </a:endParaRPr>
          </a:p>
        </p:txBody>
      </p:sp>
      <p:sp>
        <p:nvSpPr>
          <p:cNvPr id="130052" name="Rectangle 4"/>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130053" name="Rectangle 5"/>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zh-CN" altLang="zh-CN" sz="2400" b="0">
              <a:effectLst/>
              <a:ea typeface="宋体" charset="-122"/>
            </a:endParaRPr>
          </a:p>
        </p:txBody>
      </p:sp>
      <p:sp>
        <p:nvSpPr>
          <p:cNvPr id="130054" name="Rectangle 6"/>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130055" name="Rectangle 7"/>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130056" name="Rectangle 8"/>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zh-CN" altLang="zh-CN" sz="2400" b="0">
              <a:effectLst/>
              <a:ea typeface="宋体" charset="-122"/>
            </a:endParaRPr>
          </a:p>
        </p:txBody>
      </p:sp>
      <p:sp>
        <p:nvSpPr>
          <p:cNvPr id="130057" name="Rectangle 9"/>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130058" name="Rectangle 10"/>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0059" name="Rectangle 11"/>
          <p:cNvSpPr>
            <a:spLocks noGrp="1" noChangeArrowheads="1"/>
          </p:cNvSpPr>
          <p:nvPr>
            <p:ph type="body" idx="1"/>
          </p:nvPr>
        </p:nvSpPr>
        <p:spPr bwMode="auto">
          <a:xfrm>
            <a:off x="1187450" y="1989138"/>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60" name="Rectangle 12"/>
          <p:cNvSpPr>
            <a:spLocks noGrp="1" noChangeArrowheads="1"/>
          </p:cNvSpPr>
          <p:nvPr>
            <p:ph type="ftr" sz="quarter" idx="3"/>
          </p:nvPr>
        </p:nvSpPr>
        <p:spPr bwMode="auto">
          <a:xfrm>
            <a:off x="0" y="6477000"/>
            <a:ext cx="9144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effectLst/>
                <a:ea typeface="+mn-ea"/>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E88D81E7-4792-494E-8161-0E16F8B71A1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90" r:id="rId12"/>
    <p:sldLayoutId id="2147483691" r:id="rId13"/>
    <p:sldLayoutId id="2147483692" r:id="rId14"/>
  </p:sldLayoutIdLst>
  <p:timing>
    <p:tnLst>
      <p:par>
        <p:cTn id="1" dur="indefinite" restart="never" nodeType="tmRoot"/>
      </p:par>
    </p:tnLst>
  </p:timing>
  <p:hf sldNum="0" hd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Tahoma" pitchFamily="34" charset="0"/>
          <a:ea typeface="宋体" charset="-122"/>
        </a:defRPr>
      </a:lvl2pPr>
      <a:lvl3pPr algn="ctr" rtl="0" fontAlgn="base">
        <a:spcBef>
          <a:spcPct val="0"/>
        </a:spcBef>
        <a:spcAft>
          <a:spcPct val="0"/>
        </a:spcAft>
        <a:defRPr sz="4400" b="1">
          <a:solidFill>
            <a:schemeClr val="tx2"/>
          </a:solidFill>
          <a:latin typeface="Tahoma" pitchFamily="34" charset="0"/>
          <a:ea typeface="宋体" charset="-122"/>
        </a:defRPr>
      </a:lvl3pPr>
      <a:lvl4pPr algn="ctr" rtl="0" fontAlgn="base">
        <a:spcBef>
          <a:spcPct val="0"/>
        </a:spcBef>
        <a:spcAft>
          <a:spcPct val="0"/>
        </a:spcAft>
        <a:defRPr sz="4400" b="1">
          <a:solidFill>
            <a:schemeClr val="tx2"/>
          </a:solidFill>
          <a:latin typeface="Tahoma" pitchFamily="34" charset="0"/>
          <a:ea typeface="宋体" charset="-122"/>
        </a:defRPr>
      </a:lvl4pPr>
      <a:lvl5pPr algn="ctr" rtl="0" fontAlgn="base">
        <a:spcBef>
          <a:spcPct val="0"/>
        </a:spcBef>
        <a:spcAft>
          <a:spcPct val="0"/>
        </a:spcAft>
        <a:defRPr sz="4400" b="1">
          <a:solidFill>
            <a:schemeClr val="tx2"/>
          </a:solidFill>
          <a:latin typeface="Tahoma" pitchFamily="34" charset="0"/>
          <a:ea typeface="宋体" charset="-122"/>
        </a:defRPr>
      </a:lvl5pPr>
      <a:lvl6pPr marL="457200" algn="ctr" rtl="0" fontAlgn="base">
        <a:spcBef>
          <a:spcPct val="0"/>
        </a:spcBef>
        <a:spcAft>
          <a:spcPct val="0"/>
        </a:spcAft>
        <a:defRPr sz="4400" b="1">
          <a:solidFill>
            <a:schemeClr val="tx2"/>
          </a:solidFill>
          <a:latin typeface="Tahoma" pitchFamily="34" charset="0"/>
          <a:ea typeface="宋体" charset="-122"/>
        </a:defRPr>
      </a:lvl6pPr>
      <a:lvl7pPr marL="914400" algn="ctr" rtl="0" fontAlgn="base">
        <a:spcBef>
          <a:spcPct val="0"/>
        </a:spcBef>
        <a:spcAft>
          <a:spcPct val="0"/>
        </a:spcAft>
        <a:defRPr sz="4400" b="1">
          <a:solidFill>
            <a:schemeClr val="tx2"/>
          </a:solidFill>
          <a:latin typeface="Tahoma" pitchFamily="34" charset="0"/>
          <a:ea typeface="宋体" charset="-122"/>
        </a:defRPr>
      </a:lvl7pPr>
      <a:lvl8pPr marL="1371600" algn="ctr" rtl="0" fontAlgn="base">
        <a:spcBef>
          <a:spcPct val="0"/>
        </a:spcBef>
        <a:spcAft>
          <a:spcPct val="0"/>
        </a:spcAft>
        <a:defRPr sz="4400" b="1">
          <a:solidFill>
            <a:schemeClr val="tx2"/>
          </a:solidFill>
          <a:latin typeface="Tahoma" pitchFamily="34" charset="0"/>
          <a:ea typeface="宋体" charset="-122"/>
        </a:defRPr>
      </a:lvl8pPr>
      <a:lvl9pPr marL="1828800" algn="ctr" rtl="0" fontAlgn="base">
        <a:spcBef>
          <a:spcPct val="0"/>
        </a:spcBef>
        <a:spcAft>
          <a:spcPct val="0"/>
        </a:spcAft>
        <a:defRPr sz="4400" b="1">
          <a:solidFill>
            <a:schemeClr val="tx2"/>
          </a:solidFill>
          <a:latin typeface="Tahoma" pitchFamily="34" charset="0"/>
          <a:ea typeface="宋体"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40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36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32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8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21890" name="Picture 2" descr="未名湖背景"/>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421891" name="Rectangle 3"/>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zh-CN" altLang="zh-CN" sz="2400" b="0">
              <a:effectLst/>
              <a:ea typeface="宋体" charset="-122"/>
            </a:endParaRPr>
          </a:p>
        </p:txBody>
      </p:sp>
      <p:sp>
        <p:nvSpPr>
          <p:cNvPr id="421892" name="Rectangle 4"/>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421893" name="Rectangle 5"/>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zh-CN" altLang="zh-CN" sz="2400" b="0">
              <a:effectLst/>
              <a:ea typeface="宋体" charset="-122"/>
            </a:endParaRPr>
          </a:p>
        </p:txBody>
      </p:sp>
      <p:sp>
        <p:nvSpPr>
          <p:cNvPr id="421894" name="Rectangle 6"/>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421895" name="Rectangle 7"/>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421896" name="Rectangle 8"/>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zh-CN" altLang="zh-CN" sz="2400" b="0">
              <a:effectLst/>
              <a:ea typeface="宋体" charset="-122"/>
            </a:endParaRPr>
          </a:p>
        </p:txBody>
      </p:sp>
      <p:sp>
        <p:nvSpPr>
          <p:cNvPr id="421897" name="Rectangle 9"/>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zh-CN" altLang="zh-CN" sz="2400" b="0">
              <a:effectLst/>
              <a:ea typeface="宋体" charset="-122"/>
            </a:endParaRPr>
          </a:p>
        </p:txBody>
      </p:sp>
      <p:sp>
        <p:nvSpPr>
          <p:cNvPr id="421898" name="Rectangle 10"/>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21899" name="Rectangle 11"/>
          <p:cNvSpPr>
            <a:spLocks noGrp="1" noChangeArrowheads="1"/>
          </p:cNvSpPr>
          <p:nvPr>
            <p:ph type="body" idx="1"/>
          </p:nvPr>
        </p:nvSpPr>
        <p:spPr bwMode="auto">
          <a:xfrm>
            <a:off x="1187450" y="1989138"/>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1900" name="Rectangle 12"/>
          <p:cNvSpPr>
            <a:spLocks noGrp="1" noChangeArrowheads="1"/>
          </p:cNvSpPr>
          <p:nvPr>
            <p:ph type="ftr" sz="quarter" idx="3"/>
          </p:nvPr>
        </p:nvSpPr>
        <p:spPr bwMode="auto">
          <a:xfrm>
            <a:off x="0" y="6477000"/>
            <a:ext cx="9144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effectLst/>
                <a:ea typeface="+mn-ea"/>
              </a:defRPr>
            </a:lvl1p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0104ADE5-99FA-490B-96CE-A4985FDB89B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hf sldNum="0" hd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Tahoma" pitchFamily="34" charset="0"/>
          <a:ea typeface="宋体" charset="-122"/>
        </a:defRPr>
      </a:lvl2pPr>
      <a:lvl3pPr algn="ctr" rtl="0" fontAlgn="base">
        <a:spcBef>
          <a:spcPct val="0"/>
        </a:spcBef>
        <a:spcAft>
          <a:spcPct val="0"/>
        </a:spcAft>
        <a:defRPr sz="4400" b="1">
          <a:solidFill>
            <a:schemeClr val="tx2"/>
          </a:solidFill>
          <a:latin typeface="Tahoma" pitchFamily="34" charset="0"/>
          <a:ea typeface="宋体" charset="-122"/>
        </a:defRPr>
      </a:lvl3pPr>
      <a:lvl4pPr algn="ctr" rtl="0" fontAlgn="base">
        <a:spcBef>
          <a:spcPct val="0"/>
        </a:spcBef>
        <a:spcAft>
          <a:spcPct val="0"/>
        </a:spcAft>
        <a:defRPr sz="4400" b="1">
          <a:solidFill>
            <a:schemeClr val="tx2"/>
          </a:solidFill>
          <a:latin typeface="Tahoma" pitchFamily="34" charset="0"/>
          <a:ea typeface="宋体" charset="-122"/>
        </a:defRPr>
      </a:lvl4pPr>
      <a:lvl5pPr algn="ctr" rtl="0" fontAlgn="base">
        <a:spcBef>
          <a:spcPct val="0"/>
        </a:spcBef>
        <a:spcAft>
          <a:spcPct val="0"/>
        </a:spcAft>
        <a:defRPr sz="4400" b="1">
          <a:solidFill>
            <a:schemeClr val="tx2"/>
          </a:solidFill>
          <a:latin typeface="Tahoma" pitchFamily="34" charset="0"/>
          <a:ea typeface="宋体" charset="-122"/>
        </a:defRPr>
      </a:lvl5pPr>
      <a:lvl6pPr marL="457200" algn="ctr" rtl="0" fontAlgn="base">
        <a:spcBef>
          <a:spcPct val="0"/>
        </a:spcBef>
        <a:spcAft>
          <a:spcPct val="0"/>
        </a:spcAft>
        <a:defRPr sz="4400" b="1">
          <a:solidFill>
            <a:schemeClr val="tx2"/>
          </a:solidFill>
          <a:latin typeface="Tahoma" pitchFamily="34" charset="0"/>
          <a:ea typeface="宋体" charset="-122"/>
        </a:defRPr>
      </a:lvl6pPr>
      <a:lvl7pPr marL="914400" algn="ctr" rtl="0" fontAlgn="base">
        <a:spcBef>
          <a:spcPct val="0"/>
        </a:spcBef>
        <a:spcAft>
          <a:spcPct val="0"/>
        </a:spcAft>
        <a:defRPr sz="4400" b="1">
          <a:solidFill>
            <a:schemeClr val="tx2"/>
          </a:solidFill>
          <a:latin typeface="Tahoma" pitchFamily="34" charset="0"/>
          <a:ea typeface="宋体" charset="-122"/>
        </a:defRPr>
      </a:lvl7pPr>
      <a:lvl8pPr marL="1371600" algn="ctr" rtl="0" fontAlgn="base">
        <a:spcBef>
          <a:spcPct val="0"/>
        </a:spcBef>
        <a:spcAft>
          <a:spcPct val="0"/>
        </a:spcAft>
        <a:defRPr sz="4400" b="1">
          <a:solidFill>
            <a:schemeClr val="tx2"/>
          </a:solidFill>
          <a:latin typeface="Tahoma" pitchFamily="34" charset="0"/>
          <a:ea typeface="宋体" charset="-122"/>
        </a:defRPr>
      </a:lvl8pPr>
      <a:lvl9pPr marL="1828800" algn="ctr" rtl="0" fontAlgn="base">
        <a:spcBef>
          <a:spcPct val="0"/>
        </a:spcBef>
        <a:spcAft>
          <a:spcPct val="0"/>
        </a:spcAft>
        <a:defRPr sz="4400" b="1">
          <a:solidFill>
            <a:schemeClr val="tx2"/>
          </a:solidFill>
          <a:latin typeface="Tahoma" pitchFamily="34" charset="0"/>
          <a:ea typeface="宋体"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40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36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32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8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idm.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idx="4294967295"/>
          </p:nvPr>
        </p:nvSpPr>
        <p:spPr bwMode="auto">
          <a:xfrm>
            <a:off x="827088" y="1357298"/>
            <a:ext cx="7772400" cy="1857388"/>
          </a:xfrm>
          <a:prstGeom prst="rect">
            <a:avLst/>
          </a:prstGeom>
          <a:noFill/>
          <a:ln w="12700">
            <a:miter lim="800000"/>
            <a:headEnd/>
            <a:tailEnd/>
          </a:ln>
        </p:spPr>
        <p:txBody>
          <a:bodyPr lIns="90488" tIns="44450" rIns="90488" bIns="44450" anchor="ctr"/>
          <a:lstStyle/>
          <a:p>
            <a:r>
              <a:rPr lang="zh-CN" altLang="en-US" sz="6600" dirty="0" smtClean="0"/>
              <a:t>数据结构与算法</a:t>
            </a:r>
            <a:r>
              <a:rPr lang="en-US" altLang="zh-CN" sz="6600" dirty="0" smtClean="0"/>
              <a:t/>
            </a:r>
            <a:br>
              <a:rPr lang="en-US" altLang="zh-CN" sz="6600" dirty="0" smtClean="0"/>
            </a:br>
            <a:r>
              <a:rPr lang="en-US" altLang="zh-CN" sz="6600" dirty="0" smtClean="0"/>
              <a:t>— </a:t>
            </a:r>
            <a:r>
              <a:rPr lang="zh-CN" altLang="en-US" sz="6600" dirty="0" smtClean="0"/>
              <a:t>二叉树</a:t>
            </a:r>
            <a:endParaRPr lang="zh-CN" altLang="en-US" sz="6600" dirty="0"/>
          </a:p>
        </p:txBody>
      </p:sp>
      <p:sp>
        <p:nvSpPr>
          <p:cNvPr id="251907" name="Rectangle 3"/>
          <p:cNvSpPr>
            <a:spLocks noGrp="1" noChangeArrowheads="1"/>
          </p:cNvSpPr>
          <p:nvPr>
            <p:ph type="subTitle" idx="4294967295"/>
          </p:nvPr>
        </p:nvSpPr>
        <p:spPr bwMode="auto">
          <a:xfrm>
            <a:off x="1403350" y="3608113"/>
            <a:ext cx="6526236" cy="1357322"/>
          </a:xfrm>
          <a:prstGeom prst="rect">
            <a:avLst/>
          </a:prstGeom>
          <a:noFill/>
          <a:ln w="12700">
            <a:miter lim="800000"/>
            <a:headEnd/>
            <a:tailEnd/>
          </a:ln>
        </p:spPr>
        <p:txBody>
          <a:bodyPr lIns="90488" tIns="44450" rIns="90488" bIns="44450"/>
          <a:lstStyle/>
          <a:p>
            <a:pPr algn="ctr">
              <a:buFont typeface="Wingdings" pitchFamily="2" charset="2"/>
              <a:buNone/>
            </a:pPr>
            <a:r>
              <a:rPr lang="zh-CN" altLang="en-US" sz="4400" dirty="0">
                <a:solidFill>
                  <a:srgbClr val="000000"/>
                </a:solidFill>
                <a:latin typeface="宋体" pitchFamily="2" charset="-122"/>
              </a:rPr>
              <a:t>主讲教员</a:t>
            </a:r>
            <a:r>
              <a:rPr lang="en-US" altLang="zh-CN" sz="4400" dirty="0">
                <a:solidFill>
                  <a:srgbClr val="000000"/>
                </a:solidFill>
                <a:latin typeface="宋体" pitchFamily="2" charset="-122"/>
              </a:rPr>
              <a:t>: </a:t>
            </a:r>
            <a:r>
              <a:rPr lang="zh-CN" altLang="en-US" sz="4400" dirty="0">
                <a:solidFill>
                  <a:srgbClr val="000000"/>
                </a:solidFill>
                <a:latin typeface="宋体" pitchFamily="2" charset="-122"/>
              </a:rPr>
              <a:t>段凌宇</a:t>
            </a:r>
          </a:p>
          <a:p>
            <a:pPr algn="ctr">
              <a:buNone/>
            </a:pPr>
            <a:r>
              <a:rPr lang="en-US" altLang="zh-CN" sz="3200" dirty="0" smtClean="0">
                <a:solidFill>
                  <a:srgbClr val="000000"/>
                </a:solidFill>
                <a:latin typeface="宋体" pitchFamily="2" charset="-122"/>
              </a:rPr>
              <a:t>2016</a:t>
            </a:r>
            <a:r>
              <a:rPr lang="zh-CN" altLang="en-US" sz="3200" dirty="0" smtClean="0">
                <a:solidFill>
                  <a:srgbClr val="000000"/>
                </a:solidFill>
                <a:latin typeface="宋体" pitchFamily="2" charset="-122"/>
              </a:rPr>
              <a:t>年</a:t>
            </a:r>
            <a:r>
              <a:rPr lang="en-US" altLang="zh-CN" sz="3200" dirty="0" smtClean="0">
                <a:solidFill>
                  <a:srgbClr val="000000"/>
                </a:solidFill>
                <a:latin typeface="宋体" pitchFamily="2" charset="-122"/>
              </a:rPr>
              <a:t>4</a:t>
            </a:r>
            <a:r>
              <a:rPr lang="zh-CN" altLang="en-US" sz="3200" dirty="0" smtClean="0">
                <a:solidFill>
                  <a:srgbClr val="000000"/>
                </a:solidFill>
                <a:latin typeface="宋体" pitchFamily="2" charset="-122"/>
              </a:rPr>
              <a:t>月</a:t>
            </a:r>
            <a:r>
              <a:rPr lang="en-US" altLang="zh-CN" sz="3200" dirty="0" smtClean="0">
                <a:solidFill>
                  <a:srgbClr val="000000"/>
                </a:solidFill>
                <a:latin typeface="宋体" pitchFamily="2" charset="-122"/>
              </a:rPr>
              <a:t>18</a:t>
            </a:r>
            <a:r>
              <a:rPr lang="zh-CN" altLang="en-US" sz="3200" dirty="0" smtClean="0">
                <a:solidFill>
                  <a:srgbClr val="000000"/>
                </a:solidFill>
                <a:latin typeface="宋体" pitchFamily="2" charset="-122"/>
              </a:rPr>
              <a:t>日</a:t>
            </a:r>
            <a:endParaRPr lang="zh-CN" altLang="en-US" sz="3200" dirty="0">
              <a:solidFill>
                <a:srgbClr val="000000"/>
              </a:solidFill>
              <a:latin typeface="宋体" pitchFamily="2" charset="-122"/>
            </a:endParaRPr>
          </a:p>
        </p:txBody>
      </p:sp>
      <p:sp>
        <p:nvSpPr>
          <p:cNvPr id="251908" name="Rectangle 4"/>
          <p:cNvSpPr>
            <a:spLocks noChangeArrowheads="1"/>
          </p:cNvSpPr>
          <p:nvPr/>
        </p:nvSpPr>
        <p:spPr bwMode="auto">
          <a:xfrm>
            <a:off x="928662" y="5408849"/>
            <a:ext cx="7072362" cy="954620"/>
          </a:xfrm>
          <a:prstGeom prst="rect">
            <a:avLst/>
          </a:prstGeom>
          <a:noFill/>
          <a:ln w="12700">
            <a:noFill/>
            <a:miter lim="800000"/>
            <a:headEnd/>
            <a:tailEnd/>
          </a:ln>
          <a:effectLst/>
        </p:spPr>
        <p:txBody>
          <a:bodyPr wrap="square" lIns="90488" tIns="44450" rIns="90488" bIns="44450" anchor="ctr">
            <a:spAutoFit/>
          </a:bodyPr>
          <a:lstStyle/>
          <a:p>
            <a:pPr>
              <a:lnSpc>
                <a:spcPct val="90000"/>
              </a:lnSpc>
            </a:pPr>
            <a:r>
              <a:rPr lang="en-US" altLang="zh-CN" b="1" dirty="0">
                <a:hlinkClick r:id="rId2"/>
              </a:rPr>
              <a:t>http://www.idm.pku.edu.cn</a:t>
            </a:r>
            <a:endParaRPr lang="en-US" altLang="zh-CN" b="1" dirty="0"/>
          </a:p>
          <a:p>
            <a:r>
              <a:rPr lang="zh-CN" altLang="en-US" sz="2000" b="1" dirty="0" smtClean="0"/>
              <a:t>北京大学</a:t>
            </a:r>
            <a:r>
              <a:rPr lang="zh-CN" altLang="en-US" sz="2000" b="1" dirty="0"/>
              <a:t>信息科学与技术学院</a:t>
            </a:r>
          </a:p>
          <a:p>
            <a:r>
              <a:rPr lang="zh-CN" altLang="en-US" sz="2000" b="1" dirty="0" smtClean="0">
                <a:solidFill>
                  <a:srgbClr val="FF0066"/>
                </a:solidFill>
                <a:sym typeface="Symbol" pitchFamily="18" charset="2"/>
              </a:rPr>
              <a:t></a:t>
            </a:r>
            <a:r>
              <a:rPr lang="zh-CN" altLang="en-US" sz="2000" b="1" dirty="0">
                <a:solidFill>
                  <a:srgbClr val="FF0066"/>
                </a:solidFill>
              </a:rPr>
              <a:t>版权所有，转载或翻印必究</a:t>
            </a:r>
          </a:p>
        </p:txBody>
      </p:sp>
      <p:pic>
        <p:nvPicPr>
          <p:cNvPr id="251909" name="Picture 5" descr="logo"/>
          <p:cNvPicPr>
            <a:picLocks noChangeAspect="1" noChangeArrowheads="1"/>
          </p:cNvPicPr>
          <p:nvPr/>
        </p:nvPicPr>
        <p:blipFill>
          <a:blip r:embed="rId3" cstate="print"/>
          <a:srcRect/>
          <a:stretch>
            <a:fillRect/>
          </a:stretch>
        </p:blipFill>
        <p:spPr bwMode="auto">
          <a:xfrm>
            <a:off x="0" y="-14288"/>
            <a:ext cx="9144000" cy="1287463"/>
          </a:xfrm>
          <a:prstGeom prst="rect">
            <a:avLst/>
          </a:prstGeom>
          <a:noFill/>
        </p:spPr>
      </p:pic>
    </p:spTree>
    <p:extLst>
      <p:ext uri="{BB962C8B-B14F-4D97-AF65-F5344CB8AC3E}">
        <p14:creationId xmlns:p14="http://schemas.microsoft.com/office/powerpoint/2010/main" val="259305319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91569ADD-7854-4E7F-839F-83ED014E30E6}" type="slidenum">
              <a:rPr lang="en-US" altLang="zh-CN"/>
              <a:pPr/>
              <a:t>10</a:t>
            </a:fld>
            <a:endParaRPr lang="en-US" altLang="zh-CN"/>
          </a:p>
        </p:txBody>
      </p:sp>
      <p:sp>
        <p:nvSpPr>
          <p:cNvPr id="1069058" name="Rectangle 2"/>
          <p:cNvSpPr>
            <a:spLocks noGrp="1" noChangeArrowheads="1"/>
          </p:cNvSpPr>
          <p:nvPr>
            <p:ph type="title"/>
          </p:nvPr>
        </p:nvSpPr>
        <p:spPr>
          <a:xfrm>
            <a:off x="1330325" y="217488"/>
            <a:ext cx="6264275" cy="1462087"/>
          </a:xfrm>
        </p:spPr>
        <p:txBody>
          <a:bodyPr/>
          <a:lstStyle/>
          <a:p>
            <a:r>
              <a:rPr lang="zh-CN" altLang="en-US" dirty="0"/>
              <a:t>深度优先周游二叉树（递归实现）</a:t>
            </a:r>
          </a:p>
        </p:txBody>
      </p:sp>
      <p:sp>
        <p:nvSpPr>
          <p:cNvPr id="1069059" name="Rectangle 3"/>
          <p:cNvSpPr>
            <a:spLocks noGrp="1" noChangeArrowheads="1"/>
          </p:cNvSpPr>
          <p:nvPr>
            <p:ph type="body" idx="1"/>
          </p:nvPr>
        </p:nvSpPr>
        <p:spPr>
          <a:xfrm>
            <a:off x="455612" y="2009666"/>
            <a:ext cx="8688388" cy="4705481"/>
          </a:xfrm>
        </p:spPr>
        <p:txBody>
          <a:bodyPr/>
          <a:lstStyle/>
          <a:p>
            <a:pPr>
              <a:buFont typeface="Wingdings" pitchFamily="2" charset="2"/>
              <a:buNone/>
            </a:pPr>
            <a:r>
              <a:rPr lang="en-US" altLang="zh-CN" sz="2400" dirty="0"/>
              <a:t>template&lt;class T&gt;</a:t>
            </a:r>
          </a:p>
          <a:p>
            <a:pPr>
              <a:buNone/>
            </a:pPr>
            <a:r>
              <a:rPr lang="en-US" altLang="zh-CN" sz="2400" dirty="0"/>
              <a:t>void </a:t>
            </a:r>
            <a:r>
              <a:rPr lang="en-US" altLang="zh-CN" sz="2400" dirty="0" err="1"/>
              <a:t>BinaryTree</a:t>
            </a:r>
            <a:r>
              <a:rPr lang="en-US" altLang="zh-CN" sz="2400" dirty="0"/>
              <a:t>&lt;T</a:t>
            </a:r>
            <a:r>
              <a:rPr lang="en-US" altLang="zh-CN" sz="2400" dirty="0" smtClean="0"/>
              <a:t>&gt;::</a:t>
            </a:r>
            <a:r>
              <a:rPr lang="en-US" altLang="zh-CN" sz="2400" dirty="0" err="1" smtClean="0"/>
              <a:t>DepthOrder</a:t>
            </a:r>
            <a:r>
              <a:rPr lang="en-US" altLang="zh-CN" sz="2400" dirty="0" smtClean="0"/>
              <a:t>   (</a:t>
            </a:r>
            <a:r>
              <a:rPr lang="en-US" altLang="zh-CN" sz="2400" dirty="0" err="1" smtClean="0"/>
              <a:t>BinaryTreeNode</a:t>
            </a:r>
            <a:r>
              <a:rPr lang="en-US" altLang="zh-CN" sz="2400" dirty="0" smtClean="0"/>
              <a:t>&lt;T</a:t>
            </a:r>
            <a:r>
              <a:rPr lang="en-US" altLang="zh-CN" sz="2400" dirty="0"/>
              <a:t>&gt;* root) </a:t>
            </a:r>
            <a:r>
              <a:rPr lang="en-US" altLang="zh-CN" sz="2400" dirty="0" smtClean="0"/>
              <a:t>{</a:t>
            </a:r>
            <a:endParaRPr lang="zh-CN" altLang="en-US" sz="2400" dirty="0"/>
          </a:p>
          <a:p>
            <a:pPr>
              <a:buFont typeface="Wingdings" pitchFamily="2" charset="2"/>
              <a:buNone/>
            </a:pPr>
            <a:r>
              <a:rPr lang="zh-CN" altLang="en-US" sz="2400" dirty="0"/>
              <a:t>		</a:t>
            </a:r>
            <a:r>
              <a:rPr lang="en-US" altLang="zh-CN" sz="2400" dirty="0" smtClean="0"/>
              <a:t>if (</a:t>
            </a:r>
            <a:r>
              <a:rPr lang="en-US" altLang="zh-CN" sz="2400" dirty="0"/>
              <a:t>root!=NULL</a:t>
            </a:r>
            <a:r>
              <a:rPr lang="en-US" altLang="zh-CN" sz="2400" dirty="0" smtClean="0"/>
              <a:t>) {</a:t>
            </a:r>
            <a:endParaRPr lang="en-US" altLang="zh-CN" sz="2400" dirty="0"/>
          </a:p>
          <a:p>
            <a:pPr>
              <a:buFont typeface="Wingdings" pitchFamily="2" charset="2"/>
              <a:buNone/>
            </a:pPr>
            <a:r>
              <a:rPr lang="en-US" altLang="zh-CN" sz="2400" dirty="0"/>
              <a:t>		</a:t>
            </a:r>
            <a:r>
              <a:rPr lang="en-US" altLang="zh-CN" sz="2400" dirty="0" smtClean="0"/>
              <a:t>   Visit(root</a:t>
            </a:r>
            <a:r>
              <a:rPr lang="en-US" altLang="zh-CN" sz="2400" dirty="0"/>
              <a:t>);		</a:t>
            </a:r>
            <a:r>
              <a:rPr lang="en-US" altLang="zh-CN" sz="2400" dirty="0">
                <a:solidFill>
                  <a:schemeClr val="folHlink"/>
                </a:solidFill>
              </a:rPr>
              <a:t>//</a:t>
            </a:r>
            <a:r>
              <a:rPr lang="zh-CN" altLang="en-US" sz="2400" dirty="0">
                <a:solidFill>
                  <a:schemeClr val="folHlink"/>
                </a:solidFill>
              </a:rPr>
              <a:t>前序</a:t>
            </a:r>
          </a:p>
          <a:p>
            <a:pPr>
              <a:buFont typeface="Wingdings" pitchFamily="2" charset="2"/>
              <a:buNone/>
            </a:pPr>
            <a:r>
              <a:rPr lang="zh-CN" altLang="en-US" sz="2400" dirty="0"/>
              <a:t>		</a:t>
            </a:r>
            <a:r>
              <a:rPr lang="zh-CN" altLang="en-US" sz="2400" dirty="0" smtClean="0"/>
              <a:t>   </a:t>
            </a:r>
            <a:r>
              <a:rPr lang="en-US" altLang="zh-CN" sz="2400" dirty="0" err="1" smtClean="0"/>
              <a:t>DepthOrder</a:t>
            </a:r>
            <a:r>
              <a:rPr lang="en-US" altLang="zh-CN" sz="2400" dirty="0" smtClean="0"/>
              <a:t>(root-</a:t>
            </a:r>
            <a:r>
              <a:rPr lang="en-US" altLang="zh-CN" sz="2400" dirty="0"/>
              <a:t>&gt;</a:t>
            </a:r>
            <a:r>
              <a:rPr lang="en-US" altLang="zh-CN" sz="2400" dirty="0" err="1"/>
              <a:t>leftchild</a:t>
            </a:r>
            <a:r>
              <a:rPr lang="en-US" altLang="zh-CN" sz="2400" dirty="0"/>
              <a:t>());   </a:t>
            </a:r>
            <a:r>
              <a:rPr lang="en-US" altLang="zh-CN" sz="2400" dirty="0">
                <a:solidFill>
                  <a:srgbClr val="006600"/>
                </a:solidFill>
              </a:rPr>
              <a:t>//</a:t>
            </a:r>
            <a:r>
              <a:rPr lang="zh-CN" altLang="en-US" sz="2400" dirty="0">
                <a:solidFill>
                  <a:srgbClr val="006600"/>
                </a:solidFill>
              </a:rPr>
              <a:t>访问左子树	</a:t>
            </a:r>
          </a:p>
          <a:p>
            <a:pPr>
              <a:buFont typeface="Wingdings" pitchFamily="2" charset="2"/>
              <a:buNone/>
            </a:pPr>
            <a:r>
              <a:rPr lang="zh-CN" altLang="en-US" sz="2400" dirty="0"/>
              <a:t>		</a:t>
            </a:r>
            <a:r>
              <a:rPr lang="zh-CN" altLang="en-US" sz="2400" dirty="0" smtClean="0"/>
              <a:t>   </a:t>
            </a:r>
            <a:r>
              <a:rPr lang="en-US" altLang="zh-CN" sz="2400" dirty="0" smtClean="0"/>
              <a:t>Visit(root</a:t>
            </a:r>
            <a:r>
              <a:rPr lang="en-US" altLang="zh-CN" sz="2400" dirty="0"/>
              <a:t>);		</a:t>
            </a:r>
            <a:r>
              <a:rPr lang="en-US" altLang="zh-CN" sz="2400" dirty="0">
                <a:solidFill>
                  <a:schemeClr val="folHlink"/>
                </a:solidFill>
              </a:rPr>
              <a:t>//</a:t>
            </a:r>
            <a:r>
              <a:rPr lang="zh-CN" altLang="en-US" sz="2400" dirty="0">
                <a:solidFill>
                  <a:schemeClr val="folHlink"/>
                </a:solidFill>
              </a:rPr>
              <a:t>中序</a:t>
            </a:r>
          </a:p>
          <a:p>
            <a:pPr>
              <a:buFont typeface="Wingdings" pitchFamily="2" charset="2"/>
              <a:buNone/>
            </a:pPr>
            <a:r>
              <a:rPr lang="zh-CN" altLang="en-US" sz="2400" dirty="0"/>
              <a:t>		</a:t>
            </a:r>
            <a:r>
              <a:rPr lang="zh-CN" altLang="en-US" sz="2400" dirty="0" smtClean="0"/>
              <a:t>   </a:t>
            </a:r>
            <a:r>
              <a:rPr lang="en-US" altLang="zh-CN" sz="2400" dirty="0" err="1" smtClean="0"/>
              <a:t>DepthOrder</a:t>
            </a:r>
            <a:r>
              <a:rPr lang="en-US" altLang="zh-CN" sz="2400" dirty="0" smtClean="0"/>
              <a:t>(root-</a:t>
            </a:r>
            <a:r>
              <a:rPr lang="en-US" altLang="zh-CN" sz="2400" dirty="0"/>
              <a:t>&gt;</a:t>
            </a:r>
            <a:r>
              <a:rPr lang="en-US" altLang="zh-CN" sz="2400" dirty="0" err="1"/>
              <a:t>rightchild</a:t>
            </a:r>
            <a:r>
              <a:rPr lang="en-US" altLang="zh-CN" sz="2400" dirty="0"/>
              <a:t>());</a:t>
            </a:r>
            <a:r>
              <a:rPr lang="en-US" altLang="zh-CN" sz="2400" dirty="0">
                <a:solidFill>
                  <a:srgbClr val="006600"/>
                </a:solidFill>
              </a:rPr>
              <a:t>//</a:t>
            </a:r>
            <a:r>
              <a:rPr lang="zh-CN" altLang="en-US" sz="2400" dirty="0">
                <a:solidFill>
                  <a:srgbClr val="006600"/>
                </a:solidFill>
              </a:rPr>
              <a:t>访问右子树	</a:t>
            </a:r>
          </a:p>
          <a:p>
            <a:pPr>
              <a:buFont typeface="Wingdings" pitchFamily="2" charset="2"/>
              <a:buNone/>
            </a:pPr>
            <a:r>
              <a:rPr lang="zh-CN" altLang="en-US" sz="2400" dirty="0"/>
              <a:t>		</a:t>
            </a:r>
            <a:r>
              <a:rPr lang="zh-CN" altLang="en-US" sz="2400" dirty="0" smtClean="0"/>
              <a:t>   </a:t>
            </a:r>
            <a:r>
              <a:rPr lang="en-US" altLang="zh-CN" sz="2400" dirty="0" smtClean="0"/>
              <a:t>Visit(root</a:t>
            </a:r>
            <a:r>
              <a:rPr lang="en-US" altLang="zh-CN" sz="2400" dirty="0"/>
              <a:t>);		</a:t>
            </a:r>
            <a:r>
              <a:rPr lang="en-US" altLang="zh-CN" sz="2400" dirty="0">
                <a:solidFill>
                  <a:schemeClr val="folHlink"/>
                </a:solidFill>
              </a:rPr>
              <a:t>//</a:t>
            </a:r>
            <a:r>
              <a:rPr lang="zh-CN" altLang="en-US" sz="2400" dirty="0">
                <a:solidFill>
                  <a:schemeClr val="folHlink"/>
                </a:solidFill>
              </a:rPr>
              <a:t>后序</a:t>
            </a:r>
          </a:p>
          <a:p>
            <a:pPr>
              <a:buFont typeface="Wingdings" pitchFamily="2" charset="2"/>
              <a:buNone/>
            </a:pPr>
            <a:r>
              <a:rPr lang="zh-CN" altLang="en-US" sz="2400" dirty="0"/>
              <a:t>		</a:t>
            </a:r>
            <a:r>
              <a:rPr lang="en-US" altLang="zh-CN" sz="2400" dirty="0"/>
              <a:t>}</a:t>
            </a:r>
          </a:p>
          <a:p>
            <a:pPr>
              <a:buNone/>
            </a:pPr>
            <a:r>
              <a:rPr lang="en-US" altLang="zh-CN" sz="2400" dirty="0" smtClean="0"/>
              <a:t>}</a:t>
            </a:r>
            <a:endParaRPr lang="zh-CN" altLang="en-US" sz="2400" dirty="0"/>
          </a:p>
        </p:txBody>
      </p:sp>
    </p:spTree>
    <p:extLst>
      <p:ext uri="{BB962C8B-B14F-4D97-AF65-F5344CB8AC3E}">
        <p14:creationId xmlns:p14="http://schemas.microsoft.com/office/powerpoint/2010/main" val="539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9059">
                                            <p:txEl>
                                              <p:pRg st="5" end="5"/>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69059">
                                            <p:txEl>
                                              <p:pRg st="3" end="3"/>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9059">
                                            <p:txEl>
                                              <p:pRg st="7" end="7"/>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069059">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北京大学信息学院                 </a:t>
            </a:r>
            <a:r>
              <a:rPr lang="zh-CN" altLang="en-US">
                <a:sym typeface="Symbol" pitchFamily="18" charset="2"/>
              </a:rPr>
              <a:t></a:t>
            </a:r>
            <a:r>
              <a:rPr lang="zh-CN" altLang="en-US"/>
              <a:t>版权所有，转载或翻印必究                                 </a:t>
            </a:r>
            <a:r>
              <a:rPr lang="en-US" altLang="zh-CN"/>
              <a:t>Page  </a:t>
            </a:r>
            <a:fld id="{887CA4D1-8253-4EB7-9D3A-2705D6D2E437}" type="slidenum">
              <a:rPr lang="en-US" altLang="zh-CN"/>
              <a:pPr>
                <a:defRPr/>
              </a:pPr>
              <a:t>11</a:t>
            </a:fld>
            <a:endParaRPr lang="en-US" altLang="zh-CN"/>
          </a:p>
        </p:txBody>
      </p:sp>
      <p:sp>
        <p:nvSpPr>
          <p:cNvPr id="38915" name="Rectangle 2"/>
          <p:cNvSpPr>
            <a:spLocks noGrp="1" noChangeArrowheads="1"/>
          </p:cNvSpPr>
          <p:nvPr>
            <p:ph type="title"/>
          </p:nvPr>
        </p:nvSpPr>
        <p:spPr/>
        <p:txBody>
          <a:bodyPr/>
          <a:lstStyle/>
          <a:p>
            <a:pPr eaLnBrk="1" hangingPunct="1"/>
            <a:r>
              <a:rPr lang="zh-CN" altLang="en-US" smtClean="0"/>
              <a:t>函数调用过程中涉及的</a:t>
            </a:r>
            <a:r>
              <a:rPr lang="en-US" altLang="zh-CN" smtClean="0"/>
              <a:t/>
            </a:r>
            <a:br>
              <a:rPr lang="en-US" altLang="zh-CN" smtClean="0"/>
            </a:br>
            <a:r>
              <a:rPr lang="zh-CN" altLang="en-US" smtClean="0"/>
              <a:t>压栈、出栈处理？</a:t>
            </a:r>
          </a:p>
        </p:txBody>
      </p:sp>
      <p:sp>
        <p:nvSpPr>
          <p:cNvPr id="740355" name="Rectangle 3"/>
          <p:cNvSpPr>
            <a:spLocks noGrp="1" noChangeArrowheads="1"/>
          </p:cNvSpPr>
          <p:nvPr>
            <p:ph type="body" idx="1"/>
          </p:nvPr>
        </p:nvSpPr>
        <p:spPr>
          <a:xfrm>
            <a:off x="757238" y="2355850"/>
            <a:ext cx="8062912" cy="4025900"/>
          </a:xfrm>
        </p:spPr>
        <p:txBody>
          <a:bodyPr/>
          <a:lstStyle/>
          <a:p>
            <a:pPr eaLnBrk="1" hangingPunct="1">
              <a:lnSpc>
                <a:spcPct val="80000"/>
              </a:lnSpc>
            </a:pPr>
            <a:r>
              <a:rPr lang="zh-CN" altLang="en-US" sz="2400" smtClean="0"/>
              <a:t>函数调用时</a:t>
            </a:r>
            <a:endParaRPr lang="en-US" altLang="zh-CN" sz="2400" smtClean="0"/>
          </a:p>
          <a:p>
            <a:pPr eaLnBrk="1" hangingPunct="1">
              <a:lnSpc>
                <a:spcPct val="80000"/>
              </a:lnSpc>
              <a:buFont typeface="Wingdings" pitchFamily="2" charset="2"/>
              <a:buNone/>
            </a:pPr>
            <a:endParaRPr lang="zh-CN" altLang="en-US" sz="800" smtClean="0"/>
          </a:p>
          <a:p>
            <a:pPr eaLnBrk="1" hangingPunct="1">
              <a:lnSpc>
                <a:spcPct val="80000"/>
              </a:lnSpc>
              <a:buFont typeface="Wingdings" pitchFamily="2" charset="2"/>
              <a:buNone/>
            </a:pPr>
            <a:endParaRPr lang="zh-CN" altLang="en-US" sz="800" smtClean="0"/>
          </a:p>
          <a:p>
            <a:pPr lvl="1" eaLnBrk="1" hangingPunct="1">
              <a:lnSpc>
                <a:spcPct val="80000"/>
              </a:lnSpc>
            </a:pPr>
            <a:r>
              <a:rPr lang="zh-CN" altLang="en-US" sz="2400" smtClean="0"/>
              <a:t>首先进栈的是主函数中的下一条指令（函数调用语句的下一条可执行语句）的地址；</a:t>
            </a:r>
            <a:endParaRPr lang="en-US" altLang="zh-CN" sz="2400" smtClean="0"/>
          </a:p>
          <a:p>
            <a:pPr lvl="1" eaLnBrk="1" hangingPunct="1">
              <a:lnSpc>
                <a:spcPct val="80000"/>
              </a:lnSpc>
              <a:buFont typeface="Wingdings" pitchFamily="2" charset="2"/>
              <a:buNone/>
            </a:pPr>
            <a:endParaRPr lang="zh-CN" altLang="en-US" sz="800" smtClean="0"/>
          </a:p>
          <a:p>
            <a:pPr lvl="1" eaLnBrk="1" hangingPunct="1">
              <a:lnSpc>
                <a:spcPct val="80000"/>
              </a:lnSpc>
            </a:pPr>
            <a:r>
              <a:rPr lang="zh-CN" altLang="en-US" sz="2400" smtClean="0"/>
              <a:t>然后是函数的各个参数，在大多数的</a:t>
            </a:r>
            <a:r>
              <a:rPr lang="en-US" altLang="zh-CN" sz="2400" smtClean="0"/>
              <a:t>C</a:t>
            </a:r>
            <a:r>
              <a:rPr lang="zh-CN" altLang="en-US" sz="2400" smtClean="0"/>
              <a:t>编译器中，参数是由右往左入栈的；</a:t>
            </a:r>
            <a:endParaRPr lang="en-US" altLang="zh-CN" sz="2400" smtClean="0"/>
          </a:p>
          <a:p>
            <a:pPr lvl="1" eaLnBrk="1" hangingPunct="1">
              <a:lnSpc>
                <a:spcPct val="80000"/>
              </a:lnSpc>
              <a:buFont typeface="Wingdings" pitchFamily="2" charset="2"/>
              <a:buNone/>
            </a:pPr>
            <a:endParaRPr lang="zh-CN" altLang="en-US" sz="800" smtClean="0"/>
          </a:p>
          <a:p>
            <a:pPr lvl="1" eaLnBrk="1" hangingPunct="1">
              <a:lnSpc>
                <a:spcPct val="80000"/>
              </a:lnSpc>
            </a:pPr>
            <a:r>
              <a:rPr lang="zh-CN" altLang="en-US" sz="2400" smtClean="0"/>
              <a:t>然后是函数中的局部变量。</a:t>
            </a:r>
            <a:endParaRPr lang="en-US" altLang="zh-CN" sz="2400" smtClean="0"/>
          </a:p>
          <a:p>
            <a:pPr lvl="1" eaLnBrk="1" hangingPunct="1">
              <a:lnSpc>
                <a:spcPct val="80000"/>
              </a:lnSpc>
              <a:buFont typeface="Wingdings" pitchFamily="2" charset="2"/>
              <a:buNone/>
            </a:pPr>
            <a:endParaRPr lang="zh-CN" altLang="en-US" sz="800" smtClean="0"/>
          </a:p>
          <a:p>
            <a:pPr lvl="2" eaLnBrk="1" hangingPunct="1">
              <a:lnSpc>
                <a:spcPct val="80000"/>
              </a:lnSpc>
            </a:pPr>
            <a:r>
              <a:rPr lang="zh-CN" altLang="en-US" sz="2000" smtClean="0"/>
              <a:t>注意</a:t>
            </a:r>
            <a:r>
              <a:rPr lang="en-US" altLang="zh-CN" sz="2000" smtClean="0"/>
              <a:t>: </a:t>
            </a:r>
            <a:r>
              <a:rPr lang="zh-CN" altLang="en-US" sz="2000" smtClean="0"/>
              <a:t>静态变量是不入栈的</a:t>
            </a:r>
            <a:endParaRPr lang="en-US" altLang="zh-CN" sz="2000" smtClean="0"/>
          </a:p>
          <a:p>
            <a:pPr lvl="2" eaLnBrk="1" hangingPunct="1">
              <a:lnSpc>
                <a:spcPct val="80000"/>
              </a:lnSpc>
              <a:buFont typeface="Wingdings" pitchFamily="2" charset="2"/>
              <a:buNone/>
            </a:pPr>
            <a:endParaRPr lang="zh-CN" altLang="en-US" sz="2400" smtClean="0"/>
          </a:p>
          <a:p>
            <a:pPr eaLnBrk="1" hangingPunct="1">
              <a:lnSpc>
                <a:spcPct val="80000"/>
              </a:lnSpc>
            </a:pPr>
            <a:r>
              <a:rPr lang="zh-CN" altLang="en-US" sz="2400" smtClean="0"/>
              <a:t>函数调用结束后</a:t>
            </a:r>
          </a:p>
          <a:p>
            <a:pPr lvl="1" eaLnBrk="1" hangingPunct="1">
              <a:lnSpc>
                <a:spcPct val="80000"/>
              </a:lnSpc>
              <a:buClr>
                <a:schemeClr val="folHlink"/>
              </a:buClr>
              <a:buSzPct val="60000"/>
              <a:buFont typeface="Wingdings" pitchFamily="2" charset="2"/>
              <a:buNone/>
            </a:pPr>
            <a:endParaRPr lang="zh-CN" altLang="en-US" sz="2400" smtClean="0"/>
          </a:p>
          <a:p>
            <a:pPr lvl="1" eaLnBrk="1" hangingPunct="1">
              <a:lnSpc>
                <a:spcPct val="80000"/>
              </a:lnSpc>
            </a:pPr>
            <a:endParaRPr lang="zh-CN" altLang="en-US" sz="2400" smtClean="0"/>
          </a:p>
          <a:p>
            <a:pPr eaLnBrk="1" hangingPunct="1">
              <a:lnSpc>
                <a:spcPct val="80000"/>
              </a:lnSpc>
              <a:buFont typeface="Wingdings" pitchFamily="2" charset="2"/>
              <a:buNone/>
            </a:pPr>
            <a:endParaRPr lang="en-US" altLang="zh-CN" sz="2400" smtClean="0"/>
          </a:p>
        </p:txBody>
      </p:sp>
      <p:pic>
        <p:nvPicPr>
          <p:cNvPr id="38917" name="图片 4" descr="Tips.jpg"/>
          <p:cNvPicPr>
            <a:picLocks noChangeAspect="1"/>
          </p:cNvPicPr>
          <p:nvPr/>
        </p:nvPicPr>
        <p:blipFill>
          <a:blip r:embed="rId2" cstate="print"/>
          <a:srcRect/>
          <a:stretch>
            <a:fillRect/>
          </a:stretch>
        </p:blipFill>
        <p:spPr bwMode="auto">
          <a:xfrm>
            <a:off x="107950" y="742950"/>
            <a:ext cx="1425575" cy="1441450"/>
          </a:xfrm>
          <a:prstGeom prst="rect">
            <a:avLst/>
          </a:prstGeom>
          <a:noFill/>
          <a:ln w="9525">
            <a:noFill/>
            <a:miter lim="800000"/>
            <a:headEnd/>
            <a:tailEnd/>
          </a:ln>
        </p:spPr>
      </p:pic>
    </p:spTree>
    <p:extLst>
      <p:ext uri="{BB962C8B-B14F-4D97-AF65-F5344CB8AC3E}">
        <p14:creationId xmlns:p14="http://schemas.microsoft.com/office/powerpoint/2010/main" val="35499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03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03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035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03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zh-CN" altLang="en-US"/>
              <a:t>北京大学信息学院                 </a:t>
            </a:r>
            <a:r>
              <a:rPr lang="zh-CN" altLang="en-US">
                <a:sym typeface="Symbol" pitchFamily="18" charset="2"/>
              </a:rPr>
              <a:t></a:t>
            </a:r>
            <a:r>
              <a:rPr lang="zh-CN" altLang="en-US"/>
              <a:t>版权所有，转载或翻印必究                                 </a:t>
            </a:r>
            <a:r>
              <a:rPr lang="en-US" altLang="zh-CN"/>
              <a:t>Page  </a:t>
            </a:r>
            <a:fld id="{0C8FDEC1-43A7-49BC-851E-5B977E20C351}" type="slidenum">
              <a:rPr lang="en-US" altLang="zh-CN"/>
              <a:pPr>
                <a:defRPr/>
              </a:pPr>
              <a:t>12</a:t>
            </a:fld>
            <a:endParaRPr lang="en-US" altLang="zh-CN"/>
          </a:p>
        </p:txBody>
      </p:sp>
      <p:sp>
        <p:nvSpPr>
          <p:cNvPr id="741379" name="Rectangle 3"/>
          <p:cNvSpPr>
            <a:spLocks noGrp="1" noChangeArrowheads="1"/>
          </p:cNvSpPr>
          <p:nvPr>
            <p:ph type="body" idx="1"/>
          </p:nvPr>
        </p:nvSpPr>
        <p:spPr>
          <a:xfrm>
            <a:off x="1571625" y="1885950"/>
            <a:ext cx="7078663" cy="4629150"/>
          </a:xfrm>
        </p:spPr>
        <p:txBody>
          <a:bodyPr/>
          <a:lstStyle/>
          <a:p>
            <a:pPr eaLnBrk="1" hangingPunct="1"/>
            <a:r>
              <a:rPr lang="zh-CN" altLang="en-US" sz="2200" smtClean="0"/>
              <a:t>当本次函数调用结束后</a:t>
            </a:r>
          </a:p>
          <a:p>
            <a:pPr eaLnBrk="1" hangingPunct="1">
              <a:buFont typeface="Wingdings" pitchFamily="2" charset="2"/>
              <a:buNone/>
            </a:pPr>
            <a:endParaRPr lang="zh-CN" altLang="en-US" sz="1000" smtClean="0"/>
          </a:p>
          <a:p>
            <a:pPr lvl="1" eaLnBrk="1" hangingPunct="1"/>
            <a:r>
              <a:rPr lang="zh-CN" altLang="en-US" sz="2200" smtClean="0"/>
              <a:t>局部变量先出栈，</a:t>
            </a:r>
          </a:p>
          <a:p>
            <a:pPr lvl="1" eaLnBrk="1" hangingPunct="1"/>
            <a:r>
              <a:rPr lang="zh-CN" altLang="en-US" sz="2200" smtClean="0"/>
              <a:t>然后是参数，</a:t>
            </a:r>
          </a:p>
          <a:p>
            <a:pPr lvl="1" eaLnBrk="1" hangingPunct="1"/>
            <a:r>
              <a:rPr lang="zh-CN" altLang="en-US" sz="2200" smtClean="0"/>
              <a:t>最后栈顶指针指向最开始存的地址，也就是主函数中的下一条指令，程序由该点继续运行。</a:t>
            </a:r>
            <a:r>
              <a:rPr lang="zh-CN" altLang="en-US" sz="2200" smtClean="0">
                <a:latin typeface="Arial" pitchFamily="34" charset="0"/>
              </a:rPr>
              <a:t> </a:t>
            </a:r>
            <a:endParaRPr lang="zh-CN" altLang="en-US" sz="2200" smtClean="0"/>
          </a:p>
          <a:p>
            <a:pPr lvl="1" eaLnBrk="1" hangingPunct="1">
              <a:buFont typeface="Wingdings" pitchFamily="2" charset="2"/>
              <a:buNone/>
            </a:pPr>
            <a:endParaRPr lang="zh-CN" altLang="en-US" sz="1000" smtClean="0"/>
          </a:p>
          <a:p>
            <a:pPr eaLnBrk="1" hangingPunct="1"/>
            <a:r>
              <a:rPr lang="zh-CN" altLang="en-US" sz="2200" smtClean="0"/>
              <a:t>栈的先入后出的顺序使得函数可以嵌套</a:t>
            </a:r>
            <a:r>
              <a:rPr lang="zh-CN" altLang="zh-CN" sz="2200" smtClean="0"/>
              <a:t>、</a:t>
            </a:r>
            <a:r>
              <a:rPr lang="zh-CN" altLang="en-US" sz="2200" smtClean="0"/>
              <a:t>递归；如果递归层数太多，栈也会满，就会出现栈溢出。</a:t>
            </a:r>
            <a:r>
              <a:rPr lang="en-US" altLang="zh-CN" sz="2200" smtClean="0">
                <a:latin typeface="Arial" pitchFamily="34" charset="0"/>
              </a:rPr>
              <a:t> </a:t>
            </a:r>
            <a:endParaRPr lang="en-US" altLang="zh-CN" sz="2200" smtClean="0"/>
          </a:p>
          <a:p>
            <a:pPr eaLnBrk="1" hangingPunct="1">
              <a:buFont typeface="Wingdings" pitchFamily="2" charset="2"/>
              <a:buNone/>
            </a:pPr>
            <a:endParaRPr lang="en-US" altLang="zh-CN" sz="1000" smtClean="0"/>
          </a:p>
          <a:p>
            <a:pPr eaLnBrk="1" hangingPunct="1"/>
            <a:r>
              <a:rPr lang="zh-CN" altLang="en-US" sz="2200" smtClean="0"/>
              <a:t>在</a:t>
            </a:r>
            <a:r>
              <a:rPr lang="en-US" altLang="zh-CN" sz="2200" smtClean="0"/>
              <a:t>WINDOWS</a:t>
            </a:r>
            <a:r>
              <a:rPr lang="zh-CN" altLang="en-US" sz="2200" smtClean="0"/>
              <a:t>下，栈的缺省大小是</a:t>
            </a:r>
            <a:r>
              <a:rPr lang="en-US" altLang="zh-CN" sz="2200" smtClean="0"/>
              <a:t>1M</a:t>
            </a:r>
            <a:r>
              <a:rPr lang="zh-CN" altLang="en-US" sz="2200" smtClean="0"/>
              <a:t>（编译时就确定的常数）；在</a:t>
            </a:r>
            <a:r>
              <a:rPr lang="en-US" altLang="zh-CN" sz="2200" smtClean="0"/>
              <a:t>SunOS/Solaris/Linus</a:t>
            </a:r>
            <a:r>
              <a:rPr lang="zh-CN" altLang="en-US" sz="2200" smtClean="0"/>
              <a:t>下，栈的缺省大小是</a:t>
            </a:r>
            <a:r>
              <a:rPr lang="en-US" altLang="zh-CN" sz="2200" smtClean="0"/>
              <a:t>8M</a:t>
            </a:r>
            <a:r>
              <a:rPr lang="zh-CN" altLang="en-US" sz="2200" smtClean="0"/>
              <a:t>；如果申请的空间超过栈的剩余空间时，将提示</a:t>
            </a:r>
            <a:r>
              <a:rPr lang="en-US" altLang="zh-CN" sz="2200" smtClean="0"/>
              <a:t>overflow</a:t>
            </a:r>
            <a:r>
              <a:rPr lang="zh-CN" altLang="en-US" sz="2200" smtClean="0"/>
              <a:t>。  </a:t>
            </a:r>
            <a:r>
              <a:rPr lang="zh-CN" altLang="en-US" sz="2200" smtClean="0">
                <a:latin typeface="Arial" pitchFamily="34" charset="0"/>
              </a:rPr>
              <a:t>  </a:t>
            </a:r>
            <a:r>
              <a:rPr lang="zh-CN" altLang="en-US" sz="2200" smtClean="0"/>
              <a:t> </a:t>
            </a:r>
          </a:p>
        </p:txBody>
      </p:sp>
      <p:pic>
        <p:nvPicPr>
          <p:cNvPr id="39940" name="图片 5" descr="Tips.jpg"/>
          <p:cNvPicPr>
            <a:picLocks noChangeAspect="1"/>
          </p:cNvPicPr>
          <p:nvPr/>
        </p:nvPicPr>
        <p:blipFill>
          <a:blip r:embed="rId2" cstate="print"/>
          <a:srcRect/>
          <a:stretch>
            <a:fillRect/>
          </a:stretch>
        </p:blipFill>
        <p:spPr bwMode="auto">
          <a:xfrm>
            <a:off x="107950" y="742950"/>
            <a:ext cx="1425575" cy="1441450"/>
          </a:xfrm>
          <a:prstGeom prst="rect">
            <a:avLst/>
          </a:prstGeom>
          <a:noFill/>
          <a:ln w="9525">
            <a:noFill/>
            <a:miter lim="800000"/>
            <a:headEnd/>
            <a:tailEnd/>
          </a:ln>
        </p:spPr>
      </p:pic>
      <p:pic>
        <p:nvPicPr>
          <p:cNvPr id="6" name="图片 5" descr="effect1.jpg"/>
          <p:cNvPicPr>
            <a:picLocks noChangeAspect="1"/>
          </p:cNvPicPr>
          <p:nvPr/>
        </p:nvPicPr>
        <p:blipFill>
          <a:blip r:embed="rId3" cstate="print"/>
          <a:stretch>
            <a:fillRect/>
          </a:stretch>
        </p:blipFill>
        <p:spPr>
          <a:xfrm>
            <a:off x="6213603" y="123998"/>
            <a:ext cx="2647450" cy="30124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8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1379">
                                            <p:txEl>
                                              <p:pRg st="6" end="6"/>
                                            </p:txEl>
                                          </p:spTgt>
                                        </p:tgtEl>
                                        <p:attrNameLst>
                                          <p:attrName>style.visibility</p:attrName>
                                        </p:attrNameLst>
                                      </p:cBhvr>
                                      <p:to>
                                        <p:strVal val="visible"/>
                                      </p:to>
                                    </p:set>
                                  </p:childTnLst>
                                </p:cTn>
                              </p:par>
                              <p:par>
                                <p:cTn id="7" presetID="1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slide(from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413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A1991616-3C98-4E72-9011-106F069949A3}" type="slidenum">
              <a:rPr lang="en-US" altLang="zh-CN"/>
              <a:pPr/>
              <a:t>13</a:t>
            </a:fld>
            <a:endParaRPr lang="en-US" altLang="zh-CN"/>
          </a:p>
        </p:txBody>
      </p:sp>
      <p:sp>
        <p:nvSpPr>
          <p:cNvPr id="1205250" name="Rectangle 2"/>
          <p:cNvSpPr>
            <a:spLocks noGrp="1" noChangeArrowheads="1"/>
          </p:cNvSpPr>
          <p:nvPr>
            <p:ph type="title"/>
          </p:nvPr>
        </p:nvSpPr>
        <p:spPr>
          <a:xfrm>
            <a:off x="1150938" y="214313"/>
            <a:ext cx="4141787" cy="1462087"/>
          </a:xfrm>
        </p:spPr>
        <p:txBody>
          <a:bodyPr/>
          <a:lstStyle/>
          <a:p>
            <a:r>
              <a:rPr lang="zh-CN" altLang="en-US" dirty="0"/>
              <a:t>二叉树</a:t>
            </a:r>
            <a:r>
              <a:rPr lang="zh-CN" altLang="en-US" dirty="0">
                <a:solidFill>
                  <a:srgbClr val="7030A0"/>
                </a:solidFill>
                <a:effectLst>
                  <a:outerShdw blurRad="38100" dist="38100" dir="2700000" algn="tl">
                    <a:srgbClr val="000000">
                      <a:alpha val="43137"/>
                    </a:srgbClr>
                  </a:outerShdw>
                </a:effectLst>
              </a:rPr>
              <a:t>中序</a:t>
            </a:r>
            <a:r>
              <a:rPr lang="zh-CN" altLang="en-US" dirty="0"/>
              <a:t>游历</a:t>
            </a:r>
            <a:br>
              <a:rPr lang="zh-CN" altLang="en-US" dirty="0"/>
            </a:br>
            <a:r>
              <a:rPr lang="zh-CN" altLang="en-US" dirty="0"/>
              <a:t>递归调用示例</a:t>
            </a:r>
          </a:p>
        </p:txBody>
      </p:sp>
      <p:pic>
        <p:nvPicPr>
          <p:cNvPr id="1205253" name="Picture 5" descr="图片4"/>
          <p:cNvPicPr>
            <a:picLocks noGrp="1" noChangeAspect="1" noChangeArrowheads="1"/>
          </p:cNvPicPr>
          <p:nvPr>
            <p:ph sz="half" idx="2"/>
          </p:nvPr>
        </p:nvPicPr>
        <p:blipFill>
          <a:blip r:embed="rId2" cstate="print"/>
          <a:srcRect/>
          <a:stretch>
            <a:fillRect/>
          </a:stretch>
        </p:blipFill>
        <p:spPr>
          <a:xfrm>
            <a:off x="5688013" y="57150"/>
            <a:ext cx="3384550" cy="1677988"/>
          </a:xfrm>
          <a:prstGeom prst="rect">
            <a:avLst/>
          </a:prstGeom>
          <a:ln>
            <a:noFill/>
          </a:ln>
          <a:effectLst>
            <a:outerShdw blurRad="292100" dist="139700" dir="2700000" algn="tl" rotWithShape="0">
              <a:srgbClr val="333333">
                <a:alpha val="65000"/>
              </a:srgbClr>
            </a:outerShdw>
          </a:effectLst>
        </p:spPr>
      </p:pic>
      <p:sp>
        <p:nvSpPr>
          <p:cNvPr id="1205265" name="AutoShape 17"/>
          <p:cNvSpPr>
            <a:spLocks noChangeArrowheads="1"/>
          </p:cNvSpPr>
          <p:nvPr/>
        </p:nvSpPr>
        <p:spPr bwMode="auto">
          <a:xfrm>
            <a:off x="223838" y="190182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A</a:t>
            </a:r>
          </a:p>
        </p:txBody>
      </p:sp>
      <p:sp>
        <p:nvSpPr>
          <p:cNvPr id="1205267" name="AutoShape 19"/>
          <p:cNvSpPr>
            <a:spLocks noChangeArrowheads="1"/>
          </p:cNvSpPr>
          <p:nvPr/>
        </p:nvSpPr>
        <p:spPr bwMode="auto">
          <a:xfrm>
            <a:off x="1965325" y="18907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B</a:t>
            </a:r>
          </a:p>
        </p:txBody>
      </p:sp>
      <p:sp>
        <p:nvSpPr>
          <p:cNvPr id="1205268" name="AutoShape 20"/>
          <p:cNvSpPr>
            <a:spLocks noChangeArrowheads="1"/>
          </p:cNvSpPr>
          <p:nvPr/>
        </p:nvSpPr>
        <p:spPr bwMode="auto">
          <a:xfrm>
            <a:off x="1952625" y="301307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C</a:t>
            </a:r>
          </a:p>
        </p:txBody>
      </p:sp>
      <p:sp>
        <p:nvSpPr>
          <p:cNvPr id="1205269" name="AutoShape 21"/>
          <p:cNvSpPr>
            <a:spLocks noChangeArrowheads="1"/>
          </p:cNvSpPr>
          <p:nvPr/>
        </p:nvSpPr>
        <p:spPr bwMode="auto">
          <a:xfrm>
            <a:off x="3679825" y="19034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D</a:t>
            </a:r>
          </a:p>
        </p:txBody>
      </p:sp>
      <p:sp>
        <p:nvSpPr>
          <p:cNvPr id="1205270" name="AutoShape 22"/>
          <p:cNvSpPr>
            <a:spLocks noChangeArrowheads="1"/>
          </p:cNvSpPr>
          <p:nvPr/>
        </p:nvSpPr>
        <p:spPr bwMode="auto">
          <a:xfrm>
            <a:off x="3679825" y="35417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E</a:t>
            </a:r>
          </a:p>
        </p:txBody>
      </p:sp>
      <p:sp>
        <p:nvSpPr>
          <p:cNvPr id="1205271" name="AutoShape 23"/>
          <p:cNvSpPr>
            <a:spLocks noChangeArrowheads="1"/>
          </p:cNvSpPr>
          <p:nvPr/>
        </p:nvSpPr>
        <p:spPr bwMode="auto">
          <a:xfrm>
            <a:off x="3679825" y="4567238"/>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F</a:t>
            </a:r>
          </a:p>
        </p:txBody>
      </p:sp>
      <p:sp>
        <p:nvSpPr>
          <p:cNvPr id="1205272" name="AutoShape 24"/>
          <p:cNvSpPr>
            <a:spLocks noChangeArrowheads="1"/>
          </p:cNvSpPr>
          <p:nvPr/>
        </p:nvSpPr>
        <p:spPr bwMode="auto">
          <a:xfrm>
            <a:off x="5337175" y="465296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G</a:t>
            </a:r>
          </a:p>
        </p:txBody>
      </p:sp>
      <p:sp>
        <p:nvSpPr>
          <p:cNvPr id="1205273" name="AutoShape 25"/>
          <p:cNvSpPr>
            <a:spLocks noChangeArrowheads="1"/>
          </p:cNvSpPr>
          <p:nvPr/>
        </p:nvSpPr>
        <p:spPr bwMode="auto">
          <a:xfrm>
            <a:off x="5337175" y="530066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H</a:t>
            </a:r>
          </a:p>
        </p:txBody>
      </p:sp>
      <p:sp>
        <p:nvSpPr>
          <p:cNvPr id="1205274" name="AutoShape 26"/>
          <p:cNvSpPr>
            <a:spLocks noChangeArrowheads="1"/>
          </p:cNvSpPr>
          <p:nvPr/>
        </p:nvSpPr>
        <p:spPr bwMode="auto">
          <a:xfrm>
            <a:off x="5351463" y="62214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I</a:t>
            </a:r>
          </a:p>
        </p:txBody>
      </p:sp>
      <p:sp>
        <p:nvSpPr>
          <p:cNvPr id="1205275" name="Rectangle 27"/>
          <p:cNvSpPr>
            <a:spLocks noChangeArrowheads="1"/>
          </p:cNvSpPr>
          <p:nvPr/>
        </p:nvSpPr>
        <p:spPr bwMode="auto">
          <a:xfrm>
            <a:off x="2097088" y="2593975"/>
            <a:ext cx="1008062" cy="252413"/>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Visit(A)</a:t>
            </a:r>
          </a:p>
        </p:txBody>
      </p:sp>
      <p:sp>
        <p:nvSpPr>
          <p:cNvPr id="1205280" name="Rectangle 32"/>
          <p:cNvSpPr>
            <a:spLocks noChangeArrowheads="1"/>
          </p:cNvSpPr>
          <p:nvPr/>
        </p:nvSpPr>
        <p:spPr bwMode="auto">
          <a:xfrm>
            <a:off x="3824288" y="2524125"/>
            <a:ext cx="1008062" cy="252413"/>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Visit(B)</a:t>
            </a:r>
          </a:p>
        </p:txBody>
      </p:sp>
      <p:sp>
        <p:nvSpPr>
          <p:cNvPr id="1205281" name="Rectangle 33"/>
          <p:cNvSpPr>
            <a:spLocks noChangeArrowheads="1"/>
          </p:cNvSpPr>
          <p:nvPr/>
        </p:nvSpPr>
        <p:spPr bwMode="auto">
          <a:xfrm>
            <a:off x="3840163" y="4183063"/>
            <a:ext cx="1008062"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Visit(C)</a:t>
            </a:r>
          </a:p>
        </p:txBody>
      </p:sp>
      <p:sp>
        <p:nvSpPr>
          <p:cNvPr id="1205282" name="Rectangle 34"/>
          <p:cNvSpPr>
            <a:spLocks noChangeArrowheads="1"/>
          </p:cNvSpPr>
          <p:nvPr/>
        </p:nvSpPr>
        <p:spPr bwMode="auto">
          <a:xfrm>
            <a:off x="5480050" y="2551113"/>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Visit(D)</a:t>
            </a:r>
          </a:p>
        </p:txBody>
      </p:sp>
      <p:sp>
        <p:nvSpPr>
          <p:cNvPr id="1205283" name="AutoShape 35"/>
          <p:cNvSpPr>
            <a:spLocks noChangeArrowheads="1"/>
          </p:cNvSpPr>
          <p:nvPr/>
        </p:nvSpPr>
        <p:spPr bwMode="auto">
          <a:xfrm>
            <a:off x="5337175" y="1887538"/>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84" name="AutoShape 36"/>
          <p:cNvSpPr>
            <a:spLocks noChangeArrowheads="1"/>
          </p:cNvSpPr>
          <p:nvPr/>
        </p:nvSpPr>
        <p:spPr bwMode="auto">
          <a:xfrm>
            <a:off x="5337175" y="299720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85" name="Rectangle 37"/>
          <p:cNvSpPr>
            <a:spLocks noChangeArrowheads="1"/>
          </p:cNvSpPr>
          <p:nvPr/>
        </p:nvSpPr>
        <p:spPr bwMode="auto">
          <a:xfrm>
            <a:off x="5553075" y="4292600"/>
            <a:ext cx="1008063" cy="252413"/>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Visit(E)</a:t>
            </a:r>
          </a:p>
        </p:txBody>
      </p:sp>
      <p:sp>
        <p:nvSpPr>
          <p:cNvPr id="1205286" name="AutoShape 38"/>
          <p:cNvSpPr>
            <a:spLocks noChangeArrowheads="1"/>
          </p:cNvSpPr>
          <p:nvPr/>
        </p:nvSpPr>
        <p:spPr bwMode="auto">
          <a:xfrm>
            <a:off x="5337175" y="3602038"/>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87" name="AutoShape 39"/>
          <p:cNvSpPr>
            <a:spLocks noChangeArrowheads="1"/>
          </p:cNvSpPr>
          <p:nvPr/>
        </p:nvSpPr>
        <p:spPr bwMode="auto">
          <a:xfrm>
            <a:off x="3651250" y="289560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88" name="Rectangle 40"/>
          <p:cNvSpPr>
            <a:spLocks noChangeArrowheads="1"/>
          </p:cNvSpPr>
          <p:nvPr/>
        </p:nvSpPr>
        <p:spPr bwMode="auto">
          <a:xfrm>
            <a:off x="5480050" y="5876925"/>
            <a:ext cx="1008063" cy="252413"/>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Visit(F)</a:t>
            </a:r>
          </a:p>
        </p:txBody>
      </p:sp>
      <p:sp>
        <p:nvSpPr>
          <p:cNvPr id="1205289" name="AutoShape 41"/>
          <p:cNvSpPr>
            <a:spLocks noChangeArrowheads="1"/>
          </p:cNvSpPr>
          <p:nvPr/>
        </p:nvSpPr>
        <p:spPr bwMode="auto">
          <a:xfrm>
            <a:off x="7194550" y="19367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90" name="Rectangle 42"/>
          <p:cNvSpPr>
            <a:spLocks noChangeArrowheads="1"/>
          </p:cNvSpPr>
          <p:nvPr/>
        </p:nvSpPr>
        <p:spPr bwMode="auto">
          <a:xfrm>
            <a:off x="7337425" y="2570163"/>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Visit(G)</a:t>
            </a:r>
          </a:p>
        </p:txBody>
      </p:sp>
      <p:sp>
        <p:nvSpPr>
          <p:cNvPr id="1205291" name="AutoShape 43"/>
          <p:cNvSpPr>
            <a:spLocks noChangeArrowheads="1"/>
          </p:cNvSpPr>
          <p:nvPr/>
        </p:nvSpPr>
        <p:spPr bwMode="auto">
          <a:xfrm>
            <a:off x="7194550" y="295910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92" name="AutoShape 44"/>
          <p:cNvSpPr>
            <a:spLocks noChangeArrowheads="1"/>
          </p:cNvSpPr>
          <p:nvPr/>
        </p:nvSpPr>
        <p:spPr bwMode="auto">
          <a:xfrm>
            <a:off x="7221538" y="36639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93" name="Rectangle 45"/>
          <p:cNvSpPr>
            <a:spLocks noChangeArrowheads="1"/>
          </p:cNvSpPr>
          <p:nvPr/>
        </p:nvSpPr>
        <p:spPr bwMode="auto">
          <a:xfrm>
            <a:off x="7364413" y="4297363"/>
            <a:ext cx="1008062"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Visit(H)</a:t>
            </a:r>
          </a:p>
        </p:txBody>
      </p:sp>
      <p:sp>
        <p:nvSpPr>
          <p:cNvPr id="1205294" name="AutoShape 46"/>
          <p:cNvSpPr>
            <a:spLocks noChangeArrowheads="1"/>
          </p:cNvSpPr>
          <p:nvPr/>
        </p:nvSpPr>
        <p:spPr bwMode="auto">
          <a:xfrm>
            <a:off x="7221538" y="468630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95" name="AutoShape 47"/>
          <p:cNvSpPr>
            <a:spLocks noChangeArrowheads="1"/>
          </p:cNvSpPr>
          <p:nvPr/>
        </p:nvSpPr>
        <p:spPr bwMode="auto">
          <a:xfrm>
            <a:off x="7251700" y="531812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sp>
        <p:nvSpPr>
          <p:cNvPr id="1205296" name="Rectangle 48"/>
          <p:cNvSpPr>
            <a:spLocks noChangeArrowheads="1"/>
          </p:cNvSpPr>
          <p:nvPr/>
        </p:nvSpPr>
        <p:spPr bwMode="auto">
          <a:xfrm>
            <a:off x="7394575" y="5951538"/>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Visit(I)</a:t>
            </a:r>
          </a:p>
        </p:txBody>
      </p:sp>
      <p:sp>
        <p:nvSpPr>
          <p:cNvPr id="1205297" name="AutoShape 49"/>
          <p:cNvSpPr>
            <a:spLocks noChangeArrowheads="1"/>
          </p:cNvSpPr>
          <p:nvPr/>
        </p:nvSpPr>
        <p:spPr bwMode="auto">
          <a:xfrm>
            <a:off x="7251700" y="634047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InOrder</a:t>
            </a:r>
          </a:p>
          <a:p>
            <a:r>
              <a:rPr lang="en-US" altLang="zh-CN" sz="1400">
                <a:effectLst/>
              </a:rPr>
              <a:t>NULL</a:t>
            </a:r>
          </a:p>
        </p:txBody>
      </p:sp>
      <p:cxnSp>
        <p:nvCxnSpPr>
          <p:cNvPr id="1205300" name="AutoShape 52"/>
          <p:cNvCxnSpPr>
            <a:cxnSpLocks noChangeShapeType="1"/>
            <a:endCxn id="1205267" idx="1"/>
          </p:cNvCxnSpPr>
          <p:nvPr/>
        </p:nvCxnSpPr>
        <p:spPr bwMode="auto">
          <a:xfrm>
            <a:off x="1592263" y="2133600"/>
            <a:ext cx="350837" cy="9525"/>
          </a:xfrm>
          <a:prstGeom prst="straightConnector1">
            <a:avLst/>
          </a:prstGeom>
          <a:noFill/>
          <a:ln w="44450">
            <a:solidFill>
              <a:schemeClr val="hlink"/>
            </a:solidFill>
            <a:prstDash val="lgDash"/>
            <a:round/>
            <a:headEnd/>
            <a:tailEnd type="triangle" w="med" len="med"/>
          </a:ln>
          <a:effectLst/>
        </p:spPr>
      </p:cxnSp>
      <p:cxnSp>
        <p:nvCxnSpPr>
          <p:cNvPr id="1205301" name="AutoShape 53"/>
          <p:cNvCxnSpPr>
            <a:cxnSpLocks noChangeShapeType="1"/>
          </p:cNvCxnSpPr>
          <p:nvPr/>
        </p:nvCxnSpPr>
        <p:spPr bwMode="auto">
          <a:xfrm>
            <a:off x="3262313" y="2133600"/>
            <a:ext cx="409575" cy="22225"/>
          </a:xfrm>
          <a:prstGeom prst="straightConnector1">
            <a:avLst/>
          </a:prstGeom>
          <a:noFill/>
          <a:ln w="44450">
            <a:solidFill>
              <a:schemeClr val="hlink"/>
            </a:solidFill>
            <a:round/>
            <a:headEnd/>
            <a:tailEnd type="triangle" w="med" len="med"/>
          </a:ln>
          <a:effectLst/>
        </p:spPr>
      </p:cxnSp>
      <p:cxnSp>
        <p:nvCxnSpPr>
          <p:cNvPr id="1205302" name="AutoShape 54"/>
          <p:cNvCxnSpPr>
            <a:cxnSpLocks noChangeShapeType="1"/>
            <a:stCxn id="1205269" idx="3"/>
            <a:endCxn id="1205283" idx="1"/>
          </p:cNvCxnSpPr>
          <p:nvPr/>
        </p:nvCxnSpPr>
        <p:spPr bwMode="auto">
          <a:xfrm flipV="1">
            <a:off x="4997450" y="2139950"/>
            <a:ext cx="317500" cy="15875"/>
          </a:xfrm>
          <a:prstGeom prst="straightConnector1">
            <a:avLst/>
          </a:prstGeom>
          <a:noFill/>
          <a:ln w="44450">
            <a:solidFill>
              <a:schemeClr val="hlink"/>
            </a:solidFill>
            <a:round/>
            <a:headEnd/>
            <a:tailEnd type="triangle" w="med" len="med"/>
          </a:ln>
          <a:effectLst/>
        </p:spPr>
      </p:cxnSp>
      <p:cxnSp>
        <p:nvCxnSpPr>
          <p:cNvPr id="1205303" name="AutoShape 55"/>
          <p:cNvCxnSpPr>
            <a:cxnSpLocks noChangeShapeType="1"/>
          </p:cNvCxnSpPr>
          <p:nvPr/>
        </p:nvCxnSpPr>
        <p:spPr bwMode="auto">
          <a:xfrm flipH="1">
            <a:off x="6516688" y="2133600"/>
            <a:ext cx="144462" cy="538163"/>
          </a:xfrm>
          <a:prstGeom prst="curvedConnector3">
            <a:avLst>
              <a:gd name="adj1" fmla="val -142856"/>
            </a:avLst>
          </a:prstGeom>
          <a:noFill/>
          <a:ln w="44450">
            <a:solidFill>
              <a:srgbClr val="00CC00"/>
            </a:solidFill>
            <a:round/>
            <a:headEnd/>
            <a:tailEnd type="triangle" w="med" len="med"/>
          </a:ln>
          <a:effectLst/>
        </p:spPr>
      </p:cxnSp>
      <p:cxnSp>
        <p:nvCxnSpPr>
          <p:cNvPr id="1205304" name="AutoShape 56"/>
          <p:cNvCxnSpPr>
            <a:cxnSpLocks noChangeShapeType="1"/>
          </p:cNvCxnSpPr>
          <p:nvPr/>
        </p:nvCxnSpPr>
        <p:spPr bwMode="auto">
          <a:xfrm rot="10800000">
            <a:off x="4859338" y="2636838"/>
            <a:ext cx="460375" cy="598487"/>
          </a:xfrm>
          <a:prstGeom prst="curvedConnector3">
            <a:avLst>
              <a:gd name="adj1" fmla="val 50000"/>
            </a:avLst>
          </a:prstGeom>
          <a:noFill/>
          <a:ln w="44450">
            <a:solidFill>
              <a:srgbClr val="00CC00"/>
            </a:solidFill>
            <a:round/>
            <a:headEnd/>
            <a:tailEnd type="triangle" w="med" len="med"/>
          </a:ln>
          <a:effectLst/>
        </p:spPr>
      </p:cxnSp>
      <p:cxnSp>
        <p:nvCxnSpPr>
          <p:cNvPr id="1205305" name="AutoShape 57"/>
          <p:cNvCxnSpPr>
            <a:cxnSpLocks noChangeShapeType="1"/>
            <a:stCxn id="1205287" idx="1"/>
            <a:endCxn id="1205275" idx="3"/>
          </p:cNvCxnSpPr>
          <p:nvPr/>
        </p:nvCxnSpPr>
        <p:spPr bwMode="auto">
          <a:xfrm rot="10800000">
            <a:off x="3127375" y="2720975"/>
            <a:ext cx="501650" cy="427038"/>
          </a:xfrm>
          <a:prstGeom prst="curvedConnector3">
            <a:avLst>
              <a:gd name="adj1" fmla="val 50000"/>
            </a:avLst>
          </a:prstGeom>
          <a:noFill/>
          <a:ln w="44450">
            <a:solidFill>
              <a:srgbClr val="00CC00"/>
            </a:solidFill>
            <a:round/>
            <a:headEnd/>
            <a:tailEnd type="triangle" w="med" len="med"/>
          </a:ln>
          <a:effectLst/>
        </p:spPr>
      </p:cxnSp>
      <p:cxnSp>
        <p:nvCxnSpPr>
          <p:cNvPr id="1205306" name="AutoShape 58"/>
          <p:cNvCxnSpPr>
            <a:cxnSpLocks noChangeShapeType="1"/>
          </p:cNvCxnSpPr>
          <p:nvPr/>
        </p:nvCxnSpPr>
        <p:spPr bwMode="auto">
          <a:xfrm>
            <a:off x="3276600" y="3284538"/>
            <a:ext cx="387350" cy="528637"/>
          </a:xfrm>
          <a:prstGeom prst="curvedConnector3">
            <a:avLst>
              <a:gd name="adj1" fmla="val 50000"/>
            </a:avLst>
          </a:prstGeom>
          <a:noFill/>
          <a:ln w="44450">
            <a:solidFill>
              <a:schemeClr val="hlink"/>
            </a:solidFill>
            <a:round/>
            <a:headEnd/>
            <a:tailEnd type="triangle" w="med" len="med"/>
          </a:ln>
          <a:effectLst/>
        </p:spPr>
      </p:cxnSp>
      <p:cxnSp>
        <p:nvCxnSpPr>
          <p:cNvPr id="1205307" name="AutoShape 59"/>
          <p:cNvCxnSpPr>
            <a:cxnSpLocks noChangeShapeType="1"/>
          </p:cNvCxnSpPr>
          <p:nvPr/>
        </p:nvCxnSpPr>
        <p:spPr bwMode="auto">
          <a:xfrm>
            <a:off x="5003800" y="3789363"/>
            <a:ext cx="317500" cy="60325"/>
          </a:xfrm>
          <a:prstGeom prst="curvedConnector3">
            <a:avLst>
              <a:gd name="adj1" fmla="val 50000"/>
            </a:avLst>
          </a:prstGeom>
          <a:noFill/>
          <a:ln w="44450">
            <a:solidFill>
              <a:schemeClr val="hlink"/>
            </a:solidFill>
            <a:round/>
            <a:headEnd/>
            <a:tailEnd type="triangle" w="med" len="med"/>
          </a:ln>
          <a:effectLst/>
        </p:spPr>
      </p:cxnSp>
      <p:cxnSp>
        <p:nvCxnSpPr>
          <p:cNvPr id="1205308" name="AutoShape 60"/>
          <p:cNvCxnSpPr>
            <a:cxnSpLocks noChangeShapeType="1"/>
          </p:cNvCxnSpPr>
          <p:nvPr/>
        </p:nvCxnSpPr>
        <p:spPr bwMode="auto">
          <a:xfrm flipH="1">
            <a:off x="6588125" y="3860800"/>
            <a:ext cx="71438" cy="565150"/>
          </a:xfrm>
          <a:prstGeom prst="curvedConnector3">
            <a:avLst>
              <a:gd name="adj1" fmla="val -86667"/>
            </a:avLst>
          </a:prstGeom>
          <a:noFill/>
          <a:ln w="44450">
            <a:solidFill>
              <a:srgbClr val="00CC00"/>
            </a:solidFill>
            <a:round/>
            <a:headEnd/>
            <a:tailEnd type="triangle" w="med" len="med"/>
          </a:ln>
          <a:effectLst/>
        </p:spPr>
      </p:cxnSp>
      <p:cxnSp>
        <p:nvCxnSpPr>
          <p:cNvPr id="1205309" name="AutoShape 61"/>
          <p:cNvCxnSpPr>
            <a:cxnSpLocks noChangeShapeType="1"/>
          </p:cNvCxnSpPr>
          <p:nvPr/>
        </p:nvCxnSpPr>
        <p:spPr bwMode="auto">
          <a:xfrm flipV="1">
            <a:off x="6659563" y="2205038"/>
            <a:ext cx="517525" cy="2716212"/>
          </a:xfrm>
          <a:prstGeom prst="curvedConnector3">
            <a:avLst>
              <a:gd name="adj1" fmla="val 50000"/>
            </a:avLst>
          </a:prstGeom>
          <a:noFill/>
          <a:ln w="44450">
            <a:solidFill>
              <a:schemeClr val="hlink"/>
            </a:solidFill>
            <a:round/>
            <a:headEnd/>
            <a:tailEnd type="triangle" w="med" len="med"/>
          </a:ln>
          <a:effectLst/>
        </p:spPr>
      </p:cxnSp>
      <p:cxnSp>
        <p:nvCxnSpPr>
          <p:cNvPr id="1205310" name="AutoShape 62"/>
          <p:cNvCxnSpPr>
            <a:cxnSpLocks noChangeShapeType="1"/>
          </p:cNvCxnSpPr>
          <p:nvPr/>
        </p:nvCxnSpPr>
        <p:spPr bwMode="auto">
          <a:xfrm flipH="1">
            <a:off x="8388350" y="2205038"/>
            <a:ext cx="123825" cy="482600"/>
          </a:xfrm>
          <a:prstGeom prst="curvedConnector4">
            <a:avLst>
              <a:gd name="adj1" fmla="val -166667"/>
              <a:gd name="adj2" fmla="val 75657"/>
            </a:avLst>
          </a:prstGeom>
          <a:noFill/>
          <a:ln w="44450">
            <a:solidFill>
              <a:srgbClr val="00CC00"/>
            </a:solidFill>
            <a:round/>
            <a:headEnd/>
            <a:tailEnd type="triangle" w="med" len="med"/>
          </a:ln>
          <a:effectLst/>
        </p:spPr>
      </p:cxnSp>
      <p:cxnSp>
        <p:nvCxnSpPr>
          <p:cNvPr id="1205311" name="AutoShape 63"/>
          <p:cNvCxnSpPr>
            <a:cxnSpLocks noChangeShapeType="1"/>
          </p:cNvCxnSpPr>
          <p:nvPr/>
        </p:nvCxnSpPr>
        <p:spPr bwMode="auto">
          <a:xfrm rot="10800000" flipV="1">
            <a:off x="4859338" y="3213100"/>
            <a:ext cx="2301875" cy="1098550"/>
          </a:xfrm>
          <a:prstGeom prst="curvedConnector3">
            <a:avLst>
              <a:gd name="adj1" fmla="val 50000"/>
            </a:avLst>
          </a:prstGeom>
          <a:noFill/>
          <a:ln w="44450">
            <a:solidFill>
              <a:srgbClr val="00CC00"/>
            </a:solidFill>
            <a:round/>
            <a:headEnd/>
            <a:tailEnd type="triangle" w="med" len="med"/>
          </a:ln>
          <a:effectLst/>
        </p:spPr>
      </p:cxnSp>
      <p:cxnSp>
        <p:nvCxnSpPr>
          <p:cNvPr id="1205312" name="AutoShape 64"/>
          <p:cNvCxnSpPr>
            <a:cxnSpLocks noChangeShapeType="1"/>
            <a:stCxn id="1205271" idx="3"/>
            <a:endCxn id="1205273" idx="1"/>
          </p:cNvCxnSpPr>
          <p:nvPr/>
        </p:nvCxnSpPr>
        <p:spPr bwMode="auto">
          <a:xfrm>
            <a:off x="4997450" y="4819650"/>
            <a:ext cx="317500" cy="733425"/>
          </a:xfrm>
          <a:prstGeom prst="curvedConnector3">
            <a:avLst>
              <a:gd name="adj1" fmla="val 50000"/>
            </a:avLst>
          </a:prstGeom>
          <a:noFill/>
          <a:ln w="44450">
            <a:solidFill>
              <a:schemeClr val="hlink"/>
            </a:solidFill>
            <a:round/>
            <a:headEnd/>
            <a:tailEnd type="triangle" w="med" len="med"/>
          </a:ln>
          <a:effectLst/>
        </p:spPr>
      </p:cxnSp>
      <p:cxnSp>
        <p:nvCxnSpPr>
          <p:cNvPr id="1205313" name="AutoShape 65"/>
          <p:cNvCxnSpPr>
            <a:cxnSpLocks noChangeShapeType="1"/>
          </p:cNvCxnSpPr>
          <p:nvPr/>
        </p:nvCxnSpPr>
        <p:spPr bwMode="auto">
          <a:xfrm flipV="1">
            <a:off x="6659563" y="3933825"/>
            <a:ext cx="544512" cy="1636713"/>
          </a:xfrm>
          <a:prstGeom prst="curvedConnector3">
            <a:avLst>
              <a:gd name="adj1" fmla="val 49856"/>
            </a:avLst>
          </a:prstGeom>
          <a:noFill/>
          <a:ln w="44450">
            <a:solidFill>
              <a:schemeClr val="hlink"/>
            </a:solidFill>
            <a:round/>
            <a:headEnd/>
            <a:tailEnd type="triangle" w="med" len="med"/>
          </a:ln>
          <a:effectLst/>
        </p:spPr>
      </p:cxnSp>
      <p:cxnSp>
        <p:nvCxnSpPr>
          <p:cNvPr id="1205314" name="AutoShape 66"/>
          <p:cNvCxnSpPr>
            <a:cxnSpLocks noChangeShapeType="1"/>
          </p:cNvCxnSpPr>
          <p:nvPr/>
        </p:nvCxnSpPr>
        <p:spPr bwMode="auto">
          <a:xfrm flipH="1">
            <a:off x="8388350" y="3933825"/>
            <a:ext cx="144463" cy="508000"/>
          </a:xfrm>
          <a:prstGeom prst="curvedConnector3">
            <a:avLst>
              <a:gd name="adj1" fmla="val -142856"/>
            </a:avLst>
          </a:prstGeom>
          <a:noFill/>
          <a:ln w="44450">
            <a:solidFill>
              <a:srgbClr val="00CC00"/>
            </a:solidFill>
            <a:round/>
            <a:headEnd/>
            <a:tailEnd type="triangle" w="med" len="med"/>
          </a:ln>
          <a:effectLst/>
        </p:spPr>
      </p:cxnSp>
      <p:cxnSp>
        <p:nvCxnSpPr>
          <p:cNvPr id="1205315" name="AutoShape 67"/>
          <p:cNvCxnSpPr>
            <a:cxnSpLocks noChangeShapeType="1"/>
            <a:stCxn id="1205294" idx="1"/>
            <a:endCxn id="1205288" idx="3"/>
          </p:cNvCxnSpPr>
          <p:nvPr/>
        </p:nvCxnSpPr>
        <p:spPr bwMode="auto">
          <a:xfrm rot="10800000" flipV="1">
            <a:off x="6510338" y="4938713"/>
            <a:ext cx="688975" cy="1065212"/>
          </a:xfrm>
          <a:prstGeom prst="curvedConnector3">
            <a:avLst>
              <a:gd name="adj1" fmla="val 37556"/>
            </a:avLst>
          </a:prstGeom>
          <a:noFill/>
          <a:ln w="44450">
            <a:solidFill>
              <a:srgbClr val="00CC00"/>
            </a:solidFill>
            <a:round/>
            <a:headEnd/>
            <a:tailEnd type="triangle" w="med" len="med"/>
          </a:ln>
          <a:effectLst/>
        </p:spPr>
      </p:cxnSp>
      <p:cxnSp>
        <p:nvCxnSpPr>
          <p:cNvPr id="1205316" name="AutoShape 68"/>
          <p:cNvCxnSpPr>
            <a:cxnSpLocks noChangeShapeType="1"/>
            <a:stCxn id="1205274" idx="3"/>
            <a:endCxn id="1205295" idx="1"/>
          </p:cNvCxnSpPr>
          <p:nvPr/>
        </p:nvCxnSpPr>
        <p:spPr bwMode="auto">
          <a:xfrm flipV="1">
            <a:off x="6669088" y="5570538"/>
            <a:ext cx="560387" cy="903287"/>
          </a:xfrm>
          <a:prstGeom prst="curvedConnector3">
            <a:avLst>
              <a:gd name="adj1" fmla="val 49856"/>
            </a:avLst>
          </a:prstGeom>
          <a:noFill/>
          <a:ln w="44450">
            <a:solidFill>
              <a:schemeClr val="hlink"/>
            </a:solidFill>
            <a:round/>
            <a:headEnd/>
            <a:tailEnd type="triangle" w="med" len="med"/>
          </a:ln>
          <a:effectLst/>
        </p:spPr>
      </p:cxnSp>
      <p:cxnSp>
        <p:nvCxnSpPr>
          <p:cNvPr id="1205317" name="AutoShape 69"/>
          <p:cNvCxnSpPr>
            <a:cxnSpLocks noChangeShapeType="1"/>
            <a:stCxn id="1205295" idx="3"/>
            <a:endCxn id="1205296" idx="3"/>
          </p:cNvCxnSpPr>
          <p:nvPr/>
        </p:nvCxnSpPr>
        <p:spPr bwMode="auto">
          <a:xfrm flipH="1">
            <a:off x="8424863" y="5570538"/>
            <a:ext cx="144462" cy="508000"/>
          </a:xfrm>
          <a:prstGeom prst="curvedConnector3">
            <a:avLst>
              <a:gd name="adj1" fmla="val -142856"/>
            </a:avLst>
          </a:prstGeom>
          <a:noFill/>
          <a:ln w="44450">
            <a:solidFill>
              <a:srgbClr val="00CC00"/>
            </a:solidFill>
            <a:round/>
            <a:headEnd/>
            <a:tailEnd type="triangle" w="med" len="med"/>
          </a:ln>
          <a:effectLst/>
        </p:spPr>
      </p:cxnSp>
      <p:cxnSp>
        <p:nvCxnSpPr>
          <p:cNvPr id="1205318" name="AutoShape 70"/>
          <p:cNvCxnSpPr>
            <a:cxnSpLocks noChangeShapeType="1"/>
            <a:endCxn id="1205274" idx="2"/>
          </p:cNvCxnSpPr>
          <p:nvPr/>
        </p:nvCxnSpPr>
        <p:spPr bwMode="auto">
          <a:xfrm rot="10800000" flipV="1">
            <a:off x="5999163" y="6604000"/>
            <a:ext cx="1238250" cy="142875"/>
          </a:xfrm>
          <a:prstGeom prst="curvedConnector4">
            <a:avLst>
              <a:gd name="adj1" fmla="val 23847"/>
              <a:gd name="adj2" fmla="val 122218"/>
            </a:avLst>
          </a:prstGeom>
          <a:noFill/>
          <a:ln w="44450">
            <a:solidFill>
              <a:srgbClr val="00CC00"/>
            </a:solidFill>
            <a:round/>
            <a:headEnd/>
            <a:tailEnd type="triangle" w="med" len="med"/>
          </a:ln>
          <a:effectLst/>
        </p:spPr>
      </p:cxnSp>
      <p:cxnSp>
        <p:nvCxnSpPr>
          <p:cNvPr id="1205319" name="AutoShape 71"/>
          <p:cNvCxnSpPr>
            <a:cxnSpLocks noChangeShapeType="1"/>
            <a:stCxn id="1205274" idx="1"/>
            <a:endCxn id="1205271" idx="2"/>
          </p:cNvCxnSpPr>
          <p:nvPr/>
        </p:nvCxnSpPr>
        <p:spPr bwMode="auto">
          <a:xfrm rot="10800000">
            <a:off x="4327525" y="5092700"/>
            <a:ext cx="1001713" cy="1381125"/>
          </a:xfrm>
          <a:prstGeom prst="curvedConnector2">
            <a:avLst/>
          </a:prstGeom>
          <a:noFill/>
          <a:ln w="44450">
            <a:solidFill>
              <a:srgbClr val="00CC00"/>
            </a:solidFill>
            <a:round/>
            <a:headEnd/>
            <a:tailEnd type="triangle" w="med" len="med"/>
          </a:ln>
          <a:effectLst/>
        </p:spPr>
      </p:cxnSp>
      <p:cxnSp>
        <p:nvCxnSpPr>
          <p:cNvPr id="1205320" name="AutoShape 72"/>
          <p:cNvCxnSpPr>
            <a:cxnSpLocks noChangeShapeType="1"/>
            <a:stCxn id="1205271" idx="1"/>
            <a:endCxn id="1205268" idx="2"/>
          </p:cNvCxnSpPr>
          <p:nvPr/>
        </p:nvCxnSpPr>
        <p:spPr bwMode="auto">
          <a:xfrm rot="10800000">
            <a:off x="2600325" y="3538538"/>
            <a:ext cx="1057275" cy="1281112"/>
          </a:xfrm>
          <a:prstGeom prst="curvedConnector2">
            <a:avLst/>
          </a:prstGeom>
          <a:noFill/>
          <a:ln w="44450">
            <a:solidFill>
              <a:srgbClr val="00CC00"/>
            </a:solidFill>
            <a:round/>
            <a:headEnd/>
            <a:tailEnd type="triangle" w="med" len="med"/>
          </a:ln>
          <a:effectLst/>
        </p:spPr>
      </p:cxnSp>
      <p:cxnSp>
        <p:nvCxnSpPr>
          <p:cNvPr id="1205321" name="AutoShape 73"/>
          <p:cNvCxnSpPr>
            <a:cxnSpLocks noChangeShapeType="1"/>
            <a:stCxn id="1205268" idx="1"/>
            <a:endCxn id="1205265" idx="2"/>
          </p:cNvCxnSpPr>
          <p:nvPr/>
        </p:nvCxnSpPr>
        <p:spPr bwMode="auto">
          <a:xfrm rot="10800000">
            <a:off x="871538" y="2427288"/>
            <a:ext cx="1058862" cy="838200"/>
          </a:xfrm>
          <a:prstGeom prst="curvedConnector2">
            <a:avLst/>
          </a:prstGeom>
          <a:noFill/>
          <a:ln w="44450">
            <a:solidFill>
              <a:srgbClr val="00CC00"/>
            </a:solidFill>
            <a:round/>
            <a:headEnd/>
            <a:tailEnd type="triangle" w="med" len="med"/>
          </a:ln>
          <a:effectLst/>
        </p:spPr>
      </p:cxnSp>
      <p:sp>
        <p:nvSpPr>
          <p:cNvPr id="1205322" name="AutoShape 74"/>
          <p:cNvSpPr>
            <a:spLocks noChangeArrowheads="1"/>
          </p:cNvSpPr>
          <p:nvPr/>
        </p:nvSpPr>
        <p:spPr bwMode="auto">
          <a:xfrm>
            <a:off x="684213" y="2852738"/>
            <a:ext cx="287337" cy="2089150"/>
          </a:xfrm>
          <a:prstGeom prst="downArrow">
            <a:avLst>
              <a:gd name="adj1" fmla="val 50000"/>
              <a:gd name="adj2" fmla="val 181768"/>
            </a:avLst>
          </a:prstGeom>
          <a:solidFill>
            <a:schemeClr val="accent2"/>
          </a:solidFill>
          <a:ln w="12700" algn="ctr">
            <a:solidFill>
              <a:schemeClr val="tx1"/>
            </a:solidFill>
            <a:miter lim="800000"/>
            <a:headEnd/>
            <a:tailEnd/>
          </a:ln>
          <a:effectLst>
            <a:outerShdw dist="107763" dir="2700000" algn="ctr" rotWithShape="0">
              <a:srgbClr val="808080">
                <a:alpha val="50000"/>
              </a:srgbClr>
            </a:outerShdw>
          </a:effectLst>
        </p:spPr>
        <p:txBody>
          <a:bodyPr wrap="none" anchor="ctr"/>
          <a:lstStyle/>
          <a:p>
            <a:endParaRPr lang="zh-CN" altLang="zh-CN">
              <a:effectLst/>
            </a:endParaRPr>
          </a:p>
        </p:txBody>
      </p:sp>
      <p:sp>
        <p:nvSpPr>
          <p:cNvPr id="1205324" name="Rectangle 76"/>
          <p:cNvSpPr>
            <a:spLocks noChangeArrowheads="1"/>
          </p:cNvSpPr>
          <p:nvPr/>
        </p:nvSpPr>
        <p:spPr bwMode="auto">
          <a:xfrm>
            <a:off x="120650" y="5084763"/>
            <a:ext cx="2973388" cy="915987"/>
          </a:xfrm>
          <a:prstGeom prst="rect">
            <a:avLst/>
          </a:prstGeom>
          <a:noFill/>
          <a:ln w="44450" algn="ctr">
            <a:noFill/>
            <a:prstDash val="lgDash"/>
            <a:miter lim="800000"/>
            <a:headEnd/>
            <a:tailEnd/>
          </a:ln>
          <a:effectLst/>
        </p:spPr>
        <p:txBody>
          <a:bodyPr>
            <a:spAutoFit/>
          </a:bodyPr>
          <a:lstStyle/>
          <a:p>
            <a:pPr algn="l"/>
            <a:r>
              <a:rPr lang="zh-CN" altLang="en-US">
                <a:solidFill>
                  <a:schemeClr val="folHlink"/>
                </a:solidFill>
                <a:effectLst/>
              </a:rPr>
              <a:t>完成中序游历  </a:t>
            </a:r>
            <a:r>
              <a:rPr lang="en-US" altLang="zh-CN">
                <a:solidFill>
                  <a:schemeClr val="folHlink"/>
                </a:solidFill>
                <a:effectLst/>
              </a:rPr>
              <a:t>InOrder(A)</a:t>
            </a:r>
          </a:p>
          <a:p>
            <a:pPr algn="l"/>
            <a:endParaRPr lang="en-US" altLang="zh-CN">
              <a:solidFill>
                <a:schemeClr val="folHlink"/>
              </a:solidFill>
              <a:effectLst/>
            </a:endParaRPr>
          </a:p>
          <a:p>
            <a:pPr algn="l"/>
            <a:r>
              <a:rPr lang="zh-CN" altLang="en-US">
                <a:solidFill>
                  <a:schemeClr val="folHlink"/>
                </a:solidFill>
                <a:effectLst/>
              </a:rPr>
              <a:t>中序周游：</a:t>
            </a:r>
            <a:r>
              <a:rPr lang="en-US" altLang="zh-CN">
                <a:solidFill>
                  <a:schemeClr val="folHlink"/>
                </a:solidFill>
                <a:effectLst/>
              </a:rPr>
              <a:t>DBAEGCHFI</a:t>
            </a:r>
          </a:p>
        </p:txBody>
      </p:sp>
      <p:sp>
        <p:nvSpPr>
          <p:cNvPr id="1205325" name="Rectangle 77"/>
          <p:cNvSpPr>
            <a:spLocks noChangeArrowheads="1"/>
          </p:cNvSpPr>
          <p:nvPr/>
        </p:nvSpPr>
        <p:spPr bwMode="auto">
          <a:xfrm>
            <a:off x="1835150" y="1830388"/>
            <a:ext cx="1512888" cy="180022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26" name="Rectangle 78"/>
          <p:cNvSpPr>
            <a:spLocks noChangeArrowheads="1"/>
          </p:cNvSpPr>
          <p:nvPr/>
        </p:nvSpPr>
        <p:spPr bwMode="auto">
          <a:xfrm>
            <a:off x="3579813" y="1860550"/>
            <a:ext cx="1512887" cy="1582738"/>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27" name="Rectangle 79"/>
          <p:cNvSpPr>
            <a:spLocks noChangeArrowheads="1"/>
          </p:cNvSpPr>
          <p:nvPr/>
        </p:nvSpPr>
        <p:spPr bwMode="auto">
          <a:xfrm>
            <a:off x="3581400" y="3476625"/>
            <a:ext cx="1512888" cy="1752600"/>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28" name="Rectangle 80"/>
          <p:cNvSpPr>
            <a:spLocks noChangeArrowheads="1"/>
          </p:cNvSpPr>
          <p:nvPr/>
        </p:nvSpPr>
        <p:spPr bwMode="auto">
          <a:xfrm>
            <a:off x="5267325" y="1862138"/>
            <a:ext cx="1512888" cy="166687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29" name="Rectangle 81"/>
          <p:cNvSpPr>
            <a:spLocks noChangeArrowheads="1"/>
          </p:cNvSpPr>
          <p:nvPr/>
        </p:nvSpPr>
        <p:spPr bwMode="auto">
          <a:xfrm>
            <a:off x="5268913" y="3549650"/>
            <a:ext cx="1512887" cy="166687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30" name="Rectangle 82"/>
          <p:cNvSpPr>
            <a:spLocks noChangeArrowheads="1"/>
          </p:cNvSpPr>
          <p:nvPr/>
        </p:nvSpPr>
        <p:spPr bwMode="auto">
          <a:xfrm>
            <a:off x="5270500" y="5237163"/>
            <a:ext cx="1512888" cy="1592262"/>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31" name="Rectangle 83"/>
          <p:cNvSpPr>
            <a:spLocks noChangeArrowheads="1"/>
          </p:cNvSpPr>
          <p:nvPr/>
        </p:nvSpPr>
        <p:spPr bwMode="auto">
          <a:xfrm>
            <a:off x="7092950" y="1873250"/>
            <a:ext cx="1512888" cy="164147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32" name="Rectangle 84"/>
          <p:cNvSpPr>
            <a:spLocks noChangeArrowheads="1"/>
          </p:cNvSpPr>
          <p:nvPr/>
        </p:nvSpPr>
        <p:spPr bwMode="auto">
          <a:xfrm>
            <a:off x="7123113" y="3603625"/>
            <a:ext cx="1512887" cy="164147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05333" name="Rectangle 85"/>
          <p:cNvSpPr>
            <a:spLocks noChangeArrowheads="1"/>
          </p:cNvSpPr>
          <p:nvPr/>
        </p:nvSpPr>
        <p:spPr bwMode="auto">
          <a:xfrm>
            <a:off x="7121525" y="5273675"/>
            <a:ext cx="1512888" cy="164147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99109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205253"/>
                                        </p:tgtEl>
                                        <p:attrNameLst>
                                          <p:attrName>style.visibility</p:attrName>
                                        </p:attrNameLst>
                                      </p:cBhvr>
                                      <p:to>
                                        <p:strVal val="visible"/>
                                      </p:to>
                                    </p:set>
                                    <p:anim calcmode="lin" valueType="num">
                                      <p:cBhvr>
                                        <p:cTn id="7" dur="500" fill="hold"/>
                                        <p:tgtEl>
                                          <p:spTgt spid="1205253"/>
                                        </p:tgtEl>
                                        <p:attrNameLst>
                                          <p:attrName>ppt_w</p:attrName>
                                        </p:attrNameLst>
                                      </p:cBhvr>
                                      <p:tavLst>
                                        <p:tav tm="0">
                                          <p:val>
                                            <p:fltVal val="0"/>
                                          </p:val>
                                        </p:tav>
                                        <p:tav tm="100000">
                                          <p:val>
                                            <p:strVal val="#ppt_w"/>
                                          </p:val>
                                        </p:tav>
                                      </p:tavLst>
                                    </p:anim>
                                    <p:anim calcmode="lin" valueType="num">
                                      <p:cBhvr>
                                        <p:cTn id="8" dur="500" fill="hold"/>
                                        <p:tgtEl>
                                          <p:spTgt spid="120525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05300"/>
                                        </p:tgtEl>
                                        <p:attrNameLst>
                                          <p:attrName>style.visibility</p:attrName>
                                        </p:attrNameLst>
                                      </p:cBhvr>
                                      <p:to>
                                        <p:strVal val="visible"/>
                                      </p:to>
                                    </p:set>
                                    <p:animEffect transition="in" filter="wipe(left)">
                                      <p:cBhvr>
                                        <p:cTn id="13" dur="500"/>
                                        <p:tgtEl>
                                          <p:spTgt spid="120530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05301"/>
                                        </p:tgtEl>
                                        <p:attrNameLst>
                                          <p:attrName>style.visibility</p:attrName>
                                        </p:attrNameLst>
                                      </p:cBhvr>
                                      <p:to>
                                        <p:strVal val="visible"/>
                                      </p:to>
                                    </p:set>
                                    <p:animEffect transition="in" filter="wipe(left)">
                                      <p:cBhvr>
                                        <p:cTn id="18" dur="500"/>
                                        <p:tgtEl>
                                          <p:spTgt spid="120530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05302"/>
                                        </p:tgtEl>
                                        <p:attrNameLst>
                                          <p:attrName>style.visibility</p:attrName>
                                        </p:attrNameLst>
                                      </p:cBhvr>
                                      <p:to>
                                        <p:strVal val="visible"/>
                                      </p:to>
                                    </p:set>
                                    <p:animEffect transition="in" filter="wipe(left)">
                                      <p:cBhvr>
                                        <p:cTn id="23" dur="500"/>
                                        <p:tgtEl>
                                          <p:spTgt spid="12053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05303"/>
                                        </p:tgtEl>
                                        <p:attrNameLst>
                                          <p:attrName>style.visibility</p:attrName>
                                        </p:attrNameLst>
                                      </p:cBhvr>
                                      <p:to>
                                        <p:strVal val="visible"/>
                                      </p:to>
                                    </p:set>
                                    <p:animEffect transition="in" filter="wipe(up)">
                                      <p:cBhvr>
                                        <p:cTn id="28" dur="500"/>
                                        <p:tgtEl>
                                          <p:spTgt spid="120530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205304"/>
                                        </p:tgtEl>
                                        <p:attrNameLst>
                                          <p:attrName>style.visibility</p:attrName>
                                        </p:attrNameLst>
                                      </p:cBhvr>
                                      <p:to>
                                        <p:strVal val="visible"/>
                                      </p:to>
                                    </p:set>
                                    <p:animEffect transition="in" filter="wipe(right)">
                                      <p:cBhvr>
                                        <p:cTn id="33" dur="500"/>
                                        <p:tgtEl>
                                          <p:spTgt spid="12053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205305"/>
                                        </p:tgtEl>
                                        <p:attrNameLst>
                                          <p:attrName>style.visibility</p:attrName>
                                        </p:attrNameLst>
                                      </p:cBhvr>
                                      <p:to>
                                        <p:strVal val="visible"/>
                                      </p:to>
                                    </p:set>
                                    <p:animEffect transition="in" filter="wipe(right)">
                                      <p:cBhvr>
                                        <p:cTn id="38" dur="500"/>
                                        <p:tgtEl>
                                          <p:spTgt spid="120530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05306"/>
                                        </p:tgtEl>
                                        <p:attrNameLst>
                                          <p:attrName>style.visibility</p:attrName>
                                        </p:attrNameLst>
                                      </p:cBhvr>
                                      <p:to>
                                        <p:strVal val="visible"/>
                                      </p:to>
                                    </p:set>
                                    <p:animEffect transition="in" filter="wipe(left)">
                                      <p:cBhvr>
                                        <p:cTn id="43" dur="500"/>
                                        <p:tgtEl>
                                          <p:spTgt spid="1205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05307"/>
                                        </p:tgtEl>
                                        <p:attrNameLst>
                                          <p:attrName>style.visibility</p:attrName>
                                        </p:attrNameLst>
                                      </p:cBhvr>
                                      <p:to>
                                        <p:strVal val="visible"/>
                                      </p:to>
                                    </p:set>
                                    <p:animEffect transition="in" filter="wipe(left)">
                                      <p:cBhvr>
                                        <p:cTn id="48" dur="500"/>
                                        <p:tgtEl>
                                          <p:spTgt spid="120530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205308"/>
                                        </p:tgtEl>
                                        <p:attrNameLst>
                                          <p:attrName>style.visibility</p:attrName>
                                        </p:attrNameLst>
                                      </p:cBhvr>
                                      <p:to>
                                        <p:strVal val="visible"/>
                                      </p:to>
                                    </p:set>
                                    <p:animEffect transition="in" filter="wipe(up)">
                                      <p:cBhvr>
                                        <p:cTn id="53" dur="500"/>
                                        <p:tgtEl>
                                          <p:spTgt spid="120530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05309"/>
                                        </p:tgtEl>
                                        <p:attrNameLst>
                                          <p:attrName>style.visibility</p:attrName>
                                        </p:attrNameLst>
                                      </p:cBhvr>
                                      <p:to>
                                        <p:strVal val="visible"/>
                                      </p:to>
                                    </p:set>
                                    <p:animEffect transition="in" filter="wipe(left)">
                                      <p:cBhvr>
                                        <p:cTn id="58" dur="500"/>
                                        <p:tgtEl>
                                          <p:spTgt spid="120530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205310"/>
                                        </p:tgtEl>
                                        <p:attrNameLst>
                                          <p:attrName>style.visibility</p:attrName>
                                        </p:attrNameLst>
                                      </p:cBhvr>
                                      <p:to>
                                        <p:strVal val="visible"/>
                                      </p:to>
                                    </p:set>
                                    <p:animEffect transition="in" filter="wipe(up)">
                                      <p:cBhvr>
                                        <p:cTn id="63" dur="500"/>
                                        <p:tgtEl>
                                          <p:spTgt spid="12053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205311"/>
                                        </p:tgtEl>
                                        <p:attrNameLst>
                                          <p:attrName>style.visibility</p:attrName>
                                        </p:attrNameLst>
                                      </p:cBhvr>
                                      <p:to>
                                        <p:strVal val="visible"/>
                                      </p:to>
                                    </p:set>
                                    <p:animEffect transition="in" filter="wipe(up)">
                                      <p:cBhvr>
                                        <p:cTn id="68" dur="500"/>
                                        <p:tgtEl>
                                          <p:spTgt spid="120531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205312"/>
                                        </p:tgtEl>
                                        <p:attrNameLst>
                                          <p:attrName>style.visibility</p:attrName>
                                        </p:attrNameLst>
                                      </p:cBhvr>
                                      <p:to>
                                        <p:strVal val="visible"/>
                                      </p:to>
                                    </p:set>
                                    <p:animEffect transition="in" filter="wipe(left)">
                                      <p:cBhvr>
                                        <p:cTn id="73" dur="500"/>
                                        <p:tgtEl>
                                          <p:spTgt spid="12053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205313"/>
                                        </p:tgtEl>
                                        <p:attrNameLst>
                                          <p:attrName>style.visibility</p:attrName>
                                        </p:attrNameLst>
                                      </p:cBhvr>
                                      <p:to>
                                        <p:strVal val="visible"/>
                                      </p:to>
                                    </p:set>
                                    <p:animEffect transition="in" filter="wipe(left)">
                                      <p:cBhvr>
                                        <p:cTn id="78" dur="500"/>
                                        <p:tgtEl>
                                          <p:spTgt spid="120531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205314"/>
                                        </p:tgtEl>
                                        <p:attrNameLst>
                                          <p:attrName>style.visibility</p:attrName>
                                        </p:attrNameLst>
                                      </p:cBhvr>
                                      <p:to>
                                        <p:strVal val="visible"/>
                                      </p:to>
                                    </p:set>
                                    <p:animEffect transition="in" filter="wipe(up)">
                                      <p:cBhvr>
                                        <p:cTn id="83" dur="500"/>
                                        <p:tgtEl>
                                          <p:spTgt spid="120531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205315"/>
                                        </p:tgtEl>
                                        <p:attrNameLst>
                                          <p:attrName>style.visibility</p:attrName>
                                        </p:attrNameLst>
                                      </p:cBhvr>
                                      <p:to>
                                        <p:strVal val="visible"/>
                                      </p:to>
                                    </p:set>
                                    <p:animEffect transition="in" filter="wipe(up)">
                                      <p:cBhvr>
                                        <p:cTn id="88" dur="500"/>
                                        <p:tgtEl>
                                          <p:spTgt spid="120531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205316"/>
                                        </p:tgtEl>
                                        <p:attrNameLst>
                                          <p:attrName>style.visibility</p:attrName>
                                        </p:attrNameLst>
                                      </p:cBhvr>
                                      <p:to>
                                        <p:strVal val="visible"/>
                                      </p:to>
                                    </p:set>
                                    <p:animEffect transition="in" filter="wipe(left)">
                                      <p:cBhvr>
                                        <p:cTn id="93" dur="500"/>
                                        <p:tgtEl>
                                          <p:spTgt spid="120531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1205317"/>
                                        </p:tgtEl>
                                        <p:attrNameLst>
                                          <p:attrName>style.visibility</p:attrName>
                                        </p:attrNameLst>
                                      </p:cBhvr>
                                      <p:to>
                                        <p:strVal val="visible"/>
                                      </p:to>
                                    </p:set>
                                    <p:animEffect transition="in" filter="wipe(up)">
                                      <p:cBhvr>
                                        <p:cTn id="98" dur="500"/>
                                        <p:tgtEl>
                                          <p:spTgt spid="12053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1205318"/>
                                        </p:tgtEl>
                                        <p:attrNameLst>
                                          <p:attrName>style.visibility</p:attrName>
                                        </p:attrNameLst>
                                      </p:cBhvr>
                                      <p:to>
                                        <p:strVal val="visible"/>
                                      </p:to>
                                    </p:set>
                                    <p:animEffect transition="in" filter="wipe(up)">
                                      <p:cBhvr>
                                        <p:cTn id="103" dur="500"/>
                                        <p:tgtEl>
                                          <p:spTgt spid="120531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1205319"/>
                                        </p:tgtEl>
                                        <p:attrNameLst>
                                          <p:attrName>style.visibility</p:attrName>
                                        </p:attrNameLst>
                                      </p:cBhvr>
                                      <p:to>
                                        <p:strVal val="visible"/>
                                      </p:to>
                                    </p:set>
                                    <p:animEffect transition="in" filter="wipe(up)">
                                      <p:cBhvr>
                                        <p:cTn id="108" dur="500"/>
                                        <p:tgtEl>
                                          <p:spTgt spid="120531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1205320"/>
                                        </p:tgtEl>
                                        <p:attrNameLst>
                                          <p:attrName>style.visibility</p:attrName>
                                        </p:attrNameLst>
                                      </p:cBhvr>
                                      <p:to>
                                        <p:strVal val="visible"/>
                                      </p:to>
                                    </p:set>
                                    <p:animEffect transition="in" filter="wipe(up)">
                                      <p:cBhvr>
                                        <p:cTn id="113" dur="500"/>
                                        <p:tgtEl>
                                          <p:spTgt spid="120532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1205321"/>
                                        </p:tgtEl>
                                        <p:attrNameLst>
                                          <p:attrName>style.visibility</p:attrName>
                                        </p:attrNameLst>
                                      </p:cBhvr>
                                      <p:to>
                                        <p:strVal val="visible"/>
                                      </p:to>
                                    </p:set>
                                    <p:animEffect transition="in" filter="wipe(up)">
                                      <p:cBhvr>
                                        <p:cTn id="118" dur="500"/>
                                        <p:tgtEl>
                                          <p:spTgt spid="120532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1205322"/>
                                        </p:tgtEl>
                                        <p:attrNameLst>
                                          <p:attrName>style.visibility</p:attrName>
                                        </p:attrNameLst>
                                      </p:cBhvr>
                                      <p:to>
                                        <p:strVal val="visible"/>
                                      </p:to>
                                    </p:set>
                                    <p:animEffect transition="in" filter="wipe(up)">
                                      <p:cBhvr>
                                        <p:cTn id="123" dur="500"/>
                                        <p:tgtEl>
                                          <p:spTgt spid="1205322"/>
                                        </p:tgtEl>
                                      </p:cBhvr>
                                    </p:animEffect>
                                  </p:childTnLst>
                                </p:cTn>
                              </p:par>
                              <p:par>
                                <p:cTn id="124" presetID="1" presetClass="entr" presetSubtype="0" fill="hold" nodeType="withEffect">
                                  <p:stCondLst>
                                    <p:cond delay="0"/>
                                  </p:stCondLst>
                                  <p:childTnLst>
                                    <p:set>
                                      <p:cBhvr>
                                        <p:cTn id="125" dur="1" fill="hold">
                                          <p:stCondLst>
                                            <p:cond delay="0"/>
                                          </p:stCondLst>
                                        </p:cTn>
                                        <p:tgtEl>
                                          <p:spTgt spid="1205324">
                                            <p:txEl>
                                              <p:pRg st="0" end="0"/>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12053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3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DBAD5B0A-0A0F-45EA-91F3-6231942E7C18}" type="slidenum">
              <a:rPr lang="en-US" altLang="zh-CN"/>
              <a:pPr/>
              <a:t>14</a:t>
            </a:fld>
            <a:endParaRPr lang="en-US" altLang="zh-CN"/>
          </a:p>
        </p:txBody>
      </p:sp>
      <p:sp>
        <p:nvSpPr>
          <p:cNvPr id="1210370" name="Rectangle 2"/>
          <p:cNvSpPr>
            <a:spLocks noGrp="1" noChangeArrowheads="1"/>
          </p:cNvSpPr>
          <p:nvPr>
            <p:ph type="title"/>
          </p:nvPr>
        </p:nvSpPr>
        <p:spPr>
          <a:xfrm>
            <a:off x="1150938" y="214313"/>
            <a:ext cx="4141787" cy="1462087"/>
          </a:xfrm>
        </p:spPr>
        <p:txBody>
          <a:bodyPr/>
          <a:lstStyle/>
          <a:p>
            <a:r>
              <a:rPr lang="zh-CN" altLang="en-US" dirty="0"/>
              <a:t>二叉树</a:t>
            </a:r>
            <a:r>
              <a:rPr lang="zh-CN" altLang="en-US" dirty="0">
                <a:solidFill>
                  <a:srgbClr val="7030A0"/>
                </a:solidFill>
                <a:effectLst>
                  <a:outerShdw blurRad="38100" dist="38100" dir="2700000" algn="tl">
                    <a:srgbClr val="000000">
                      <a:alpha val="43137"/>
                    </a:srgbClr>
                  </a:outerShdw>
                </a:effectLst>
              </a:rPr>
              <a:t>后序</a:t>
            </a:r>
            <a:r>
              <a:rPr lang="zh-CN" altLang="en-US" dirty="0"/>
              <a:t>游历</a:t>
            </a:r>
            <a:br>
              <a:rPr lang="zh-CN" altLang="en-US" dirty="0"/>
            </a:br>
            <a:r>
              <a:rPr lang="zh-CN" altLang="en-US" dirty="0"/>
              <a:t>递归调用示例</a:t>
            </a:r>
          </a:p>
        </p:txBody>
      </p:sp>
      <p:pic>
        <p:nvPicPr>
          <p:cNvPr id="1210371" name="Picture 3" descr="图片4"/>
          <p:cNvPicPr>
            <a:picLocks noGrp="1" noChangeAspect="1" noChangeArrowheads="1"/>
          </p:cNvPicPr>
          <p:nvPr>
            <p:ph sz="half" idx="2"/>
          </p:nvPr>
        </p:nvPicPr>
        <p:blipFill>
          <a:blip r:embed="rId2" cstate="print"/>
          <a:srcRect/>
          <a:stretch>
            <a:fillRect/>
          </a:stretch>
        </p:blipFill>
        <p:spPr>
          <a:xfrm>
            <a:off x="5688013" y="57150"/>
            <a:ext cx="3384550" cy="1677988"/>
          </a:xfrm>
          <a:prstGeom prst="rect">
            <a:avLst/>
          </a:prstGeom>
          <a:ln>
            <a:noFill/>
          </a:ln>
          <a:effectLst>
            <a:outerShdw blurRad="292100" dist="139700" dir="2700000" algn="tl" rotWithShape="0">
              <a:srgbClr val="333333">
                <a:alpha val="65000"/>
              </a:srgbClr>
            </a:outerShdw>
          </a:effectLst>
        </p:spPr>
      </p:pic>
      <p:sp>
        <p:nvSpPr>
          <p:cNvPr id="1210372" name="AutoShape 4"/>
          <p:cNvSpPr>
            <a:spLocks noChangeArrowheads="1"/>
          </p:cNvSpPr>
          <p:nvPr/>
        </p:nvSpPr>
        <p:spPr bwMode="auto">
          <a:xfrm>
            <a:off x="296863" y="18907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A</a:t>
            </a:r>
          </a:p>
        </p:txBody>
      </p:sp>
      <p:sp>
        <p:nvSpPr>
          <p:cNvPr id="1210373" name="AutoShape 5"/>
          <p:cNvSpPr>
            <a:spLocks noChangeArrowheads="1"/>
          </p:cNvSpPr>
          <p:nvPr/>
        </p:nvSpPr>
        <p:spPr bwMode="auto">
          <a:xfrm>
            <a:off x="1965325" y="18907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B</a:t>
            </a:r>
          </a:p>
        </p:txBody>
      </p:sp>
      <p:sp>
        <p:nvSpPr>
          <p:cNvPr id="1210374" name="AutoShape 6"/>
          <p:cNvSpPr>
            <a:spLocks noChangeArrowheads="1"/>
          </p:cNvSpPr>
          <p:nvPr/>
        </p:nvSpPr>
        <p:spPr bwMode="auto">
          <a:xfrm>
            <a:off x="1908175" y="270827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C</a:t>
            </a:r>
          </a:p>
        </p:txBody>
      </p:sp>
      <p:sp>
        <p:nvSpPr>
          <p:cNvPr id="1210375" name="AutoShape 7"/>
          <p:cNvSpPr>
            <a:spLocks noChangeArrowheads="1"/>
          </p:cNvSpPr>
          <p:nvPr/>
        </p:nvSpPr>
        <p:spPr bwMode="auto">
          <a:xfrm>
            <a:off x="3679825" y="19034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D</a:t>
            </a:r>
          </a:p>
        </p:txBody>
      </p:sp>
      <p:sp>
        <p:nvSpPr>
          <p:cNvPr id="1210376" name="AutoShape 8"/>
          <p:cNvSpPr>
            <a:spLocks noChangeArrowheads="1"/>
          </p:cNvSpPr>
          <p:nvPr/>
        </p:nvSpPr>
        <p:spPr bwMode="auto">
          <a:xfrm>
            <a:off x="3665538" y="35877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E</a:t>
            </a:r>
          </a:p>
        </p:txBody>
      </p:sp>
      <p:sp>
        <p:nvSpPr>
          <p:cNvPr id="1210377" name="AutoShape 9"/>
          <p:cNvSpPr>
            <a:spLocks noChangeArrowheads="1"/>
          </p:cNvSpPr>
          <p:nvPr/>
        </p:nvSpPr>
        <p:spPr bwMode="auto">
          <a:xfrm>
            <a:off x="3663950" y="42354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F</a:t>
            </a:r>
          </a:p>
        </p:txBody>
      </p:sp>
      <p:sp>
        <p:nvSpPr>
          <p:cNvPr id="1210378" name="AutoShape 10"/>
          <p:cNvSpPr>
            <a:spLocks noChangeArrowheads="1"/>
          </p:cNvSpPr>
          <p:nvPr/>
        </p:nvSpPr>
        <p:spPr bwMode="auto">
          <a:xfrm>
            <a:off x="5292725" y="42783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G</a:t>
            </a:r>
          </a:p>
        </p:txBody>
      </p:sp>
      <p:sp>
        <p:nvSpPr>
          <p:cNvPr id="1210379" name="AutoShape 11"/>
          <p:cNvSpPr>
            <a:spLocks noChangeArrowheads="1"/>
          </p:cNvSpPr>
          <p:nvPr/>
        </p:nvSpPr>
        <p:spPr bwMode="auto">
          <a:xfrm>
            <a:off x="5364163" y="528637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H</a:t>
            </a:r>
          </a:p>
        </p:txBody>
      </p:sp>
      <p:sp>
        <p:nvSpPr>
          <p:cNvPr id="1210380" name="AutoShape 12"/>
          <p:cNvSpPr>
            <a:spLocks noChangeArrowheads="1"/>
          </p:cNvSpPr>
          <p:nvPr/>
        </p:nvSpPr>
        <p:spPr bwMode="auto">
          <a:xfrm>
            <a:off x="5364163" y="587692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I</a:t>
            </a:r>
          </a:p>
        </p:txBody>
      </p:sp>
      <p:sp>
        <p:nvSpPr>
          <p:cNvPr id="1210382" name="Rectangle 14"/>
          <p:cNvSpPr>
            <a:spLocks noChangeArrowheads="1"/>
          </p:cNvSpPr>
          <p:nvPr/>
        </p:nvSpPr>
        <p:spPr bwMode="auto">
          <a:xfrm>
            <a:off x="3779838" y="3184525"/>
            <a:ext cx="1008062" cy="252413"/>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Visit(B)</a:t>
            </a:r>
          </a:p>
        </p:txBody>
      </p:sp>
      <p:sp>
        <p:nvSpPr>
          <p:cNvPr id="1210384" name="Rectangle 16"/>
          <p:cNvSpPr>
            <a:spLocks noChangeArrowheads="1"/>
          </p:cNvSpPr>
          <p:nvPr/>
        </p:nvSpPr>
        <p:spPr bwMode="auto">
          <a:xfrm>
            <a:off x="5464175" y="3227388"/>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Visit(D)</a:t>
            </a:r>
          </a:p>
        </p:txBody>
      </p:sp>
      <p:sp>
        <p:nvSpPr>
          <p:cNvPr id="1210385" name="AutoShape 17"/>
          <p:cNvSpPr>
            <a:spLocks noChangeArrowheads="1"/>
          </p:cNvSpPr>
          <p:nvPr/>
        </p:nvSpPr>
        <p:spPr bwMode="auto">
          <a:xfrm>
            <a:off x="5337175" y="1887538"/>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86" name="AutoShape 18"/>
          <p:cNvSpPr>
            <a:spLocks noChangeArrowheads="1"/>
          </p:cNvSpPr>
          <p:nvPr/>
        </p:nvSpPr>
        <p:spPr bwMode="auto">
          <a:xfrm>
            <a:off x="5335588" y="255111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87" name="Rectangle 19"/>
          <p:cNvSpPr>
            <a:spLocks noChangeArrowheads="1"/>
          </p:cNvSpPr>
          <p:nvPr/>
        </p:nvSpPr>
        <p:spPr bwMode="auto">
          <a:xfrm>
            <a:off x="5508625" y="4941888"/>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Visit(E)</a:t>
            </a:r>
          </a:p>
        </p:txBody>
      </p:sp>
      <p:sp>
        <p:nvSpPr>
          <p:cNvPr id="1210388" name="AutoShape 20"/>
          <p:cNvSpPr>
            <a:spLocks noChangeArrowheads="1"/>
          </p:cNvSpPr>
          <p:nvPr/>
        </p:nvSpPr>
        <p:spPr bwMode="auto">
          <a:xfrm>
            <a:off x="5337175" y="3602038"/>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89" name="AutoShape 21"/>
          <p:cNvSpPr>
            <a:spLocks noChangeArrowheads="1"/>
          </p:cNvSpPr>
          <p:nvPr/>
        </p:nvSpPr>
        <p:spPr bwMode="auto">
          <a:xfrm>
            <a:off x="3635375" y="256540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90" name="Rectangle 22"/>
          <p:cNvSpPr>
            <a:spLocks noChangeArrowheads="1"/>
          </p:cNvSpPr>
          <p:nvPr/>
        </p:nvSpPr>
        <p:spPr bwMode="auto">
          <a:xfrm>
            <a:off x="5508625" y="6519863"/>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Visit(F)</a:t>
            </a:r>
          </a:p>
        </p:txBody>
      </p:sp>
      <p:sp>
        <p:nvSpPr>
          <p:cNvPr id="1210391" name="AutoShape 23"/>
          <p:cNvSpPr>
            <a:spLocks noChangeArrowheads="1"/>
          </p:cNvSpPr>
          <p:nvPr/>
        </p:nvSpPr>
        <p:spPr bwMode="auto">
          <a:xfrm>
            <a:off x="7194550" y="19367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92" name="Rectangle 24"/>
          <p:cNvSpPr>
            <a:spLocks noChangeArrowheads="1"/>
          </p:cNvSpPr>
          <p:nvPr/>
        </p:nvSpPr>
        <p:spPr bwMode="auto">
          <a:xfrm>
            <a:off x="7380288" y="3284538"/>
            <a:ext cx="1008062"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Visit(G)</a:t>
            </a:r>
          </a:p>
        </p:txBody>
      </p:sp>
      <p:sp>
        <p:nvSpPr>
          <p:cNvPr id="1210393" name="AutoShape 25"/>
          <p:cNvSpPr>
            <a:spLocks noChangeArrowheads="1"/>
          </p:cNvSpPr>
          <p:nvPr/>
        </p:nvSpPr>
        <p:spPr bwMode="auto">
          <a:xfrm>
            <a:off x="7221538" y="2608263"/>
            <a:ext cx="1295400" cy="503237"/>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94" name="AutoShape 26"/>
          <p:cNvSpPr>
            <a:spLocks noChangeArrowheads="1"/>
          </p:cNvSpPr>
          <p:nvPr/>
        </p:nvSpPr>
        <p:spPr bwMode="auto">
          <a:xfrm>
            <a:off x="7221538" y="36639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95" name="Rectangle 27"/>
          <p:cNvSpPr>
            <a:spLocks noChangeArrowheads="1"/>
          </p:cNvSpPr>
          <p:nvPr/>
        </p:nvSpPr>
        <p:spPr bwMode="auto">
          <a:xfrm>
            <a:off x="7380288" y="4941888"/>
            <a:ext cx="1008062"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Visit(H)</a:t>
            </a:r>
          </a:p>
        </p:txBody>
      </p:sp>
      <p:sp>
        <p:nvSpPr>
          <p:cNvPr id="1210396" name="AutoShape 28"/>
          <p:cNvSpPr>
            <a:spLocks noChangeArrowheads="1"/>
          </p:cNvSpPr>
          <p:nvPr/>
        </p:nvSpPr>
        <p:spPr bwMode="auto">
          <a:xfrm>
            <a:off x="7235825" y="430847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97" name="AutoShape 29"/>
          <p:cNvSpPr>
            <a:spLocks noChangeArrowheads="1"/>
          </p:cNvSpPr>
          <p:nvPr/>
        </p:nvSpPr>
        <p:spPr bwMode="auto">
          <a:xfrm>
            <a:off x="7251700" y="5318125"/>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sp>
        <p:nvSpPr>
          <p:cNvPr id="1210398" name="Rectangle 30"/>
          <p:cNvSpPr>
            <a:spLocks noChangeArrowheads="1"/>
          </p:cNvSpPr>
          <p:nvPr/>
        </p:nvSpPr>
        <p:spPr bwMode="auto">
          <a:xfrm>
            <a:off x="7424738" y="6605588"/>
            <a:ext cx="1008062"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Visit(I)</a:t>
            </a:r>
          </a:p>
        </p:txBody>
      </p:sp>
      <p:sp>
        <p:nvSpPr>
          <p:cNvPr id="1210399" name="AutoShape 31"/>
          <p:cNvSpPr>
            <a:spLocks noChangeArrowheads="1"/>
          </p:cNvSpPr>
          <p:nvPr/>
        </p:nvSpPr>
        <p:spPr bwMode="auto">
          <a:xfrm>
            <a:off x="7235825" y="5949950"/>
            <a:ext cx="1295400" cy="503238"/>
          </a:xfrm>
          <a:prstGeom prst="hexagon">
            <a:avLst>
              <a:gd name="adj" fmla="val 64353"/>
              <a:gd name="vf" fmla="val 115470"/>
            </a:avLst>
          </a:prstGeom>
          <a:solidFill>
            <a:srgbClr val="C0C0C0"/>
          </a:solidFill>
          <a:ln w="44450" algn="ctr">
            <a:solidFill>
              <a:schemeClr val="tx1"/>
            </a:solidFill>
            <a:miter lim="800000"/>
            <a:headEnd/>
            <a:tailEnd/>
          </a:ln>
          <a:effectLst/>
        </p:spPr>
        <p:txBody>
          <a:bodyPr wrap="none" anchor="ctr"/>
          <a:lstStyle/>
          <a:p>
            <a:r>
              <a:rPr lang="en-US" altLang="zh-CN" sz="1400">
                <a:effectLst/>
              </a:rPr>
              <a:t>POrder</a:t>
            </a:r>
          </a:p>
          <a:p>
            <a:r>
              <a:rPr lang="en-US" altLang="zh-CN" sz="1400">
                <a:effectLst/>
              </a:rPr>
              <a:t>NULL</a:t>
            </a:r>
          </a:p>
        </p:txBody>
      </p:sp>
      <p:cxnSp>
        <p:nvCxnSpPr>
          <p:cNvPr id="1210400" name="AutoShape 32"/>
          <p:cNvCxnSpPr>
            <a:cxnSpLocks noChangeShapeType="1"/>
            <a:endCxn id="1210373" idx="1"/>
          </p:cNvCxnSpPr>
          <p:nvPr/>
        </p:nvCxnSpPr>
        <p:spPr bwMode="auto">
          <a:xfrm>
            <a:off x="1592263" y="2133600"/>
            <a:ext cx="350837" cy="9525"/>
          </a:xfrm>
          <a:prstGeom prst="straightConnector1">
            <a:avLst/>
          </a:prstGeom>
          <a:noFill/>
          <a:ln w="44450">
            <a:solidFill>
              <a:schemeClr val="hlink"/>
            </a:solidFill>
            <a:prstDash val="lgDash"/>
            <a:round/>
            <a:headEnd/>
            <a:tailEnd type="triangle" w="med" len="med"/>
          </a:ln>
          <a:effectLst/>
        </p:spPr>
      </p:cxnSp>
      <p:cxnSp>
        <p:nvCxnSpPr>
          <p:cNvPr id="1210401" name="AutoShape 33"/>
          <p:cNvCxnSpPr>
            <a:cxnSpLocks noChangeShapeType="1"/>
          </p:cNvCxnSpPr>
          <p:nvPr/>
        </p:nvCxnSpPr>
        <p:spPr bwMode="auto">
          <a:xfrm>
            <a:off x="3262313" y="2133600"/>
            <a:ext cx="409575" cy="22225"/>
          </a:xfrm>
          <a:prstGeom prst="straightConnector1">
            <a:avLst/>
          </a:prstGeom>
          <a:noFill/>
          <a:ln w="44450">
            <a:solidFill>
              <a:schemeClr val="hlink"/>
            </a:solidFill>
            <a:round/>
            <a:headEnd/>
            <a:tailEnd type="triangle" w="med" len="med"/>
          </a:ln>
          <a:effectLst/>
        </p:spPr>
      </p:cxnSp>
      <p:cxnSp>
        <p:nvCxnSpPr>
          <p:cNvPr id="1210402" name="AutoShape 34"/>
          <p:cNvCxnSpPr>
            <a:cxnSpLocks noChangeShapeType="1"/>
          </p:cNvCxnSpPr>
          <p:nvPr/>
        </p:nvCxnSpPr>
        <p:spPr bwMode="auto">
          <a:xfrm flipV="1">
            <a:off x="5003800" y="2133600"/>
            <a:ext cx="317500" cy="15875"/>
          </a:xfrm>
          <a:prstGeom prst="straightConnector1">
            <a:avLst/>
          </a:prstGeom>
          <a:noFill/>
          <a:ln w="44450">
            <a:solidFill>
              <a:schemeClr val="hlink"/>
            </a:solidFill>
            <a:round/>
            <a:headEnd/>
            <a:tailEnd type="triangle" w="med" len="med"/>
          </a:ln>
          <a:effectLst/>
        </p:spPr>
      </p:cxnSp>
      <p:cxnSp>
        <p:nvCxnSpPr>
          <p:cNvPr id="1210403" name="AutoShape 35"/>
          <p:cNvCxnSpPr>
            <a:cxnSpLocks noChangeShapeType="1"/>
          </p:cNvCxnSpPr>
          <p:nvPr/>
        </p:nvCxnSpPr>
        <p:spPr bwMode="auto">
          <a:xfrm flipH="1">
            <a:off x="6011863" y="2133600"/>
            <a:ext cx="671512" cy="388938"/>
          </a:xfrm>
          <a:prstGeom prst="curvedConnector4">
            <a:avLst>
              <a:gd name="adj1" fmla="val -30731"/>
              <a:gd name="adj2" fmla="val 84898"/>
            </a:avLst>
          </a:prstGeom>
          <a:noFill/>
          <a:ln w="44450">
            <a:solidFill>
              <a:schemeClr val="hlink"/>
            </a:solidFill>
            <a:prstDash val="sysDot"/>
            <a:round/>
            <a:headEnd/>
            <a:tailEnd type="triangle" w="med" len="med"/>
          </a:ln>
          <a:effectLst/>
        </p:spPr>
      </p:cxnSp>
      <p:cxnSp>
        <p:nvCxnSpPr>
          <p:cNvPr id="1210404" name="AutoShape 36"/>
          <p:cNvCxnSpPr>
            <a:cxnSpLocks noChangeShapeType="1"/>
          </p:cNvCxnSpPr>
          <p:nvPr/>
        </p:nvCxnSpPr>
        <p:spPr bwMode="auto">
          <a:xfrm rot="10800000">
            <a:off x="4932363" y="2852738"/>
            <a:ext cx="488950" cy="536575"/>
          </a:xfrm>
          <a:prstGeom prst="curvedConnector3">
            <a:avLst>
              <a:gd name="adj1" fmla="val 50000"/>
            </a:avLst>
          </a:prstGeom>
          <a:noFill/>
          <a:ln w="44450">
            <a:solidFill>
              <a:schemeClr val="hlink"/>
            </a:solidFill>
            <a:round/>
            <a:headEnd/>
            <a:tailEnd type="triangle" w="med" len="med"/>
          </a:ln>
          <a:effectLst/>
        </p:spPr>
      </p:cxnSp>
      <p:cxnSp>
        <p:nvCxnSpPr>
          <p:cNvPr id="1210405" name="AutoShape 37"/>
          <p:cNvCxnSpPr>
            <a:cxnSpLocks noChangeShapeType="1"/>
            <a:endCxn id="1210374" idx="3"/>
          </p:cNvCxnSpPr>
          <p:nvPr/>
        </p:nvCxnSpPr>
        <p:spPr bwMode="auto">
          <a:xfrm rot="10800000">
            <a:off x="3225800" y="2960688"/>
            <a:ext cx="531813" cy="314325"/>
          </a:xfrm>
          <a:prstGeom prst="curvedConnector3">
            <a:avLst>
              <a:gd name="adj1" fmla="val 51940"/>
            </a:avLst>
          </a:prstGeom>
          <a:noFill/>
          <a:ln w="44450">
            <a:solidFill>
              <a:schemeClr val="hlink"/>
            </a:solidFill>
            <a:round/>
            <a:headEnd/>
            <a:tailEnd type="triangle" w="med" len="med"/>
          </a:ln>
          <a:effectLst/>
        </p:spPr>
      </p:cxnSp>
      <p:cxnSp>
        <p:nvCxnSpPr>
          <p:cNvPr id="1210406" name="AutoShape 38"/>
          <p:cNvCxnSpPr>
            <a:cxnSpLocks noChangeShapeType="1"/>
            <a:endCxn id="1210376" idx="1"/>
          </p:cNvCxnSpPr>
          <p:nvPr/>
        </p:nvCxnSpPr>
        <p:spPr bwMode="auto">
          <a:xfrm>
            <a:off x="2843213" y="3213100"/>
            <a:ext cx="800100" cy="627063"/>
          </a:xfrm>
          <a:prstGeom prst="curvedConnector3">
            <a:avLst>
              <a:gd name="adj1" fmla="val 51389"/>
            </a:avLst>
          </a:prstGeom>
          <a:noFill/>
          <a:ln w="44450">
            <a:solidFill>
              <a:schemeClr val="hlink"/>
            </a:solidFill>
            <a:round/>
            <a:headEnd/>
            <a:tailEnd type="triangle" w="med" len="med"/>
          </a:ln>
          <a:effectLst/>
        </p:spPr>
      </p:cxnSp>
      <p:cxnSp>
        <p:nvCxnSpPr>
          <p:cNvPr id="1210407" name="AutoShape 39"/>
          <p:cNvCxnSpPr>
            <a:cxnSpLocks noChangeShapeType="1"/>
          </p:cNvCxnSpPr>
          <p:nvPr/>
        </p:nvCxnSpPr>
        <p:spPr bwMode="auto">
          <a:xfrm>
            <a:off x="5003800" y="3860800"/>
            <a:ext cx="338138" cy="9525"/>
          </a:xfrm>
          <a:prstGeom prst="curvedConnector3">
            <a:avLst>
              <a:gd name="adj1" fmla="val 46477"/>
            </a:avLst>
          </a:prstGeom>
          <a:noFill/>
          <a:ln w="44450">
            <a:solidFill>
              <a:schemeClr val="hlink"/>
            </a:solidFill>
            <a:round/>
            <a:headEnd/>
            <a:tailEnd type="triangle" w="med" len="med"/>
          </a:ln>
          <a:effectLst/>
        </p:spPr>
      </p:cxnSp>
      <p:cxnSp>
        <p:nvCxnSpPr>
          <p:cNvPr id="1210408" name="AutoShape 40"/>
          <p:cNvCxnSpPr>
            <a:cxnSpLocks noChangeShapeType="1"/>
          </p:cNvCxnSpPr>
          <p:nvPr/>
        </p:nvCxnSpPr>
        <p:spPr bwMode="auto">
          <a:xfrm flipH="1">
            <a:off x="5940425" y="3860800"/>
            <a:ext cx="714375" cy="401638"/>
          </a:xfrm>
          <a:prstGeom prst="curvedConnector4">
            <a:avLst>
              <a:gd name="adj1" fmla="val -28889"/>
              <a:gd name="adj2" fmla="val 83796"/>
            </a:avLst>
          </a:prstGeom>
          <a:noFill/>
          <a:ln w="44450">
            <a:solidFill>
              <a:schemeClr val="hlink"/>
            </a:solidFill>
            <a:prstDash val="sysDot"/>
            <a:round/>
            <a:headEnd/>
            <a:tailEnd type="triangle" w="med" len="med"/>
          </a:ln>
          <a:effectLst/>
        </p:spPr>
      </p:cxnSp>
      <p:cxnSp>
        <p:nvCxnSpPr>
          <p:cNvPr id="1210409" name="AutoShape 41"/>
          <p:cNvCxnSpPr>
            <a:cxnSpLocks noChangeShapeType="1"/>
          </p:cNvCxnSpPr>
          <p:nvPr/>
        </p:nvCxnSpPr>
        <p:spPr bwMode="auto">
          <a:xfrm flipV="1">
            <a:off x="6588125" y="2205038"/>
            <a:ext cx="566738" cy="2325687"/>
          </a:xfrm>
          <a:prstGeom prst="curvedConnector2">
            <a:avLst/>
          </a:prstGeom>
          <a:noFill/>
          <a:ln w="44450">
            <a:solidFill>
              <a:schemeClr val="hlink"/>
            </a:solidFill>
            <a:round/>
            <a:headEnd/>
            <a:tailEnd type="triangle" w="med" len="med"/>
          </a:ln>
          <a:effectLst/>
        </p:spPr>
      </p:cxnSp>
      <p:cxnSp>
        <p:nvCxnSpPr>
          <p:cNvPr id="1210410" name="AutoShape 42"/>
          <p:cNvCxnSpPr>
            <a:cxnSpLocks noChangeShapeType="1"/>
          </p:cNvCxnSpPr>
          <p:nvPr/>
        </p:nvCxnSpPr>
        <p:spPr bwMode="auto">
          <a:xfrm flipH="1">
            <a:off x="7885113" y="2205038"/>
            <a:ext cx="642937" cy="396875"/>
          </a:xfrm>
          <a:prstGeom prst="curvedConnector4">
            <a:avLst>
              <a:gd name="adj1" fmla="val -32097"/>
              <a:gd name="adj2" fmla="val 84000"/>
            </a:avLst>
          </a:prstGeom>
          <a:noFill/>
          <a:ln w="44450">
            <a:solidFill>
              <a:schemeClr val="hlink"/>
            </a:solidFill>
            <a:prstDash val="sysDot"/>
            <a:round/>
            <a:headEnd/>
            <a:tailEnd type="triangle" w="med" len="med"/>
          </a:ln>
          <a:effectLst/>
        </p:spPr>
      </p:cxnSp>
      <p:cxnSp>
        <p:nvCxnSpPr>
          <p:cNvPr id="1210411" name="AutoShape 43"/>
          <p:cNvCxnSpPr>
            <a:cxnSpLocks noChangeShapeType="1"/>
          </p:cNvCxnSpPr>
          <p:nvPr/>
        </p:nvCxnSpPr>
        <p:spPr bwMode="auto">
          <a:xfrm flipH="1">
            <a:off x="8388350" y="2852738"/>
            <a:ext cx="128588" cy="550862"/>
          </a:xfrm>
          <a:prstGeom prst="curvedConnector3">
            <a:avLst>
              <a:gd name="adj1" fmla="val -160495"/>
            </a:avLst>
          </a:prstGeom>
          <a:noFill/>
          <a:ln w="44450">
            <a:solidFill>
              <a:srgbClr val="00CC00"/>
            </a:solidFill>
            <a:round/>
            <a:headEnd/>
            <a:tailEnd type="triangle" w="med" len="med"/>
          </a:ln>
          <a:effectLst/>
        </p:spPr>
      </p:cxnSp>
      <p:cxnSp>
        <p:nvCxnSpPr>
          <p:cNvPr id="1210412" name="AutoShape 44"/>
          <p:cNvCxnSpPr>
            <a:cxnSpLocks noChangeShapeType="1"/>
          </p:cNvCxnSpPr>
          <p:nvPr/>
        </p:nvCxnSpPr>
        <p:spPr bwMode="auto">
          <a:xfrm>
            <a:off x="5003800" y="4508500"/>
            <a:ext cx="360363" cy="1050925"/>
          </a:xfrm>
          <a:prstGeom prst="curvedConnector3">
            <a:avLst>
              <a:gd name="adj1" fmla="val 49778"/>
            </a:avLst>
          </a:prstGeom>
          <a:noFill/>
          <a:ln w="44450">
            <a:solidFill>
              <a:schemeClr val="hlink"/>
            </a:solidFill>
            <a:round/>
            <a:headEnd/>
            <a:tailEnd type="triangle" w="med" len="med"/>
          </a:ln>
          <a:effectLst/>
        </p:spPr>
      </p:cxnSp>
      <p:cxnSp>
        <p:nvCxnSpPr>
          <p:cNvPr id="1210413" name="AutoShape 45"/>
          <p:cNvCxnSpPr>
            <a:cxnSpLocks noChangeShapeType="1"/>
          </p:cNvCxnSpPr>
          <p:nvPr/>
        </p:nvCxnSpPr>
        <p:spPr bwMode="auto">
          <a:xfrm flipV="1">
            <a:off x="6659563" y="3933825"/>
            <a:ext cx="544512" cy="1636713"/>
          </a:xfrm>
          <a:prstGeom prst="curvedConnector3">
            <a:avLst>
              <a:gd name="adj1" fmla="val 49856"/>
            </a:avLst>
          </a:prstGeom>
          <a:noFill/>
          <a:ln w="44450">
            <a:solidFill>
              <a:schemeClr val="hlink"/>
            </a:solidFill>
            <a:round/>
            <a:headEnd/>
            <a:tailEnd type="triangle" w="med" len="med"/>
          </a:ln>
          <a:effectLst/>
        </p:spPr>
      </p:cxnSp>
      <p:cxnSp>
        <p:nvCxnSpPr>
          <p:cNvPr id="1210414" name="AutoShape 46"/>
          <p:cNvCxnSpPr>
            <a:cxnSpLocks noChangeShapeType="1"/>
          </p:cNvCxnSpPr>
          <p:nvPr/>
        </p:nvCxnSpPr>
        <p:spPr bwMode="auto">
          <a:xfrm flipH="1">
            <a:off x="7885113" y="3933825"/>
            <a:ext cx="655637" cy="369888"/>
          </a:xfrm>
          <a:prstGeom prst="curvedConnector4">
            <a:avLst>
              <a:gd name="adj1" fmla="val -31477"/>
              <a:gd name="adj2" fmla="val 86694"/>
            </a:avLst>
          </a:prstGeom>
          <a:noFill/>
          <a:ln w="44450">
            <a:solidFill>
              <a:schemeClr val="hlink"/>
            </a:solidFill>
            <a:prstDash val="sysDot"/>
            <a:round/>
            <a:headEnd/>
            <a:tailEnd type="triangle" w="med" len="med"/>
          </a:ln>
          <a:effectLst/>
        </p:spPr>
      </p:cxnSp>
      <p:cxnSp>
        <p:nvCxnSpPr>
          <p:cNvPr id="1210415" name="AutoShape 47"/>
          <p:cNvCxnSpPr>
            <a:cxnSpLocks noChangeShapeType="1"/>
          </p:cNvCxnSpPr>
          <p:nvPr/>
        </p:nvCxnSpPr>
        <p:spPr bwMode="auto">
          <a:xfrm flipH="1">
            <a:off x="8388350" y="4581525"/>
            <a:ext cx="165100" cy="523875"/>
          </a:xfrm>
          <a:prstGeom prst="curvedConnector4">
            <a:avLst>
              <a:gd name="adj1" fmla="val -125000"/>
              <a:gd name="adj2" fmla="val 73634"/>
            </a:avLst>
          </a:prstGeom>
          <a:noFill/>
          <a:ln w="44450">
            <a:solidFill>
              <a:srgbClr val="00CC00"/>
            </a:solidFill>
            <a:round/>
            <a:headEnd/>
            <a:tailEnd type="triangle" w="med" len="med"/>
          </a:ln>
          <a:effectLst/>
        </p:spPr>
      </p:cxnSp>
      <p:cxnSp>
        <p:nvCxnSpPr>
          <p:cNvPr id="1210416" name="AutoShape 48"/>
          <p:cNvCxnSpPr>
            <a:cxnSpLocks noChangeShapeType="1"/>
          </p:cNvCxnSpPr>
          <p:nvPr/>
        </p:nvCxnSpPr>
        <p:spPr bwMode="auto">
          <a:xfrm flipV="1">
            <a:off x="6659563" y="5589588"/>
            <a:ext cx="547687" cy="558800"/>
          </a:xfrm>
          <a:prstGeom prst="curvedConnector3">
            <a:avLst>
              <a:gd name="adj1" fmla="val 49856"/>
            </a:avLst>
          </a:prstGeom>
          <a:noFill/>
          <a:ln w="44450">
            <a:solidFill>
              <a:schemeClr val="hlink"/>
            </a:solidFill>
            <a:round/>
            <a:headEnd/>
            <a:tailEnd type="triangle" w="med" len="med"/>
          </a:ln>
          <a:effectLst/>
        </p:spPr>
      </p:cxnSp>
      <p:cxnSp>
        <p:nvCxnSpPr>
          <p:cNvPr id="1210417" name="AutoShape 49"/>
          <p:cNvCxnSpPr>
            <a:cxnSpLocks noChangeShapeType="1"/>
          </p:cNvCxnSpPr>
          <p:nvPr/>
        </p:nvCxnSpPr>
        <p:spPr bwMode="auto">
          <a:xfrm flipH="1">
            <a:off x="8532813" y="5589588"/>
            <a:ext cx="15875" cy="631825"/>
          </a:xfrm>
          <a:prstGeom prst="curvedConnector3">
            <a:avLst>
              <a:gd name="adj1" fmla="val -1300000"/>
            </a:avLst>
          </a:prstGeom>
          <a:noFill/>
          <a:ln w="44450">
            <a:solidFill>
              <a:schemeClr val="hlink"/>
            </a:solidFill>
            <a:prstDash val="sysDot"/>
            <a:round/>
            <a:headEnd/>
            <a:tailEnd type="triangle" w="med" len="med"/>
          </a:ln>
          <a:effectLst/>
        </p:spPr>
      </p:cxnSp>
      <p:cxnSp>
        <p:nvCxnSpPr>
          <p:cNvPr id="1210418" name="AutoShape 50"/>
          <p:cNvCxnSpPr>
            <a:cxnSpLocks noChangeShapeType="1"/>
            <a:stCxn id="1210398" idx="1"/>
            <a:endCxn id="1210390" idx="3"/>
          </p:cNvCxnSpPr>
          <p:nvPr/>
        </p:nvCxnSpPr>
        <p:spPr bwMode="auto">
          <a:xfrm rot="10800000">
            <a:off x="6538913" y="6646863"/>
            <a:ext cx="863600" cy="85725"/>
          </a:xfrm>
          <a:prstGeom prst="curvedConnector3">
            <a:avLst>
              <a:gd name="adj1" fmla="val 50000"/>
            </a:avLst>
          </a:prstGeom>
          <a:noFill/>
          <a:ln w="44450">
            <a:solidFill>
              <a:srgbClr val="00CC00"/>
            </a:solidFill>
            <a:round/>
            <a:headEnd/>
            <a:tailEnd type="triangle" w="med" len="med"/>
          </a:ln>
          <a:effectLst/>
        </p:spPr>
      </p:cxnSp>
      <p:cxnSp>
        <p:nvCxnSpPr>
          <p:cNvPr id="1210419" name="AutoShape 51"/>
          <p:cNvCxnSpPr>
            <a:cxnSpLocks noChangeShapeType="1"/>
          </p:cNvCxnSpPr>
          <p:nvPr/>
        </p:nvCxnSpPr>
        <p:spPr bwMode="auto">
          <a:xfrm rot="10800000">
            <a:off x="4284663" y="5229225"/>
            <a:ext cx="1201737" cy="1430338"/>
          </a:xfrm>
          <a:prstGeom prst="curvedConnector2">
            <a:avLst/>
          </a:prstGeom>
          <a:noFill/>
          <a:ln w="44450">
            <a:solidFill>
              <a:srgbClr val="00CC00"/>
            </a:solidFill>
            <a:round/>
            <a:headEnd/>
            <a:tailEnd type="triangle" w="med" len="med"/>
          </a:ln>
          <a:effectLst/>
        </p:spPr>
      </p:cxnSp>
      <p:cxnSp>
        <p:nvCxnSpPr>
          <p:cNvPr id="1210420" name="AutoShape 52"/>
          <p:cNvCxnSpPr>
            <a:cxnSpLocks noChangeShapeType="1"/>
            <a:stCxn id="1210381" idx="1"/>
          </p:cNvCxnSpPr>
          <p:nvPr/>
        </p:nvCxnSpPr>
        <p:spPr bwMode="auto">
          <a:xfrm rot="10800000">
            <a:off x="971550" y="2420938"/>
            <a:ext cx="1057275" cy="1206500"/>
          </a:xfrm>
          <a:prstGeom prst="curvedConnector2">
            <a:avLst/>
          </a:prstGeom>
          <a:noFill/>
          <a:ln w="44450">
            <a:solidFill>
              <a:srgbClr val="00CC00"/>
            </a:solidFill>
            <a:round/>
            <a:headEnd/>
            <a:tailEnd type="triangle" w="med" len="med"/>
          </a:ln>
          <a:effectLst/>
        </p:spPr>
      </p:cxnSp>
      <p:sp>
        <p:nvSpPr>
          <p:cNvPr id="1210422" name="AutoShape 54"/>
          <p:cNvSpPr>
            <a:spLocks noChangeArrowheads="1"/>
          </p:cNvSpPr>
          <p:nvPr/>
        </p:nvSpPr>
        <p:spPr bwMode="auto">
          <a:xfrm>
            <a:off x="684213" y="2852738"/>
            <a:ext cx="287337" cy="2089150"/>
          </a:xfrm>
          <a:prstGeom prst="downArrow">
            <a:avLst>
              <a:gd name="adj1" fmla="val 50000"/>
              <a:gd name="adj2" fmla="val 181768"/>
            </a:avLst>
          </a:prstGeom>
          <a:solidFill>
            <a:schemeClr val="accent2"/>
          </a:solidFill>
          <a:ln w="12700" algn="ctr">
            <a:solidFill>
              <a:schemeClr val="tx1"/>
            </a:solidFill>
            <a:miter lim="800000"/>
            <a:headEnd/>
            <a:tailEnd/>
          </a:ln>
          <a:effectLst>
            <a:outerShdw dist="107763" dir="2700000" algn="ctr" rotWithShape="0">
              <a:srgbClr val="808080">
                <a:alpha val="50000"/>
              </a:srgbClr>
            </a:outerShdw>
          </a:effectLst>
        </p:spPr>
        <p:txBody>
          <a:bodyPr wrap="none" anchor="ctr"/>
          <a:lstStyle/>
          <a:p>
            <a:endParaRPr lang="zh-CN" altLang="zh-CN">
              <a:effectLst/>
            </a:endParaRPr>
          </a:p>
        </p:txBody>
      </p:sp>
      <p:sp>
        <p:nvSpPr>
          <p:cNvPr id="1210423" name="Rectangle 55"/>
          <p:cNvSpPr>
            <a:spLocks noChangeArrowheads="1"/>
          </p:cNvSpPr>
          <p:nvPr/>
        </p:nvSpPr>
        <p:spPr bwMode="auto">
          <a:xfrm>
            <a:off x="120650" y="5084763"/>
            <a:ext cx="2973388" cy="915987"/>
          </a:xfrm>
          <a:prstGeom prst="rect">
            <a:avLst/>
          </a:prstGeom>
          <a:noFill/>
          <a:ln w="44450" algn="ctr">
            <a:noFill/>
            <a:prstDash val="lgDash"/>
            <a:miter lim="800000"/>
            <a:headEnd/>
            <a:tailEnd/>
          </a:ln>
          <a:effectLst/>
        </p:spPr>
        <p:txBody>
          <a:bodyPr>
            <a:spAutoFit/>
          </a:bodyPr>
          <a:lstStyle/>
          <a:p>
            <a:pPr algn="l"/>
            <a:r>
              <a:rPr lang="zh-CN" altLang="en-US">
                <a:solidFill>
                  <a:schemeClr val="folHlink"/>
                </a:solidFill>
                <a:effectLst/>
              </a:rPr>
              <a:t>完成后序游历  </a:t>
            </a:r>
            <a:r>
              <a:rPr lang="en-US" altLang="zh-CN">
                <a:solidFill>
                  <a:schemeClr val="folHlink"/>
                </a:solidFill>
                <a:effectLst/>
              </a:rPr>
              <a:t>POrder(A)</a:t>
            </a:r>
          </a:p>
          <a:p>
            <a:pPr algn="l"/>
            <a:endParaRPr lang="en-US" altLang="zh-CN">
              <a:solidFill>
                <a:schemeClr val="folHlink"/>
              </a:solidFill>
              <a:effectLst/>
            </a:endParaRPr>
          </a:p>
          <a:p>
            <a:pPr algn="l"/>
            <a:r>
              <a:rPr lang="zh-CN" altLang="en-US">
                <a:solidFill>
                  <a:schemeClr val="folHlink"/>
                </a:solidFill>
                <a:effectLst/>
              </a:rPr>
              <a:t>后序周游：</a:t>
            </a:r>
            <a:r>
              <a:rPr lang="en-US" altLang="zh-CN">
                <a:solidFill>
                  <a:schemeClr val="folHlink"/>
                </a:solidFill>
                <a:effectLst/>
              </a:rPr>
              <a:t>DBGEHIFCA</a:t>
            </a:r>
          </a:p>
        </p:txBody>
      </p:sp>
      <p:cxnSp>
        <p:nvCxnSpPr>
          <p:cNvPr id="1210424" name="AutoShape 56"/>
          <p:cNvCxnSpPr>
            <a:cxnSpLocks noChangeShapeType="1"/>
            <a:endCxn id="1210387" idx="3"/>
          </p:cNvCxnSpPr>
          <p:nvPr/>
        </p:nvCxnSpPr>
        <p:spPr bwMode="auto">
          <a:xfrm rot="5400000">
            <a:off x="6128544" y="3839369"/>
            <a:ext cx="1639888" cy="819150"/>
          </a:xfrm>
          <a:prstGeom prst="curvedConnector2">
            <a:avLst/>
          </a:prstGeom>
          <a:noFill/>
          <a:ln w="44450">
            <a:solidFill>
              <a:srgbClr val="00CC00"/>
            </a:solidFill>
            <a:round/>
            <a:headEnd/>
            <a:tailEnd type="triangle" w="med" len="med"/>
          </a:ln>
          <a:effectLst/>
        </p:spPr>
      </p:cxnSp>
      <p:cxnSp>
        <p:nvCxnSpPr>
          <p:cNvPr id="1210425" name="AutoShape 57"/>
          <p:cNvCxnSpPr>
            <a:cxnSpLocks noChangeShapeType="1"/>
          </p:cNvCxnSpPr>
          <p:nvPr/>
        </p:nvCxnSpPr>
        <p:spPr bwMode="auto">
          <a:xfrm rot="10800000" flipV="1">
            <a:off x="6659563" y="5084763"/>
            <a:ext cx="698500" cy="1060450"/>
          </a:xfrm>
          <a:prstGeom prst="curvedConnector2">
            <a:avLst/>
          </a:prstGeom>
          <a:noFill/>
          <a:ln w="44450">
            <a:solidFill>
              <a:schemeClr val="hlink"/>
            </a:solidFill>
            <a:round/>
            <a:headEnd/>
            <a:tailEnd type="triangle" w="med" len="med"/>
          </a:ln>
          <a:effectLst/>
        </p:spPr>
      </p:cxnSp>
      <p:cxnSp>
        <p:nvCxnSpPr>
          <p:cNvPr id="1210426" name="AutoShape 58"/>
          <p:cNvCxnSpPr>
            <a:cxnSpLocks noChangeShapeType="1"/>
            <a:stCxn id="1210399" idx="2"/>
            <a:endCxn id="1210398" idx="3"/>
          </p:cNvCxnSpPr>
          <p:nvPr/>
        </p:nvCxnSpPr>
        <p:spPr bwMode="auto">
          <a:xfrm rot="16200000" flipH="1">
            <a:off x="8040687" y="6318251"/>
            <a:ext cx="257175" cy="571500"/>
          </a:xfrm>
          <a:prstGeom prst="curvedConnector4">
            <a:avLst>
              <a:gd name="adj1" fmla="val 20370"/>
              <a:gd name="adj2" fmla="val 135833"/>
            </a:avLst>
          </a:prstGeom>
          <a:noFill/>
          <a:ln w="44450">
            <a:solidFill>
              <a:srgbClr val="00CC00"/>
            </a:solidFill>
            <a:round/>
            <a:headEnd/>
            <a:tailEnd type="triangle" w="med" len="med"/>
          </a:ln>
          <a:effectLst/>
        </p:spPr>
      </p:cxnSp>
      <p:sp>
        <p:nvSpPr>
          <p:cNvPr id="1210383" name="Rectangle 15"/>
          <p:cNvSpPr>
            <a:spLocks noChangeArrowheads="1"/>
          </p:cNvSpPr>
          <p:nvPr/>
        </p:nvSpPr>
        <p:spPr bwMode="auto">
          <a:xfrm>
            <a:off x="3779838" y="4941888"/>
            <a:ext cx="1008062"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Visit(C)</a:t>
            </a:r>
          </a:p>
        </p:txBody>
      </p:sp>
      <p:cxnSp>
        <p:nvCxnSpPr>
          <p:cNvPr id="1210427" name="AutoShape 59"/>
          <p:cNvCxnSpPr>
            <a:cxnSpLocks noChangeShapeType="1"/>
            <a:stCxn id="1210383" idx="1"/>
          </p:cNvCxnSpPr>
          <p:nvPr/>
        </p:nvCxnSpPr>
        <p:spPr bwMode="auto">
          <a:xfrm rot="10800000">
            <a:off x="2555875" y="3789363"/>
            <a:ext cx="1201738" cy="1279525"/>
          </a:xfrm>
          <a:prstGeom prst="curvedConnector2">
            <a:avLst/>
          </a:prstGeom>
          <a:noFill/>
          <a:ln w="44450">
            <a:solidFill>
              <a:srgbClr val="00CC00"/>
            </a:solidFill>
            <a:round/>
            <a:headEnd/>
            <a:tailEnd type="triangle" w="med" len="med"/>
          </a:ln>
          <a:effectLst/>
        </p:spPr>
      </p:cxnSp>
      <p:sp>
        <p:nvSpPr>
          <p:cNvPr id="1210381" name="Rectangle 13"/>
          <p:cNvSpPr>
            <a:spLocks noChangeArrowheads="1"/>
          </p:cNvSpPr>
          <p:nvPr/>
        </p:nvSpPr>
        <p:spPr bwMode="auto">
          <a:xfrm>
            <a:off x="2051050" y="3500438"/>
            <a:ext cx="1008063" cy="252412"/>
          </a:xfrm>
          <a:prstGeom prst="rect">
            <a:avLst/>
          </a:prstGeom>
          <a:solidFill>
            <a:srgbClr val="FFFFFF"/>
          </a:solidFill>
          <a:ln w="44450" algn="ctr">
            <a:solidFill>
              <a:schemeClr val="tx1"/>
            </a:solidFill>
            <a:miter lim="800000"/>
            <a:headEnd/>
            <a:tailEnd/>
          </a:ln>
          <a:effectLst/>
        </p:spPr>
        <p:txBody>
          <a:bodyPr wrap="none" anchor="ctr"/>
          <a:lstStyle/>
          <a:p>
            <a:r>
              <a:rPr lang="en-US" altLang="zh-CN" sz="1400">
                <a:effectLst/>
              </a:rPr>
              <a:t>Visit(A)</a:t>
            </a:r>
          </a:p>
        </p:txBody>
      </p:sp>
      <p:cxnSp>
        <p:nvCxnSpPr>
          <p:cNvPr id="1210428" name="AutoShape 60"/>
          <p:cNvCxnSpPr>
            <a:cxnSpLocks noChangeShapeType="1"/>
            <a:stCxn id="1210386" idx="3"/>
            <a:endCxn id="1210384" idx="3"/>
          </p:cNvCxnSpPr>
          <p:nvPr/>
        </p:nvCxnSpPr>
        <p:spPr bwMode="auto">
          <a:xfrm flipH="1">
            <a:off x="6494463" y="2803525"/>
            <a:ext cx="158750" cy="550863"/>
          </a:xfrm>
          <a:prstGeom prst="curvedConnector3">
            <a:avLst>
              <a:gd name="adj1" fmla="val -130000"/>
            </a:avLst>
          </a:prstGeom>
          <a:noFill/>
          <a:ln w="44450">
            <a:solidFill>
              <a:srgbClr val="00CC00"/>
            </a:solidFill>
            <a:round/>
            <a:headEnd/>
            <a:tailEnd type="triangle" w="med" len="med"/>
          </a:ln>
          <a:effectLst/>
        </p:spPr>
      </p:cxnSp>
      <p:cxnSp>
        <p:nvCxnSpPr>
          <p:cNvPr id="1210429" name="AutoShape 61"/>
          <p:cNvCxnSpPr>
            <a:cxnSpLocks noChangeShapeType="1"/>
          </p:cNvCxnSpPr>
          <p:nvPr/>
        </p:nvCxnSpPr>
        <p:spPr bwMode="auto">
          <a:xfrm rot="10800000">
            <a:off x="5003800" y="4508500"/>
            <a:ext cx="504825" cy="581025"/>
          </a:xfrm>
          <a:prstGeom prst="curvedConnector3">
            <a:avLst>
              <a:gd name="adj1" fmla="val 50000"/>
            </a:avLst>
          </a:prstGeom>
          <a:noFill/>
          <a:ln w="44450">
            <a:solidFill>
              <a:schemeClr val="hlink"/>
            </a:solidFill>
            <a:round/>
            <a:headEnd/>
            <a:tailEnd type="triangle" w="med" len="med"/>
          </a:ln>
          <a:effectLst/>
        </p:spPr>
      </p:cxnSp>
      <p:sp>
        <p:nvSpPr>
          <p:cNvPr id="1210431" name="Rectangle 63"/>
          <p:cNvSpPr>
            <a:spLocks noChangeArrowheads="1"/>
          </p:cNvSpPr>
          <p:nvPr/>
        </p:nvSpPr>
        <p:spPr bwMode="auto">
          <a:xfrm>
            <a:off x="1835150" y="1830388"/>
            <a:ext cx="1512888" cy="2030412"/>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2" name="Rectangle 64"/>
          <p:cNvSpPr>
            <a:spLocks noChangeArrowheads="1"/>
          </p:cNvSpPr>
          <p:nvPr/>
        </p:nvSpPr>
        <p:spPr bwMode="auto">
          <a:xfrm>
            <a:off x="3565525" y="1846263"/>
            <a:ext cx="1512888" cy="1654175"/>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3" name="Rectangle 65"/>
          <p:cNvSpPr>
            <a:spLocks noChangeArrowheads="1"/>
          </p:cNvSpPr>
          <p:nvPr/>
        </p:nvSpPr>
        <p:spPr bwMode="auto">
          <a:xfrm>
            <a:off x="3552825" y="3533775"/>
            <a:ext cx="1512888" cy="1766888"/>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4" name="Rectangle 66"/>
          <p:cNvSpPr>
            <a:spLocks noChangeArrowheads="1"/>
          </p:cNvSpPr>
          <p:nvPr/>
        </p:nvSpPr>
        <p:spPr bwMode="auto">
          <a:xfrm>
            <a:off x="5233988" y="1844675"/>
            <a:ext cx="1512887" cy="1665288"/>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5" name="Rectangle 67"/>
          <p:cNvSpPr>
            <a:spLocks noChangeArrowheads="1"/>
          </p:cNvSpPr>
          <p:nvPr/>
        </p:nvSpPr>
        <p:spPr bwMode="auto">
          <a:xfrm>
            <a:off x="5270500" y="3551238"/>
            <a:ext cx="1512888" cy="1665287"/>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6" name="Rectangle 68"/>
          <p:cNvSpPr>
            <a:spLocks noChangeArrowheads="1"/>
          </p:cNvSpPr>
          <p:nvPr/>
        </p:nvSpPr>
        <p:spPr bwMode="auto">
          <a:xfrm>
            <a:off x="5272088" y="5238750"/>
            <a:ext cx="1512887" cy="1665288"/>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7" name="Rectangle 69"/>
          <p:cNvSpPr>
            <a:spLocks noChangeArrowheads="1"/>
          </p:cNvSpPr>
          <p:nvPr/>
        </p:nvSpPr>
        <p:spPr bwMode="auto">
          <a:xfrm>
            <a:off x="7121525" y="1903413"/>
            <a:ext cx="1512888" cy="1665287"/>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8" name="Rectangle 70"/>
          <p:cNvSpPr>
            <a:spLocks noChangeArrowheads="1"/>
          </p:cNvSpPr>
          <p:nvPr/>
        </p:nvSpPr>
        <p:spPr bwMode="auto">
          <a:xfrm>
            <a:off x="7137400" y="3590925"/>
            <a:ext cx="1512888" cy="1665288"/>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
        <p:nvSpPr>
          <p:cNvPr id="1210439" name="Rectangle 71"/>
          <p:cNvSpPr>
            <a:spLocks noChangeArrowheads="1"/>
          </p:cNvSpPr>
          <p:nvPr/>
        </p:nvSpPr>
        <p:spPr bwMode="auto">
          <a:xfrm>
            <a:off x="7138988" y="5278438"/>
            <a:ext cx="1512887" cy="1665287"/>
          </a:xfrm>
          <a:prstGeom prst="rect">
            <a:avLst/>
          </a:prstGeom>
          <a:noFill/>
          <a:ln w="12700" algn="ctr">
            <a:solidFill>
              <a:schemeClr val="tx2"/>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83389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0400"/>
                                        </p:tgtEl>
                                        <p:attrNameLst>
                                          <p:attrName>style.visibility</p:attrName>
                                        </p:attrNameLst>
                                      </p:cBhvr>
                                      <p:to>
                                        <p:strVal val="visible"/>
                                      </p:to>
                                    </p:set>
                                    <p:animEffect transition="in" filter="wipe(left)">
                                      <p:cBhvr>
                                        <p:cTn id="7" dur="500"/>
                                        <p:tgtEl>
                                          <p:spTgt spid="12104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0401"/>
                                        </p:tgtEl>
                                        <p:attrNameLst>
                                          <p:attrName>style.visibility</p:attrName>
                                        </p:attrNameLst>
                                      </p:cBhvr>
                                      <p:to>
                                        <p:strVal val="visible"/>
                                      </p:to>
                                    </p:set>
                                    <p:animEffect transition="in" filter="wipe(left)">
                                      <p:cBhvr>
                                        <p:cTn id="12" dur="500"/>
                                        <p:tgtEl>
                                          <p:spTgt spid="12104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0402"/>
                                        </p:tgtEl>
                                        <p:attrNameLst>
                                          <p:attrName>style.visibility</p:attrName>
                                        </p:attrNameLst>
                                      </p:cBhvr>
                                      <p:to>
                                        <p:strVal val="visible"/>
                                      </p:to>
                                    </p:set>
                                    <p:animEffect transition="in" filter="wipe(left)">
                                      <p:cBhvr>
                                        <p:cTn id="17" dur="500"/>
                                        <p:tgtEl>
                                          <p:spTgt spid="12104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10403"/>
                                        </p:tgtEl>
                                        <p:attrNameLst>
                                          <p:attrName>style.visibility</p:attrName>
                                        </p:attrNameLst>
                                      </p:cBhvr>
                                      <p:to>
                                        <p:strVal val="visible"/>
                                      </p:to>
                                    </p:set>
                                    <p:animEffect transition="in" filter="wipe(up)">
                                      <p:cBhvr>
                                        <p:cTn id="22" dur="500"/>
                                        <p:tgtEl>
                                          <p:spTgt spid="12104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10428"/>
                                        </p:tgtEl>
                                        <p:attrNameLst>
                                          <p:attrName>style.visibility</p:attrName>
                                        </p:attrNameLst>
                                      </p:cBhvr>
                                      <p:to>
                                        <p:strVal val="visible"/>
                                      </p:to>
                                    </p:set>
                                    <p:animEffect transition="in" filter="wipe(up)">
                                      <p:cBhvr>
                                        <p:cTn id="27" dur="500"/>
                                        <p:tgtEl>
                                          <p:spTgt spid="12104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10404"/>
                                        </p:tgtEl>
                                        <p:attrNameLst>
                                          <p:attrName>style.visibility</p:attrName>
                                        </p:attrNameLst>
                                      </p:cBhvr>
                                      <p:to>
                                        <p:strVal val="visible"/>
                                      </p:to>
                                    </p:set>
                                    <p:animEffect transition="in" filter="wipe(down)">
                                      <p:cBhvr>
                                        <p:cTn id="32" dur="500"/>
                                        <p:tgtEl>
                                          <p:spTgt spid="12104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10405"/>
                                        </p:tgtEl>
                                        <p:attrNameLst>
                                          <p:attrName>style.visibility</p:attrName>
                                        </p:attrNameLst>
                                      </p:cBhvr>
                                      <p:to>
                                        <p:strVal val="visible"/>
                                      </p:to>
                                    </p:set>
                                    <p:animEffect transition="in" filter="wipe(down)">
                                      <p:cBhvr>
                                        <p:cTn id="37" dur="500"/>
                                        <p:tgtEl>
                                          <p:spTgt spid="12104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10406"/>
                                        </p:tgtEl>
                                        <p:attrNameLst>
                                          <p:attrName>style.visibility</p:attrName>
                                        </p:attrNameLst>
                                      </p:cBhvr>
                                      <p:to>
                                        <p:strVal val="visible"/>
                                      </p:to>
                                    </p:set>
                                    <p:animEffect transition="in" filter="wipe(left)">
                                      <p:cBhvr>
                                        <p:cTn id="42" dur="500"/>
                                        <p:tgtEl>
                                          <p:spTgt spid="12104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10407"/>
                                        </p:tgtEl>
                                        <p:attrNameLst>
                                          <p:attrName>style.visibility</p:attrName>
                                        </p:attrNameLst>
                                      </p:cBhvr>
                                      <p:to>
                                        <p:strVal val="visible"/>
                                      </p:to>
                                    </p:set>
                                    <p:animEffect transition="in" filter="wipe(left)">
                                      <p:cBhvr>
                                        <p:cTn id="47" dur="500"/>
                                        <p:tgtEl>
                                          <p:spTgt spid="121040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210408"/>
                                        </p:tgtEl>
                                        <p:attrNameLst>
                                          <p:attrName>style.visibility</p:attrName>
                                        </p:attrNameLst>
                                      </p:cBhvr>
                                      <p:to>
                                        <p:strVal val="visible"/>
                                      </p:to>
                                    </p:set>
                                    <p:animEffect transition="in" filter="wipe(up)">
                                      <p:cBhvr>
                                        <p:cTn id="52" dur="500"/>
                                        <p:tgtEl>
                                          <p:spTgt spid="121040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210409"/>
                                        </p:tgtEl>
                                        <p:attrNameLst>
                                          <p:attrName>style.visibility</p:attrName>
                                        </p:attrNameLst>
                                      </p:cBhvr>
                                      <p:to>
                                        <p:strVal val="visible"/>
                                      </p:to>
                                    </p:set>
                                    <p:animEffect transition="in" filter="wipe(down)">
                                      <p:cBhvr>
                                        <p:cTn id="57" dur="500"/>
                                        <p:tgtEl>
                                          <p:spTgt spid="12104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210410"/>
                                        </p:tgtEl>
                                        <p:attrNameLst>
                                          <p:attrName>style.visibility</p:attrName>
                                        </p:attrNameLst>
                                      </p:cBhvr>
                                      <p:to>
                                        <p:strVal val="visible"/>
                                      </p:to>
                                    </p:set>
                                    <p:animEffect transition="in" filter="wipe(up)">
                                      <p:cBhvr>
                                        <p:cTn id="62" dur="500"/>
                                        <p:tgtEl>
                                          <p:spTgt spid="12104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210411"/>
                                        </p:tgtEl>
                                        <p:attrNameLst>
                                          <p:attrName>style.visibility</p:attrName>
                                        </p:attrNameLst>
                                      </p:cBhvr>
                                      <p:to>
                                        <p:strVal val="visible"/>
                                      </p:to>
                                    </p:set>
                                    <p:animEffect transition="in" filter="wipe(up)">
                                      <p:cBhvr>
                                        <p:cTn id="67" dur="500"/>
                                        <p:tgtEl>
                                          <p:spTgt spid="12104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210424"/>
                                        </p:tgtEl>
                                        <p:attrNameLst>
                                          <p:attrName>style.visibility</p:attrName>
                                        </p:attrNameLst>
                                      </p:cBhvr>
                                      <p:to>
                                        <p:strVal val="visible"/>
                                      </p:to>
                                    </p:set>
                                    <p:animEffect transition="in" filter="wipe(up)">
                                      <p:cBhvr>
                                        <p:cTn id="72" dur="500"/>
                                        <p:tgtEl>
                                          <p:spTgt spid="12104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210429"/>
                                        </p:tgtEl>
                                        <p:attrNameLst>
                                          <p:attrName>style.visibility</p:attrName>
                                        </p:attrNameLst>
                                      </p:cBhvr>
                                      <p:to>
                                        <p:strVal val="visible"/>
                                      </p:to>
                                    </p:set>
                                    <p:animEffect transition="in" filter="wipe(down)">
                                      <p:cBhvr>
                                        <p:cTn id="77" dur="500"/>
                                        <p:tgtEl>
                                          <p:spTgt spid="12104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210412"/>
                                        </p:tgtEl>
                                        <p:attrNameLst>
                                          <p:attrName>style.visibility</p:attrName>
                                        </p:attrNameLst>
                                      </p:cBhvr>
                                      <p:to>
                                        <p:strVal val="visible"/>
                                      </p:to>
                                    </p:set>
                                    <p:animEffect transition="in" filter="wipe(up)">
                                      <p:cBhvr>
                                        <p:cTn id="82" dur="500"/>
                                        <p:tgtEl>
                                          <p:spTgt spid="12104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210413"/>
                                        </p:tgtEl>
                                        <p:attrNameLst>
                                          <p:attrName>style.visibility</p:attrName>
                                        </p:attrNameLst>
                                      </p:cBhvr>
                                      <p:to>
                                        <p:strVal val="visible"/>
                                      </p:to>
                                    </p:set>
                                    <p:animEffect transition="in" filter="wipe(down)">
                                      <p:cBhvr>
                                        <p:cTn id="87" dur="500"/>
                                        <p:tgtEl>
                                          <p:spTgt spid="12104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210414"/>
                                        </p:tgtEl>
                                        <p:attrNameLst>
                                          <p:attrName>style.visibility</p:attrName>
                                        </p:attrNameLst>
                                      </p:cBhvr>
                                      <p:to>
                                        <p:strVal val="visible"/>
                                      </p:to>
                                    </p:set>
                                    <p:animEffect transition="in" filter="wipe(up)">
                                      <p:cBhvr>
                                        <p:cTn id="92" dur="500"/>
                                        <p:tgtEl>
                                          <p:spTgt spid="121041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210415"/>
                                        </p:tgtEl>
                                        <p:attrNameLst>
                                          <p:attrName>style.visibility</p:attrName>
                                        </p:attrNameLst>
                                      </p:cBhvr>
                                      <p:to>
                                        <p:strVal val="visible"/>
                                      </p:to>
                                    </p:set>
                                    <p:animEffect transition="in" filter="wipe(up)">
                                      <p:cBhvr>
                                        <p:cTn id="97" dur="500"/>
                                        <p:tgtEl>
                                          <p:spTgt spid="12104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210425"/>
                                        </p:tgtEl>
                                        <p:attrNameLst>
                                          <p:attrName>style.visibility</p:attrName>
                                        </p:attrNameLst>
                                      </p:cBhvr>
                                      <p:to>
                                        <p:strVal val="visible"/>
                                      </p:to>
                                    </p:set>
                                    <p:animEffect transition="in" filter="wipe(up)">
                                      <p:cBhvr>
                                        <p:cTn id="102" dur="500"/>
                                        <p:tgtEl>
                                          <p:spTgt spid="121042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210416"/>
                                        </p:tgtEl>
                                        <p:attrNameLst>
                                          <p:attrName>style.visibility</p:attrName>
                                        </p:attrNameLst>
                                      </p:cBhvr>
                                      <p:to>
                                        <p:strVal val="visible"/>
                                      </p:to>
                                    </p:set>
                                    <p:animEffect transition="in" filter="wipe(down)">
                                      <p:cBhvr>
                                        <p:cTn id="107" dur="500"/>
                                        <p:tgtEl>
                                          <p:spTgt spid="121041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1210417"/>
                                        </p:tgtEl>
                                        <p:attrNameLst>
                                          <p:attrName>style.visibility</p:attrName>
                                        </p:attrNameLst>
                                      </p:cBhvr>
                                      <p:to>
                                        <p:strVal val="visible"/>
                                      </p:to>
                                    </p:set>
                                    <p:animEffect transition="in" filter="wipe(up)">
                                      <p:cBhvr>
                                        <p:cTn id="112" dur="500"/>
                                        <p:tgtEl>
                                          <p:spTgt spid="121041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210426"/>
                                        </p:tgtEl>
                                        <p:attrNameLst>
                                          <p:attrName>style.visibility</p:attrName>
                                        </p:attrNameLst>
                                      </p:cBhvr>
                                      <p:to>
                                        <p:strVal val="visible"/>
                                      </p:to>
                                    </p:set>
                                    <p:animEffect transition="in" filter="wipe(up)">
                                      <p:cBhvr>
                                        <p:cTn id="117" dur="500"/>
                                        <p:tgtEl>
                                          <p:spTgt spid="12104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1210418"/>
                                        </p:tgtEl>
                                        <p:attrNameLst>
                                          <p:attrName>style.visibility</p:attrName>
                                        </p:attrNameLst>
                                      </p:cBhvr>
                                      <p:to>
                                        <p:strVal val="visible"/>
                                      </p:to>
                                    </p:set>
                                    <p:animEffect transition="in" filter="wipe(down)">
                                      <p:cBhvr>
                                        <p:cTn id="122" dur="500"/>
                                        <p:tgtEl>
                                          <p:spTgt spid="121041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210419"/>
                                        </p:tgtEl>
                                        <p:attrNameLst>
                                          <p:attrName>style.visibility</p:attrName>
                                        </p:attrNameLst>
                                      </p:cBhvr>
                                      <p:to>
                                        <p:strVal val="visible"/>
                                      </p:to>
                                    </p:set>
                                    <p:animEffect transition="in" filter="wipe(down)">
                                      <p:cBhvr>
                                        <p:cTn id="127" dur="500"/>
                                        <p:tgtEl>
                                          <p:spTgt spid="121041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1210427"/>
                                        </p:tgtEl>
                                        <p:attrNameLst>
                                          <p:attrName>style.visibility</p:attrName>
                                        </p:attrNameLst>
                                      </p:cBhvr>
                                      <p:to>
                                        <p:strVal val="visible"/>
                                      </p:to>
                                    </p:set>
                                    <p:animEffect transition="in" filter="wipe(down)">
                                      <p:cBhvr>
                                        <p:cTn id="132" dur="500"/>
                                        <p:tgtEl>
                                          <p:spTgt spid="121042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1210420"/>
                                        </p:tgtEl>
                                        <p:attrNameLst>
                                          <p:attrName>style.visibility</p:attrName>
                                        </p:attrNameLst>
                                      </p:cBhvr>
                                      <p:to>
                                        <p:strVal val="visible"/>
                                      </p:to>
                                    </p:set>
                                    <p:animEffect transition="in" filter="wipe(down)">
                                      <p:cBhvr>
                                        <p:cTn id="137" dur="500"/>
                                        <p:tgtEl>
                                          <p:spTgt spid="121042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210422"/>
                                        </p:tgtEl>
                                        <p:attrNameLst>
                                          <p:attrName>style.visibility</p:attrName>
                                        </p:attrNameLst>
                                      </p:cBhvr>
                                      <p:to>
                                        <p:strVal val="visible"/>
                                      </p:to>
                                    </p:set>
                                    <p:animEffect transition="in" filter="wipe(up)">
                                      <p:cBhvr>
                                        <p:cTn id="142" dur="500"/>
                                        <p:tgtEl>
                                          <p:spTgt spid="1210422"/>
                                        </p:tgtEl>
                                      </p:cBhvr>
                                    </p:animEffect>
                                  </p:childTnLst>
                                </p:cTn>
                              </p:par>
                              <p:par>
                                <p:cTn id="143" presetID="1" presetClass="entr" presetSubtype="0" fill="hold" nodeType="withEffect">
                                  <p:stCondLst>
                                    <p:cond delay="0"/>
                                  </p:stCondLst>
                                  <p:childTnLst>
                                    <p:set>
                                      <p:cBhvr>
                                        <p:cTn id="144" dur="1" fill="hold">
                                          <p:stCondLst>
                                            <p:cond delay="0"/>
                                          </p:stCondLst>
                                        </p:cTn>
                                        <p:tgtEl>
                                          <p:spTgt spid="1210423">
                                            <p:txEl>
                                              <p:pRg st="0" end="0"/>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2104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4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8B3F80D9-E21C-4874-9ECC-AEE529BAE48C}" type="slidenum">
              <a:rPr lang="en-US" altLang="zh-CN"/>
              <a:pPr/>
              <a:t>15</a:t>
            </a:fld>
            <a:endParaRPr lang="en-US" altLang="zh-CN"/>
          </a:p>
        </p:txBody>
      </p:sp>
      <p:sp>
        <p:nvSpPr>
          <p:cNvPr id="1098754" name="Rectangle 2"/>
          <p:cNvSpPr>
            <a:spLocks noGrp="1" noChangeArrowheads="1"/>
          </p:cNvSpPr>
          <p:nvPr>
            <p:ph type="title"/>
          </p:nvPr>
        </p:nvSpPr>
        <p:spPr/>
        <p:txBody>
          <a:bodyPr/>
          <a:lstStyle/>
          <a:p>
            <a:r>
              <a:rPr lang="en-US" altLang="zh-CN" dirty="0"/>
              <a:t>4.4  </a:t>
            </a:r>
            <a:r>
              <a:rPr lang="zh-CN" altLang="en-US" dirty="0"/>
              <a:t>周游二叉树</a:t>
            </a:r>
          </a:p>
        </p:txBody>
      </p:sp>
      <p:sp>
        <p:nvSpPr>
          <p:cNvPr id="1098755" name="Rectangle 3"/>
          <p:cNvSpPr>
            <a:spLocks noGrp="1" noChangeArrowheads="1"/>
          </p:cNvSpPr>
          <p:nvPr>
            <p:ph type="body" idx="1"/>
          </p:nvPr>
        </p:nvSpPr>
        <p:spPr>
          <a:xfrm>
            <a:off x="250825" y="2087563"/>
            <a:ext cx="8750331" cy="4437062"/>
          </a:xfrm>
        </p:spPr>
        <p:txBody>
          <a:bodyPr/>
          <a:lstStyle/>
          <a:p>
            <a:pPr>
              <a:lnSpc>
                <a:spcPct val="140000"/>
              </a:lnSpc>
              <a:buFont typeface="Wingdings" pitchFamily="2" charset="2"/>
              <a:buNone/>
            </a:pPr>
            <a:r>
              <a:rPr lang="en-US" altLang="zh-CN" sz="2400" dirty="0"/>
              <a:t>	</a:t>
            </a:r>
          </a:p>
        </p:txBody>
      </p:sp>
      <p:sp>
        <p:nvSpPr>
          <p:cNvPr id="1098756" name="Rectangle 4"/>
          <p:cNvSpPr>
            <a:spLocks noChangeArrowheads="1"/>
          </p:cNvSpPr>
          <p:nvPr/>
        </p:nvSpPr>
        <p:spPr bwMode="auto">
          <a:xfrm>
            <a:off x="611188" y="2017713"/>
            <a:ext cx="8497887" cy="4219575"/>
          </a:xfrm>
          <a:prstGeom prst="rect">
            <a:avLst/>
          </a:prstGeom>
          <a:noFill/>
          <a:ln w="9525">
            <a:noFill/>
            <a:miter lim="800000"/>
            <a:headEnd/>
            <a:tailEnd/>
          </a:ln>
          <a:effectLst/>
        </p:spPr>
        <p:txBody>
          <a:bodyPr/>
          <a:lstStyle/>
          <a:p>
            <a:pPr marL="342900" indent="-342900" algn="l">
              <a:lnSpc>
                <a:spcPct val="180000"/>
              </a:lnSpc>
              <a:spcBef>
                <a:spcPct val="20000"/>
              </a:spcBef>
              <a:buClr>
                <a:schemeClr val="folHlink"/>
              </a:buClr>
              <a:buSzPct val="60000"/>
              <a:buFont typeface="Wingdings" pitchFamily="2" charset="2"/>
              <a:buChar char="n"/>
            </a:pPr>
            <a:r>
              <a:rPr lang="zh-CN" altLang="en-US" sz="3600" dirty="0">
                <a:effectLst/>
                <a:latin typeface="+mj-ea"/>
                <a:ea typeface="+mj-ea"/>
                <a:cs typeface="魏碑"/>
              </a:rPr>
              <a:t>二叉树周游</a:t>
            </a:r>
            <a:endParaRPr lang="zh-CN" altLang="en-US" sz="3600" dirty="0">
              <a:effectLst/>
              <a:latin typeface="+mj-ea"/>
              <a:ea typeface="+mj-ea"/>
            </a:endParaRPr>
          </a:p>
          <a:p>
            <a:pPr marL="742950" lvl="1" indent="-285750" algn="l">
              <a:lnSpc>
                <a:spcPct val="180000"/>
              </a:lnSpc>
              <a:spcBef>
                <a:spcPct val="20000"/>
              </a:spcBef>
              <a:buClr>
                <a:schemeClr val="hlink"/>
              </a:buClr>
              <a:buSzPct val="55000"/>
              <a:buFont typeface="Wingdings" pitchFamily="2" charset="2"/>
              <a:buChar char="n"/>
            </a:pPr>
            <a:r>
              <a:rPr lang="en-US" altLang="zh-CN" sz="3200" dirty="0">
                <a:effectLst/>
                <a:ea typeface="宋体" pitchFamily="2" charset="-122"/>
              </a:rPr>
              <a:t>4.4.1 </a:t>
            </a:r>
            <a:r>
              <a:rPr lang="zh-CN" altLang="en-US" sz="3200" dirty="0">
                <a:effectLst/>
                <a:ea typeface="宋体" pitchFamily="2" charset="-122"/>
              </a:rPr>
              <a:t>深度优先周游二叉树</a:t>
            </a:r>
          </a:p>
          <a:p>
            <a:pPr marL="742950" lvl="1" indent="-285750" algn="just">
              <a:lnSpc>
                <a:spcPct val="180000"/>
              </a:lnSpc>
              <a:spcBef>
                <a:spcPct val="20000"/>
              </a:spcBef>
              <a:buClr>
                <a:schemeClr val="hlink"/>
              </a:buClr>
              <a:buSzPct val="55000"/>
              <a:buFont typeface="Wingdings" pitchFamily="2" charset="2"/>
              <a:buChar char="n"/>
            </a:pPr>
            <a:r>
              <a:rPr lang="en-US" altLang="zh-CN" sz="3200" dirty="0">
                <a:solidFill>
                  <a:schemeClr val="folHlink"/>
                </a:solidFill>
                <a:effectLst/>
                <a:ea typeface="宋体" pitchFamily="2" charset="-122"/>
              </a:rPr>
              <a:t>4.4.2 </a:t>
            </a:r>
            <a:r>
              <a:rPr lang="zh-CN" altLang="en-US" sz="3200" dirty="0">
                <a:solidFill>
                  <a:schemeClr val="folHlink"/>
                </a:solidFill>
                <a:effectLst/>
                <a:ea typeface="宋体" pitchFamily="2" charset="-122"/>
              </a:rPr>
              <a:t>非递归深度优先周游二叉树</a:t>
            </a:r>
          </a:p>
          <a:p>
            <a:pPr marL="742950" lvl="1" indent="-285750" algn="just">
              <a:lnSpc>
                <a:spcPct val="180000"/>
              </a:lnSpc>
              <a:spcBef>
                <a:spcPct val="20000"/>
              </a:spcBef>
              <a:buClr>
                <a:schemeClr val="hlink"/>
              </a:buClr>
              <a:buSzPct val="55000"/>
              <a:buFont typeface="Wingdings" pitchFamily="2" charset="2"/>
              <a:buChar char="n"/>
            </a:pPr>
            <a:r>
              <a:rPr lang="en-US" altLang="zh-CN" sz="3200" dirty="0">
                <a:effectLst/>
                <a:ea typeface="宋体" pitchFamily="2" charset="-122"/>
              </a:rPr>
              <a:t>4.4.3 </a:t>
            </a:r>
            <a:r>
              <a:rPr lang="zh-CN" altLang="en-US" sz="3200" dirty="0">
                <a:effectLst/>
                <a:ea typeface="宋体" pitchFamily="2" charset="-122"/>
              </a:rPr>
              <a:t>广度优先周游二叉树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098756">
                                            <p:txEl>
                                              <p:pRg st="2" end="2"/>
                                            </p:txEl>
                                          </p:spTgt>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0A2FEBBB-74CF-466C-8AD8-54202B7ABEFC}" type="slidenum">
              <a:rPr lang="en-US" altLang="zh-CN"/>
              <a:pPr/>
              <a:t>16</a:t>
            </a:fld>
            <a:endParaRPr lang="en-US" altLang="zh-CN"/>
          </a:p>
        </p:txBody>
      </p:sp>
      <p:sp>
        <p:nvSpPr>
          <p:cNvPr id="1070082" name="Rectangle 2"/>
          <p:cNvSpPr>
            <a:spLocks noGrp="1" noChangeArrowheads="1"/>
          </p:cNvSpPr>
          <p:nvPr>
            <p:ph type="title"/>
          </p:nvPr>
        </p:nvSpPr>
        <p:spPr>
          <a:xfrm>
            <a:off x="1749425" y="188913"/>
            <a:ext cx="5437188" cy="1462087"/>
          </a:xfrm>
        </p:spPr>
        <p:txBody>
          <a:bodyPr/>
          <a:lstStyle/>
          <a:p>
            <a:r>
              <a:rPr lang="zh-CN" altLang="en-US" dirty="0"/>
              <a:t>深度优先周游二叉树</a:t>
            </a:r>
            <a:r>
              <a:rPr lang="en-US" altLang="zh-CN" dirty="0"/>
              <a:t>(</a:t>
            </a:r>
            <a:r>
              <a:rPr lang="zh-CN" altLang="en-US" dirty="0"/>
              <a:t>非递归</a:t>
            </a:r>
            <a:r>
              <a:rPr lang="en-US" altLang="zh-CN" dirty="0"/>
              <a:t>)</a:t>
            </a:r>
          </a:p>
        </p:txBody>
      </p:sp>
      <p:sp>
        <p:nvSpPr>
          <p:cNvPr id="1070083" name="Rectangle 3"/>
          <p:cNvSpPr>
            <a:spLocks noGrp="1" noChangeArrowheads="1"/>
          </p:cNvSpPr>
          <p:nvPr>
            <p:ph type="body" idx="1"/>
          </p:nvPr>
        </p:nvSpPr>
        <p:spPr>
          <a:xfrm>
            <a:off x="127902" y="2022477"/>
            <a:ext cx="8820150" cy="4506913"/>
          </a:xfrm>
        </p:spPr>
        <p:txBody>
          <a:bodyPr/>
          <a:lstStyle/>
          <a:p>
            <a:pPr>
              <a:lnSpc>
                <a:spcPct val="170000"/>
              </a:lnSpc>
            </a:pPr>
            <a:r>
              <a:rPr lang="zh-CN" altLang="en-US" sz="3600" dirty="0"/>
              <a:t>深度优先二叉树周游是递归定义</a:t>
            </a:r>
            <a:r>
              <a:rPr lang="zh-CN" altLang="en-US" sz="3600" dirty="0" smtClean="0"/>
              <a:t>的；</a:t>
            </a:r>
            <a:endParaRPr lang="zh-CN" altLang="en-US" sz="3600" dirty="0"/>
          </a:p>
          <a:p>
            <a:pPr>
              <a:lnSpc>
                <a:spcPct val="170000"/>
              </a:lnSpc>
            </a:pPr>
            <a:r>
              <a:rPr lang="zh-CN" altLang="en-US" sz="3600" dirty="0">
                <a:solidFill>
                  <a:srgbClr val="CC0000"/>
                </a:solidFill>
              </a:rPr>
              <a:t>栈</a:t>
            </a:r>
            <a:r>
              <a:rPr lang="zh-CN" altLang="en-US" sz="3600" dirty="0"/>
              <a:t>是实现递归的最常用的</a:t>
            </a:r>
            <a:r>
              <a:rPr lang="zh-CN" altLang="en-US" sz="3600" dirty="0" smtClean="0"/>
              <a:t>结构；</a:t>
            </a:r>
            <a:endParaRPr lang="zh-CN" altLang="en-US" sz="3600" dirty="0"/>
          </a:p>
          <a:p>
            <a:pPr>
              <a:lnSpc>
                <a:spcPct val="170000"/>
              </a:lnSpc>
            </a:pPr>
            <a:r>
              <a:rPr lang="zh-CN" altLang="en-US" sz="3600" dirty="0"/>
              <a:t>利用一个栈来记下尚待周游的结点或子树，以备以后访问。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0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0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0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F8CFDF2B-6979-4BCB-A8A9-C9D81086351F}" type="slidenum">
              <a:rPr lang="en-US" altLang="zh-CN"/>
              <a:pPr/>
              <a:t>17</a:t>
            </a:fld>
            <a:endParaRPr lang="en-US" altLang="zh-CN"/>
          </a:p>
        </p:txBody>
      </p:sp>
      <p:sp>
        <p:nvSpPr>
          <p:cNvPr id="1074178" name="Rectangle 2"/>
          <p:cNvSpPr>
            <a:spLocks noGrp="1" noChangeArrowheads="1"/>
          </p:cNvSpPr>
          <p:nvPr>
            <p:ph type="title"/>
          </p:nvPr>
        </p:nvSpPr>
        <p:spPr/>
        <p:txBody>
          <a:bodyPr/>
          <a:lstStyle/>
          <a:p>
            <a:r>
              <a:rPr lang="zh-CN" altLang="en-US" dirty="0"/>
              <a:t>非递归</a:t>
            </a:r>
            <a:r>
              <a:rPr lang="zh-CN" altLang="en-US" dirty="0">
                <a:solidFill>
                  <a:srgbClr val="7030A0"/>
                </a:solidFill>
                <a:effectLst>
                  <a:outerShdw blurRad="38100" dist="38100" dir="2700000" algn="tl">
                    <a:srgbClr val="000000">
                      <a:alpha val="43137"/>
                    </a:srgbClr>
                  </a:outerShdw>
                </a:effectLst>
              </a:rPr>
              <a:t>中序</a:t>
            </a:r>
            <a:r>
              <a:rPr lang="zh-CN" altLang="en-US" dirty="0"/>
              <a:t>周游二叉树</a:t>
            </a:r>
          </a:p>
        </p:txBody>
      </p:sp>
      <p:sp>
        <p:nvSpPr>
          <p:cNvPr id="1074179" name="Rectangle 3"/>
          <p:cNvSpPr>
            <a:spLocks noGrp="1" noChangeArrowheads="1"/>
          </p:cNvSpPr>
          <p:nvPr>
            <p:ph type="body" idx="1"/>
          </p:nvPr>
        </p:nvSpPr>
        <p:spPr>
          <a:xfrm>
            <a:off x="272597" y="1875748"/>
            <a:ext cx="8893175" cy="4681537"/>
          </a:xfrm>
        </p:spPr>
        <p:txBody>
          <a:bodyPr/>
          <a:lstStyle/>
          <a:p>
            <a:pPr>
              <a:lnSpc>
                <a:spcPct val="130000"/>
              </a:lnSpc>
            </a:pPr>
            <a:r>
              <a:rPr lang="zh-CN" altLang="en-US" sz="2800" dirty="0"/>
              <a:t>思想：</a:t>
            </a:r>
          </a:p>
          <a:p>
            <a:pPr lvl="1">
              <a:lnSpc>
                <a:spcPct val="130000"/>
              </a:lnSpc>
            </a:pPr>
            <a:r>
              <a:rPr lang="zh-CN" altLang="en-US" sz="2400" dirty="0"/>
              <a:t>遇到一个结点，就把它推入栈中，并去周游它的左子树</a:t>
            </a:r>
          </a:p>
          <a:p>
            <a:pPr lvl="1">
              <a:lnSpc>
                <a:spcPct val="130000"/>
              </a:lnSpc>
            </a:pPr>
            <a:r>
              <a:rPr lang="zh-CN" altLang="en-US" sz="2400" dirty="0"/>
              <a:t>周游完左子树后，从栈顶托出这个结点并访问之，然后按照它的右链接指示的地址再去周游该结点的右子树。</a:t>
            </a:r>
          </a:p>
          <a:p>
            <a:pPr lvl="1">
              <a:lnSpc>
                <a:spcPct val="130000"/>
              </a:lnSpc>
              <a:buFont typeface="Wingdings" pitchFamily="2" charset="2"/>
              <a:buNone/>
            </a:pPr>
            <a:endParaRPr lang="zh-CN" altLang="en-US" sz="2400" dirty="0"/>
          </a:p>
          <a:p>
            <a:pPr>
              <a:lnSpc>
                <a:spcPct val="130000"/>
              </a:lnSpc>
            </a:pPr>
            <a:r>
              <a:rPr lang="en-US" altLang="zh-CN" sz="2800" dirty="0"/>
              <a:t>template&lt;class T&gt;  </a:t>
            </a:r>
            <a:endParaRPr lang="en-US" altLang="zh-CN" sz="2800" dirty="0" smtClean="0"/>
          </a:p>
          <a:p>
            <a:pPr>
              <a:lnSpc>
                <a:spcPct val="130000"/>
              </a:lnSpc>
              <a:buNone/>
            </a:pPr>
            <a:r>
              <a:rPr lang="en-US" altLang="zh-CN" sz="2800" dirty="0" smtClean="0"/>
              <a:t>   void </a:t>
            </a:r>
            <a:r>
              <a:rPr lang="en-US" altLang="zh-CN" sz="2800" dirty="0" err="1" smtClean="0"/>
              <a:t>BinaryTree</a:t>
            </a:r>
            <a:r>
              <a:rPr lang="en-US" altLang="zh-CN" sz="2800" dirty="0" smtClean="0"/>
              <a:t>&lt;T&gt;::</a:t>
            </a:r>
            <a:r>
              <a:rPr lang="en-US" altLang="zh-CN" sz="2800" dirty="0" err="1" smtClean="0"/>
              <a:t>InOrderWithoutRecusion</a:t>
            </a:r>
            <a:endParaRPr lang="en-US" altLang="zh-CN" sz="2800" dirty="0" smtClean="0"/>
          </a:p>
          <a:p>
            <a:pPr>
              <a:lnSpc>
                <a:spcPct val="130000"/>
              </a:lnSpc>
              <a:buNone/>
            </a:pPr>
            <a:r>
              <a:rPr lang="en-US" altLang="zh-CN" sz="2800" dirty="0" smtClean="0"/>
              <a:t>           (</a:t>
            </a:r>
            <a:r>
              <a:rPr lang="en-US" altLang="zh-CN" sz="2800" dirty="0" err="1"/>
              <a:t>BinaryTreeNode</a:t>
            </a:r>
            <a:r>
              <a:rPr lang="en-US" altLang="zh-CN" sz="2800" dirty="0"/>
              <a:t>&lt;T&gt;* root)</a:t>
            </a:r>
          </a:p>
        </p:txBody>
      </p:sp>
      <p:pic>
        <p:nvPicPr>
          <p:cNvPr id="1074180" name="Picture 4" descr="InOrder"/>
          <p:cNvPicPr>
            <a:picLocks noChangeAspect="1" noChangeArrowheads="1"/>
          </p:cNvPicPr>
          <p:nvPr/>
        </p:nvPicPr>
        <p:blipFill>
          <a:blip r:embed="rId2" cstate="print"/>
          <a:srcRect/>
          <a:stretch>
            <a:fillRect/>
          </a:stretch>
        </p:blipFill>
        <p:spPr bwMode="auto">
          <a:xfrm>
            <a:off x="2357422" y="4016535"/>
            <a:ext cx="4752974" cy="2787035"/>
          </a:xfrm>
          <a:prstGeom prst="rect">
            <a:avLst/>
          </a:prstGeom>
          <a:noFill/>
          <a:ln w="28575">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4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4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1074180"/>
                                        </p:tgtEl>
                                        <p:attrNameLst>
                                          <p:attrName>style.visibility</p:attrName>
                                        </p:attrNameLst>
                                      </p:cBhvr>
                                      <p:to>
                                        <p:strVal val="visible"/>
                                      </p:to>
                                    </p:set>
                                    <p:anim calcmode="lin" valueType="num">
                                      <p:cBhvr>
                                        <p:cTn id="15" dur="500" fill="hold"/>
                                        <p:tgtEl>
                                          <p:spTgt spid="1074180"/>
                                        </p:tgtEl>
                                        <p:attrNameLst>
                                          <p:attrName>ppt_w</p:attrName>
                                        </p:attrNameLst>
                                      </p:cBhvr>
                                      <p:tavLst>
                                        <p:tav tm="0">
                                          <p:val>
                                            <p:fltVal val="0"/>
                                          </p:val>
                                        </p:tav>
                                        <p:tav tm="100000">
                                          <p:val>
                                            <p:strVal val="#ppt_w"/>
                                          </p:val>
                                        </p:tav>
                                      </p:tavLst>
                                    </p:anim>
                                    <p:anim calcmode="lin" valueType="num">
                                      <p:cBhvr>
                                        <p:cTn id="16" dur="500" fill="hold"/>
                                        <p:tgtEl>
                                          <p:spTgt spid="1074180"/>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1.66667E-6 1.11111E-6 L -0.00191 -0.29931 " pathEditMode="relative" rAng="0" ptsTypes="AA">
                                      <p:cBhvr>
                                        <p:cTn id="20" dur="500" fill="hold"/>
                                        <p:tgtEl>
                                          <p:spTgt spid="1074180"/>
                                        </p:tgtEl>
                                        <p:attrNameLst>
                                          <p:attrName>ppt_x</p:attrName>
                                          <p:attrName>ppt_y</p:attrName>
                                        </p:attrNameLst>
                                      </p:cBhvr>
                                      <p:rCtr x="-100" y="-15000"/>
                                    </p:animMotion>
                                  </p:childTnLst>
                                </p:cTn>
                              </p:par>
                              <p:par>
                                <p:cTn id="21" presetID="1" presetClass="entr" presetSubtype="0" fill="hold" nodeType="withEffect">
                                  <p:stCondLst>
                                    <p:cond delay="0"/>
                                  </p:stCondLst>
                                  <p:childTnLst>
                                    <p:set>
                                      <p:cBhvr>
                                        <p:cTn id="22" dur="1" fill="hold">
                                          <p:stCondLst>
                                            <p:cond delay="0"/>
                                          </p:stCondLst>
                                        </p:cTn>
                                        <p:tgtEl>
                                          <p:spTgt spid="107417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417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4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B079E86A-A2AF-4F80-BD72-C002A1201914}" type="slidenum">
              <a:rPr lang="en-US" altLang="zh-CN"/>
              <a:pPr/>
              <a:t>18</a:t>
            </a:fld>
            <a:endParaRPr lang="en-US" altLang="zh-CN"/>
          </a:p>
        </p:txBody>
      </p:sp>
      <p:sp>
        <p:nvSpPr>
          <p:cNvPr id="1075203" name="Rectangle 3"/>
          <p:cNvSpPr>
            <a:spLocks noGrp="1" noChangeArrowheads="1"/>
          </p:cNvSpPr>
          <p:nvPr>
            <p:ph type="body" idx="1"/>
          </p:nvPr>
        </p:nvSpPr>
        <p:spPr>
          <a:xfrm>
            <a:off x="-75755" y="1805210"/>
            <a:ext cx="8704263" cy="5063676"/>
          </a:xfrm>
        </p:spPr>
        <p:txBody>
          <a:bodyPr/>
          <a:lstStyle/>
          <a:p>
            <a:pPr>
              <a:lnSpc>
                <a:spcPct val="90000"/>
              </a:lnSpc>
              <a:buFont typeface="Wingdings" pitchFamily="2" charset="2"/>
              <a:buNone/>
            </a:pPr>
            <a:r>
              <a:rPr lang="en-US" altLang="zh-CN" sz="2800" dirty="0"/>
              <a:t>{</a:t>
            </a:r>
          </a:p>
          <a:p>
            <a:pPr>
              <a:lnSpc>
                <a:spcPct val="90000"/>
              </a:lnSpc>
              <a:buFont typeface="Wingdings" pitchFamily="2" charset="2"/>
              <a:buNone/>
            </a:pPr>
            <a:r>
              <a:rPr lang="en-US" altLang="zh-CN" sz="2800" dirty="0"/>
              <a:t>	using std::stack;	</a:t>
            </a:r>
            <a:r>
              <a:rPr lang="en-US" altLang="zh-CN" sz="2800" dirty="0">
                <a:solidFill>
                  <a:schemeClr val="folHlink"/>
                </a:solidFill>
              </a:rPr>
              <a:t>//</a:t>
            </a:r>
            <a:r>
              <a:rPr lang="zh-CN" altLang="en-US" sz="2800" dirty="0">
                <a:solidFill>
                  <a:schemeClr val="folHlink"/>
                </a:solidFill>
              </a:rPr>
              <a:t>使用</a:t>
            </a:r>
            <a:r>
              <a:rPr lang="en-US" altLang="zh-CN" sz="2800" dirty="0">
                <a:solidFill>
                  <a:schemeClr val="folHlink"/>
                </a:solidFill>
              </a:rPr>
              <a:t>STL</a:t>
            </a:r>
            <a:r>
              <a:rPr lang="zh-CN" altLang="en-US" sz="2800" dirty="0">
                <a:solidFill>
                  <a:schemeClr val="folHlink"/>
                </a:solidFill>
              </a:rPr>
              <a:t>中的</a:t>
            </a:r>
            <a:r>
              <a:rPr lang="en-US" altLang="zh-CN" sz="2800" dirty="0">
                <a:solidFill>
                  <a:schemeClr val="folHlink"/>
                </a:solidFill>
              </a:rPr>
              <a:t>stack</a:t>
            </a:r>
          </a:p>
          <a:p>
            <a:pPr>
              <a:lnSpc>
                <a:spcPct val="90000"/>
              </a:lnSpc>
              <a:buFont typeface="Wingdings" pitchFamily="2" charset="2"/>
              <a:buNone/>
            </a:pPr>
            <a:r>
              <a:rPr lang="en-US" altLang="zh-CN" sz="2800" dirty="0"/>
              <a:t>	stack&lt;</a:t>
            </a:r>
            <a:r>
              <a:rPr lang="en-US" altLang="zh-CN" sz="2800" dirty="0" err="1">
                <a:solidFill>
                  <a:srgbClr val="7030A0"/>
                </a:solidFill>
              </a:rPr>
              <a:t>BinaryTreeNode</a:t>
            </a:r>
            <a:r>
              <a:rPr lang="en-US" altLang="zh-CN" sz="2800" dirty="0">
                <a:solidFill>
                  <a:srgbClr val="7030A0"/>
                </a:solidFill>
              </a:rPr>
              <a:t>&lt;T&gt;* </a:t>
            </a:r>
            <a:r>
              <a:rPr lang="en-US" altLang="zh-CN" sz="2800" dirty="0"/>
              <a:t>&gt; </a:t>
            </a:r>
            <a:r>
              <a:rPr lang="en-US" altLang="zh-CN" sz="2800" dirty="0" err="1"/>
              <a:t>aStack</a:t>
            </a:r>
            <a:r>
              <a:rPr lang="en-US" altLang="zh-CN" sz="2800" dirty="0"/>
              <a:t>;</a:t>
            </a:r>
          </a:p>
          <a:p>
            <a:pPr>
              <a:lnSpc>
                <a:spcPct val="90000"/>
              </a:lnSpc>
              <a:buFont typeface="Wingdings" pitchFamily="2" charset="2"/>
              <a:buNone/>
            </a:pPr>
            <a:r>
              <a:rPr lang="en-US" altLang="zh-CN" sz="2800" dirty="0"/>
              <a:t>  	</a:t>
            </a:r>
            <a:r>
              <a:rPr lang="en-US" altLang="zh-CN" sz="2800" dirty="0" err="1"/>
              <a:t>BinaryTreeNode</a:t>
            </a:r>
            <a:r>
              <a:rPr lang="en-US" altLang="zh-CN" sz="2800" dirty="0"/>
              <a:t>&lt;T&gt;* pointer=root;       while(!</a:t>
            </a:r>
            <a:r>
              <a:rPr lang="en-US" altLang="zh-CN" sz="2800" dirty="0" err="1"/>
              <a:t>aStack.empty</a:t>
            </a:r>
            <a:r>
              <a:rPr lang="en-US" altLang="zh-CN" sz="2800" dirty="0"/>
              <a:t>()||pointer) {</a:t>
            </a:r>
          </a:p>
          <a:p>
            <a:pPr>
              <a:lnSpc>
                <a:spcPct val="90000"/>
              </a:lnSpc>
              <a:buFont typeface="Wingdings" pitchFamily="2" charset="2"/>
              <a:buNone/>
            </a:pPr>
            <a:r>
              <a:rPr lang="en-US" altLang="zh-CN" sz="2800" dirty="0"/>
              <a:t>	 </a:t>
            </a:r>
            <a:r>
              <a:rPr lang="en-US" altLang="zh-CN" sz="2800" dirty="0" smtClean="0"/>
              <a:t>    if(pointer) {</a:t>
            </a:r>
            <a:endParaRPr lang="en-US" altLang="zh-CN" sz="2800" dirty="0"/>
          </a:p>
          <a:p>
            <a:pPr>
              <a:lnSpc>
                <a:spcPct val="90000"/>
              </a:lnSpc>
              <a:buFont typeface="Wingdings" pitchFamily="2" charset="2"/>
              <a:buNone/>
            </a:pPr>
            <a:r>
              <a:rPr lang="en-US" altLang="zh-CN" sz="2800" dirty="0"/>
              <a:t>	 </a:t>
            </a:r>
            <a:r>
              <a:rPr lang="en-US" altLang="zh-CN" sz="2800" dirty="0" smtClean="0"/>
              <a:t>       </a:t>
            </a:r>
            <a:r>
              <a:rPr lang="en-US" altLang="zh-CN" sz="2800" dirty="0" smtClean="0">
                <a:solidFill>
                  <a:schemeClr val="folHlink"/>
                </a:solidFill>
              </a:rPr>
              <a:t>//</a:t>
            </a:r>
            <a:r>
              <a:rPr lang="zh-CN" altLang="en-US" sz="2800" dirty="0">
                <a:solidFill>
                  <a:schemeClr val="folHlink"/>
                </a:solidFill>
              </a:rPr>
              <a:t>当前结点地址入栈</a:t>
            </a:r>
          </a:p>
          <a:p>
            <a:pPr>
              <a:lnSpc>
                <a:spcPct val="90000"/>
              </a:lnSpc>
              <a:buFont typeface="Wingdings" pitchFamily="2" charset="2"/>
              <a:buNone/>
            </a:pPr>
            <a:r>
              <a:rPr lang="zh-CN" altLang="en-US" sz="2800" dirty="0"/>
              <a:t>	 </a:t>
            </a:r>
            <a:r>
              <a:rPr lang="zh-CN" altLang="en-US" sz="2800" dirty="0" smtClean="0"/>
              <a:t>       </a:t>
            </a:r>
            <a:r>
              <a:rPr lang="en-US" altLang="zh-CN" sz="2800" dirty="0" err="1" smtClean="0"/>
              <a:t>aStack.push</a:t>
            </a:r>
            <a:r>
              <a:rPr lang="en-US" altLang="zh-CN" sz="2800" dirty="0" smtClean="0"/>
              <a:t>(pointer</a:t>
            </a:r>
            <a:r>
              <a:rPr lang="en-US" altLang="zh-CN" sz="2800" dirty="0"/>
              <a:t>);				</a:t>
            </a:r>
          </a:p>
          <a:p>
            <a:pPr>
              <a:lnSpc>
                <a:spcPct val="90000"/>
              </a:lnSpc>
              <a:buFont typeface="Wingdings" pitchFamily="2" charset="2"/>
              <a:buNone/>
            </a:pPr>
            <a:r>
              <a:rPr lang="en-US" altLang="zh-CN" sz="2800" dirty="0"/>
              <a:t>	 </a:t>
            </a:r>
            <a:r>
              <a:rPr lang="en-US" altLang="zh-CN" sz="2800" dirty="0" smtClean="0"/>
              <a:t>       </a:t>
            </a:r>
            <a:r>
              <a:rPr lang="en-US" altLang="zh-CN" sz="2800" dirty="0" smtClean="0">
                <a:solidFill>
                  <a:schemeClr val="folHlink"/>
                </a:solidFill>
              </a:rPr>
              <a:t>//</a:t>
            </a:r>
            <a:r>
              <a:rPr lang="zh-CN" altLang="en-US" sz="2800" dirty="0">
                <a:solidFill>
                  <a:schemeClr val="folHlink"/>
                </a:solidFill>
              </a:rPr>
              <a:t>当前链接结构指向左孩子</a:t>
            </a:r>
          </a:p>
          <a:p>
            <a:pPr>
              <a:lnSpc>
                <a:spcPct val="90000"/>
              </a:lnSpc>
              <a:buFont typeface="Wingdings" pitchFamily="2" charset="2"/>
              <a:buNone/>
            </a:pPr>
            <a:r>
              <a:rPr lang="zh-CN" altLang="en-US" sz="2800" dirty="0"/>
              <a:t>	 </a:t>
            </a:r>
            <a:r>
              <a:rPr lang="zh-CN" altLang="en-US" sz="2800" dirty="0" smtClean="0"/>
              <a:t>       </a:t>
            </a:r>
            <a:r>
              <a:rPr lang="en-US" altLang="zh-CN" sz="2800" dirty="0" smtClean="0"/>
              <a:t>pointer=pointer-</a:t>
            </a:r>
            <a:r>
              <a:rPr lang="en-US" altLang="zh-CN" sz="2800" dirty="0"/>
              <a:t>&gt;</a:t>
            </a:r>
            <a:r>
              <a:rPr lang="en-US" altLang="zh-CN" sz="2800" dirty="0" err="1"/>
              <a:t>leftchild</a:t>
            </a:r>
            <a:r>
              <a:rPr lang="en-US" altLang="zh-CN" sz="2800" dirty="0" smtClean="0"/>
              <a:t>();</a:t>
            </a:r>
          </a:p>
          <a:p>
            <a:pPr>
              <a:lnSpc>
                <a:spcPct val="90000"/>
              </a:lnSpc>
              <a:buNone/>
            </a:pPr>
            <a:r>
              <a:rPr lang="en-US" altLang="zh-CN" sz="2800" dirty="0" smtClean="0"/>
              <a:t>        }</a:t>
            </a:r>
            <a:r>
              <a:rPr lang="en-US" altLang="zh-CN" sz="2800" dirty="0" smtClean="0">
                <a:solidFill>
                  <a:schemeClr val="folHlink"/>
                </a:solidFill>
              </a:rPr>
              <a:t> </a:t>
            </a:r>
            <a:r>
              <a:rPr lang="en-US" altLang="zh-CN" sz="2800" dirty="0"/>
              <a:t>		 </a:t>
            </a:r>
          </a:p>
        </p:txBody>
      </p:sp>
      <p:pic>
        <p:nvPicPr>
          <p:cNvPr id="1075204" name="Picture 4" descr="InOrder"/>
          <p:cNvPicPr>
            <a:picLocks noChangeAspect="1" noChangeArrowheads="1"/>
          </p:cNvPicPr>
          <p:nvPr/>
        </p:nvPicPr>
        <p:blipFill>
          <a:blip r:embed="rId2" cstate="print"/>
          <a:srcRect/>
          <a:stretch>
            <a:fillRect/>
          </a:stretch>
        </p:blipFill>
        <p:spPr bwMode="auto">
          <a:xfrm>
            <a:off x="5249863" y="28575"/>
            <a:ext cx="3851275" cy="2259013"/>
          </a:xfrm>
          <a:prstGeom prst="rect">
            <a:avLst/>
          </a:prstGeom>
          <a:ln>
            <a:noFill/>
          </a:ln>
          <a:effectLst>
            <a:outerShdw blurRad="292100" dist="139700" dir="2700000" algn="tl" rotWithShape="0">
              <a:srgbClr val="333333">
                <a:alpha val="65000"/>
              </a:srgbClr>
            </a:outerShdw>
          </a:effectLst>
        </p:spPr>
      </p:pic>
      <p:sp>
        <p:nvSpPr>
          <p:cNvPr id="6" name="圆角矩形 5"/>
          <p:cNvSpPr/>
          <p:nvPr/>
        </p:nvSpPr>
        <p:spPr bwMode="auto">
          <a:xfrm>
            <a:off x="357158" y="4113884"/>
            <a:ext cx="7000924" cy="2714620"/>
          </a:xfrm>
          <a:prstGeom prst="roundRect">
            <a:avLst/>
          </a:prstGeom>
          <a:solidFill>
            <a:srgbClr val="7ABC32">
              <a:alpha val="44706"/>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
        <p:nvSpPr>
          <p:cNvPr id="7" name="矩形 6"/>
          <p:cNvSpPr/>
          <p:nvPr/>
        </p:nvSpPr>
        <p:spPr>
          <a:xfrm>
            <a:off x="285720" y="10886"/>
            <a:ext cx="4786346" cy="2246769"/>
          </a:xfrm>
          <a:prstGeom prst="rect">
            <a:avLst/>
          </a:prstGeom>
          <a:solidFill>
            <a:schemeClr val="tx2">
              <a:lumMod val="40000"/>
              <a:lumOff val="60000"/>
            </a:schemeClr>
          </a:solidFill>
        </p:spPr>
        <p:txBody>
          <a:bodyPr wrap="square">
            <a:spAutoFit/>
          </a:bodyPr>
          <a:lstStyle/>
          <a:p>
            <a:pPr algn="l"/>
            <a:r>
              <a:rPr lang="zh-CN" altLang="en-US" sz="2000" dirty="0" smtClean="0">
                <a:effectLst/>
              </a:rPr>
              <a:t>使用</a:t>
            </a:r>
            <a:r>
              <a:rPr lang="en-US" altLang="zh-CN" sz="2000" dirty="0" err="1" smtClean="0">
                <a:effectLst/>
              </a:rPr>
              <a:t>c++</a:t>
            </a:r>
            <a:r>
              <a:rPr lang="zh-CN" altLang="en-US" sz="2000" dirty="0" smtClean="0">
                <a:effectLst/>
              </a:rPr>
              <a:t>标准命名空间里的</a:t>
            </a:r>
            <a:r>
              <a:rPr lang="en-US" altLang="zh-CN" sz="2000" dirty="0" smtClean="0">
                <a:effectLst/>
              </a:rPr>
              <a:t>stack</a:t>
            </a:r>
            <a:r>
              <a:rPr lang="zh-CN" altLang="en-US" sz="2000" dirty="0" smtClean="0">
                <a:effectLst/>
              </a:rPr>
              <a:t>，就是</a:t>
            </a:r>
            <a:r>
              <a:rPr lang="en-US" altLang="zh-CN" sz="2000" dirty="0" smtClean="0">
                <a:effectLst/>
              </a:rPr>
              <a:t>STL</a:t>
            </a:r>
            <a:r>
              <a:rPr lang="zh-CN" altLang="en-US" sz="2000" dirty="0" smtClean="0">
                <a:effectLst/>
              </a:rPr>
              <a:t>里的</a:t>
            </a:r>
            <a:r>
              <a:rPr lang="en-US" altLang="zh-CN" sz="2000" dirty="0" smtClean="0">
                <a:effectLst/>
              </a:rPr>
              <a:t>stack (</a:t>
            </a:r>
            <a:r>
              <a:rPr lang="zh-CN" altLang="en-US" sz="2000" dirty="0" smtClean="0">
                <a:effectLst/>
              </a:rPr>
              <a:t>需要包含＃</a:t>
            </a:r>
            <a:r>
              <a:rPr lang="en-US" altLang="zh-CN" sz="2000" dirty="0" smtClean="0">
                <a:effectLst/>
              </a:rPr>
              <a:t>include </a:t>
            </a:r>
            <a:r>
              <a:rPr lang="zh-CN" altLang="en-US" sz="2000" dirty="0" smtClean="0">
                <a:effectLst/>
              </a:rPr>
              <a:t>＜</a:t>
            </a:r>
            <a:r>
              <a:rPr lang="en-US" altLang="zh-CN" sz="2000" dirty="0" smtClean="0">
                <a:effectLst/>
              </a:rPr>
              <a:t>stack</a:t>
            </a:r>
            <a:r>
              <a:rPr lang="zh-CN" altLang="en-US" sz="2000" dirty="0" smtClean="0">
                <a:effectLst/>
              </a:rPr>
              <a:t>＞才可以使用</a:t>
            </a:r>
            <a:r>
              <a:rPr lang="en-US" altLang="zh-CN" sz="2000" dirty="0" smtClean="0">
                <a:effectLst/>
              </a:rPr>
              <a:t>)</a:t>
            </a:r>
            <a:r>
              <a:rPr lang="zh-CN" altLang="en-US" sz="2000" dirty="0" smtClean="0">
                <a:effectLst/>
              </a:rPr>
              <a:t>。</a:t>
            </a:r>
            <a:endParaRPr lang="en-US" altLang="zh-CN" sz="2000" dirty="0" smtClean="0">
              <a:effectLst/>
            </a:endParaRPr>
          </a:p>
          <a:p>
            <a:pPr algn="l"/>
            <a:r>
              <a:rPr lang="zh-CN" altLang="en-US" sz="2000" dirty="0" smtClean="0">
                <a:effectLst/>
              </a:rPr>
              <a:t>通过声明命名空间来区分不同的类或函数等，避免导致全局命名冲突问题。所谓命名空间，是一种将程序库名称封装起来的方法，像在各个程序库中立起一道道围墙。</a:t>
            </a:r>
            <a:endParaRPr lang="zh-CN" altLang="en-US" sz="20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7520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75203">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59B7552B-9BE0-431D-8D32-870D752BC23E}" type="slidenum">
              <a:rPr lang="en-US" altLang="zh-CN"/>
              <a:pPr/>
              <a:t>19</a:t>
            </a:fld>
            <a:endParaRPr lang="en-US" altLang="zh-CN"/>
          </a:p>
        </p:txBody>
      </p:sp>
      <p:sp>
        <p:nvSpPr>
          <p:cNvPr id="1076227" name="Rectangle 3"/>
          <p:cNvSpPr>
            <a:spLocks noGrp="1" noChangeArrowheads="1"/>
          </p:cNvSpPr>
          <p:nvPr>
            <p:ph type="body" idx="1"/>
          </p:nvPr>
        </p:nvSpPr>
        <p:spPr>
          <a:xfrm>
            <a:off x="54430" y="1793406"/>
            <a:ext cx="8989983" cy="5072097"/>
          </a:xfrm>
        </p:spPr>
        <p:txBody>
          <a:bodyPr/>
          <a:lstStyle/>
          <a:p>
            <a:pPr>
              <a:lnSpc>
                <a:spcPct val="80000"/>
              </a:lnSpc>
              <a:buFont typeface="Wingdings" pitchFamily="2" charset="2"/>
              <a:buNone/>
            </a:pPr>
            <a:r>
              <a:rPr lang="en-US" altLang="zh-CN" sz="2800" dirty="0" smtClean="0"/>
              <a:t>        else </a:t>
            </a:r>
            <a:r>
              <a:rPr lang="en-US" altLang="zh-CN" sz="2800" dirty="0"/>
              <a:t>{</a:t>
            </a:r>
          </a:p>
          <a:p>
            <a:pPr>
              <a:lnSpc>
                <a:spcPct val="80000"/>
              </a:lnSpc>
              <a:buFont typeface="Wingdings" pitchFamily="2" charset="2"/>
              <a:buNone/>
            </a:pPr>
            <a:r>
              <a:rPr lang="en-US" altLang="zh-CN" sz="2800" dirty="0"/>
              <a:t>               </a:t>
            </a:r>
            <a:r>
              <a:rPr lang="en-US" altLang="zh-CN" sz="2800" dirty="0" smtClean="0"/>
              <a:t>    </a:t>
            </a:r>
            <a:r>
              <a:rPr lang="en-US" altLang="zh-CN" sz="2800" dirty="0" smtClean="0">
                <a:solidFill>
                  <a:schemeClr val="folHlink"/>
                </a:solidFill>
              </a:rPr>
              <a:t>//</a:t>
            </a:r>
            <a:r>
              <a:rPr lang="zh-CN" altLang="en-US" sz="2800" dirty="0">
                <a:solidFill>
                  <a:schemeClr val="folHlink"/>
                </a:solidFill>
              </a:rPr>
              <a:t>左子树访问完毕，转向访问右子树</a:t>
            </a:r>
          </a:p>
          <a:p>
            <a:pPr>
              <a:lnSpc>
                <a:spcPct val="80000"/>
              </a:lnSpc>
              <a:buFont typeface="Wingdings" pitchFamily="2" charset="2"/>
              <a:buNone/>
            </a:pPr>
            <a:r>
              <a:rPr lang="zh-CN" altLang="en-US" sz="2800" dirty="0"/>
              <a:t>		      </a:t>
            </a:r>
            <a:r>
              <a:rPr lang="zh-CN" altLang="en-US" sz="2800" dirty="0" smtClean="0"/>
              <a:t>    </a:t>
            </a:r>
            <a:r>
              <a:rPr lang="en-US" altLang="zh-CN" sz="2800" dirty="0" smtClean="0"/>
              <a:t>pointer=</a:t>
            </a:r>
            <a:r>
              <a:rPr lang="en-US" altLang="zh-CN" sz="2800" dirty="0" err="1" smtClean="0"/>
              <a:t>aStack.top</a:t>
            </a:r>
            <a:r>
              <a:rPr lang="en-US" altLang="zh-CN" sz="2800" dirty="0"/>
              <a:t>();	</a:t>
            </a:r>
            <a:endParaRPr lang="en-US" altLang="zh-CN" sz="2800" dirty="0" smtClean="0"/>
          </a:p>
          <a:p>
            <a:pPr>
              <a:lnSpc>
                <a:spcPct val="80000"/>
              </a:lnSpc>
              <a:buNone/>
            </a:pPr>
            <a:r>
              <a:rPr lang="en-US" altLang="zh-CN" sz="2800" dirty="0" smtClean="0">
                <a:solidFill>
                  <a:schemeClr val="folHlink"/>
                </a:solidFill>
              </a:rPr>
              <a:t>                   //</a:t>
            </a:r>
            <a:r>
              <a:rPr lang="zh-CN" altLang="en-US" sz="2800" dirty="0" smtClean="0">
                <a:solidFill>
                  <a:schemeClr val="folHlink"/>
                </a:solidFill>
              </a:rPr>
              <a:t>访问当前结点</a:t>
            </a:r>
            <a:r>
              <a:rPr lang="en-US" altLang="zh-CN" sz="2800" dirty="0"/>
              <a:t>		</a:t>
            </a:r>
          </a:p>
          <a:p>
            <a:pPr>
              <a:lnSpc>
                <a:spcPct val="80000"/>
              </a:lnSpc>
              <a:buFont typeface="Wingdings" pitchFamily="2" charset="2"/>
              <a:buNone/>
            </a:pPr>
            <a:r>
              <a:rPr lang="en-US" altLang="zh-CN" sz="2800" dirty="0"/>
              <a:t>		      </a:t>
            </a:r>
            <a:r>
              <a:rPr lang="en-US" altLang="zh-CN" sz="2800" dirty="0" smtClean="0"/>
              <a:t>    </a:t>
            </a:r>
            <a:r>
              <a:rPr lang="en-US" altLang="zh-CN" sz="2800" dirty="0" smtClean="0">
                <a:solidFill>
                  <a:srgbClr val="7030A0"/>
                </a:solidFill>
              </a:rPr>
              <a:t>Visit(pointer-</a:t>
            </a:r>
            <a:r>
              <a:rPr lang="en-US" altLang="zh-CN" sz="2800" dirty="0">
                <a:solidFill>
                  <a:srgbClr val="7030A0"/>
                </a:solidFill>
              </a:rPr>
              <a:t>&gt;value</a:t>
            </a:r>
            <a:r>
              <a:rPr lang="en-US" altLang="zh-CN" sz="2800" dirty="0" smtClean="0">
                <a:solidFill>
                  <a:srgbClr val="7030A0"/>
                </a:solidFill>
              </a:rPr>
              <a:t>())</a:t>
            </a:r>
            <a:r>
              <a:rPr lang="en-US" altLang="zh-CN" sz="2800" dirty="0" smtClean="0"/>
              <a:t>;</a:t>
            </a:r>
            <a:endParaRPr lang="zh-CN" altLang="en-US" sz="2800" dirty="0" smtClean="0">
              <a:solidFill>
                <a:schemeClr val="folHlink"/>
              </a:solidFill>
            </a:endParaRPr>
          </a:p>
          <a:p>
            <a:pPr>
              <a:lnSpc>
                <a:spcPct val="80000"/>
              </a:lnSpc>
              <a:buFont typeface="Wingdings" pitchFamily="2" charset="2"/>
              <a:buNone/>
            </a:pPr>
            <a:r>
              <a:rPr lang="zh-CN" altLang="en-US" sz="2800" dirty="0" smtClean="0"/>
              <a:t>		          </a:t>
            </a:r>
            <a:r>
              <a:rPr lang="en-US" altLang="zh-CN" sz="2800" dirty="0" smtClean="0">
                <a:solidFill>
                  <a:schemeClr val="folHlink"/>
                </a:solidFill>
              </a:rPr>
              <a:t>//</a:t>
            </a:r>
            <a:r>
              <a:rPr lang="zh-CN" altLang="en-US" sz="2800" dirty="0" smtClean="0">
                <a:solidFill>
                  <a:schemeClr val="folHlink"/>
                </a:solidFill>
              </a:rPr>
              <a:t>当前链接结构指向右孩子</a:t>
            </a:r>
          </a:p>
          <a:p>
            <a:pPr>
              <a:lnSpc>
                <a:spcPct val="80000"/>
              </a:lnSpc>
              <a:buFont typeface="Wingdings" pitchFamily="2" charset="2"/>
              <a:buNone/>
            </a:pPr>
            <a:r>
              <a:rPr lang="zh-CN" altLang="en-US" sz="2800" dirty="0"/>
              <a:t>	  	      </a:t>
            </a:r>
            <a:r>
              <a:rPr lang="zh-CN" altLang="en-US" sz="2800" dirty="0" smtClean="0"/>
              <a:t>    </a:t>
            </a:r>
            <a:r>
              <a:rPr lang="en-US" altLang="zh-CN" sz="2800" dirty="0" smtClean="0"/>
              <a:t>pointer=pointer-</a:t>
            </a:r>
            <a:r>
              <a:rPr lang="en-US" altLang="zh-CN" sz="2800" dirty="0"/>
              <a:t>&gt;</a:t>
            </a:r>
            <a:r>
              <a:rPr lang="en-US" altLang="zh-CN" sz="2800" dirty="0" err="1"/>
              <a:t>rightchild</a:t>
            </a:r>
            <a:r>
              <a:rPr lang="en-US" altLang="zh-CN" sz="2800" dirty="0"/>
              <a:t>(); 	</a:t>
            </a:r>
          </a:p>
          <a:p>
            <a:pPr>
              <a:lnSpc>
                <a:spcPct val="80000"/>
              </a:lnSpc>
              <a:buFont typeface="Wingdings" pitchFamily="2" charset="2"/>
              <a:buNone/>
            </a:pPr>
            <a:r>
              <a:rPr lang="en-US" altLang="zh-CN" sz="2800" dirty="0"/>
              <a:t>               </a:t>
            </a:r>
            <a:r>
              <a:rPr lang="en-US" altLang="zh-CN" sz="2800" dirty="0" smtClean="0"/>
              <a:t>    </a:t>
            </a:r>
            <a:r>
              <a:rPr lang="en-US" altLang="zh-CN" sz="2800" dirty="0" smtClean="0">
                <a:solidFill>
                  <a:schemeClr val="folHlink"/>
                </a:solidFill>
              </a:rPr>
              <a:t>//</a:t>
            </a:r>
            <a:r>
              <a:rPr lang="zh-CN" altLang="en-US" sz="2800" dirty="0">
                <a:solidFill>
                  <a:schemeClr val="folHlink"/>
                </a:solidFill>
              </a:rPr>
              <a:t>栈顶元素退栈</a:t>
            </a:r>
          </a:p>
          <a:p>
            <a:pPr>
              <a:lnSpc>
                <a:spcPct val="80000"/>
              </a:lnSpc>
              <a:buFont typeface="Wingdings" pitchFamily="2" charset="2"/>
              <a:buNone/>
            </a:pPr>
            <a:r>
              <a:rPr lang="zh-CN" altLang="en-US" sz="2800" dirty="0"/>
              <a:t>		      </a:t>
            </a:r>
            <a:r>
              <a:rPr lang="zh-CN" altLang="en-US" sz="2800" dirty="0" smtClean="0"/>
              <a:t>    </a:t>
            </a:r>
            <a:r>
              <a:rPr lang="en-US" altLang="zh-CN" sz="2800" dirty="0" smtClean="0"/>
              <a:t>aStack.pop</a:t>
            </a:r>
            <a:r>
              <a:rPr lang="en-US" altLang="zh-CN" sz="2800" dirty="0"/>
              <a:t>(); 		</a:t>
            </a:r>
          </a:p>
          <a:p>
            <a:pPr>
              <a:lnSpc>
                <a:spcPct val="80000"/>
              </a:lnSpc>
              <a:buFont typeface="Wingdings" pitchFamily="2" charset="2"/>
              <a:buNone/>
            </a:pPr>
            <a:r>
              <a:rPr lang="en-US" altLang="zh-CN" sz="2800" dirty="0" smtClean="0"/>
              <a:t>	     }</a:t>
            </a:r>
          </a:p>
          <a:p>
            <a:pPr>
              <a:lnSpc>
                <a:spcPct val="80000"/>
              </a:lnSpc>
              <a:buFont typeface="Wingdings" pitchFamily="2" charset="2"/>
              <a:buNone/>
            </a:pPr>
            <a:r>
              <a:rPr lang="en-US" altLang="zh-CN" sz="2800" dirty="0" smtClean="0"/>
              <a:t>   } </a:t>
            </a:r>
            <a:r>
              <a:rPr lang="en-US" altLang="zh-CN" sz="2800" dirty="0" smtClean="0">
                <a:solidFill>
                  <a:schemeClr val="folHlink"/>
                </a:solidFill>
              </a:rPr>
              <a:t>//end while</a:t>
            </a:r>
          </a:p>
          <a:p>
            <a:pPr>
              <a:lnSpc>
                <a:spcPct val="80000"/>
              </a:lnSpc>
              <a:buFont typeface="Wingdings" pitchFamily="2" charset="2"/>
              <a:buNone/>
            </a:pPr>
            <a:r>
              <a:rPr lang="en-US" altLang="zh-CN" sz="2800" dirty="0" smtClean="0"/>
              <a:t>} </a:t>
            </a:r>
            <a:endParaRPr lang="en-US" altLang="zh-CN" sz="2800" dirty="0"/>
          </a:p>
        </p:txBody>
      </p:sp>
      <p:pic>
        <p:nvPicPr>
          <p:cNvPr id="1076230" name="Picture 6" descr="InOrder"/>
          <p:cNvPicPr>
            <a:picLocks noChangeAspect="1" noChangeArrowheads="1"/>
          </p:cNvPicPr>
          <p:nvPr/>
        </p:nvPicPr>
        <p:blipFill>
          <a:blip r:embed="rId2" cstate="print"/>
          <a:srcRect/>
          <a:stretch>
            <a:fillRect/>
          </a:stretch>
        </p:blipFill>
        <p:spPr bwMode="auto">
          <a:xfrm>
            <a:off x="5235575" y="42863"/>
            <a:ext cx="3851275" cy="2028815"/>
          </a:xfrm>
          <a:prstGeom prst="rect">
            <a:avLst/>
          </a:prstGeom>
          <a:ln>
            <a:noFill/>
          </a:ln>
          <a:effectLst>
            <a:outerShdw blurRad="292100" dist="139700" dir="2700000" algn="tl" rotWithShape="0">
              <a:srgbClr val="333333">
                <a:alpha val="65000"/>
              </a:srgbClr>
            </a:outerShdw>
          </a:effectLst>
        </p:spPr>
      </p:pic>
      <p:sp>
        <p:nvSpPr>
          <p:cNvPr id="6" name="圆角矩形 5"/>
          <p:cNvSpPr/>
          <p:nvPr/>
        </p:nvSpPr>
        <p:spPr bwMode="auto">
          <a:xfrm>
            <a:off x="1393692" y="4349852"/>
            <a:ext cx="7000924" cy="1365164"/>
          </a:xfrm>
          <a:prstGeom prst="roundRect">
            <a:avLst/>
          </a:prstGeom>
          <a:solidFill>
            <a:srgbClr val="C00000">
              <a:alpha val="45000"/>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
        <p:nvSpPr>
          <p:cNvPr id="7" name="圆角矩形 6"/>
          <p:cNvSpPr/>
          <p:nvPr/>
        </p:nvSpPr>
        <p:spPr bwMode="auto">
          <a:xfrm>
            <a:off x="1344844" y="2214554"/>
            <a:ext cx="7000924" cy="857256"/>
          </a:xfrm>
          <a:prstGeom prst="roundRect">
            <a:avLst/>
          </a:prstGeom>
          <a:solidFill>
            <a:srgbClr val="C00000">
              <a:alpha val="45000"/>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2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62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A1CFA009-45DC-4283-B350-568D8B44EFDA}" type="slidenum">
              <a:rPr lang="en-US" altLang="zh-CN"/>
              <a:pPr/>
              <a:t>2</a:t>
            </a:fld>
            <a:endParaRPr lang="en-US" altLang="zh-CN"/>
          </a:p>
        </p:txBody>
      </p:sp>
      <p:sp>
        <p:nvSpPr>
          <p:cNvPr id="1062914" name="Rectangle 2"/>
          <p:cNvSpPr>
            <a:spLocks noGrp="1" noChangeArrowheads="1"/>
          </p:cNvSpPr>
          <p:nvPr>
            <p:ph type="title"/>
          </p:nvPr>
        </p:nvSpPr>
        <p:spPr/>
        <p:txBody>
          <a:bodyPr/>
          <a:lstStyle/>
          <a:p>
            <a:r>
              <a:rPr lang="zh-CN" altLang="en-US" dirty="0"/>
              <a:t>大纲</a:t>
            </a:r>
          </a:p>
        </p:txBody>
      </p:sp>
      <p:sp>
        <p:nvSpPr>
          <p:cNvPr id="1062915" name="Rectangle 3"/>
          <p:cNvSpPr>
            <a:spLocks noGrp="1" noChangeArrowheads="1"/>
          </p:cNvSpPr>
          <p:nvPr>
            <p:ph type="body" idx="1"/>
          </p:nvPr>
        </p:nvSpPr>
        <p:spPr>
          <a:xfrm>
            <a:off x="1182688" y="1989138"/>
            <a:ext cx="7772400" cy="4608512"/>
          </a:xfrm>
        </p:spPr>
        <p:txBody>
          <a:bodyPr/>
          <a:lstStyle/>
          <a:p>
            <a:r>
              <a:rPr lang="en-US" altLang="zh-CN" sz="2800"/>
              <a:t>4.1  </a:t>
            </a:r>
            <a:r>
              <a:rPr lang="zh-CN" altLang="en-US" sz="2800"/>
              <a:t>二叉树的概念</a:t>
            </a:r>
          </a:p>
          <a:p>
            <a:r>
              <a:rPr lang="en-US" altLang="zh-CN" sz="2800"/>
              <a:t>4.2  </a:t>
            </a:r>
            <a:r>
              <a:rPr lang="zh-CN" altLang="en-US" sz="2800"/>
              <a:t>二叉树的主要性质    </a:t>
            </a:r>
          </a:p>
          <a:p>
            <a:r>
              <a:rPr lang="en-US" altLang="zh-CN" sz="2800"/>
              <a:t>4.3  </a:t>
            </a:r>
            <a:r>
              <a:rPr lang="zh-CN" altLang="en-US" sz="2800"/>
              <a:t>二叉树的抽象数据类型</a:t>
            </a:r>
          </a:p>
          <a:p>
            <a:r>
              <a:rPr lang="en-US" altLang="zh-CN" sz="2800">
                <a:solidFill>
                  <a:schemeClr val="folHlink"/>
                </a:solidFill>
              </a:rPr>
              <a:t>4.4  </a:t>
            </a:r>
            <a:r>
              <a:rPr lang="zh-CN" altLang="en-US" sz="2800">
                <a:solidFill>
                  <a:schemeClr val="folHlink"/>
                </a:solidFill>
              </a:rPr>
              <a:t>周游二叉树</a:t>
            </a:r>
          </a:p>
          <a:p>
            <a:r>
              <a:rPr lang="en-US" altLang="zh-CN" sz="2800"/>
              <a:t>4.5  </a:t>
            </a:r>
            <a:r>
              <a:rPr lang="zh-CN" altLang="en-US" sz="2800"/>
              <a:t>二叉树的实现</a:t>
            </a:r>
          </a:p>
          <a:p>
            <a:r>
              <a:rPr lang="en-US" altLang="zh-CN" sz="2800"/>
              <a:t>4.6  </a:t>
            </a:r>
            <a:r>
              <a:rPr lang="zh-CN" altLang="en-US" sz="2800"/>
              <a:t>二叉搜索树</a:t>
            </a:r>
          </a:p>
          <a:p>
            <a:r>
              <a:rPr lang="en-US" altLang="zh-CN" sz="2800"/>
              <a:t>4.7  </a:t>
            </a:r>
            <a:r>
              <a:rPr lang="zh-CN" altLang="en-US" sz="2800"/>
              <a:t>堆与优先队列</a:t>
            </a:r>
          </a:p>
          <a:p>
            <a:r>
              <a:rPr lang="en-US" altLang="zh-CN" sz="2800"/>
              <a:t>4.8  Huffman</a:t>
            </a:r>
            <a:r>
              <a:rPr lang="zh-CN" altLang="en-US" sz="2800"/>
              <a:t>编码树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062915">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7875B652-E6CD-4350-BB88-7FF84218EBAA}" type="slidenum">
              <a:rPr lang="en-US" altLang="zh-CN"/>
              <a:pPr/>
              <a:t>20</a:t>
            </a:fld>
            <a:endParaRPr lang="en-US" altLang="zh-CN"/>
          </a:p>
        </p:txBody>
      </p:sp>
      <p:sp>
        <p:nvSpPr>
          <p:cNvPr id="1206274" name="Rectangle 2"/>
          <p:cNvSpPr>
            <a:spLocks noGrp="1" noChangeArrowheads="1"/>
          </p:cNvSpPr>
          <p:nvPr>
            <p:ph type="title"/>
          </p:nvPr>
        </p:nvSpPr>
        <p:spPr/>
        <p:txBody>
          <a:bodyPr/>
          <a:lstStyle/>
          <a:p>
            <a:r>
              <a:rPr lang="zh-CN" altLang="en-US" dirty="0"/>
              <a:t>非递归</a:t>
            </a:r>
            <a:r>
              <a:rPr lang="zh-CN" altLang="en-US" dirty="0">
                <a:solidFill>
                  <a:srgbClr val="7030A0"/>
                </a:solidFill>
                <a:effectLst>
                  <a:outerShdw blurRad="38100" dist="38100" dir="2700000" algn="tl">
                    <a:srgbClr val="000000">
                      <a:alpha val="43137"/>
                    </a:srgbClr>
                  </a:outerShdw>
                </a:effectLst>
              </a:rPr>
              <a:t>前序</a:t>
            </a:r>
            <a:r>
              <a:rPr lang="zh-CN" altLang="en-US" dirty="0"/>
              <a:t>周游二叉树 </a:t>
            </a:r>
          </a:p>
        </p:txBody>
      </p:sp>
      <p:sp>
        <p:nvSpPr>
          <p:cNvPr id="1206275" name="Rectangle 3"/>
          <p:cNvSpPr>
            <a:spLocks noGrp="1" noChangeArrowheads="1"/>
          </p:cNvSpPr>
          <p:nvPr>
            <p:ph type="body" idx="1"/>
          </p:nvPr>
        </p:nvSpPr>
        <p:spPr>
          <a:xfrm>
            <a:off x="142844" y="2051509"/>
            <a:ext cx="9001156" cy="4441845"/>
          </a:xfrm>
        </p:spPr>
        <p:txBody>
          <a:bodyPr/>
          <a:lstStyle/>
          <a:p>
            <a:pPr>
              <a:lnSpc>
                <a:spcPct val="130000"/>
              </a:lnSpc>
            </a:pPr>
            <a:r>
              <a:rPr lang="zh-CN" altLang="en-US" sz="2800" dirty="0"/>
              <a:t>思想：</a:t>
            </a:r>
          </a:p>
          <a:p>
            <a:pPr lvl="1">
              <a:lnSpc>
                <a:spcPct val="140000"/>
              </a:lnSpc>
            </a:pPr>
            <a:r>
              <a:rPr lang="zh-CN" altLang="en-US" sz="2400" dirty="0"/>
              <a:t>遇到一个结点，就访问该结点，并把此结点推入栈中，然后下降去周游它的左子树；</a:t>
            </a:r>
          </a:p>
          <a:p>
            <a:pPr lvl="1">
              <a:lnSpc>
                <a:spcPct val="140000"/>
              </a:lnSpc>
            </a:pPr>
            <a:r>
              <a:rPr lang="zh-CN" altLang="en-US" sz="2400" dirty="0"/>
              <a:t>周游完它的左子树后，从栈顶托出这个结点，并按照它的右链接指示的地址再去周游该结点的右子树结构</a:t>
            </a:r>
            <a:r>
              <a:rPr lang="zh-CN" altLang="en-US" sz="2400" dirty="0" smtClean="0"/>
              <a:t>。</a:t>
            </a:r>
            <a:endParaRPr lang="en-US" altLang="zh-CN" sz="2400" dirty="0" smtClean="0"/>
          </a:p>
          <a:p>
            <a:pPr lvl="1">
              <a:lnSpc>
                <a:spcPct val="140000"/>
              </a:lnSpc>
              <a:buNone/>
            </a:pPr>
            <a:endParaRPr lang="zh-CN" altLang="en-US" sz="800" dirty="0"/>
          </a:p>
          <a:p>
            <a:pPr>
              <a:lnSpc>
                <a:spcPct val="80000"/>
              </a:lnSpc>
              <a:buFont typeface="Wingdings" pitchFamily="2" charset="2"/>
              <a:buNone/>
            </a:pPr>
            <a:r>
              <a:rPr lang="en-US" altLang="zh-CN" sz="2800" dirty="0"/>
              <a:t>template&lt;class T&gt;  </a:t>
            </a:r>
            <a:endParaRPr lang="en-US" altLang="zh-CN" sz="2800" dirty="0" smtClean="0"/>
          </a:p>
          <a:p>
            <a:pPr>
              <a:lnSpc>
                <a:spcPct val="80000"/>
              </a:lnSpc>
              <a:buFont typeface="Wingdings" pitchFamily="2" charset="2"/>
              <a:buNone/>
            </a:pPr>
            <a:r>
              <a:rPr lang="en-US" altLang="zh-CN" sz="2800" dirty="0" smtClean="0"/>
              <a:t>void </a:t>
            </a:r>
            <a:r>
              <a:rPr lang="en-US" altLang="zh-CN" sz="2800" dirty="0" err="1" smtClean="0"/>
              <a:t>BinaryTree</a:t>
            </a:r>
            <a:r>
              <a:rPr lang="en-US" altLang="zh-CN" sz="2800" dirty="0" smtClean="0"/>
              <a:t>&lt;T</a:t>
            </a:r>
            <a:r>
              <a:rPr lang="en-US" altLang="zh-CN" sz="2800" dirty="0"/>
              <a:t>&gt;::</a:t>
            </a:r>
            <a:r>
              <a:rPr lang="en-US" altLang="zh-CN" sz="2800" dirty="0" err="1"/>
              <a:t>PreOrderWithoutRecusion</a:t>
            </a:r>
            <a:endParaRPr lang="en-US" altLang="zh-CN" sz="2800" dirty="0"/>
          </a:p>
          <a:p>
            <a:pPr>
              <a:lnSpc>
                <a:spcPct val="80000"/>
              </a:lnSpc>
              <a:buFont typeface="Wingdings" pitchFamily="2" charset="2"/>
              <a:buNone/>
            </a:pPr>
            <a:r>
              <a:rPr lang="en-US" altLang="zh-CN" sz="2800" dirty="0"/>
              <a:t>	</a:t>
            </a:r>
            <a:r>
              <a:rPr lang="en-US" altLang="zh-CN" sz="2800" dirty="0" smtClean="0"/>
              <a:t>                               (</a:t>
            </a:r>
            <a:r>
              <a:rPr lang="en-US" altLang="zh-CN" sz="2800" dirty="0" err="1"/>
              <a:t>BinaryTreeNode</a:t>
            </a:r>
            <a:r>
              <a:rPr lang="en-US" altLang="zh-CN" sz="2800" dirty="0"/>
              <a:t>&lt;T&gt;* 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6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62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62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6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821E308F-18A6-4E94-8221-1043D8968382}" type="slidenum">
              <a:rPr lang="en-US" altLang="zh-CN"/>
              <a:pPr/>
              <a:t>21</a:t>
            </a:fld>
            <a:endParaRPr lang="en-US" altLang="zh-CN"/>
          </a:p>
        </p:txBody>
      </p:sp>
      <p:sp>
        <p:nvSpPr>
          <p:cNvPr id="1208323" name="Rectangle 3"/>
          <p:cNvSpPr>
            <a:spLocks noGrp="1" noChangeArrowheads="1"/>
          </p:cNvSpPr>
          <p:nvPr>
            <p:ph type="body" idx="1"/>
          </p:nvPr>
        </p:nvSpPr>
        <p:spPr>
          <a:xfrm>
            <a:off x="1202170" y="1704960"/>
            <a:ext cx="7656110" cy="4977530"/>
          </a:xfrm>
        </p:spPr>
        <p:txBody>
          <a:bodyPr/>
          <a:lstStyle/>
          <a:p>
            <a:pPr>
              <a:buFont typeface="Wingdings" pitchFamily="2" charset="2"/>
              <a:buNone/>
            </a:pPr>
            <a:r>
              <a:rPr lang="en-US" altLang="zh-CN" sz="2400" dirty="0"/>
              <a:t>{</a:t>
            </a:r>
          </a:p>
          <a:p>
            <a:pPr>
              <a:buFont typeface="Wingdings" pitchFamily="2" charset="2"/>
              <a:buNone/>
            </a:pPr>
            <a:r>
              <a:rPr lang="en-US" altLang="zh-CN" sz="2400" dirty="0"/>
              <a:t>	using std::stack;	</a:t>
            </a:r>
            <a:r>
              <a:rPr lang="en-US" altLang="zh-CN" sz="2400" dirty="0">
                <a:solidFill>
                  <a:schemeClr val="folHlink"/>
                </a:solidFill>
              </a:rPr>
              <a:t>//</a:t>
            </a:r>
            <a:r>
              <a:rPr lang="zh-CN" altLang="en-US" sz="2400" dirty="0">
                <a:solidFill>
                  <a:schemeClr val="folHlink"/>
                </a:solidFill>
              </a:rPr>
              <a:t>使用</a:t>
            </a:r>
            <a:r>
              <a:rPr lang="en-US" altLang="zh-CN" sz="2400" dirty="0">
                <a:solidFill>
                  <a:schemeClr val="folHlink"/>
                </a:solidFill>
              </a:rPr>
              <a:t>STL</a:t>
            </a:r>
            <a:r>
              <a:rPr lang="zh-CN" altLang="en-US" sz="2400" dirty="0">
                <a:solidFill>
                  <a:schemeClr val="folHlink"/>
                </a:solidFill>
              </a:rPr>
              <a:t>中的</a:t>
            </a:r>
            <a:r>
              <a:rPr lang="en-US" altLang="zh-CN" sz="2400" dirty="0">
                <a:solidFill>
                  <a:schemeClr val="folHlink"/>
                </a:solidFill>
              </a:rPr>
              <a:t>stack</a:t>
            </a:r>
          </a:p>
          <a:p>
            <a:pPr>
              <a:buFont typeface="Wingdings" pitchFamily="2" charset="2"/>
              <a:buNone/>
            </a:pPr>
            <a:r>
              <a:rPr lang="en-US" altLang="zh-CN" sz="2400" dirty="0"/>
              <a:t>	stack&lt;</a:t>
            </a:r>
            <a:r>
              <a:rPr lang="en-US" altLang="zh-CN" sz="2400" dirty="0" err="1"/>
              <a:t>BinaryTreeNode</a:t>
            </a:r>
            <a:r>
              <a:rPr lang="en-US" altLang="zh-CN" sz="2400" dirty="0"/>
              <a:t>&lt;T&gt;* &gt; </a:t>
            </a:r>
            <a:r>
              <a:rPr lang="en-US" altLang="zh-CN" sz="2400" dirty="0" err="1"/>
              <a:t>aStack</a:t>
            </a:r>
            <a:r>
              <a:rPr lang="en-US" altLang="zh-CN" sz="2400" dirty="0"/>
              <a:t>;</a:t>
            </a:r>
          </a:p>
          <a:p>
            <a:pPr>
              <a:buFont typeface="Wingdings" pitchFamily="2" charset="2"/>
              <a:buNone/>
            </a:pPr>
            <a:r>
              <a:rPr lang="en-US" altLang="zh-CN" sz="2400" dirty="0"/>
              <a:t>	</a:t>
            </a:r>
            <a:r>
              <a:rPr lang="en-US" altLang="zh-CN" sz="2400" dirty="0" err="1"/>
              <a:t>BinaryTreeNode</a:t>
            </a:r>
            <a:r>
              <a:rPr lang="en-US" altLang="zh-CN" sz="2400" dirty="0"/>
              <a:t>&lt;T&gt;* pointer=root; </a:t>
            </a:r>
            <a:r>
              <a:rPr lang="en-US" altLang="zh-CN" sz="2400" dirty="0" smtClean="0"/>
              <a:t>while(!</a:t>
            </a:r>
            <a:r>
              <a:rPr lang="en-US" altLang="zh-CN" sz="2400" dirty="0" err="1"/>
              <a:t>aStack.empty</a:t>
            </a:r>
            <a:r>
              <a:rPr lang="en-US" altLang="zh-CN" sz="2400" dirty="0"/>
              <a:t>()||pointer</a:t>
            </a:r>
            <a:r>
              <a:rPr lang="en-US" altLang="zh-CN" sz="2400" dirty="0" smtClean="0"/>
              <a:t>) {</a:t>
            </a:r>
            <a:endParaRPr lang="en-US" altLang="zh-CN" sz="2400" dirty="0"/>
          </a:p>
          <a:p>
            <a:pPr>
              <a:buFont typeface="Wingdings" pitchFamily="2" charset="2"/>
              <a:buNone/>
            </a:pPr>
            <a:r>
              <a:rPr lang="en-US" altLang="zh-CN" sz="2400" dirty="0"/>
              <a:t>	 </a:t>
            </a:r>
            <a:r>
              <a:rPr lang="en-US" altLang="zh-CN" sz="2400" dirty="0" smtClean="0"/>
              <a:t>     if (pointer) {</a:t>
            </a:r>
            <a:endParaRPr lang="en-US" altLang="zh-CN" sz="2400" dirty="0"/>
          </a:p>
          <a:p>
            <a:pPr>
              <a:buNone/>
            </a:pPr>
            <a:r>
              <a:rPr lang="zh-CN" altLang="en-US" sz="2400" dirty="0"/>
              <a:t>	 </a:t>
            </a:r>
            <a:r>
              <a:rPr lang="zh-CN" altLang="en-US" sz="2400" dirty="0" smtClean="0"/>
              <a:t>           </a:t>
            </a:r>
            <a:r>
              <a:rPr lang="en-US" altLang="zh-CN" sz="2400" dirty="0" smtClean="0"/>
              <a:t>Visit(pointer-</a:t>
            </a:r>
            <a:r>
              <a:rPr lang="en-US" altLang="zh-CN" sz="2400" dirty="0"/>
              <a:t>&gt;value</a:t>
            </a:r>
            <a:r>
              <a:rPr lang="en-US" altLang="zh-CN" sz="2400" dirty="0" smtClean="0"/>
              <a:t>());  </a:t>
            </a:r>
            <a:r>
              <a:rPr lang="en-US" altLang="zh-CN" sz="2400" dirty="0" smtClean="0">
                <a:solidFill>
                  <a:schemeClr val="folHlink"/>
                </a:solidFill>
              </a:rPr>
              <a:t>//</a:t>
            </a:r>
            <a:r>
              <a:rPr lang="zh-CN" altLang="en-US" sz="2400" dirty="0" smtClean="0">
                <a:solidFill>
                  <a:schemeClr val="folHlink"/>
                </a:solidFill>
              </a:rPr>
              <a:t>访问当前结点</a:t>
            </a:r>
            <a:endParaRPr lang="en-US" altLang="zh-CN" sz="2400" dirty="0"/>
          </a:p>
          <a:p>
            <a:pPr>
              <a:buFont typeface="Wingdings" pitchFamily="2" charset="2"/>
              <a:buNone/>
            </a:pPr>
            <a:r>
              <a:rPr lang="en-US" altLang="zh-CN" sz="2400" dirty="0"/>
              <a:t>	 </a:t>
            </a:r>
            <a:r>
              <a:rPr lang="en-US" altLang="zh-CN" sz="2400" dirty="0" smtClean="0"/>
              <a:t>           </a:t>
            </a:r>
            <a:r>
              <a:rPr lang="en-US" altLang="zh-CN" sz="2400" dirty="0" smtClean="0">
                <a:solidFill>
                  <a:schemeClr val="folHlink"/>
                </a:solidFill>
              </a:rPr>
              <a:t>//</a:t>
            </a:r>
            <a:r>
              <a:rPr lang="zh-CN" altLang="en-US" sz="2400" dirty="0">
                <a:solidFill>
                  <a:schemeClr val="folHlink"/>
                </a:solidFill>
              </a:rPr>
              <a:t>当前结点地址入栈</a:t>
            </a:r>
          </a:p>
          <a:p>
            <a:pPr>
              <a:buFont typeface="Wingdings" pitchFamily="2" charset="2"/>
              <a:buNone/>
            </a:pPr>
            <a:r>
              <a:rPr lang="zh-CN" altLang="en-US" sz="2400" dirty="0"/>
              <a:t> 	</a:t>
            </a:r>
            <a:r>
              <a:rPr lang="zh-CN" altLang="en-US" sz="2400" dirty="0" smtClean="0"/>
              <a:t>            </a:t>
            </a:r>
            <a:r>
              <a:rPr lang="en-US" altLang="zh-CN" sz="2400" dirty="0" err="1"/>
              <a:t>aStack.push</a:t>
            </a:r>
            <a:r>
              <a:rPr lang="en-US" altLang="zh-CN" sz="2400" dirty="0"/>
              <a:t>(pointer);	</a:t>
            </a:r>
            <a:endParaRPr lang="en-US" altLang="zh-CN" sz="2400" dirty="0" smtClean="0"/>
          </a:p>
          <a:p>
            <a:pPr>
              <a:lnSpc>
                <a:spcPct val="80000"/>
              </a:lnSpc>
              <a:buNone/>
            </a:pPr>
            <a:r>
              <a:rPr lang="en-US" altLang="zh-CN" sz="2400" dirty="0" smtClean="0">
                <a:solidFill>
                  <a:schemeClr val="folHlink"/>
                </a:solidFill>
              </a:rPr>
              <a:t>	            //</a:t>
            </a:r>
            <a:r>
              <a:rPr lang="zh-CN" altLang="en-US" sz="2400" dirty="0" smtClean="0">
                <a:solidFill>
                  <a:schemeClr val="folHlink"/>
                </a:solidFill>
              </a:rPr>
              <a:t>当前链接结构指向左孩子</a:t>
            </a:r>
          </a:p>
          <a:p>
            <a:pPr>
              <a:lnSpc>
                <a:spcPct val="80000"/>
              </a:lnSpc>
              <a:buNone/>
            </a:pPr>
            <a:r>
              <a:rPr lang="zh-CN" altLang="en-US" sz="2400" dirty="0" smtClean="0"/>
              <a:t>	            </a:t>
            </a:r>
            <a:r>
              <a:rPr lang="en-US" altLang="zh-CN" sz="2400" dirty="0" smtClean="0"/>
              <a:t>pointer=pointer-&gt;</a:t>
            </a:r>
            <a:r>
              <a:rPr lang="en-US" altLang="zh-CN" sz="2400" dirty="0" err="1" smtClean="0"/>
              <a:t>leftchild</a:t>
            </a:r>
            <a:r>
              <a:rPr lang="en-US" altLang="zh-CN" sz="2400" dirty="0" smtClean="0"/>
              <a:t>();</a:t>
            </a:r>
          </a:p>
          <a:p>
            <a:pPr>
              <a:lnSpc>
                <a:spcPct val="80000"/>
              </a:lnSpc>
              <a:buNone/>
            </a:pPr>
            <a:r>
              <a:rPr lang="en-US" altLang="zh-CN" sz="2400" dirty="0" smtClean="0"/>
              <a:t>         }</a:t>
            </a:r>
          </a:p>
          <a:p>
            <a:pPr>
              <a:buFont typeface="Wingdings" pitchFamily="2" charset="2"/>
              <a:buNone/>
            </a:pPr>
            <a:r>
              <a:rPr lang="en-US" altLang="zh-CN" sz="2400" dirty="0"/>
              <a:t>			</a:t>
            </a:r>
          </a:p>
        </p:txBody>
      </p:sp>
      <p:sp>
        <p:nvSpPr>
          <p:cNvPr id="5" name="圆角矩形 4"/>
          <p:cNvSpPr/>
          <p:nvPr/>
        </p:nvSpPr>
        <p:spPr bwMode="auto">
          <a:xfrm>
            <a:off x="1214414" y="5143512"/>
            <a:ext cx="6143668" cy="1214446"/>
          </a:xfrm>
          <a:prstGeom prst="roundRect">
            <a:avLst/>
          </a:prstGeom>
          <a:solidFill>
            <a:srgbClr val="7ABC32">
              <a:alpha val="44706"/>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194D4735-97C4-4058-ADFA-D6F2A8E1F249}" type="slidenum">
              <a:rPr lang="en-US" altLang="zh-CN"/>
              <a:pPr/>
              <a:t>22</a:t>
            </a:fld>
            <a:endParaRPr lang="en-US" altLang="zh-CN"/>
          </a:p>
        </p:txBody>
      </p:sp>
      <p:sp>
        <p:nvSpPr>
          <p:cNvPr id="1209347" name="Rectangle 3"/>
          <p:cNvSpPr>
            <a:spLocks noGrp="1" noChangeArrowheads="1"/>
          </p:cNvSpPr>
          <p:nvPr>
            <p:ph type="body" idx="1"/>
          </p:nvPr>
        </p:nvSpPr>
        <p:spPr>
          <a:xfrm>
            <a:off x="323850" y="2366065"/>
            <a:ext cx="8631238" cy="3983055"/>
          </a:xfrm>
        </p:spPr>
        <p:txBody>
          <a:bodyPr/>
          <a:lstStyle/>
          <a:p>
            <a:pPr>
              <a:lnSpc>
                <a:spcPct val="80000"/>
              </a:lnSpc>
              <a:buFont typeface="Wingdings" pitchFamily="2" charset="2"/>
              <a:buNone/>
            </a:pPr>
            <a:r>
              <a:rPr lang="en-US" altLang="zh-CN" sz="2400" dirty="0" smtClean="0"/>
              <a:t>                  else </a:t>
            </a:r>
            <a:r>
              <a:rPr lang="en-US" altLang="zh-CN" sz="2400" dirty="0"/>
              <a:t>{</a:t>
            </a:r>
          </a:p>
          <a:p>
            <a:pPr>
              <a:lnSpc>
                <a:spcPct val="80000"/>
              </a:lnSpc>
              <a:buFont typeface="Wingdings" pitchFamily="2" charset="2"/>
              <a:buNone/>
            </a:pPr>
            <a:r>
              <a:rPr lang="en-US" altLang="zh-CN" sz="2400" dirty="0">
                <a:solidFill>
                  <a:schemeClr val="folHlink"/>
                </a:solidFill>
              </a:rPr>
              <a:t>               </a:t>
            </a:r>
            <a:r>
              <a:rPr lang="en-US" altLang="zh-CN" sz="2400" dirty="0" smtClean="0">
                <a:solidFill>
                  <a:schemeClr val="folHlink"/>
                </a:solidFill>
              </a:rPr>
              <a:t>              //</a:t>
            </a:r>
            <a:r>
              <a:rPr lang="zh-CN" altLang="en-US" sz="2400" dirty="0">
                <a:solidFill>
                  <a:schemeClr val="folHlink"/>
                </a:solidFill>
              </a:rPr>
              <a:t>左子树访问完毕，转向访问右子树</a:t>
            </a:r>
          </a:p>
          <a:p>
            <a:pPr>
              <a:lnSpc>
                <a:spcPct val="80000"/>
              </a:lnSpc>
              <a:buFont typeface="Wingdings" pitchFamily="2" charset="2"/>
              <a:buNone/>
            </a:pPr>
            <a:r>
              <a:rPr lang="zh-CN" altLang="en-US" sz="2400" dirty="0"/>
              <a:t>		     </a:t>
            </a:r>
            <a:r>
              <a:rPr lang="zh-CN" altLang="en-US" sz="2400" dirty="0" smtClean="0"/>
              <a:t>              </a:t>
            </a:r>
            <a:r>
              <a:rPr lang="en-US" altLang="zh-CN" sz="2400" dirty="0" smtClean="0"/>
              <a:t>pointer=</a:t>
            </a:r>
            <a:r>
              <a:rPr lang="en-US" altLang="zh-CN" sz="2400" dirty="0" err="1" smtClean="0"/>
              <a:t>aStack.top</a:t>
            </a:r>
            <a:r>
              <a:rPr lang="en-US" altLang="zh-CN" sz="2400" dirty="0"/>
              <a:t>();	</a:t>
            </a:r>
          </a:p>
          <a:p>
            <a:pPr>
              <a:lnSpc>
                <a:spcPct val="80000"/>
              </a:lnSpc>
              <a:buFont typeface="Wingdings" pitchFamily="2" charset="2"/>
              <a:buNone/>
            </a:pPr>
            <a:r>
              <a:rPr lang="en-US" altLang="zh-CN" sz="2400" dirty="0">
                <a:solidFill>
                  <a:schemeClr val="folHlink"/>
                </a:solidFill>
              </a:rPr>
              <a:t>		     </a:t>
            </a:r>
            <a:r>
              <a:rPr lang="en-US" altLang="zh-CN" sz="2400" dirty="0" smtClean="0">
                <a:solidFill>
                  <a:schemeClr val="folHlink"/>
                </a:solidFill>
              </a:rPr>
              <a:t>              //</a:t>
            </a:r>
            <a:r>
              <a:rPr lang="zh-CN" altLang="en-US" sz="2400" dirty="0">
                <a:solidFill>
                  <a:schemeClr val="folHlink"/>
                </a:solidFill>
              </a:rPr>
              <a:t>当前链接结构指向右孩子</a:t>
            </a:r>
          </a:p>
          <a:p>
            <a:pPr>
              <a:lnSpc>
                <a:spcPct val="80000"/>
              </a:lnSpc>
              <a:buFont typeface="Wingdings" pitchFamily="2" charset="2"/>
              <a:buNone/>
            </a:pPr>
            <a:r>
              <a:rPr lang="zh-CN" altLang="en-US" sz="2400" dirty="0"/>
              <a:t>		     </a:t>
            </a:r>
            <a:r>
              <a:rPr lang="zh-CN" altLang="en-US" sz="2400" dirty="0" smtClean="0"/>
              <a:t>              </a:t>
            </a:r>
            <a:r>
              <a:rPr lang="en-US" altLang="zh-CN" sz="2400" dirty="0" smtClean="0"/>
              <a:t>pointer=pointer-</a:t>
            </a:r>
            <a:r>
              <a:rPr lang="en-US" altLang="zh-CN" sz="2400" dirty="0"/>
              <a:t>&gt;</a:t>
            </a:r>
            <a:r>
              <a:rPr lang="en-US" altLang="zh-CN" sz="2400" dirty="0" err="1"/>
              <a:t>rightchild</a:t>
            </a:r>
            <a:r>
              <a:rPr lang="en-US" altLang="zh-CN" sz="2400" dirty="0"/>
              <a:t>();</a:t>
            </a:r>
          </a:p>
          <a:p>
            <a:pPr>
              <a:lnSpc>
                <a:spcPct val="80000"/>
              </a:lnSpc>
              <a:buNone/>
            </a:pPr>
            <a:r>
              <a:rPr lang="en-US" altLang="zh-CN" sz="2400" smtClean="0">
                <a:solidFill>
                  <a:schemeClr val="folHlink"/>
                </a:solidFill>
              </a:rPr>
              <a:t>                             </a:t>
            </a:r>
            <a:r>
              <a:rPr lang="en-US" altLang="zh-CN" sz="2400" dirty="0">
                <a:solidFill>
                  <a:schemeClr val="folHlink"/>
                </a:solidFill>
              </a:rPr>
              <a:t>//</a:t>
            </a:r>
            <a:r>
              <a:rPr lang="zh-CN" altLang="en-US" sz="2400" dirty="0">
                <a:solidFill>
                  <a:schemeClr val="folHlink"/>
                </a:solidFill>
              </a:rPr>
              <a:t>栈顶元素退栈</a:t>
            </a:r>
            <a:endParaRPr lang="zh-CN" altLang="en-US" sz="2400" dirty="0"/>
          </a:p>
          <a:p>
            <a:pPr>
              <a:lnSpc>
                <a:spcPct val="80000"/>
              </a:lnSpc>
              <a:buNone/>
            </a:pPr>
            <a:r>
              <a:rPr lang="zh-CN" altLang="en-US" sz="2400" dirty="0"/>
              <a:t>		                   </a:t>
            </a:r>
            <a:r>
              <a:rPr lang="en-US" altLang="zh-CN" sz="2400" dirty="0" err="1"/>
              <a:t>aStack.pop</a:t>
            </a:r>
            <a:r>
              <a:rPr lang="en-US" altLang="zh-CN" sz="2400" dirty="0"/>
              <a:t>();  </a:t>
            </a:r>
          </a:p>
          <a:p>
            <a:pPr>
              <a:lnSpc>
                <a:spcPct val="80000"/>
              </a:lnSpc>
              <a:buFont typeface="Wingdings" pitchFamily="2" charset="2"/>
              <a:buNone/>
            </a:pPr>
            <a:r>
              <a:rPr lang="en-US" altLang="zh-CN" sz="2400" dirty="0"/>
              <a:t>		   </a:t>
            </a:r>
            <a:r>
              <a:rPr lang="en-US" altLang="zh-CN" sz="2400" dirty="0" smtClean="0"/>
              <a:t>     } </a:t>
            </a:r>
            <a:endParaRPr lang="en-US" altLang="zh-CN" sz="2400" dirty="0"/>
          </a:p>
          <a:p>
            <a:pPr>
              <a:lnSpc>
                <a:spcPct val="80000"/>
              </a:lnSpc>
              <a:buFont typeface="Wingdings" pitchFamily="2" charset="2"/>
              <a:buNone/>
            </a:pPr>
            <a:r>
              <a:rPr lang="en-US" altLang="zh-CN" sz="2400" dirty="0"/>
              <a:t>	</a:t>
            </a:r>
            <a:r>
              <a:rPr lang="en-US" altLang="zh-CN" sz="2400" dirty="0" smtClean="0"/>
              <a:t>         } </a:t>
            </a:r>
            <a:r>
              <a:rPr lang="en-US" altLang="zh-CN" sz="2400" dirty="0" smtClean="0">
                <a:solidFill>
                  <a:schemeClr val="folHlink"/>
                </a:solidFill>
              </a:rPr>
              <a:t>//</a:t>
            </a:r>
            <a:r>
              <a:rPr lang="en-US" altLang="zh-CN" sz="2400" dirty="0">
                <a:solidFill>
                  <a:schemeClr val="folHlink"/>
                </a:solidFill>
              </a:rPr>
              <a:t>end while</a:t>
            </a:r>
          </a:p>
          <a:p>
            <a:pPr>
              <a:lnSpc>
                <a:spcPct val="80000"/>
              </a:lnSpc>
              <a:buFont typeface="Wingdings" pitchFamily="2" charset="2"/>
              <a:buNone/>
            </a:pPr>
            <a:r>
              <a:rPr lang="en-US" altLang="zh-CN" sz="2400" dirty="0" smtClean="0"/>
              <a:t>      }</a:t>
            </a:r>
            <a:endParaRPr lang="en-US" altLang="zh-CN" sz="2400" dirty="0"/>
          </a:p>
        </p:txBody>
      </p:sp>
      <p:sp>
        <p:nvSpPr>
          <p:cNvPr id="5" name="圆角矩形 4"/>
          <p:cNvSpPr/>
          <p:nvPr/>
        </p:nvSpPr>
        <p:spPr bwMode="auto">
          <a:xfrm>
            <a:off x="1357290" y="3071810"/>
            <a:ext cx="7000924" cy="1857388"/>
          </a:xfrm>
          <a:prstGeom prst="roundRect">
            <a:avLst/>
          </a:prstGeom>
          <a:solidFill>
            <a:srgbClr val="C00000">
              <a:alpha val="45000"/>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9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93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B0E2290F-B794-48A4-B0ED-5AB24B510469}" type="slidenum">
              <a:rPr lang="en-US" altLang="zh-CN"/>
              <a:pPr/>
              <a:t>23</a:t>
            </a:fld>
            <a:endParaRPr lang="en-US" altLang="zh-CN"/>
          </a:p>
        </p:txBody>
      </p:sp>
      <p:sp>
        <p:nvSpPr>
          <p:cNvPr id="1077250" name="Rectangle 2"/>
          <p:cNvSpPr>
            <a:spLocks noGrp="1" noChangeArrowheads="1"/>
          </p:cNvSpPr>
          <p:nvPr>
            <p:ph type="title"/>
          </p:nvPr>
        </p:nvSpPr>
        <p:spPr/>
        <p:txBody>
          <a:bodyPr/>
          <a:lstStyle/>
          <a:p>
            <a:r>
              <a:rPr lang="zh-CN" altLang="en-US" dirty="0"/>
              <a:t>非递归</a:t>
            </a:r>
            <a:r>
              <a:rPr lang="zh-CN" altLang="en-US" dirty="0">
                <a:solidFill>
                  <a:srgbClr val="7030A0"/>
                </a:solidFill>
                <a:effectLst>
                  <a:outerShdw blurRad="38100" dist="38100" dir="2700000" algn="tl">
                    <a:srgbClr val="000000">
                      <a:alpha val="43137"/>
                    </a:srgbClr>
                  </a:outerShdw>
                </a:effectLst>
              </a:rPr>
              <a:t>后序</a:t>
            </a:r>
            <a:r>
              <a:rPr lang="zh-CN" altLang="en-US" dirty="0"/>
              <a:t>周游二叉树</a:t>
            </a:r>
          </a:p>
        </p:txBody>
      </p:sp>
      <p:sp>
        <p:nvSpPr>
          <p:cNvPr id="1077251" name="Rectangle 3"/>
          <p:cNvSpPr>
            <a:spLocks noGrp="1" noChangeArrowheads="1"/>
          </p:cNvSpPr>
          <p:nvPr>
            <p:ph type="body" idx="1"/>
          </p:nvPr>
        </p:nvSpPr>
        <p:spPr>
          <a:xfrm>
            <a:off x="188912" y="2146522"/>
            <a:ext cx="8669368" cy="3621566"/>
          </a:xfrm>
        </p:spPr>
        <p:txBody>
          <a:bodyPr/>
          <a:lstStyle/>
          <a:p>
            <a:pPr>
              <a:lnSpc>
                <a:spcPct val="160000"/>
              </a:lnSpc>
            </a:pPr>
            <a:r>
              <a:rPr lang="zh-CN" altLang="en-US" sz="2800" dirty="0"/>
              <a:t>思想</a:t>
            </a:r>
            <a:r>
              <a:rPr lang="en-US" altLang="zh-CN" sz="2800" dirty="0"/>
              <a:t>:</a:t>
            </a:r>
          </a:p>
          <a:p>
            <a:pPr lvl="1">
              <a:lnSpc>
                <a:spcPct val="160000"/>
              </a:lnSpc>
            </a:pPr>
            <a:r>
              <a:rPr lang="zh-CN" altLang="en-US" sz="2400" dirty="0"/>
              <a:t>遇到一个结点，把它推入栈中，周游它的左子</a:t>
            </a:r>
            <a:r>
              <a:rPr lang="zh-CN" altLang="en-US" sz="2400" dirty="0" smtClean="0"/>
              <a:t>树；</a:t>
            </a:r>
            <a:endParaRPr lang="zh-CN" altLang="en-US" sz="2400" dirty="0"/>
          </a:p>
          <a:p>
            <a:pPr lvl="1">
              <a:lnSpc>
                <a:spcPct val="160000"/>
              </a:lnSpc>
            </a:pPr>
            <a:r>
              <a:rPr lang="zh-CN" altLang="en-US" sz="2400" dirty="0"/>
              <a:t>周游结束后，还不能马上访问处于栈顶的该结点，而是要再按照它的右链接结构指示的地址去周游该结点的右子</a:t>
            </a:r>
            <a:r>
              <a:rPr lang="zh-CN" altLang="en-US" sz="2400" dirty="0" smtClean="0"/>
              <a:t>树；</a:t>
            </a:r>
            <a:endParaRPr lang="zh-CN" altLang="en-US" sz="2400" dirty="0"/>
          </a:p>
          <a:p>
            <a:pPr lvl="1">
              <a:lnSpc>
                <a:spcPct val="160000"/>
              </a:lnSpc>
            </a:pPr>
            <a:r>
              <a:rPr lang="zh-CN" altLang="en-US" sz="2400" dirty="0"/>
              <a:t>周游遍右子树后才能从栈顶托出该结点并访问</a:t>
            </a:r>
            <a:r>
              <a:rPr lang="zh-CN" altLang="en-US" sz="2400" dirty="0" smtClean="0"/>
              <a:t>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7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7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F605A92D-7913-4548-B988-78035CE4B2FA}" type="slidenum">
              <a:rPr lang="en-US" altLang="zh-CN"/>
              <a:pPr/>
              <a:t>24</a:t>
            </a:fld>
            <a:endParaRPr lang="en-US" altLang="zh-CN"/>
          </a:p>
        </p:txBody>
      </p:sp>
      <p:sp>
        <p:nvSpPr>
          <p:cNvPr id="1078275" name="Rectangle 3"/>
          <p:cNvSpPr>
            <a:spLocks noGrp="1" noChangeArrowheads="1"/>
          </p:cNvSpPr>
          <p:nvPr>
            <p:ph type="body" idx="1"/>
          </p:nvPr>
        </p:nvSpPr>
        <p:spPr>
          <a:xfrm>
            <a:off x="0" y="1843088"/>
            <a:ext cx="8955088" cy="4681537"/>
          </a:xfrm>
        </p:spPr>
        <p:txBody>
          <a:bodyPr/>
          <a:lstStyle/>
          <a:p>
            <a:pPr>
              <a:lnSpc>
                <a:spcPct val="190000"/>
              </a:lnSpc>
            </a:pPr>
            <a:r>
              <a:rPr lang="zh-CN" altLang="en-US" sz="2800" dirty="0"/>
              <a:t>解决方案：</a:t>
            </a:r>
          </a:p>
          <a:p>
            <a:pPr lvl="1">
              <a:lnSpc>
                <a:spcPct val="190000"/>
              </a:lnSpc>
            </a:pPr>
            <a:r>
              <a:rPr lang="zh-CN" altLang="en-US" sz="2400" dirty="0"/>
              <a:t>需要给栈中的每个元素加上一个</a:t>
            </a:r>
            <a:r>
              <a:rPr lang="zh-CN" altLang="en-US" sz="2400" dirty="0">
                <a:solidFill>
                  <a:srgbClr val="CC0000"/>
                </a:solidFill>
              </a:rPr>
              <a:t>特征位</a:t>
            </a:r>
            <a:r>
              <a:rPr lang="zh-CN" altLang="en-US" sz="2400" dirty="0"/>
              <a:t>，</a:t>
            </a:r>
            <a:r>
              <a:rPr lang="zh-CN" altLang="en-US" sz="2400" dirty="0" smtClean="0"/>
              <a:t>以便欲从</a:t>
            </a:r>
            <a:r>
              <a:rPr lang="zh-CN" altLang="en-US" sz="2400" dirty="0"/>
              <a:t>栈顶托出一个结点时区别是从栈顶元素左边回来的</a:t>
            </a:r>
            <a:r>
              <a:rPr lang="en-US" altLang="zh-CN" sz="2400" dirty="0"/>
              <a:t>(</a:t>
            </a:r>
            <a:r>
              <a:rPr lang="zh-CN" altLang="en-US" sz="2400" dirty="0"/>
              <a:t>则要继续周游右子树</a:t>
            </a:r>
            <a:r>
              <a:rPr lang="en-US" altLang="zh-CN" sz="2400" dirty="0"/>
              <a:t>)</a:t>
            </a:r>
            <a:r>
              <a:rPr lang="zh-CN" altLang="en-US" sz="2400" dirty="0"/>
              <a:t>，还是从右边回来的</a:t>
            </a:r>
            <a:r>
              <a:rPr lang="en-US" altLang="zh-CN" sz="2400" dirty="0"/>
              <a:t>(</a:t>
            </a:r>
            <a:r>
              <a:rPr lang="zh-CN" altLang="en-US" sz="2400" dirty="0"/>
              <a:t>该结点的左、右子树均已周游</a:t>
            </a:r>
            <a:r>
              <a:rPr lang="en-US" altLang="zh-CN" sz="2400" dirty="0" smtClean="0"/>
              <a:t>)</a:t>
            </a:r>
            <a:r>
              <a:rPr lang="zh-CN" altLang="en-US" sz="2400" dirty="0" smtClean="0"/>
              <a:t>。</a:t>
            </a:r>
            <a:endParaRPr lang="en-US" altLang="zh-CN" sz="2400" dirty="0"/>
          </a:p>
          <a:p>
            <a:pPr lvl="1">
              <a:lnSpc>
                <a:spcPct val="190000"/>
              </a:lnSpc>
            </a:pPr>
            <a:r>
              <a:rPr lang="zh-CN" altLang="en-US" sz="2400" dirty="0"/>
              <a:t>特征为</a:t>
            </a:r>
            <a:r>
              <a:rPr lang="en-US" altLang="zh-CN" sz="2400" dirty="0"/>
              <a:t>Left</a:t>
            </a:r>
            <a:r>
              <a:rPr lang="zh-CN" altLang="en-US" sz="2400" dirty="0"/>
              <a:t>表示已进入该结点的左子树，将从左边回来；特征为</a:t>
            </a:r>
            <a:r>
              <a:rPr lang="en-US" altLang="zh-CN" sz="2400" dirty="0"/>
              <a:t>Right</a:t>
            </a:r>
            <a:r>
              <a:rPr lang="zh-CN" altLang="en-US" sz="2400" dirty="0"/>
              <a:t>表示已进入该结点的右子树，将从右边</a:t>
            </a:r>
            <a:r>
              <a:rPr lang="zh-CN" altLang="en-US" sz="2400" dirty="0" smtClean="0"/>
              <a:t>回来。</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8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8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B4BB86EE-E851-404B-9EC1-0E859504C518}" type="slidenum">
              <a:rPr lang="en-US" altLang="zh-CN"/>
              <a:pPr/>
              <a:t>25</a:t>
            </a:fld>
            <a:endParaRPr lang="en-US" altLang="zh-CN"/>
          </a:p>
        </p:txBody>
      </p:sp>
      <p:sp>
        <p:nvSpPr>
          <p:cNvPr id="1079298" name="Rectangle 2"/>
          <p:cNvSpPr>
            <a:spLocks noGrp="1" noChangeArrowheads="1"/>
          </p:cNvSpPr>
          <p:nvPr>
            <p:ph type="title"/>
          </p:nvPr>
        </p:nvSpPr>
        <p:spPr/>
        <p:txBody>
          <a:bodyPr/>
          <a:lstStyle/>
          <a:p>
            <a:r>
              <a:rPr lang="zh-CN" altLang="en-US" dirty="0" smtClean="0"/>
              <a:t>定义栈中元素类型 </a:t>
            </a:r>
            <a:r>
              <a:rPr lang="en-US" altLang="zh-CN" dirty="0" err="1" smtClean="0"/>
              <a:t>StackElement</a:t>
            </a:r>
            <a:endParaRPr lang="en-US" altLang="zh-CN" dirty="0"/>
          </a:p>
        </p:txBody>
      </p:sp>
      <p:sp>
        <p:nvSpPr>
          <p:cNvPr id="1079299" name="Rectangle 3"/>
          <p:cNvSpPr>
            <a:spLocks noGrp="1" noChangeArrowheads="1"/>
          </p:cNvSpPr>
          <p:nvPr>
            <p:ph type="body" idx="1"/>
          </p:nvPr>
        </p:nvSpPr>
        <p:spPr>
          <a:xfrm>
            <a:off x="539751" y="2044702"/>
            <a:ext cx="8247092" cy="4560228"/>
          </a:xfrm>
        </p:spPr>
        <p:txBody>
          <a:bodyPr/>
          <a:lstStyle/>
          <a:p>
            <a:pPr>
              <a:lnSpc>
                <a:spcPct val="90000"/>
              </a:lnSpc>
              <a:buNone/>
            </a:pPr>
            <a:r>
              <a:rPr lang="en-US" altLang="zh-CN" sz="2400" dirty="0"/>
              <a:t>	</a:t>
            </a:r>
            <a:r>
              <a:rPr lang="en-US" altLang="zh-CN" sz="2400" dirty="0" err="1"/>
              <a:t>enum</a:t>
            </a:r>
            <a:r>
              <a:rPr lang="en-US" altLang="zh-CN" sz="2400" dirty="0"/>
              <a:t> </a:t>
            </a:r>
            <a:r>
              <a:rPr lang="en-US" altLang="zh-CN" sz="2400" dirty="0" smtClean="0"/>
              <a:t>Tags</a:t>
            </a:r>
            <a:r>
              <a:rPr lang="zh-CN" altLang="en-US" sz="2400" dirty="0" smtClean="0"/>
              <a:t> </a:t>
            </a:r>
            <a:r>
              <a:rPr lang="en-US" altLang="zh-CN" sz="2400" dirty="0" smtClean="0"/>
              <a:t>{</a:t>
            </a:r>
            <a:r>
              <a:rPr lang="en-US" altLang="zh-CN" sz="2400" dirty="0" err="1"/>
              <a:t>Left,Right</a:t>
            </a:r>
            <a:r>
              <a:rPr lang="en-US" altLang="zh-CN" sz="2400" dirty="0"/>
              <a:t>};	</a:t>
            </a:r>
            <a:r>
              <a:rPr lang="en-US" altLang="zh-CN" sz="2400" dirty="0">
                <a:solidFill>
                  <a:schemeClr val="folHlink"/>
                </a:solidFill>
              </a:rPr>
              <a:t>//</a:t>
            </a:r>
            <a:r>
              <a:rPr lang="zh-CN" altLang="en-US" sz="2400" dirty="0">
                <a:solidFill>
                  <a:schemeClr val="folHlink"/>
                </a:solidFill>
              </a:rPr>
              <a:t>特征标识</a:t>
            </a:r>
            <a:r>
              <a:rPr lang="zh-CN" altLang="en-US" sz="2400" dirty="0" smtClean="0">
                <a:solidFill>
                  <a:schemeClr val="folHlink"/>
                </a:solidFill>
              </a:rPr>
              <a:t>定义</a:t>
            </a:r>
            <a:endParaRPr lang="en-US" altLang="zh-CN" sz="2400" dirty="0" smtClean="0">
              <a:solidFill>
                <a:schemeClr val="folHlink"/>
              </a:solidFill>
            </a:endParaRPr>
          </a:p>
          <a:p>
            <a:pPr>
              <a:lnSpc>
                <a:spcPct val="90000"/>
              </a:lnSpc>
              <a:buNone/>
            </a:pPr>
            <a:endParaRPr lang="zh-CN" altLang="en-US" sz="2400" dirty="0">
              <a:solidFill>
                <a:schemeClr val="folHlink"/>
              </a:solidFill>
            </a:endParaRPr>
          </a:p>
          <a:p>
            <a:pPr>
              <a:lnSpc>
                <a:spcPct val="90000"/>
              </a:lnSpc>
              <a:buFont typeface="Wingdings" pitchFamily="2" charset="2"/>
              <a:buNone/>
            </a:pPr>
            <a:r>
              <a:rPr lang="zh-CN" altLang="en-US" sz="2400" dirty="0"/>
              <a:t>	</a:t>
            </a:r>
            <a:r>
              <a:rPr lang="en-US" altLang="zh-CN" sz="2400" dirty="0"/>
              <a:t>template &lt;class T&gt;</a:t>
            </a:r>
          </a:p>
          <a:p>
            <a:pPr>
              <a:lnSpc>
                <a:spcPct val="90000"/>
              </a:lnSpc>
              <a:buFont typeface="Wingdings" pitchFamily="2" charset="2"/>
              <a:buNone/>
            </a:pPr>
            <a:r>
              <a:rPr lang="en-US" altLang="zh-CN" sz="2400" dirty="0"/>
              <a:t>	class </a:t>
            </a:r>
            <a:r>
              <a:rPr lang="en-US" altLang="zh-CN" sz="2400" dirty="0" err="1"/>
              <a:t>StackElement</a:t>
            </a:r>
            <a:r>
              <a:rPr lang="en-US" altLang="zh-CN" sz="2400" dirty="0"/>
              <a:t>		</a:t>
            </a:r>
            <a:r>
              <a:rPr lang="en-US" altLang="zh-CN" sz="2400" dirty="0">
                <a:solidFill>
                  <a:schemeClr val="folHlink"/>
                </a:solidFill>
              </a:rPr>
              <a:t>//</a:t>
            </a:r>
            <a:r>
              <a:rPr lang="zh-CN" altLang="en-US" sz="2400" dirty="0">
                <a:solidFill>
                  <a:schemeClr val="folHlink"/>
                </a:solidFill>
              </a:rPr>
              <a:t>栈元素的定义</a:t>
            </a:r>
          </a:p>
          <a:p>
            <a:pPr>
              <a:lnSpc>
                <a:spcPct val="90000"/>
              </a:lnSpc>
              <a:buFont typeface="Wingdings" pitchFamily="2" charset="2"/>
              <a:buNone/>
            </a:pPr>
            <a:r>
              <a:rPr lang="zh-CN" altLang="en-US" sz="2400" dirty="0"/>
              <a:t>	</a:t>
            </a:r>
            <a:r>
              <a:rPr lang="en-US" altLang="zh-CN" sz="2400" dirty="0"/>
              <a:t>{</a:t>
            </a:r>
          </a:p>
          <a:p>
            <a:pPr>
              <a:lnSpc>
                <a:spcPct val="90000"/>
              </a:lnSpc>
              <a:buFont typeface="Wingdings" pitchFamily="2" charset="2"/>
              <a:buNone/>
            </a:pPr>
            <a:r>
              <a:rPr lang="zh-CN" altLang="en-US" sz="2400" dirty="0" smtClean="0"/>
              <a:t>  </a:t>
            </a:r>
            <a:r>
              <a:rPr lang="en-US" altLang="zh-CN" sz="2400" dirty="0"/>
              <a:t>	</a:t>
            </a:r>
            <a:r>
              <a:rPr lang="zh-CN" altLang="en-US" sz="2400" dirty="0" smtClean="0"/>
              <a:t>   </a:t>
            </a:r>
            <a:r>
              <a:rPr lang="en-US" altLang="zh-CN" sz="2400" dirty="0" smtClean="0"/>
              <a:t>public</a:t>
            </a:r>
            <a:r>
              <a:rPr lang="en-US" altLang="zh-CN" sz="2400" dirty="0"/>
              <a:t>:</a:t>
            </a:r>
          </a:p>
          <a:p>
            <a:pPr>
              <a:lnSpc>
                <a:spcPct val="90000"/>
              </a:lnSpc>
              <a:buFont typeface="Wingdings" pitchFamily="2" charset="2"/>
              <a:buNone/>
            </a:pPr>
            <a:r>
              <a:rPr lang="en-US" altLang="zh-CN" sz="2400" dirty="0">
                <a:solidFill>
                  <a:schemeClr val="folHlink"/>
                </a:solidFill>
              </a:rPr>
              <a:t>		</a:t>
            </a:r>
            <a:r>
              <a:rPr lang="zh-CN" altLang="en-US" sz="2400" dirty="0" smtClean="0">
                <a:solidFill>
                  <a:schemeClr val="folHlink"/>
                </a:solidFill>
              </a:rPr>
              <a:t> </a:t>
            </a:r>
            <a:r>
              <a:rPr lang="en-US" altLang="zh-CN" sz="2400" dirty="0" smtClean="0">
                <a:solidFill>
                  <a:schemeClr val="folHlink"/>
                </a:solidFill>
              </a:rPr>
              <a:t>//</a:t>
            </a:r>
            <a:r>
              <a:rPr lang="zh-CN" altLang="en-US" sz="2400" dirty="0">
                <a:solidFill>
                  <a:schemeClr val="folHlink"/>
                </a:solidFill>
              </a:rPr>
              <a:t>指向二叉树结点的链接</a:t>
            </a:r>
          </a:p>
          <a:p>
            <a:pPr>
              <a:lnSpc>
                <a:spcPct val="90000"/>
              </a:lnSpc>
              <a:buFont typeface="Wingdings" pitchFamily="2" charset="2"/>
              <a:buNone/>
            </a:pPr>
            <a:r>
              <a:rPr lang="zh-CN" altLang="en-US" sz="2400" dirty="0"/>
              <a:t>		</a:t>
            </a:r>
            <a:r>
              <a:rPr lang="en-US" altLang="zh-CN" sz="2400" dirty="0" err="1"/>
              <a:t>BinaryTreeNode</a:t>
            </a:r>
            <a:r>
              <a:rPr lang="en-US" altLang="zh-CN" sz="2400" dirty="0"/>
              <a:t>&lt;T&gt;* pointer;</a:t>
            </a:r>
          </a:p>
          <a:p>
            <a:pPr>
              <a:lnSpc>
                <a:spcPct val="90000"/>
              </a:lnSpc>
              <a:buFont typeface="Wingdings" pitchFamily="2" charset="2"/>
              <a:buNone/>
            </a:pPr>
            <a:r>
              <a:rPr lang="en-US" altLang="zh-CN" sz="2400" dirty="0">
                <a:solidFill>
                  <a:schemeClr val="folHlink"/>
                </a:solidFill>
              </a:rPr>
              <a:t>		</a:t>
            </a:r>
            <a:r>
              <a:rPr lang="zh-CN" altLang="en-US" sz="2400" dirty="0" smtClean="0">
                <a:solidFill>
                  <a:schemeClr val="folHlink"/>
                </a:solidFill>
              </a:rPr>
              <a:t> </a:t>
            </a:r>
            <a:r>
              <a:rPr lang="en-US" altLang="zh-CN" sz="2400" dirty="0" smtClean="0">
                <a:solidFill>
                  <a:schemeClr val="folHlink"/>
                </a:solidFill>
              </a:rPr>
              <a:t>//</a:t>
            </a:r>
            <a:r>
              <a:rPr lang="zh-CN" altLang="en-US" sz="2400" dirty="0">
                <a:solidFill>
                  <a:schemeClr val="folHlink"/>
                </a:solidFill>
              </a:rPr>
              <a:t>特征标识申明</a:t>
            </a:r>
          </a:p>
          <a:p>
            <a:pPr>
              <a:lnSpc>
                <a:spcPct val="90000"/>
              </a:lnSpc>
              <a:buFont typeface="Wingdings" pitchFamily="2" charset="2"/>
              <a:buNone/>
            </a:pPr>
            <a:r>
              <a:rPr lang="zh-CN" altLang="en-US" sz="2400" dirty="0"/>
              <a:t>		</a:t>
            </a:r>
            <a:r>
              <a:rPr lang="en-US" altLang="zh-CN" sz="2400" dirty="0"/>
              <a:t>Tags tag;						</a:t>
            </a:r>
          </a:p>
          <a:p>
            <a:pPr>
              <a:lnSpc>
                <a:spcPct val="90000"/>
              </a:lnSpc>
              <a:buFont typeface="Wingdings" pitchFamily="2" charset="2"/>
              <a:buNone/>
            </a:pPr>
            <a:r>
              <a:rPr lang="en-US" altLang="zh-CN" sz="2400"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929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0E5333F5-B175-4F61-AAB0-E8E4E87E9668}" type="slidenum">
              <a:rPr lang="en-US" altLang="zh-CN"/>
              <a:pPr/>
              <a:t>26</a:t>
            </a:fld>
            <a:endParaRPr lang="en-US" altLang="zh-CN"/>
          </a:p>
        </p:txBody>
      </p:sp>
      <p:sp>
        <p:nvSpPr>
          <p:cNvPr id="1080322" name="Rectangle 2"/>
          <p:cNvSpPr>
            <a:spLocks noGrp="1" noChangeArrowheads="1"/>
          </p:cNvSpPr>
          <p:nvPr>
            <p:ph type="title"/>
          </p:nvPr>
        </p:nvSpPr>
        <p:spPr>
          <a:xfrm>
            <a:off x="1142976" y="214290"/>
            <a:ext cx="7521599" cy="1462088"/>
          </a:xfrm>
        </p:spPr>
        <p:txBody>
          <a:bodyPr/>
          <a:lstStyle/>
          <a:p>
            <a:r>
              <a:rPr lang="zh-CN" altLang="en-US" dirty="0"/>
              <a:t>非递归后序周游</a:t>
            </a:r>
            <a:r>
              <a:rPr lang="zh-CN" altLang="en-US" dirty="0" smtClean="0"/>
              <a:t>二叉树实现</a:t>
            </a:r>
            <a:endParaRPr lang="en-US" altLang="zh-CN" dirty="0"/>
          </a:p>
        </p:txBody>
      </p:sp>
      <p:sp>
        <p:nvSpPr>
          <p:cNvPr id="1080323" name="Rectangle 3"/>
          <p:cNvSpPr>
            <a:spLocks noGrp="1" noChangeArrowheads="1"/>
          </p:cNvSpPr>
          <p:nvPr>
            <p:ph type="body" idx="1"/>
          </p:nvPr>
        </p:nvSpPr>
        <p:spPr>
          <a:xfrm>
            <a:off x="428596" y="2002287"/>
            <a:ext cx="8955087" cy="4538685"/>
          </a:xfrm>
        </p:spPr>
        <p:txBody>
          <a:bodyPr/>
          <a:lstStyle/>
          <a:p>
            <a:pPr>
              <a:lnSpc>
                <a:spcPct val="90000"/>
              </a:lnSpc>
              <a:buFont typeface="Wingdings" pitchFamily="2" charset="2"/>
              <a:buNone/>
            </a:pPr>
            <a:r>
              <a:rPr lang="en-US" altLang="zh-CN" sz="2400" dirty="0"/>
              <a:t>template&lt;class T&gt;</a:t>
            </a:r>
          </a:p>
          <a:p>
            <a:pPr>
              <a:lnSpc>
                <a:spcPct val="90000"/>
              </a:lnSpc>
              <a:buFont typeface="Wingdings" pitchFamily="2" charset="2"/>
              <a:buNone/>
            </a:pPr>
            <a:r>
              <a:rPr lang="en-US" altLang="zh-CN" sz="2400" dirty="0"/>
              <a:t>void </a:t>
            </a:r>
            <a:r>
              <a:rPr lang="en-US" altLang="zh-CN" sz="2400" dirty="0" err="1"/>
              <a:t>BinaryTree</a:t>
            </a:r>
            <a:r>
              <a:rPr lang="en-US" altLang="zh-CN" sz="2400" dirty="0"/>
              <a:t>&lt;T&gt;::</a:t>
            </a:r>
            <a:r>
              <a:rPr lang="en-US" altLang="zh-CN" sz="2400" dirty="0" err="1"/>
              <a:t>PostOrderWithoutRecusion</a:t>
            </a:r>
            <a:endParaRPr lang="en-US" altLang="zh-CN" sz="2400" dirty="0"/>
          </a:p>
          <a:p>
            <a:pPr>
              <a:lnSpc>
                <a:spcPct val="90000"/>
              </a:lnSpc>
              <a:buFont typeface="Wingdings" pitchFamily="2" charset="2"/>
              <a:buNone/>
            </a:pPr>
            <a:r>
              <a:rPr lang="en-US" altLang="zh-CN" sz="2400" dirty="0" smtClean="0"/>
              <a:t>                                     (</a:t>
            </a:r>
            <a:r>
              <a:rPr lang="en-US" altLang="zh-CN" sz="2400" dirty="0" err="1"/>
              <a:t>BinaryTreeNode</a:t>
            </a:r>
            <a:r>
              <a:rPr lang="en-US" altLang="zh-CN" sz="2400" dirty="0"/>
              <a:t>&lt;T&gt;* root)</a:t>
            </a:r>
          </a:p>
          <a:p>
            <a:pPr>
              <a:lnSpc>
                <a:spcPct val="90000"/>
              </a:lnSpc>
              <a:buFont typeface="Wingdings" pitchFamily="2" charset="2"/>
              <a:buNone/>
            </a:pPr>
            <a:r>
              <a:rPr lang="en-US" altLang="zh-CN" sz="2400" dirty="0"/>
              <a:t>{</a:t>
            </a:r>
          </a:p>
          <a:p>
            <a:pPr>
              <a:lnSpc>
                <a:spcPct val="90000"/>
              </a:lnSpc>
              <a:buFont typeface="Wingdings" pitchFamily="2" charset="2"/>
              <a:buNone/>
            </a:pPr>
            <a:r>
              <a:rPr lang="en-US" altLang="zh-CN" sz="2400" dirty="0"/>
              <a:t>	using std::stack</a:t>
            </a:r>
            <a:r>
              <a:rPr lang="en-US" altLang="zh-CN" sz="2400" dirty="0" smtClean="0"/>
              <a:t>;  </a:t>
            </a:r>
            <a:r>
              <a:rPr lang="en-US" altLang="zh-CN" sz="2400" dirty="0" smtClean="0">
                <a:solidFill>
                  <a:schemeClr val="folHlink"/>
                </a:solidFill>
              </a:rPr>
              <a:t>//</a:t>
            </a:r>
            <a:r>
              <a:rPr lang="zh-CN" altLang="en-US" sz="2400" dirty="0">
                <a:solidFill>
                  <a:schemeClr val="folHlink"/>
                </a:solidFill>
              </a:rPr>
              <a:t>使用</a:t>
            </a:r>
            <a:r>
              <a:rPr lang="en-US" altLang="zh-CN" sz="2400" dirty="0">
                <a:solidFill>
                  <a:schemeClr val="folHlink"/>
                </a:solidFill>
              </a:rPr>
              <a:t>STL</a:t>
            </a:r>
            <a:r>
              <a:rPr lang="zh-CN" altLang="en-US" sz="2400" dirty="0">
                <a:solidFill>
                  <a:schemeClr val="folHlink"/>
                </a:solidFill>
              </a:rPr>
              <a:t>栈部分</a:t>
            </a:r>
          </a:p>
          <a:p>
            <a:pPr>
              <a:lnSpc>
                <a:spcPct val="90000"/>
              </a:lnSpc>
              <a:buFont typeface="Wingdings" pitchFamily="2" charset="2"/>
              <a:buNone/>
            </a:pPr>
            <a:r>
              <a:rPr lang="zh-CN" altLang="en-US" sz="2400" dirty="0"/>
              <a:t>	</a:t>
            </a:r>
            <a:r>
              <a:rPr lang="en-US" altLang="zh-CN" sz="2400" dirty="0" err="1"/>
              <a:t>StackElement</a:t>
            </a:r>
            <a:r>
              <a:rPr lang="en-US" altLang="zh-CN" sz="2400" dirty="0"/>
              <a:t>&lt;T&gt; element;</a:t>
            </a:r>
          </a:p>
          <a:p>
            <a:pPr>
              <a:lnSpc>
                <a:spcPct val="90000"/>
              </a:lnSpc>
              <a:buFont typeface="Wingdings" pitchFamily="2" charset="2"/>
              <a:buNone/>
            </a:pPr>
            <a:r>
              <a:rPr lang="en-US" altLang="zh-CN" sz="2400" dirty="0"/>
              <a:t>	stack</a:t>
            </a:r>
            <a:r>
              <a:rPr lang="en-US" altLang="zh-CN" sz="2400" dirty="0" smtClean="0"/>
              <a:t>&lt; </a:t>
            </a:r>
            <a:r>
              <a:rPr lang="en-US" altLang="zh-CN" sz="2400" dirty="0" err="1" smtClean="0">
                <a:solidFill>
                  <a:srgbClr val="7030A0"/>
                </a:solidFill>
              </a:rPr>
              <a:t>StackElement</a:t>
            </a:r>
            <a:r>
              <a:rPr lang="en-US" altLang="zh-CN" sz="2400" dirty="0" smtClean="0">
                <a:solidFill>
                  <a:srgbClr val="7030A0"/>
                </a:solidFill>
              </a:rPr>
              <a:t>&lt;T </a:t>
            </a:r>
            <a:r>
              <a:rPr lang="en-US" altLang="zh-CN" sz="2400" dirty="0">
                <a:solidFill>
                  <a:srgbClr val="7030A0"/>
                </a:solidFill>
              </a:rPr>
              <a:t>&gt; </a:t>
            </a:r>
            <a:r>
              <a:rPr lang="en-US" altLang="zh-CN" sz="2400" dirty="0"/>
              <a:t>&gt; </a:t>
            </a:r>
            <a:r>
              <a:rPr lang="en-US" altLang="zh-CN" sz="2400" dirty="0" err="1"/>
              <a:t>aStack</a:t>
            </a:r>
            <a:r>
              <a:rPr lang="en-US" altLang="zh-CN" sz="2400" dirty="0" smtClean="0"/>
              <a:t>;  </a:t>
            </a:r>
            <a:r>
              <a:rPr lang="en-US" altLang="zh-CN" sz="2400" dirty="0" smtClean="0">
                <a:solidFill>
                  <a:schemeClr val="folHlink"/>
                </a:solidFill>
              </a:rPr>
              <a:t>//</a:t>
            </a:r>
            <a:r>
              <a:rPr lang="zh-CN" altLang="en-US" sz="2400" dirty="0">
                <a:solidFill>
                  <a:schemeClr val="folHlink"/>
                </a:solidFill>
              </a:rPr>
              <a:t>栈申明</a:t>
            </a:r>
          </a:p>
          <a:p>
            <a:pPr>
              <a:lnSpc>
                <a:spcPct val="90000"/>
              </a:lnSpc>
              <a:buFont typeface="Wingdings" pitchFamily="2" charset="2"/>
              <a:buNone/>
            </a:pPr>
            <a:r>
              <a:rPr lang="zh-CN" altLang="en-US" sz="2400" dirty="0"/>
              <a:t>	</a:t>
            </a:r>
            <a:r>
              <a:rPr lang="en-US" altLang="zh-CN" sz="2400" dirty="0" err="1"/>
              <a:t>BinaryTreeNode</a:t>
            </a:r>
            <a:r>
              <a:rPr lang="en-US" altLang="zh-CN" sz="2400" dirty="0"/>
              <a:t>&lt;T&gt;* pointer;</a:t>
            </a:r>
          </a:p>
          <a:p>
            <a:pPr>
              <a:lnSpc>
                <a:spcPct val="90000"/>
              </a:lnSpc>
              <a:buFont typeface="Wingdings" pitchFamily="2" charset="2"/>
              <a:buNone/>
            </a:pPr>
            <a:r>
              <a:rPr lang="en-US" altLang="zh-CN" sz="2400" dirty="0"/>
              <a:t>	if(</a:t>
            </a:r>
            <a:r>
              <a:rPr lang="en-US" altLang="zh-CN" sz="2400" dirty="0">
                <a:solidFill>
                  <a:schemeClr val="hlink"/>
                </a:solidFill>
              </a:rPr>
              <a:t>root</a:t>
            </a:r>
            <a:r>
              <a:rPr lang="en-US" altLang="zh-CN" sz="2400" dirty="0"/>
              <a:t>==</a:t>
            </a:r>
            <a:r>
              <a:rPr lang="en-US" altLang="zh-CN" sz="2400" dirty="0">
                <a:solidFill>
                  <a:schemeClr val="hlink"/>
                </a:solidFill>
              </a:rPr>
              <a:t>NULL</a:t>
            </a:r>
            <a:r>
              <a:rPr lang="en-US" altLang="zh-CN" sz="2400" dirty="0"/>
              <a:t>)</a:t>
            </a:r>
          </a:p>
          <a:p>
            <a:pPr>
              <a:lnSpc>
                <a:spcPct val="90000"/>
              </a:lnSpc>
              <a:buFont typeface="Wingdings" pitchFamily="2" charset="2"/>
              <a:buNone/>
            </a:pPr>
            <a:r>
              <a:rPr lang="en-US" altLang="zh-CN" sz="2400" dirty="0"/>
              <a:t>		return</a:t>
            </a:r>
            <a:r>
              <a:rPr lang="en-US" altLang="zh-CN" sz="2400" dirty="0" smtClean="0"/>
              <a:t>;   </a:t>
            </a:r>
            <a:r>
              <a:rPr lang="en-US" altLang="zh-CN" sz="2400" dirty="0" smtClean="0">
                <a:solidFill>
                  <a:schemeClr val="folHlink"/>
                </a:solidFill>
              </a:rPr>
              <a:t>//</a:t>
            </a:r>
            <a:r>
              <a:rPr lang="zh-CN" altLang="en-US" sz="2400" dirty="0">
                <a:solidFill>
                  <a:schemeClr val="folHlink"/>
                </a:solidFill>
              </a:rPr>
              <a:t>空树即返回</a:t>
            </a:r>
          </a:p>
          <a:p>
            <a:pPr>
              <a:lnSpc>
                <a:spcPct val="90000"/>
              </a:lnSpc>
              <a:buFont typeface="Wingdings" pitchFamily="2" charset="2"/>
              <a:buNone/>
            </a:pPr>
            <a:r>
              <a:rPr lang="zh-CN" altLang="en-US" sz="2400" dirty="0"/>
              <a:t>	</a:t>
            </a:r>
            <a:r>
              <a:rPr lang="en-US" altLang="zh-CN" sz="2400" dirty="0"/>
              <a:t>pointer=root;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3DE44D1B-CE96-4E54-B956-24EC5983D578}" type="slidenum">
              <a:rPr lang="en-US" altLang="zh-CN"/>
              <a:pPr/>
              <a:t>27</a:t>
            </a:fld>
            <a:endParaRPr lang="en-US" altLang="zh-CN"/>
          </a:p>
        </p:txBody>
      </p:sp>
      <p:sp>
        <p:nvSpPr>
          <p:cNvPr id="1081347" name="Rectangle 3"/>
          <p:cNvSpPr>
            <a:spLocks noGrp="1" noChangeArrowheads="1"/>
          </p:cNvSpPr>
          <p:nvPr>
            <p:ph type="body" idx="1"/>
          </p:nvPr>
        </p:nvSpPr>
        <p:spPr>
          <a:xfrm>
            <a:off x="1357290" y="1063376"/>
            <a:ext cx="7228138" cy="5508896"/>
          </a:xfrm>
        </p:spPr>
        <p:txBody>
          <a:bodyPr/>
          <a:lstStyle/>
          <a:p>
            <a:pPr>
              <a:lnSpc>
                <a:spcPct val="80000"/>
              </a:lnSpc>
              <a:buFont typeface="Wingdings" pitchFamily="2" charset="2"/>
              <a:buNone/>
            </a:pPr>
            <a:r>
              <a:rPr lang="en-US" altLang="zh-CN" sz="2400" dirty="0" smtClean="0"/>
              <a:t>while (</a:t>
            </a:r>
            <a:r>
              <a:rPr lang="en-US" altLang="zh-CN" sz="2400" dirty="0"/>
              <a:t>true</a:t>
            </a:r>
            <a:r>
              <a:rPr lang="en-US" altLang="zh-CN" sz="2400" dirty="0" smtClean="0"/>
              <a:t>) {</a:t>
            </a:r>
            <a:endParaRPr lang="en-US" altLang="zh-CN" sz="2400" dirty="0"/>
          </a:p>
          <a:p>
            <a:pPr>
              <a:lnSpc>
                <a:spcPct val="80000"/>
              </a:lnSpc>
              <a:buFont typeface="Wingdings" pitchFamily="2" charset="2"/>
              <a:buNone/>
            </a:pPr>
            <a:r>
              <a:rPr lang="en-US" altLang="zh-CN" sz="2400" dirty="0">
                <a:solidFill>
                  <a:schemeClr val="folHlink"/>
                </a:solidFill>
              </a:rPr>
              <a:t>      </a:t>
            </a:r>
            <a:r>
              <a:rPr lang="en-US" altLang="zh-CN" sz="2400" dirty="0" smtClean="0">
                <a:solidFill>
                  <a:schemeClr val="folHlink"/>
                </a:solidFill>
              </a:rPr>
              <a:t> //</a:t>
            </a:r>
            <a:r>
              <a:rPr lang="zh-CN" altLang="en-US" sz="2400" dirty="0">
                <a:solidFill>
                  <a:schemeClr val="folHlink"/>
                </a:solidFill>
              </a:rPr>
              <a:t>进入左子</a:t>
            </a:r>
            <a:r>
              <a:rPr lang="zh-CN" altLang="en-US" sz="2400" dirty="0" smtClean="0">
                <a:solidFill>
                  <a:schemeClr val="folHlink"/>
                </a:solidFill>
              </a:rPr>
              <a:t>树</a:t>
            </a:r>
            <a:endParaRPr lang="en-US" altLang="zh-CN" sz="2400" dirty="0" smtClean="0">
              <a:solidFill>
                <a:schemeClr val="folHlink"/>
              </a:solidFill>
            </a:endParaRPr>
          </a:p>
          <a:p>
            <a:pPr>
              <a:lnSpc>
                <a:spcPct val="80000"/>
              </a:lnSpc>
              <a:buFont typeface="Wingdings" pitchFamily="2" charset="2"/>
              <a:buNone/>
            </a:pPr>
            <a:endParaRPr lang="zh-CN" altLang="en-US" sz="800" dirty="0">
              <a:solidFill>
                <a:schemeClr val="folHlink"/>
              </a:solidFill>
            </a:endParaRPr>
          </a:p>
          <a:p>
            <a:pPr>
              <a:lnSpc>
                <a:spcPct val="80000"/>
              </a:lnSpc>
              <a:buFont typeface="Wingdings" pitchFamily="2" charset="2"/>
              <a:buNone/>
            </a:pPr>
            <a:r>
              <a:rPr lang="zh-CN" altLang="en-US" sz="2400" dirty="0"/>
              <a:t>	  </a:t>
            </a:r>
            <a:r>
              <a:rPr lang="zh-CN" altLang="en-US" sz="2400" dirty="0" smtClean="0"/>
              <a:t> </a:t>
            </a:r>
            <a:r>
              <a:rPr lang="en-US" altLang="zh-CN" sz="2400" dirty="0" smtClean="0"/>
              <a:t>while(pointer</a:t>
            </a:r>
            <a:r>
              <a:rPr lang="en-US" altLang="zh-CN" sz="2400" dirty="0"/>
              <a:t>!=NULL){</a:t>
            </a:r>
          </a:p>
          <a:p>
            <a:pPr>
              <a:lnSpc>
                <a:spcPct val="80000"/>
              </a:lnSpc>
              <a:buFont typeface="Wingdings" pitchFamily="2" charset="2"/>
              <a:buNone/>
            </a:pPr>
            <a:r>
              <a:rPr lang="en-US" altLang="zh-CN" sz="2400" dirty="0"/>
              <a:t>		</a:t>
            </a:r>
            <a:r>
              <a:rPr lang="en-US" altLang="zh-CN" sz="2400" dirty="0" smtClean="0"/>
              <a:t> </a:t>
            </a:r>
            <a:r>
              <a:rPr lang="en-US" altLang="zh-CN" sz="2400" dirty="0" err="1" smtClean="0"/>
              <a:t>element.pointer</a:t>
            </a:r>
            <a:r>
              <a:rPr lang="en-US" altLang="zh-CN" sz="2400" dirty="0" smtClean="0"/>
              <a:t>=pointer</a:t>
            </a:r>
            <a:r>
              <a:rPr lang="en-US" altLang="zh-CN" sz="2400" dirty="0"/>
              <a:t>;</a:t>
            </a:r>
          </a:p>
          <a:p>
            <a:pPr>
              <a:lnSpc>
                <a:spcPct val="80000"/>
              </a:lnSpc>
              <a:buFont typeface="Wingdings" pitchFamily="2" charset="2"/>
              <a:buNone/>
            </a:pPr>
            <a:r>
              <a:rPr lang="en-US" altLang="zh-CN" sz="2400" dirty="0"/>
              <a:t>		</a:t>
            </a:r>
            <a:r>
              <a:rPr lang="en-US" altLang="zh-CN" sz="2400" dirty="0" smtClean="0"/>
              <a:t> element.tag=Left</a:t>
            </a:r>
            <a:r>
              <a:rPr lang="en-US" altLang="zh-CN" sz="2400" dirty="0"/>
              <a:t>;</a:t>
            </a:r>
          </a:p>
          <a:p>
            <a:pPr>
              <a:lnSpc>
                <a:spcPct val="80000"/>
              </a:lnSpc>
              <a:buFont typeface="Wingdings" pitchFamily="2" charset="2"/>
              <a:buNone/>
            </a:pPr>
            <a:r>
              <a:rPr lang="en-US" altLang="zh-CN" sz="2400" dirty="0"/>
              <a:t>		</a:t>
            </a:r>
            <a:r>
              <a:rPr lang="en-US" altLang="zh-CN" sz="2400" dirty="0" smtClean="0"/>
              <a:t> </a:t>
            </a:r>
            <a:r>
              <a:rPr lang="en-US" altLang="zh-CN" sz="2400" dirty="0" err="1" smtClean="0"/>
              <a:t>aStack.push</a:t>
            </a:r>
            <a:r>
              <a:rPr lang="en-US" altLang="zh-CN" sz="2400" dirty="0" smtClean="0"/>
              <a:t>(element</a:t>
            </a:r>
            <a:r>
              <a:rPr lang="en-US" altLang="zh-CN" sz="2400" dirty="0"/>
              <a:t>);</a:t>
            </a:r>
          </a:p>
          <a:p>
            <a:pPr>
              <a:lnSpc>
                <a:spcPct val="80000"/>
              </a:lnSpc>
              <a:buFont typeface="Wingdings" pitchFamily="2" charset="2"/>
              <a:buNone/>
            </a:pPr>
            <a:r>
              <a:rPr lang="en-US" altLang="zh-CN" sz="2400" dirty="0"/>
              <a:t>		</a:t>
            </a:r>
            <a:r>
              <a:rPr lang="en-US" altLang="zh-CN" sz="2400" dirty="0" smtClean="0"/>
              <a:t> </a:t>
            </a:r>
            <a:r>
              <a:rPr lang="en-US" altLang="zh-CN" sz="2400" dirty="0" smtClean="0">
                <a:solidFill>
                  <a:schemeClr val="folHlink"/>
                </a:solidFill>
              </a:rPr>
              <a:t>//</a:t>
            </a:r>
            <a:r>
              <a:rPr lang="zh-CN" altLang="en-US" sz="2400" dirty="0">
                <a:solidFill>
                  <a:schemeClr val="folHlink"/>
                </a:solidFill>
              </a:rPr>
              <a:t>沿左子树方向向下周游</a:t>
            </a:r>
          </a:p>
          <a:p>
            <a:pPr>
              <a:lnSpc>
                <a:spcPct val="80000"/>
              </a:lnSpc>
              <a:buFont typeface="Wingdings" pitchFamily="2" charset="2"/>
              <a:buNone/>
            </a:pPr>
            <a:r>
              <a:rPr lang="zh-CN" altLang="en-US" sz="2400" dirty="0"/>
              <a:t>		</a:t>
            </a:r>
            <a:r>
              <a:rPr lang="zh-CN" altLang="en-US" sz="2400" dirty="0" smtClean="0"/>
              <a:t> </a:t>
            </a:r>
            <a:r>
              <a:rPr lang="en-US" altLang="zh-CN" sz="2400" dirty="0" smtClean="0"/>
              <a:t>pointer=pointer-</a:t>
            </a:r>
            <a:r>
              <a:rPr lang="en-US" altLang="zh-CN" sz="2400" dirty="0"/>
              <a:t>&gt;</a:t>
            </a:r>
            <a:r>
              <a:rPr lang="en-US" altLang="zh-CN" sz="2400" dirty="0" err="1"/>
              <a:t>leftchild</a:t>
            </a:r>
            <a:r>
              <a:rPr lang="en-US" altLang="zh-CN" sz="2400" dirty="0"/>
              <a:t>(); 	</a:t>
            </a:r>
          </a:p>
          <a:p>
            <a:pPr>
              <a:lnSpc>
                <a:spcPct val="80000"/>
              </a:lnSpc>
              <a:buFont typeface="Wingdings" pitchFamily="2" charset="2"/>
              <a:buNone/>
            </a:pPr>
            <a:r>
              <a:rPr lang="en-US" altLang="zh-CN" sz="2400" dirty="0"/>
              <a:t>	</a:t>
            </a:r>
            <a:r>
              <a:rPr lang="en-US" altLang="zh-CN" sz="2400" dirty="0" smtClean="0"/>
              <a:t>   }</a:t>
            </a:r>
            <a:endParaRPr lang="en-US" altLang="zh-CN" sz="2400" dirty="0"/>
          </a:p>
          <a:p>
            <a:pPr>
              <a:lnSpc>
                <a:spcPct val="80000"/>
              </a:lnSpc>
              <a:buFont typeface="Wingdings" pitchFamily="2" charset="2"/>
              <a:buNone/>
            </a:pPr>
            <a:r>
              <a:rPr lang="en-US" altLang="zh-CN" sz="2400" dirty="0"/>
              <a:t>   	   </a:t>
            </a:r>
            <a:endParaRPr lang="en-US" altLang="zh-CN" sz="2400" dirty="0" smtClean="0"/>
          </a:p>
          <a:p>
            <a:pPr>
              <a:lnSpc>
                <a:spcPct val="80000"/>
              </a:lnSpc>
              <a:buFont typeface="Wingdings" pitchFamily="2" charset="2"/>
              <a:buNone/>
            </a:pPr>
            <a:r>
              <a:rPr lang="en-US" altLang="zh-CN" sz="2400" dirty="0" smtClean="0">
                <a:solidFill>
                  <a:schemeClr val="folHlink"/>
                </a:solidFill>
              </a:rPr>
              <a:t>       //</a:t>
            </a:r>
            <a:r>
              <a:rPr lang="zh-CN" altLang="en-US" sz="2400" dirty="0">
                <a:solidFill>
                  <a:schemeClr val="folHlink"/>
                </a:solidFill>
              </a:rPr>
              <a:t>托出栈顶元素</a:t>
            </a:r>
          </a:p>
          <a:p>
            <a:pPr>
              <a:lnSpc>
                <a:spcPct val="80000"/>
              </a:lnSpc>
              <a:buFont typeface="Wingdings" pitchFamily="2" charset="2"/>
              <a:buNone/>
            </a:pPr>
            <a:r>
              <a:rPr lang="zh-CN" altLang="en-US" sz="2400" dirty="0"/>
              <a:t>	   </a:t>
            </a:r>
            <a:r>
              <a:rPr lang="en-US" altLang="zh-CN" sz="2400" dirty="0"/>
              <a:t>element=</a:t>
            </a:r>
            <a:r>
              <a:rPr lang="en-US" altLang="zh-CN" sz="2400" dirty="0" err="1"/>
              <a:t>aStack.top</a:t>
            </a:r>
            <a:r>
              <a:rPr lang="en-US" altLang="zh-CN" sz="2400" dirty="0"/>
              <a:t>();</a:t>
            </a:r>
          </a:p>
          <a:p>
            <a:pPr>
              <a:lnSpc>
                <a:spcPct val="110000"/>
              </a:lnSpc>
              <a:buFont typeface="Wingdings" pitchFamily="2" charset="2"/>
              <a:buNone/>
            </a:pPr>
            <a:r>
              <a:rPr lang="en-US" altLang="zh-CN" sz="2400" dirty="0"/>
              <a:t>	   aStack.pop</a:t>
            </a:r>
            <a:r>
              <a:rPr lang="en-US" altLang="zh-CN" sz="2400" dirty="0" smtClean="0"/>
              <a:t>();</a:t>
            </a:r>
          </a:p>
          <a:p>
            <a:pPr>
              <a:lnSpc>
                <a:spcPct val="110000"/>
              </a:lnSpc>
              <a:buNone/>
            </a:pPr>
            <a:r>
              <a:rPr lang="en-US" altLang="zh-CN" sz="2400" dirty="0" smtClean="0"/>
              <a:t>       pointer=</a:t>
            </a:r>
            <a:r>
              <a:rPr lang="en-US" altLang="zh-CN" sz="2400" dirty="0" err="1" smtClean="0"/>
              <a:t>element.pointer</a:t>
            </a:r>
            <a:r>
              <a:rPr lang="en-US" altLang="zh-CN" sz="2400" dirty="0" smtClean="0"/>
              <a:t>;</a:t>
            </a:r>
            <a:endParaRPr lang="en-US" altLang="zh-CN" sz="2400" dirty="0"/>
          </a:p>
        </p:txBody>
      </p:sp>
      <p:sp>
        <p:nvSpPr>
          <p:cNvPr id="4" name="圆角矩形 3"/>
          <p:cNvSpPr/>
          <p:nvPr/>
        </p:nvSpPr>
        <p:spPr bwMode="auto">
          <a:xfrm>
            <a:off x="1357290" y="1857364"/>
            <a:ext cx="6143668" cy="2643206"/>
          </a:xfrm>
          <a:prstGeom prst="roundRect">
            <a:avLst/>
          </a:prstGeom>
          <a:solidFill>
            <a:srgbClr val="7ABC32">
              <a:alpha val="44706"/>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
        <p:nvSpPr>
          <p:cNvPr id="7" name="圆角矩形 6"/>
          <p:cNvSpPr/>
          <p:nvPr/>
        </p:nvSpPr>
        <p:spPr bwMode="auto">
          <a:xfrm>
            <a:off x="4572000" y="4714884"/>
            <a:ext cx="3143272" cy="1857388"/>
          </a:xfrm>
          <a:prstGeom prst="roundRect">
            <a:avLst/>
          </a:prstGeom>
          <a:solidFill>
            <a:schemeClr val="accent6">
              <a:alpha val="45000"/>
            </a:scheme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
        <p:nvSpPr>
          <p:cNvPr id="8" name="圆角矩形 7"/>
          <p:cNvSpPr/>
          <p:nvPr/>
        </p:nvSpPr>
        <p:spPr bwMode="auto">
          <a:xfrm>
            <a:off x="1285852" y="4714884"/>
            <a:ext cx="3143272" cy="1857388"/>
          </a:xfrm>
          <a:prstGeom prst="roundRect">
            <a:avLst/>
          </a:prstGeom>
          <a:solidFill>
            <a:srgbClr val="C00000">
              <a:alpha val="45000"/>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1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134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134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8C7FFCBB-B5B9-4B7C-ACC1-7D0541FF4C46}" type="slidenum">
              <a:rPr lang="en-US" altLang="zh-CN"/>
              <a:pPr/>
              <a:t>28</a:t>
            </a:fld>
            <a:endParaRPr lang="en-US" altLang="zh-CN"/>
          </a:p>
        </p:txBody>
      </p:sp>
      <p:sp>
        <p:nvSpPr>
          <p:cNvPr id="1083395" name="Rectangle 3"/>
          <p:cNvSpPr>
            <a:spLocks noGrp="1" noChangeArrowheads="1"/>
          </p:cNvSpPr>
          <p:nvPr>
            <p:ph type="body" idx="1"/>
          </p:nvPr>
        </p:nvSpPr>
        <p:spPr>
          <a:xfrm>
            <a:off x="642910" y="317028"/>
            <a:ext cx="8501090" cy="6625368"/>
          </a:xfrm>
        </p:spPr>
        <p:txBody>
          <a:bodyPr/>
          <a:lstStyle/>
          <a:p>
            <a:pPr>
              <a:lnSpc>
                <a:spcPct val="110000"/>
              </a:lnSpc>
              <a:buFont typeface="Wingdings" pitchFamily="2" charset="2"/>
              <a:buNone/>
            </a:pPr>
            <a:r>
              <a:rPr lang="en-US" altLang="zh-CN" sz="2400" dirty="0"/>
              <a:t>	</a:t>
            </a:r>
            <a:r>
              <a:rPr lang="en-US" altLang="zh-CN" sz="2400" dirty="0" smtClean="0"/>
              <a:t>         </a:t>
            </a:r>
            <a:r>
              <a:rPr lang="en-US" altLang="zh-CN" sz="2400" dirty="0" smtClean="0">
                <a:solidFill>
                  <a:schemeClr val="folHlink"/>
                </a:solidFill>
              </a:rPr>
              <a:t>//</a:t>
            </a:r>
            <a:r>
              <a:rPr lang="zh-CN" altLang="en-US" sz="2400" dirty="0">
                <a:solidFill>
                  <a:schemeClr val="folHlink"/>
                </a:solidFill>
              </a:rPr>
              <a:t>从右子树回来</a:t>
            </a:r>
          </a:p>
          <a:p>
            <a:pPr>
              <a:lnSpc>
                <a:spcPct val="110000"/>
              </a:lnSpc>
              <a:buFont typeface="Wingdings" pitchFamily="2" charset="2"/>
              <a:buNone/>
            </a:pPr>
            <a:r>
              <a:rPr lang="zh-CN" altLang="en-US" sz="2400" dirty="0"/>
              <a:t>	</a:t>
            </a:r>
            <a:r>
              <a:rPr lang="zh-CN" altLang="en-US" sz="2400" dirty="0" smtClean="0"/>
              <a:t>         </a:t>
            </a:r>
            <a:r>
              <a:rPr lang="en-US" altLang="zh-CN" sz="2400" dirty="0" smtClean="0"/>
              <a:t>while(element.tag</a:t>
            </a:r>
            <a:r>
              <a:rPr lang="en-US" altLang="zh-CN" sz="2400" dirty="0"/>
              <a:t>==Right</a:t>
            </a:r>
            <a:r>
              <a:rPr lang="en-US" altLang="zh-CN" sz="2400" dirty="0" smtClean="0"/>
              <a:t>) {</a:t>
            </a:r>
            <a:endParaRPr lang="en-US" altLang="zh-CN" sz="2400" dirty="0"/>
          </a:p>
          <a:p>
            <a:pPr>
              <a:lnSpc>
                <a:spcPct val="110000"/>
              </a:lnSpc>
              <a:buFont typeface="Wingdings" pitchFamily="2" charset="2"/>
              <a:buNone/>
            </a:pPr>
            <a:r>
              <a:rPr lang="en-US" altLang="zh-CN" sz="2400" dirty="0"/>
              <a:t>        </a:t>
            </a:r>
            <a:r>
              <a:rPr lang="en-US" altLang="zh-CN" sz="2400" dirty="0" smtClean="0"/>
              <a:t>          Visit(pointer-</a:t>
            </a:r>
            <a:r>
              <a:rPr lang="en-US" altLang="zh-CN" sz="2400" dirty="0"/>
              <a:t>&gt;value());  </a:t>
            </a:r>
            <a:r>
              <a:rPr lang="en-US" altLang="zh-CN" sz="2400" dirty="0" smtClean="0"/>
              <a:t> </a:t>
            </a:r>
            <a:r>
              <a:rPr lang="en-US" altLang="zh-CN" sz="2400" dirty="0" smtClean="0">
                <a:solidFill>
                  <a:schemeClr val="folHlink"/>
                </a:solidFill>
              </a:rPr>
              <a:t>//</a:t>
            </a:r>
            <a:r>
              <a:rPr lang="zh-CN" altLang="en-US" sz="2400" dirty="0">
                <a:solidFill>
                  <a:schemeClr val="folHlink"/>
                </a:solidFill>
              </a:rPr>
              <a:t>访问当前结点</a:t>
            </a:r>
          </a:p>
          <a:p>
            <a:pPr>
              <a:lnSpc>
                <a:spcPct val="110000"/>
              </a:lnSpc>
              <a:buFont typeface="Wingdings" pitchFamily="2" charset="2"/>
              <a:buNone/>
            </a:pPr>
            <a:r>
              <a:rPr lang="zh-CN" altLang="en-US" sz="2400" dirty="0"/>
              <a:t>        </a:t>
            </a:r>
            <a:r>
              <a:rPr lang="zh-CN" altLang="en-US" sz="2400" dirty="0" smtClean="0"/>
              <a:t>           </a:t>
            </a:r>
            <a:r>
              <a:rPr lang="en-US" altLang="zh-CN" sz="2400" dirty="0" smtClean="0"/>
              <a:t>if (</a:t>
            </a:r>
            <a:r>
              <a:rPr lang="en-US" altLang="zh-CN" sz="2400" dirty="0" err="1" smtClean="0"/>
              <a:t>aStack.empty</a:t>
            </a:r>
            <a:r>
              <a:rPr lang="en-US" altLang="zh-CN" sz="2400" dirty="0"/>
              <a:t>())   return;</a:t>
            </a:r>
          </a:p>
          <a:p>
            <a:pPr>
              <a:lnSpc>
                <a:spcPct val="110000"/>
              </a:lnSpc>
              <a:buFont typeface="Wingdings" pitchFamily="2" charset="2"/>
              <a:buNone/>
            </a:pPr>
            <a:r>
              <a:rPr lang="en-US" altLang="zh-CN" sz="2400" dirty="0"/>
              <a:t>	    </a:t>
            </a:r>
            <a:r>
              <a:rPr lang="en-US" altLang="zh-CN" sz="2400" dirty="0" smtClean="0"/>
              <a:t>           element=</a:t>
            </a:r>
            <a:r>
              <a:rPr lang="en-US" altLang="zh-CN" sz="2400" dirty="0" err="1" smtClean="0"/>
              <a:t>aStack.top</a:t>
            </a:r>
            <a:r>
              <a:rPr lang="en-US" altLang="zh-CN" sz="2400" dirty="0"/>
              <a:t>();</a:t>
            </a:r>
          </a:p>
          <a:p>
            <a:pPr>
              <a:lnSpc>
                <a:spcPct val="80000"/>
              </a:lnSpc>
              <a:buFont typeface="Wingdings" pitchFamily="2" charset="2"/>
              <a:buNone/>
            </a:pPr>
            <a:r>
              <a:rPr lang="en-US" altLang="zh-CN" sz="2400" dirty="0"/>
              <a:t>        </a:t>
            </a:r>
            <a:r>
              <a:rPr lang="en-US" altLang="zh-CN" sz="2400" dirty="0" smtClean="0"/>
              <a:t>           aStack.pop</a:t>
            </a:r>
            <a:r>
              <a:rPr lang="en-US" altLang="zh-CN" sz="2400" dirty="0"/>
              <a:t>(); </a:t>
            </a:r>
            <a:r>
              <a:rPr lang="en-US" altLang="zh-CN" sz="2400" dirty="0">
                <a:solidFill>
                  <a:schemeClr val="folHlink"/>
                </a:solidFill>
              </a:rPr>
              <a:t>//</a:t>
            </a:r>
            <a:r>
              <a:rPr lang="zh-CN" altLang="en-US" sz="2400" dirty="0">
                <a:solidFill>
                  <a:schemeClr val="folHlink"/>
                </a:solidFill>
              </a:rPr>
              <a:t>弹栈</a:t>
            </a:r>
          </a:p>
          <a:p>
            <a:pPr>
              <a:lnSpc>
                <a:spcPct val="80000"/>
              </a:lnSpc>
              <a:buFont typeface="Wingdings" pitchFamily="2" charset="2"/>
              <a:buNone/>
            </a:pPr>
            <a:r>
              <a:rPr lang="zh-CN" altLang="en-US" sz="2400" dirty="0"/>
              <a:t>        </a:t>
            </a:r>
            <a:r>
              <a:rPr lang="zh-CN" altLang="en-US" sz="2400" dirty="0" smtClean="0"/>
              <a:t>           </a:t>
            </a:r>
            <a:r>
              <a:rPr lang="en-US" altLang="zh-CN" sz="2400" dirty="0" smtClean="0"/>
              <a:t>pointer=</a:t>
            </a:r>
            <a:r>
              <a:rPr lang="en-US" altLang="zh-CN" sz="2400" dirty="0" err="1" smtClean="0"/>
              <a:t>element.pointer</a:t>
            </a:r>
            <a:r>
              <a:rPr lang="en-US" altLang="zh-CN" sz="2400" dirty="0"/>
              <a:t>; 	</a:t>
            </a:r>
            <a:endParaRPr lang="en-US" altLang="zh-CN" sz="2400" dirty="0">
              <a:solidFill>
                <a:schemeClr val="folHlink"/>
              </a:solidFill>
            </a:endParaRPr>
          </a:p>
          <a:p>
            <a:pPr>
              <a:lnSpc>
                <a:spcPct val="80000"/>
              </a:lnSpc>
              <a:buFont typeface="Wingdings" pitchFamily="2" charset="2"/>
              <a:buNone/>
            </a:pPr>
            <a:r>
              <a:rPr lang="en-US" altLang="zh-CN" sz="2400" dirty="0"/>
              <a:t>	</a:t>
            </a:r>
            <a:r>
              <a:rPr lang="en-US" altLang="zh-CN" sz="2400" dirty="0" smtClean="0"/>
              <a:t>          }</a:t>
            </a:r>
            <a:endParaRPr lang="en-US" altLang="zh-CN" sz="2400" dirty="0" smtClean="0">
              <a:solidFill>
                <a:schemeClr val="folHlink"/>
              </a:solidFill>
            </a:endParaRPr>
          </a:p>
          <a:p>
            <a:pPr>
              <a:buNone/>
            </a:pPr>
            <a:r>
              <a:rPr lang="en-US" altLang="zh-CN" sz="2400" dirty="0" smtClean="0">
                <a:solidFill>
                  <a:schemeClr val="folHlink"/>
                </a:solidFill>
              </a:rPr>
              <a:t>	          //</a:t>
            </a:r>
            <a:r>
              <a:rPr lang="zh-CN" altLang="en-US" sz="2400" dirty="0" smtClean="0">
                <a:solidFill>
                  <a:schemeClr val="folHlink"/>
                </a:solidFill>
              </a:rPr>
              <a:t>从左子树回来</a:t>
            </a:r>
            <a:endParaRPr lang="zh-CN" altLang="en-US" sz="2400" dirty="0" smtClean="0"/>
          </a:p>
          <a:p>
            <a:pPr>
              <a:buNone/>
            </a:pPr>
            <a:r>
              <a:rPr lang="zh-CN" altLang="en-US" sz="2400" dirty="0" smtClean="0"/>
              <a:t>              </a:t>
            </a:r>
            <a:r>
              <a:rPr lang="en-US" altLang="zh-CN" sz="2400" dirty="0" smtClean="0"/>
              <a:t>element.tag=Right;</a:t>
            </a:r>
          </a:p>
          <a:p>
            <a:pPr>
              <a:buNone/>
            </a:pPr>
            <a:r>
              <a:rPr lang="en-US" altLang="zh-CN" sz="2400" dirty="0" smtClean="0"/>
              <a:t>              </a:t>
            </a:r>
            <a:r>
              <a:rPr lang="en-US" altLang="zh-CN" sz="2400" dirty="0" err="1" smtClean="0"/>
              <a:t>aStack.push</a:t>
            </a:r>
            <a:r>
              <a:rPr lang="en-US" altLang="zh-CN" sz="2400" dirty="0" smtClean="0"/>
              <a:t>(element);</a:t>
            </a:r>
          </a:p>
          <a:p>
            <a:pPr>
              <a:buNone/>
            </a:pPr>
            <a:r>
              <a:rPr lang="en-US" altLang="zh-CN" sz="2400" dirty="0" smtClean="0">
                <a:solidFill>
                  <a:schemeClr val="folHlink"/>
                </a:solidFill>
              </a:rPr>
              <a:t>	          //</a:t>
            </a:r>
            <a:r>
              <a:rPr lang="zh-CN" altLang="en-US" sz="2400" dirty="0" smtClean="0">
                <a:solidFill>
                  <a:schemeClr val="folHlink"/>
                </a:solidFill>
              </a:rPr>
              <a:t>转向访问右子树</a:t>
            </a:r>
          </a:p>
          <a:p>
            <a:pPr>
              <a:buNone/>
            </a:pPr>
            <a:r>
              <a:rPr lang="zh-CN" altLang="en-US" sz="2400" dirty="0" smtClean="0"/>
              <a:t>	          </a:t>
            </a:r>
            <a:r>
              <a:rPr lang="en-US" altLang="zh-CN" sz="2400" dirty="0" smtClean="0"/>
              <a:t>pointer=pointer-&gt;</a:t>
            </a:r>
            <a:r>
              <a:rPr lang="en-US" altLang="zh-CN" sz="2400" dirty="0" err="1" smtClean="0"/>
              <a:t>rightchild</a:t>
            </a:r>
            <a:r>
              <a:rPr lang="en-US" altLang="zh-CN" sz="2400" dirty="0" smtClean="0"/>
              <a:t>();	</a:t>
            </a:r>
          </a:p>
          <a:p>
            <a:pPr>
              <a:buNone/>
            </a:pPr>
            <a:r>
              <a:rPr lang="en-US" altLang="zh-CN" sz="2400" dirty="0" smtClean="0"/>
              <a:t>	     } </a:t>
            </a:r>
            <a:r>
              <a:rPr lang="en-US" altLang="zh-CN" sz="2400" dirty="0" smtClean="0">
                <a:solidFill>
                  <a:schemeClr val="folHlink"/>
                </a:solidFill>
              </a:rPr>
              <a:t>//end while (true)</a:t>
            </a:r>
          </a:p>
          <a:p>
            <a:pPr>
              <a:buNone/>
            </a:pPr>
            <a:r>
              <a:rPr lang="en-US" altLang="zh-CN" sz="2400" dirty="0" smtClean="0"/>
              <a:t>}</a:t>
            </a:r>
          </a:p>
        </p:txBody>
      </p:sp>
      <p:sp>
        <p:nvSpPr>
          <p:cNvPr id="4" name="圆角矩形 3"/>
          <p:cNvSpPr/>
          <p:nvPr/>
        </p:nvSpPr>
        <p:spPr bwMode="auto">
          <a:xfrm>
            <a:off x="1330096" y="4143380"/>
            <a:ext cx="7000924" cy="1857388"/>
          </a:xfrm>
          <a:prstGeom prst="roundRect">
            <a:avLst/>
          </a:prstGeom>
          <a:solidFill>
            <a:srgbClr val="C00000">
              <a:alpha val="45000"/>
            </a:srgb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
        <p:nvSpPr>
          <p:cNvPr id="6" name="圆角矩形 5"/>
          <p:cNvSpPr/>
          <p:nvPr/>
        </p:nvSpPr>
        <p:spPr bwMode="auto">
          <a:xfrm>
            <a:off x="1389088" y="844786"/>
            <a:ext cx="6858048" cy="2928958"/>
          </a:xfrm>
          <a:prstGeom prst="roundRect">
            <a:avLst/>
          </a:prstGeom>
          <a:solidFill>
            <a:schemeClr val="accent6">
              <a:alpha val="45000"/>
            </a:schemeClr>
          </a:solidFill>
          <a:ln w="44450" cap="flat" cmpd="sng" algn="ctr">
            <a:no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9065CA9B-153C-4246-813B-10B72F1EA967}" type="slidenum">
              <a:rPr lang="en-US" altLang="zh-CN"/>
              <a:pPr/>
              <a:t>29</a:t>
            </a:fld>
            <a:endParaRPr lang="en-US" altLang="zh-CN"/>
          </a:p>
        </p:txBody>
      </p:sp>
      <p:sp>
        <p:nvSpPr>
          <p:cNvPr id="1097730" name="Rectangle 2"/>
          <p:cNvSpPr>
            <a:spLocks noGrp="1" noChangeArrowheads="1"/>
          </p:cNvSpPr>
          <p:nvPr>
            <p:ph type="title"/>
          </p:nvPr>
        </p:nvSpPr>
        <p:spPr/>
        <p:txBody>
          <a:bodyPr/>
          <a:lstStyle/>
          <a:p>
            <a:r>
              <a:rPr lang="en-US" altLang="zh-CN" dirty="0"/>
              <a:t>4.4  </a:t>
            </a:r>
            <a:r>
              <a:rPr lang="zh-CN" altLang="en-US" dirty="0"/>
              <a:t>周游二叉树</a:t>
            </a:r>
          </a:p>
        </p:txBody>
      </p:sp>
      <p:sp>
        <p:nvSpPr>
          <p:cNvPr id="1097731" name="Rectangle 3"/>
          <p:cNvSpPr>
            <a:spLocks noGrp="1" noChangeArrowheads="1"/>
          </p:cNvSpPr>
          <p:nvPr>
            <p:ph type="body" idx="1"/>
          </p:nvPr>
        </p:nvSpPr>
        <p:spPr>
          <a:xfrm>
            <a:off x="250825" y="2087563"/>
            <a:ext cx="9217025" cy="4437062"/>
          </a:xfrm>
        </p:spPr>
        <p:txBody>
          <a:bodyPr/>
          <a:lstStyle/>
          <a:p>
            <a:pPr>
              <a:lnSpc>
                <a:spcPct val="140000"/>
              </a:lnSpc>
              <a:buFont typeface="Wingdings" pitchFamily="2" charset="2"/>
              <a:buNone/>
            </a:pPr>
            <a:r>
              <a:rPr lang="en-US" altLang="zh-CN" sz="2400"/>
              <a:t>	</a:t>
            </a:r>
          </a:p>
        </p:txBody>
      </p:sp>
      <p:sp>
        <p:nvSpPr>
          <p:cNvPr id="1097732" name="Rectangle 4"/>
          <p:cNvSpPr>
            <a:spLocks noChangeArrowheads="1"/>
          </p:cNvSpPr>
          <p:nvPr/>
        </p:nvSpPr>
        <p:spPr bwMode="auto">
          <a:xfrm>
            <a:off x="611188" y="2017713"/>
            <a:ext cx="8497887" cy="4219575"/>
          </a:xfrm>
          <a:prstGeom prst="rect">
            <a:avLst/>
          </a:prstGeom>
          <a:noFill/>
          <a:ln w="9525">
            <a:noFill/>
            <a:miter lim="800000"/>
            <a:headEnd/>
            <a:tailEnd/>
          </a:ln>
          <a:effectLst/>
        </p:spPr>
        <p:txBody>
          <a:bodyPr/>
          <a:lstStyle/>
          <a:p>
            <a:pPr marL="342900" indent="-342900" algn="l">
              <a:lnSpc>
                <a:spcPct val="180000"/>
              </a:lnSpc>
              <a:spcBef>
                <a:spcPct val="20000"/>
              </a:spcBef>
              <a:buClr>
                <a:schemeClr val="folHlink"/>
              </a:buClr>
              <a:buSzPct val="60000"/>
              <a:buFont typeface="Wingdings" pitchFamily="2" charset="2"/>
              <a:buChar char="n"/>
            </a:pPr>
            <a:r>
              <a:rPr lang="zh-CN" altLang="en-US" sz="3600" dirty="0">
                <a:effectLst/>
                <a:latin typeface="+mj-ea"/>
                <a:ea typeface="+mj-ea"/>
                <a:cs typeface="魏碑"/>
              </a:rPr>
              <a:t>二叉树周游</a:t>
            </a:r>
            <a:endParaRPr lang="zh-CN" altLang="en-US" sz="3600" dirty="0">
              <a:effectLst/>
              <a:latin typeface="+mj-ea"/>
              <a:ea typeface="+mj-ea"/>
            </a:endParaRPr>
          </a:p>
          <a:p>
            <a:pPr marL="742950" lvl="1" indent="-285750" algn="l">
              <a:lnSpc>
                <a:spcPct val="180000"/>
              </a:lnSpc>
              <a:spcBef>
                <a:spcPct val="20000"/>
              </a:spcBef>
              <a:buClr>
                <a:schemeClr val="hlink"/>
              </a:buClr>
              <a:buSzPct val="55000"/>
              <a:buFont typeface="Wingdings" pitchFamily="2" charset="2"/>
              <a:buChar char="n"/>
            </a:pPr>
            <a:r>
              <a:rPr lang="en-US" altLang="zh-CN" sz="3200" dirty="0">
                <a:effectLst/>
                <a:ea typeface="宋体" pitchFamily="2" charset="-122"/>
              </a:rPr>
              <a:t>4.4.1 </a:t>
            </a:r>
            <a:r>
              <a:rPr lang="zh-CN" altLang="en-US" sz="3200" dirty="0">
                <a:effectLst/>
                <a:ea typeface="宋体" pitchFamily="2" charset="-122"/>
              </a:rPr>
              <a:t>深度优先周游二叉树</a:t>
            </a:r>
          </a:p>
          <a:p>
            <a:pPr marL="742950" lvl="1" indent="-285750" algn="just">
              <a:lnSpc>
                <a:spcPct val="180000"/>
              </a:lnSpc>
              <a:spcBef>
                <a:spcPct val="20000"/>
              </a:spcBef>
              <a:buClr>
                <a:schemeClr val="hlink"/>
              </a:buClr>
              <a:buSzPct val="55000"/>
              <a:buFont typeface="Wingdings" pitchFamily="2" charset="2"/>
              <a:buChar char="n"/>
            </a:pPr>
            <a:r>
              <a:rPr lang="en-US" altLang="zh-CN" sz="3200" dirty="0">
                <a:effectLst/>
                <a:ea typeface="宋体" pitchFamily="2" charset="-122"/>
              </a:rPr>
              <a:t>4.4.2 </a:t>
            </a:r>
            <a:r>
              <a:rPr lang="zh-CN" altLang="en-US" sz="3200" dirty="0">
                <a:effectLst/>
                <a:ea typeface="宋体" pitchFamily="2" charset="-122"/>
              </a:rPr>
              <a:t>非递归深度优先周游二叉树</a:t>
            </a:r>
          </a:p>
          <a:p>
            <a:pPr marL="742950" lvl="1" indent="-285750" algn="just">
              <a:lnSpc>
                <a:spcPct val="180000"/>
              </a:lnSpc>
              <a:spcBef>
                <a:spcPct val="20000"/>
              </a:spcBef>
              <a:buClr>
                <a:schemeClr val="hlink"/>
              </a:buClr>
              <a:buSzPct val="55000"/>
              <a:buFont typeface="Wingdings" pitchFamily="2" charset="2"/>
              <a:buChar char="n"/>
            </a:pPr>
            <a:r>
              <a:rPr lang="en-US" altLang="zh-CN" sz="3200" dirty="0">
                <a:solidFill>
                  <a:schemeClr val="folHlink"/>
                </a:solidFill>
                <a:effectLst/>
                <a:ea typeface="宋体" pitchFamily="2" charset="-122"/>
              </a:rPr>
              <a:t>4.4.3 </a:t>
            </a:r>
            <a:r>
              <a:rPr lang="zh-CN" altLang="en-US" sz="3200" dirty="0">
                <a:solidFill>
                  <a:schemeClr val="folHlink"/>
                </a:solidFill>
                <a:effectLst/>
                <a:ea typeface="宋体" pitchFamily="2" charset="-122"/>
              </a:rPr>
              <a:t>广度优先周游二叉树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097732">
                                            <p:txEl>
                                              <p:pRg st="3" end="3"/>
                                            </p:txEl>
                                          </p:spTgt>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69AD863D-0D53-4699-8175-67874C7AEC13}" type="slidenum">
              <a:rPr lang="en-US" altLang="zh-CN"/>
              <a:pPr/>
              <a:t>3</a:t>
            </a:fld>
            <a:endParaRPr lang="en-US" altLang="zh-CN"/>
          </a:p>
        </p:txBody>
      </p:sp>
      <p:sp>
        <p:nvSpPr>
          <p:cNvPr id="1060866" name="Rectangle 2"/>
          <p:cNvSpPr>
            <a:spLocks noGrp="1" noChangeArrowheads="1"/>
          </p:cNvSpPr>
          <p:nvPr>
            <p:ph type="title"/>
          </p:nvPr>
        </p:nvSpPr>
        <p:spPr/>
        <p:txBody>
          <a:bodyPr/>
          <a:lstStyle/>
          <a:p>
            <a:r>
              <a:rPr lang="en-US" altLang="zh-CN" dirty="0"/>
              <a:t>4.4  </a:t>
            </a:r>
            <a:r>
              <a:rPr lang="zh-CN" altLang="en-US" dirty="0"/>
              <a:t>周游二叉树</a:t>
            </a:r>
          </a:p>
        </p:txBody>
      </p:sp>
      <p:sp>
        <p:nvSpPr>
          <p:cNvPr id="1060867" name="Rectangle 3"/>
          <p:cNvSpPr>
            <a:spLocks noGrp="1" noChangeArrowheads="1"/>
          </p:cNvSpPr>
          <p:nvPr>
            <p:ph type="body" idx="1"/>
          </p:nvPr>
        </p:nvSpPr>
        <p:spPr>
          <a:xfrm>
            <a:off x="250825" y="2087563"/>
            <a:ext cx="9217025" cy="4437062"/>
          </a:xfrm>
        </p:spPr>
        <p:txBody>
          <a:bodyPr/>
          <a:lstStyle/>
          <a:p>
            <a:pPr>
              <a:lnSpc>
                <a:spcPct val="140000"/>
              </a:lnSpc>
              <a:buFont typeface="Wingdings" pitchFamily="2" charset="2"/>
              <a:buNone/>
            </a:pPr>
            <a:r>
              <a:rPr lang="en-US" altLang="zh-CN" sz="2400"/>
              <a:t>	</a:t>
            </a:r>
          </a:p>
        </p:txBody>
      </p:sp>
      <p:sp>
        <p:nvSpPr>
          <p:cNvPr id="1060868" name="Rectangle 4"/>
          <p:cNvSpPr>
            <a:spLocks noChangeArrowheads="1"/>
          </p:cNvSpPr>
          <p:nvPr/>
        </p:nvSpPr>
        <p:spPr bwMode="auto">
          <a:xfrm>
            <a:off x="395288" y="2017713"/>
            <a:ext cx="8497887" cy="4219575"/>
          </a:xfrm>
          <a:prstGeom prst="rect">
            <a:avLst/>
          </a:prstGeom>
          <a:noFill/>
          <a:ln w="9525">
            <a:noFill/>
            <a:miter lim="800000"/>
            <a:headEnd/>
            <a:tailEnd/>
          </a:ln>
          <a:effectLst/>
        </p:spPr>
        <p:txBody>
          <a:bodyPr/>
          <a:lstStyle/>
          <a:p>
            <a:pPr marL="342900" indent="-342900" algn="l">
              <a:lnSpc>
                <a:spcPct val="140000"/>
              </a:lnSpc>
              <a:spcBef>
                <a:spcPct val="20000"/>
              </a:spcBef>
              <a:buClr>
                <a:schemeClr val="folHlink"/>
              </a:buClr>
              <a:buSzPct val="60000"/>
              <a:buFont typeface="Wingdings" pitchFamily="2" charset="2"/>
              <a:buChar char="n"/>
            </a:pPr>
            <a:r>
              <a:rPr lang="zh-CN" altLang="en-US" sz="3600" b="0" dirty="0" smtClean="0">
                <a:solidFill>
                  <a:srgbClr val="CC0000"/>
                </a:solidFill>
                <a:effectLst/>
                <a:latin typeface="宋体" pitchFamily="2" charset="-122"/>
                <a:ea typeface="黑体" pitchFamily="49" charset="-122"/>
              </a:rPr>
              <a:t>周游</a:t>
            </a:r>
            <a:r>
              <a:rPr lang="en-US" altLang="zh-CN" sz="3600" b="0" dirty="0" smtClean="0">
                <a:solidFill>
                  <a:srgbClr val="CC0000"/>
                </a:solidFill>
                <a:effectLst/>
                <a:latin typeface="宋体" pitchFamily="2" charset="-122"/>
                <a:ea typeface="黑体" pitchFamily="49" charset="-122"/>
              </a:rPr>
              <a:t>:</a:t>
            </a:r>
            <a:r>
              <a:rPr lang="zh-CN" altLang="en-US" sz="3600" b="0" dirty="0" smtClean="0">
                <a:effectLst/>
                <a:latin typeface="宋体" pitchFamily="2" charset="-122"/>
                <a:ea typeface="黑体" pitchFamily="49" charset="-122"/>
              </a:rPr>
              <a:t>系统</a:t>
            </a:r>
            <a:r>
              <a:rPr lang="zh-CN" altLang="en-US" sz="3600" b="0" dirty="0">
                <a:effectLst/>
                <a:latin typeface="宋体" pitchFamily="2" charset="-122"/>
                <a:ea typeface="黑体" pitchFamily="49" charset="-122"/>
              </a:rPr>
              <a:t>地访问数据结构中的</a:t>
            </a:r>
            <a:r>
              <a:rPr lang="zh-CN" altLang="en-US" sz="3600" b="0" dirty="0" smtClean="0">
                <a:effectLst/>
                <a:latin typeface="宋体" pitchFamily="2" charset="-122"/>
                <a:ea typeface="黑体" pitchFamily="49" charset="-122"/>
              </a:rPr>
              <a:t>结点</a:t>
            </a:r>
            <a:r>
              <a:rPr lang="en-US" altLang="zh-CN" sz="3600" b="0" dirty="0" smtClean="0">
                <a:effectLst/>
                <a:latin typeface="宋体" pitchFamily="2" charset="-122"/>
                <a:ea typeface="黑体" pitchFamily="49" charset="-122"/>
              </a:rPr>
              <a:t>,</a:t>
            </a:r>
            <a:r>
              <a:rPr lang="zh-CN" altLang="en-US" sz="3600" b="0" dirty="0" smtClean="0">
                <a:effectLst/>
                <a:latin typeface="宋体" pitchFamily="2" charset="-122"/>
                <a:ea typeface="黑体" pitchFamily="49" charset="-122"/>
              </a:rPr>
              <a:t>且每个</a:t>
            </a:r>
            <a:r>
              <a:rPr lang="zh-CN" altLang="en-US" sz="3600" b="0" dirty="0">
                <a:effectLst/>
                <a:latin typeface="宋体" pitchFamily="2" charset="-122"/>
                <a:ea typeface="黑体" pitchFamily="49" charset="-122"/>
              </a:rPr>
              <a:t>结点都正好被访问到一次。</a:t>
            </a:r>
          </a:p>
          <a:p>
            <a:pPr marL="342900" indent="-342900" algn="l">
              <a:lnSpc>
                <a:spcPct val="140000"/>
              </a:lnSpc>
              <a:spcBef>
                <a:spcPct val="20000"/>
              </a:spcBef>
              <a:buClr>
                <a:schemeClr val="folHlink"/>
              </a:buClr>
              <a:buSzPct val="60000"/>
              <a:buFont typeface="Wingdings" pitchFamily="2" charset="2"/>
              <a:buChar char="n"/>
            </a:pPr>
            <a:r>
              <a:rPr lang="zh-CN" altLang="en-US" sz="3600" dirty="0">
                <a:effectLst/>
                <a:ea typeface="宋体" pitchFamily="2" charset="-122"/>
              </a:rPr>
              <a:t>周游一棵二叉树的过程实际上就是把二叉树的结点放入一个线性序列的过程，或者说把</a:t>
            </a:r>
            <a:r>
              <a:rPr lang="zh-CN" altLang="en-US" sz="3600" dirty="0">
                <a:solidFill>
                  <a:srgbClr val="CC0000"/>
                </a:solidFill>
                <a:effectLst/>
                <a:ea typeface="宋体" pitchFamily="2" charset="-122"/>
              </a:rPr>
              <a:t>二叉树进行</a:t>
            </a:r>
            <a:r>
              <a:rPr lang="zh-CN" altLang="en-US" sz="3600" dirty="0" smtClean="0">
                <a:solidFill>
                  <a:srgbClr val="CC0000"/>
                </a:solidFill>
                <a:effectLst/>
                <a:ea typeface="宋体" pitchFamily="2" charset="-122"/>
              </a:rPr>
              <a:t>线性化</a:t>
            </a:r>
            <a:r>
              <a:rPr lang="zh-CN" altLang="en-US" sz="3600" dirty="0" smtClean="0">
                <a:effectLst/>
                <a:ea typeface="宋体" pitchFamily="2" charset="-122"/>
              </a:rPr>
              <a:t>。 </a:t>
            </a:r>
            <a:endParaRPr lang="zh-CN" altLang="en-US" sz="3600" dirty="0">
              <a:effectLst/>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5"/>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32DEE2A9-DD15-4E85-9156-607CE9D50973}" type="slidenum">
              <a:rPr lang="en-US" altLang="zh-CN"/>
              <a:pPr/>
              <a:t>30</a:t>
            </a:fld>
            <a:endParaRPr lang="en-US" altLang="zh-CN"/>
          </a:p>
        </p:txBody>
      </p:sp>
      <p:sp>
        <p:nvSpPr>
          <p:cNvPr id="1099778" name="Rectangle 2"/>
          <p:cNvSpPr>
            <a:spLocks noGrp="1" noChangeArrowheads="1"/>
          </p:cNvSpPr>
          <p:nvPr>
            <p:ph type="title"/>
          </p:nvPr>
        </p:nvSpPr>
        <p:spPr/>
        <p:txBody>
          <a:bodyPr/>
          <a:lstStyle/>
          <a:p>
            <a:r>
              <a:rPr lang="en-US" altLang="zh-CN" dirty="0"/>
              <a:t>4.4.3 </a:t>
            </a:r>
            <a:r>
              <a:rPr lang="zh-CN" altLang="en-US" dirty="0"/>
              <a:t>广度优先周游二叉树 </a:t>
            </a:r>
          </a:p>
        </p:txBody>
      </p:sp>
      <p:sp>
        <p:nvSpPr>
          <p:cNvPr id="1099779" name="Rectangle 3"/>
          <p:cNvSpPr>
            <a:spLocks noGrp="1" noChangeArrowheads="1"/>
          </p:cNvSpPr>
          <p:nvPr>
            <p:ph type="body" sz="half" idx="1"/>
          </p:nvPr>
        </p:nvSpPr>
        <p:spPr>
          <a:xfrm>
            <a:off x="468313" y="2017713"/>
            <a:ext cx="8532843" cy="3427412"/>
          </a:xfrm>
        </p:spPr>
        <p:txBody>
          <a:bodyPr/>
          <a:lstStyle/>
          <a:p>
            <a:pPr>
              <a:lnSpc>
                <a:spcPct val="120000"/>
              </a:lnSpc>
            </a:pPr>
            <a:r>
              <a:rPr lang="zh-CN" altLang="en-US" sz="3200" dirty="0"/>
              <a:t>从二叉树的第一层（根结点）开始，</a:t>
            </a:r>
            <a:r>
              <a:rPr lang="zh-CN" altLang="en-US" sz="3200" dirty="0">
                <a:solidFill>
                  <a:srgbClr val="CC0000"/>
                </a:solidFill>
              </a:rPr>
              <a:t>自上至下</a:t>
            </a:r>
            <a:r>
              <a:rPr lang="zh-CN" altLang="en-US" sz="3200" dirty="0"/>
              <a:t>逐层遍历；在同一层中，按照</a:t>
            </a:r>
            <a:r>
              <a:rPr lang="zh-CN" altLang="en-US" sz="3200" dirty="0">
                <a:solidFill>
                  <a:srgbClr val="CC0000"/>
                </a:solidFill>
              </a:rPr>
              <a:t>从左到右</a:t>
            </a:r>
            <a:r>
              <a:rPr lang="zh-CN" altLang="en-US" sz="3200" dirty="0"/>
              <a:t>的顺序对结点逐一访问。</a:t>
            </a:r>
          </a:p>
          <a:p>
            <a:pPr>
              <a:lnSpc>
                <a:spcPct val="120000"/>
              </a:lnSpc>
            </a:pPr>
            <a:endParaRPr lang="zh-CN" altLang="en-US" sz="3200" dirty="0"/>
          </a:p>
          <a:p>
            <a:pPr>
              <a:lnSpc>
                <a:spcPct val="120000"/>
              </a:lnSpc>
            </a:pPr>
            <a:r>
              <a:rPr lang="zh-CN" altLang="en-US" sz="3200" dirty="0">
                <a:latin typeface="宋体" pitchFamily="2" charset="-122"/>
                <a:ea typeface="黑体" pitchFamily="49" charset="-122"/>
              </a:rPr>
              <a:t>示例：</a:t>
            </a:r>
            <a:r>
              <a:rPr lang="en-US" altLang="zh-CN" sz="3200" dirty="0">
                <a:latin typeface="宋体" pitchFamily="2" charset="-122"/>
                <a:ea typeface="黑体" pitchFamily="49" charset="-122"/>
              </a:rPr>
              <a:t>ABCDEFGHI</a:t>
            </a:r>
          </a:p>
        </p:txBody>
      </p:sp>
      <p:pic>
        <p:nvPicPr>
          <p:cNvPr id="1099780" name="Picture 4" descr="图片5"/>
          <p:cNvPicPr>
            <a:picLocks noGrp="1" noChangeAspect="1" noChangeArrowheads="1"/>
          </p:cNvPicPr>
          <p:nvPr>
            <p:ph sz="quarter" idx="3"/>
          </p:nvPr>
        </p:nvPicPr>
        <p:blipFill>
          <a:blip r:embed="rId2" cstate="print"/>
          <a:srcRect/>
          <a:stretch>
            <a:fillRect/>
          </a:stretch>
        </p:blipFill>
        <p:spPr>
          <a:xfrm>
            <a:off x="4067175" y="3860800"/>
            <a:ext cx="4618038" cy="2568575"/>
          </a:xfrm>
          <a:noFill/>
          <a:ln/>
        </p:spPr>
      </p:pic>
      <p:sp>
        <p:nvSpPr>
          <p:cNvPr id="1099781" name="Rectangle 5"/>
          <p:cNvSpPr>
            <a:spLocks noChangeArrowheads="1"/>
          </p:cNvSpPr>
          <p:nvPr/>
        </p:nvSpPr>
        <p:spPr bwMode="auto">
          <a:xfrm>
            <a:off x="5751513" y="3919538"/>
            <a:ext cx="863600"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2" name="Rectangle 6"/>
          <p:cNvSpPr>
            <a:spLocks noChangeArrowheads="1"/>
          </p:cNvSpPr>
          <p:nvPr/>
        </p:nvSpPr>
        <p:spPr bwMode="auto">
          <a:xfrm>
            <a:off x="4781550" y="4592638"/>
            <a:ext cx="863600"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3" name="Rectangle 7"/>
          <p:cNvSpPr>
            <a:spLocks noChangeArrowheads="1"/>
          </p:cNvSpPr>
          <p:nvPr/>
        </p:nvSpPr>
        <p:spPr bwMode="auto">
          <a:xfrm>
            <a:off x="6838950" y="4564063"/>
            <a:ext cx="863600"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4" name="Rectangle 8"/>
          <p:cNvSpPr>
            <a:spLocks noChangeArrowheads="1"/>
          </p:cNvSpPr>
          <p:nvPr/>
        </p:nvSpPr>
        <p:spPr bwMode="auto">
          <a:xfrm>
            <a:off x="4572000" y="5314950"/>
            <a:ext cx="863600"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5" name="Rectangle 9"/>
          <p:cNvSpPr>
            <a:spLocks noChangeArrowheads="1"/>
          </p:cNvSpPr>
          <p:nvPr/>
        </p:nvSpPr>
        <p:spPr bwMode="auto">
          <a:xfrm>
            <a:off x="6156325" y="5230813"/>
            <a:ext cx="863600"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6" name="Rectangle 10"/>
          <p:cNvSpPr>
            <a:spLocks noChangeArrowheads="1"/>
          </p:cNvSpPr>
          <p:nvPr/>
        </p:nvSpPr>
        <p:spPr bwMode="auto">
          <a:xfrm>
            <a:off x="7308850" y="5230813"/>
            <a:ext cx="863600"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7" name="Rectangle 11"/>
          <p:cNvSpPr>
            <a:spLocks noChangeArrowheads="1"/>
          </p:cNvSpPr>
          <p:nvPr/>
        </p:nvSpPr>
        <p:spPr bwMode="auto">
          <a:xfrm>
            <a:off x="6673850" y="6048375"/>
            <a:ext cx="561975"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89" name="Rectangle 13"/>
          <p:cNvSpPr>
            <a:spLocks noChangeArrowheads="1"/>
          </p:cNvSpPr>
          <p:nvPr/>
        </p:nvSpPr>
        <p:spPr bwMode="auto">
          <a:xfrm>
            <a:off x="7319963" y="6048375"/>
            <a:ext cx="479425" cy="4603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99790" name="Rectangle 14"/>
          <p:cNvSpPr>
            <a:spLocks noChangeArrowheads="1"/>
          </p:cNvSpPr>
          <p:nvPr/>
        </p:nvSpPr>
        <p:spPr bwMode="auto">
          <a:xfrm>
            <a:off x="7885113" y="6048375"/>
            <a:ext cx="512762" cy="460375"/>
          </a:xfrm>
          <a:prstGeom prst="rect">
            <a:avLst/>
          </a:prstGeom>
          <a:noFill/>
          <a:ln w="76200" algn="ctr">
            <a:solidFill>
              <a:srgbClr val="FF66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9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97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97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97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97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997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97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97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997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9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1" grpId="0" animBg="1"/>
      <p:bldP spid="1099782" grpId="0" animBg="1"/>
      <p:bldP spid="1099783" grpId="0" animBg="1"/>
      <p:bldP spid="1099784" grpId="0" animBg="1"/>
      <p:bldP spid="1099785" grpId="0" animBg="1"/>
      <p:bldP spid="1099786" grpId="0" animBg="1"/>
      <p:bldP spid="1099787" grpId="0" animBg="1"/>
      <p:bldP spid="1099789" grpId="0" animBg="1"/>
      <p:bldP spid="10997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FB502F03-BCEA-40A5-927F-1F7328710915}" type="slidenum">
              <a:rPr lang="en-US" altLang="zh-CN"/>
              <a:pPr/>
              <a:t>31</a:t>
            </a:fld>
            <a:endParaRPr lang="en-US" altLang="zh-CN"/>
          </a:p>
        </p:txBody>
      </p:sp>
      <p:sp>
        <p:nvSpPr>
          <p:cNvPr id="1100802" name="Rectangle 2"/>
          <p:cNvSpPr>
            <a:spLocks noGrp="1" noChangeArrowheads="1"/>
          </p:cNvSpPr>
          <p:nvPr>
            <p:ph type="title"/>
          </p:nvPr>
        </p:nvSpPr>
        <p:spPr/>
        <p:txBody>
          <a:bodyPr/>
          <a:lstStyle/>
          <a:p>
            <a:r>
              <a:rPr lang="zh-CN" altLang="en-US" dirty="0">
                <a:solidFill>
                  <a:srgbClr val="7030A0"/>
                </a:solidFill>
                <a:effectLst>
                  <a:outerShdw blurRad="38100" dist="38100" dir="2700000" algn="tl">
                    <a:srgbClr val="000000">
                      <a:alpha val="43137"/>
                    </a:srgbClr>
                  </a:outerShdw>
                </a:effectLst>
              </a:rPr>
              <a:t>广度</a:t>
            </a:r>
            <a:r>
              <a:rPr lang="zh-CN" altLang="en-US" dirty="0"/>
              <a:t>优先周游</a:t>
            </a:r>
            <a:r>
              <a:rPr lang="zh-CN" altLang="en-US" dirty="0" smtClean="0"/>
              <a:t>二叉树</a:t>
            </a:r>
            <a:r>
              <a:rPr lang="en-US" altLang="zh-CN" dirty="0" smtClean="0"/>
              <a:t/>
            </a:r>
            <a:br>
              <a:rPr lang="en-US" altLang="zh-CN" dirty="0" smtClean="0"/>
            </a:br>
            <a:r>
              <a:rPr lang="zh-CN" altLang="en-US" dirty="0" smtClean="0"/>
              <a:t>实现</a:t>
            </a:r>
            <a:endParaRPr lang="zh-CN" altLang="en-US" dirty="0"/>
          </a:p>
        </p:txBody>
      </p:sp>
      <p:sp>
        <p:nvSpPr>
          <p:cNvPr id="1100803" name="Rectangle 3"/>
          <p:cNvSpPr>
            <a:spLocks noGrp="1" noChangeArrowheads="1"/>
          </p:cNvSpPr>
          <p:nvPr>
            <p:ph type="body" sz="half" idx="1"/>
          </p:nvPr>
        </p:nvSpPr>
        <p:spPr>
          <a:xfrm>
            <a:off x="887639" y="2170117"/>
            <a:ext cx="8642350" cy="3911618"/>
          </a:xfrm>
        </p:spPr>
        <p:txBody>
          <a:bodyPr/>
          <a:lstStyle/>
          <a:p>
            <a:pPr>
              <a:buFont typeface="Wingdings" pitchFamily="2" charset="2"/>
              <a:buNone/>
            </a:pPr>
            <a:r>
              <a:rPr lang="en-US" altLang="zh-CN" sz="2400" dirty="0"/>
              <a:t>template&lt;class T&gt;</a:t>
            </a:r>
          </a:p>
          <a:p>
            <a:pPr>
              <a:buFont typeface="Wingdings" pitchFamily="2" charset="2"/>
              <a:buNone/>
            </a:pPr>
            <a:r>
              <a:rPr lang="en-US" altLang="zh-CN" sz="2400" dirty="0" smtClean="0"/>
              <a:t>void </a:t>
            </a:r>
            <a:r>
              <a:rPr lang="en-US" altLang="zh-CN" sz="2400" dirty="0" err="1"/>
              <a:t>BinaryTree</a:t>
            </a:r>
            <a:r>
              <a:rPr lang="en-US" altLang="zh-CN" sz="2400" dirty="0"/>
              <a:t>&lt;T&gt;::</a:t>
            </a:r>
            <a:r>
              <a:rPr lang="en-US" altLang="zh-CN" sz="2400" dirty="0" err="1"/>
              <a:t>LevelOrder</a:t>
            </a:r>
            <a:endParaRPr lang="en-US" altLang="zh-CN" sz="2400" dirty="0"/>
          </a:p>
          <a:p>
            <a:pPr>
              <a:buFont typeface="Wingdings" pitchFamily="2" charset="2"/>
              <a:buNone/>
            </a:pPr>
            <a:r>
              <a:rPr lang="en-US" altLang="zh-CN" sz="2400" dirty="0" smtClean="0"/>
              <a:t>                                     (</a:t>
            </a:r>
            <a:r>
              <a:rPr lang="en-US" altLang="zh-CN" sz="2400" dirty="0" err="1"/>
              <a:t>BinaryTreeNode</a:t>
            </a:r>
            <a:r>
              <a:rPr lang="en-US" altLang="zh-CN" sz="2400" dirty="0"/>
              <a:t>&lt;T&gt;* root)	</a:t>
            </a:r>
          </a:p>
          <a:p>
            <a:pPr>
              <a:buFont typeface="Wingdings" pitchFamily="2" charset="2"/>
              <a:buNone/>
            </a:pPr>
            <a:r>
              <a:rPr lang="en-US" altLang="zh-CN" sz="2400" dirty="0"/>
              <a:t>{</a:t>
            </a:r>
          </a:p>
          <a:p>
            <a:pPr>
              <a:buFont typeface="Wingdings" pitchFamily="2" charset="2"/>
              <a:buNone/>
            </a:pPr>
            <a:r>
              <a:rPr lang="en-US" altLang="zh-CN" sz="2400" dirty="0"/>
              <a:t>	using std::queue;	   </a:t>
            </a:r>
            <a:r>
              <a:rPr lang="en-US" altLang="zh-CN" sz="2400" dirty="0">
                <a:solidFill>
                  <a:schemeClr val="folHlink"/>
                </a:solidFill>
              </a:rPr>
              <a:t>//</a:t>
            </a:r>
            <a:r>
              <a:rPr lang="zh-CN" altLang="en-US" sz="2400" dirty="0">
                <a:solidFill>
                  <a:schemeClr val="folHlink"/>
                </a:solidFill>
              </a:rPr>
              <a:t>使用</a:t>
            </a:r>
            <a:r>
              <a:rPr lang="en-US" altLang="zh-CN" sz="2400" dirty="0">
                <a:solidFill>
                  <a:schemeClr val="folHlink"/>
                </a:solidFill>
              </a:rPr>
              <a:t>STL</a:t>
            </a:r>
            <a:r>
              <a:rPr lang="zh-CN" altLang="en-US" sz="2400" dirty="0">
                <a:solidFill>
                  <a:schemeClr val="folHlink"/>
                </a:solidFill>
              </a:rPr>
              <a:t>的队列</a:t>
            </a:r>
          </a:p>
          <a:p>
            <a:pPr>
              <a:buFont typeface="Wingdings" pitchFamily="2" charset="2"/>
              <a:buNone/>
            </a:pPr>
            <a:r>
              <a:rPr lang="zh-CN" altLang="en-US" sz="2400" dirty="0"/>
              <a:t>	</a:t>
            </a:r>
            <a:r>
              <a:rPr lang="en-US" altLang="zh-CN" sz="2400" dirty="0"/>
              <a:t>queue</a:t>
            </a:r>
            <a:r>
              <a:rPr lang="en-US" altLang="zh-CN" sz="2400" dirty="0" smtClean="0"/>
              <a:t>&lt; </a:t>
            </a:r>
            <a:r>
              <a:rPr lang="en-US" altLang="zh-CN" sz="2400" dirty="0" err="1" smtClean="0">
                <a:solidFill>
                  <a:srgbClr val="7030A0"/>
                </a:solidFill>
              </a:rPr>
              <a:t>BinaryTreeNode</a:t>
            </a:r>
            <a:r>
              <a:rPr lang="en-US" altLang="zh-CN" sz="2400" dirty="0" smtClean="0">
                <a:solidFill>
                  <a:srgbClr val="7030A0"/>
                </a:solidFill>
              </a:rPr>
              <a:t>&lt;T&gt;* </a:t>
            </a:r>
            <a:r>
              <a:rPr lang="en-US" altLang="zh-CN" sz="2400" dirty="0" smtClean="0"/>
              <a:t>&gt; </a:t>
            </a:r>
            <a:r>
              <a:rPr lang="en-US" altLang="zh-CN" sz="2400" dirty="0" err="1"/>
              <a:t>aQueue</a:t>
            </a:r>
            <a:r>
              <a:rPr lang="en-US" altLang="zh-CN" sz="2400" dirty="0"/>
              <a:t>;</a:t>
            </a:r>
          </a:p>
          <a:p>
            <a:pPr>
              <a:buFont typeface="Wingdings" pitchFamily="2" charset="2"/>
              <a:buNone/>
            </a:pPr>
            <a:r>
              <a:rPr lang="en-US" altLang="zh-CN" sz="2400" dirty="0"/>
              <a:t>	</a:t>
            </a:r>
            <a:r>
              <a:rPr lang="en-US" altLang="zh-CN" sz="2400" dirty="0" err="1"/>
              <a:t>BinaryTreeNode</a:t>
            </a:r>
            <a:r>
              <a:rPr lang="en-US" altLang="zh-CN" sz="2400" dirty="0"/>
              <a:t>&lt;T&gt;* pointer=root;	</a:t>
            </a:r>
          </a:p>
          <a:p>
            <a:pPr>
              <a:buFont typeface="Wingdings" pitchFamily="2" charset="2"/>
              <a:buNone/>
            </a:pPr>
            <a:r>
              <a:rPr lang="en-US" altLang="zh-CN" sz="2400" dirty="0"/>
              <a:t>	</a:t>
            </a:r>
            <a:r>
              <a:rPr lang="en-US" altLang="zh-CN" sz="2400" dirty="0" smtClean="0"/>
              <a:t>if (pointer)   </a:t>
            </a:r>
            <a:r>
              <a:rPr lang="en-US" altLang="zh-CN" sz="2400" dirty="0" err="1" smtClean="0"/>
              <a:t>aQueue.push</a:t>
            </a:r>
            <a:r>
              <a:rPr lang="en-US" altLang="zh-CN" sz="2400" dirty="0" smtClean="0"/>
              <a:t>(pointer);</a:t>
            </a:r>
            <a:endParaRPr lang="en-US" altLang="zh-C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12E3758D-BECE-4F85-9D8A-5C8FDFA22EFA}" type="slidenum">
              <a:rPr lang="en-US" altLang="zh-CN"/>
              <a:pPr/>
              <a:t>32</a:t>
            </a:fld>
            <a:endParaRPr lang="en-US" altLang="zh-CN"/>
          </a:p>
        </p:txBody>
      </p:sp>
      <p:sp>
        <p:nvSpPr>
          <p:cNvPr id="1101827" name="Rectangle 3"/>
          <p:cNvSpPr>
            <a:spLocks noGrp="1" noChangeArrowheads="1"/>
          </p:cNvSpPr>
          <p:nvPr>
            <p:ph type="body" sz="half" idx="1"/>
          </p:nvPr>
        </p:nvSpPr>
        <p:spPr>
          <a:xfrm>
            <a:off x="298450" y="2011363"/>
            <a:ext cx="8642350" cy="4903787"/>
          </a:xfrm>
        </p:spPr>
        <p:txBody>
          <a:bodyPr/>
          <a:lstStyle/>
          <a:p>
            <a:pPr>
              <a:lnSpc>
                <a:spcPct val="82000"/>
              </a:lnSpc>
              <a:buNone/>
            </a:pPr>
            <a:r>
              <a:rPr lang="en-US" altLang="zh-CN" sz="2400" dirty="0" smtClean="0"/>
              <a:t>	while(!</a:t>
            </a:r>
            <a:r>
              <a:rPr lang="en-US" altLang="zh-CN" sz="2400" dirty="0" err="1" smtClean="0"/>
              <a:t>aQueue.empty</a:t>
            </a:r>
            <a:r>
              <a:rPr lang="en-US" altLang="zh-CN" sz="2400" dirty="0" smtClean="0"/>
              <a:t>())</a:t>
            </a:r>
            <a:r>
              <a:rPr lang="en-US" altLang="zh-CN" sz="2400" dirty="0"/>
              <a:t>	</a:t>
            </a:r>
            <a:r>
              <a:rPr lang="en-US" altLang="zh-CN" sz="2400" dirty="0" smtClean="0"/>
              <a:t>{</a:t>
            </a:r>
            <a:endParaRPr lang="en-US" altLang="zh-CN" sz="2400" dirty="0"/>
          </a:p>
          <a:p>
            <a:pPr>
              <a:lnSpc>
                <a:spcPct val="82000"/>
              </a:lnSpc>
              <a:buFont typeface="Wingdings" pitchFamily="2" charset="2"/>
              <a:buNone/>
            </a:pPr>
            <a:r>
              <a:rPr lang="en-US" altLang="zh-CN" sz="2400" dirty="0"/>
              <a:t>		</a:t>
            </a:r>
            <a:r>
              <a:rPr lang="en-US" altLang="zh-CN" sz="2400" dirty="0">
                <a:solidFill>
                  <a:schemeClr val="folHlink"/>
                </a:solidFill>
              </a:rPr>
              <a:t>//</a:t>
            </a:r>
            <a:r>
              <a:rPr lang="zh-CN" altLang="en-US" sz="2400" dirty="0">
                <a:solidFill>
                  <a:schemeClr val="folHlink"/>
                </a:solidFill>
              </a:rPr>
              <a:t>取队列首结点</a:t>
            </a:r>
          </a:p>
          <a:p>
            <a:pPr>
              <a:lnSpc>
                <a:spcPct val="82000"/>
              </a:lnSpc>
              <a:buFont typeface="Wingdings" pitchFamily="2" charset="2"/>
              <a:buNone/>
            </a:pPr>
            <a:r>
              <a:rPr lang="zh-CN" altLang="en-US" sz="2400" dirty="0"/>
              <a:t>		</a:t>
            </a:r>
            <a:r>
              <a:rPr lang="en-US" altLang="zh-CN" sz="2400" dirty="0"/>
              <a:t>pointer=</a:t>
            </a:r>
            <a:r>
              <a:rPr lang="en-US" altLang="zh-CN" sz="2400" dirty="0" err="1"/>
              <a:t>aQueue.front</a:t>
            </a:r>
            <a:r>
              <a:rPr lang="en-US" altLang="zh-CN" sz="2400" dirty="0"/>
              <a:t>();</a:t>
            </a:r>
          </a:p>
          <a:p>
            <a:pPr>
              <a:lnSpc>
                <a:spcPct val="82000"/>
              </a:lnSpc>
              <a:buFont typeface="Wingdings" pitchFamily="2" charset="2"/>
              <a:buNone/>
            </a:pPr>
            <a:r>
              <a:rPr lang="en-US" altLang="zh-CN" sz="2400" dirty="0"/>
              <a:t>	 	Visit(pointer-&gt;value</a:t>
            </a:r>
            <a:r>
              <a:rPr lang="en-US" altLang="zh-CN" sz="2400" dirty="0" smtClean="0"/>
              <a:t>());   </a:t>
            </a:r>
            <a:r>
              <a:rPr lang="en-US" altLang="zh-CN" sz="2400" dirty="0" smtClean="0">
                <a:solidFill>
                  <a:schemeClr val="folHlink"/>
                </a:solidFill>
              </a:rPr>
              <a:t>//</a:t>
            </a:r>
            <a:r>
              <a:rPr lang="zh-CN" altLang="en-US" sz="2400" dirty="0">
                <a:solidFill>
                  <a:schemeClr val="folHlink"/>
                </a:solidFill>
              </a:rPr>
              <a:t>访问当前结点</a:t>
            </a:r>
          </a:p>
          <a:p>
            <a:pPr>
              <a:lnSpc>
                <a:spcPct val="82000"/>
              </a:lnSpc>
              <a:buFont typeface="Wingdings" pitchFamily="2" charset="2"/>
              <a:buNone/>
            </a:pPr>
            <a:r>
              <a:rPr lang="zh-CN" altLang="en-US" sz="2400" dirty="0"/>
              <a:t>		</a:t>
            </a:r>
            <a:r>
              <a:rPr lang="en-US" altLang="zh-CN" sz="2400" dirty="0"/>
              <a:t>aQueue.pop();</a:t>
            </a:r>
          </a:p>
          <a:p>
            <a:pPr>
              <a:lnSpc>
                <a:spcPct val="82000"/>
              </a:lnSpc>
              <a:buFont typeface="Wingdings" pitchFamily="2" charset="2"/>
              <a:buNone/>
            </a:pPr>
            <a:r>
              <a:rPr lang="en-US" altLang="zh-CN" sz="2400" dirty="0"/>
              <a:t>		</a:t>
            </a:r>
            <a:r>
              <a:rPr lang="en-US" altLang="zh-CN" sz="2400" dirty="0">
                <a:solidFill>
                  <a:schemeClr val="folHlink"/>
                </a:solidFill>
              </a:rPr>
              <a:t>//</a:t>
            </a:r>
            <a:r>
              <a:rPr lang="zh-CN" altLang="en-US" sz="2400" dirty="0">
                <a:solidFill>
                  <a:schemeClr val="folHlink"/>
                </a:solidFill>
              </a:rPr>
              <a:t>左子树进队列</a:t>
            </a:r>
          </a:p>
          <a:p>
            <a:pPr>
              <a:lnSpc>
                <a:spcPct val="82000"/>
              </a:lnSpc>
              <a:buFont typeface="Wingdings" pitchFamily="2" charset="2"/>
              <a:buNone/>
            </a:pPr>
            <a:r>
              <a:rPr lang="zh-CN" altLang="en-US" sz="2400" dirty="0"/>
              <a:t>		</a:t>
            </a:r>
            <a:r>
              <a:rPr lang="en-US" altLang="zh-CN" sz="2400" dirty="0"/>
              <a:t>if(pointer-&gt;</a:t>
            </a:r>
            <a:r>
              <a:rPr lang="en-US" altLang="zh-CN" sz="2400" dirty="0" err="1"/>
              <a:t>leftchild</a:t>
            </a:r>
            <a:r>
              <a:rPr lang="en-US" altLang="zh-CN" sz="2400" dirty="0"/>
              <a:t>())		</a:t>
            </a:r>
          </a:p>
          <a:p>
            <a:pPr>
              <a:lnSpc>
                <a:spcPct val="82000"/>
              </a:lnSpc>
              <a:buFont typeface="Wingdings" pitchFamily="2" charset="2"/>
              <a:buNone/>
            </a:pPr>
            <a:r>
              <a:rPr lang="en-US" altLang="zh-CN" sz="2400" dirty="0"/>
              <a:t>			</a:t>
            </a:r>
            <a:r>
              <a:rPr lang="en-US" altLang="zh-CN" sz="2400" dirty="0" err="1"/>
              <a:t>aQueue.push</a:t>
            </a:r>
            <a:r>
              <a:rPr lang="en-US" altLang="zh-CN" sz="2400" dirty="0"/>
              <a:t>(pointer-&gt;</a:t>
            </a:r>
            <a:r>
              <a:rPr lang="en-US" altLang="zh-CN" sz="2400" dirty="0" err="1"/>
              <a:t>leftchild</a:t>
            </a:r>
            <a:r>
              <a:rPr lang="en-US" altLang="zh-CN" sz="2400" dirty="0"/>
              <a:t>());</a:t>
            </a:r>
          </a:p>
          <a:p>
            <a:pPr>
              <a:lnSpc>
                <a:spcPct val="82000"/>
              </a:lnSpc>
              <a:buFont typeface="Wingdings" pitchFamily="2" charset="2"/>
              <a:buNone/>
            </a:pPr>
            <a:r>
              <a:rPr lang="en-US" altLang="zh-CN" sz="2400" dirty="0"/>
              <a:t>		</a:t>
            </a:r>
            <a:r>
              <a:rPr lang="en-US" altLang="zh-CN" sz="2400" dirty="0">
                <a:solidFill>
                  <a:schemeClr val="folHlink"/>
                </a:solidFill>
              </a:rPr>
              <a:t>//</a:t>
            </a:r>
            <a:r>
              <a:rPr lang="zh-CN" altLang="en-US" sz="2400" dirty="0">
                <a:solidFill>
                  <a:schemeClr val="folHlink"/>
                </a:solidFill>
              </a:rPr>
              <a:t>右子树进队列</a:t>
            </a:r>
          </a:p>
          <a:p>
            <a:pPr>
              <a:lnSpc>
                <a:spcPct val="82000"/>
              </a:lnSpc>
              <a:buFont typeface="Wingdings" pitchFamily="2" charset="2"/>
              <a:buNone/>
            </a:pPr>
            <a:r>
              <a:rPr lang="zh-CN" altLang="en-US" sz="2400" dirty="0"/>
              <a:t>		</a:t>
            </a:r>
            <a:r>
              <a:rPr lang="en-US" altLang="zh-CN" sz="2400" dirty="0"/>
              <a:t>if(pointer-&gt;</a:t>
            </a:r>
            <a:r>
              <a:rPr lang="en-US" altLang="zh-CN" sz="2400" dirty="0" err="1"/>
              <a:t>rightchild</a:t>
            </a:r>
            <a:r>
              <a:rPr lang="en-US" altLang="zh-CN" sz="2400" dirty="0"/>
              <a:t>())</a:t>
            </a:r>
          </a:p>
          <a:p>
            <a:pPr>
              <a:lnSpc>
                <a:spcPct val="82000"/>
              </a:lnSpc>
              <a:buFont typeface="Wingdings" pitchFamily="2" charset="2"/>
              <a:buNone/>
            </a:pPr>
            <a:r>
              <a:rPr lang="en-US" altLang="zh-CN" sz="2400" dirty="0"/>
              <a:t>			</a:t>
            </a:r>
            <a:r>
              <a:rPr lang="en-US" altLang="zh-CN" sz="2400" dirty="0" err="1"/>
              <a:t>aQueue.push</a:t>
            </a:r>
            <a:r>
              <a:rPr lang="en-US" altLang="zh-CN" sz="2400" dirty="0"/>
              <a:t>(pointer-&gt;</a:t>
            </a:r>
            <a:r>
              <a:rPr lang="en-US" altLang="zh-CN" sz="2400" dirty="0" err="1"/>
              <a:t>rightchild</a:t>
            </a:r>
            <a:r>
              <a:rPr lang="en-US" altLang="zh-CN" sz="2400" dirty="0"/>
              <a:t>()); 	</a:t>
            </a:r>
          </a:p>
          <a:p>
            <a:pPr>
              <a:lnSpc>
                <a:spcPct val="82000"/>
              </a:lnSpc>
              <a:buFont typeface="Wingdings" pitchFamily="2" charset="2"/>
              <a:buNone/>
            </a:pPr>
            <a:r>
              <a:rPr lang="en-US" altLang="zh-CN" sz="2400" dirty="0"/>
              <a:t>	</a:t>
            </a:r>
            <a:r>
              <a:rPr lang="en-US" altLang="zh-CN" sz="2400" dirty="0" smtClean="0"/>
              <a:t>} </a:t>
            </a:r>
            <a:r>
              <a:rPr lang="en-US" altLang="zh-CN" sz="2400" dirty="0" smtClean="0">
                <a:solidFill>
                  <a:schemeClr val="folHlink"/>
                </a:solidFill>
              </a:rPr>
              <a:t>//</a:t>
            </a:r>
            <a:r>
              <a:rPr lang="en-US" altLang="zh-CN" sz="2400" dirty="0">
                <a:solidFill>
                  <a:schemeClr val="folHlink"/>
                </a:solidFill>
              </a:rPr>
              <a:t>end while</a:t>
            </a:r>
          </a:p>
          <a:p>
            <a:pPr>
              <a:lnSpc>
                <a:spcPct val="82000"/>
              </a:lnSpc>
              <a:buFont typeface="Wingdings" pitchFamily="2" charset="2"/>
              <a:buNone/>
            </a:pPr>
            <a:r>
              <a:rPr lang="en-US" altLang="zh-CN" sz="2400" dirty="0"/>
              <a:t>}</a:t>
            </a:r>
          </a:p>
        </p:txBody>
      </p:sp>
      <p:pic>
        <p:nvPicPr>
          <p:cNvPr id="9" name="Picture 4" descr="图片5"/>
          <p:cNvPicPr>
            <a:picLocks noChangeAspect="1" noChangeArrowheads="1"/>
          </p:cNvPicPr>
          <p:nvPr/>
        </p:nvPicPr>
        <p:blipFill>
          <a:blip r:embed="rId2" cstate="print"/>
          <a:srcRect/>
          <a:stretch>
            <a:fillRect/>
          </a:stretch>
        </p:blipFill>
        <p:spPr bwMode="auto">
          <a:xfrm>
            <a:off x="4614863" y="42863"/>
            <a:ext cx="4500562" cy="2503487"/>
          </a:xfrm>
          <a:prstGeom prst="rect">
            <a:avLst/>
          </a:prstGeom>
          <a:ln>
            <a:noFill/>
          </a:ln>
          <a:effectLst>
            <a:outerShdw blurRad="292100" dist="139700" dir="2700000" algn="tl" rotWithShape="0">
              <a:srgbClr val="333333">
                <a:alpha val="65000"/>
              </a:srgbClr>
            </a:outerShdw>
          </a:effectLst>
        </p:spPr>
      </p:pic>
      <p:sp>
        <p:nvSpPr>
          <p:cNvPr id="10" name="Rectangle 5"/>
          <p:cNvSpPr>
            <a:spLocks noChangeArrowheads="1"/>
          </p:cNvSpPr>
          <p:nvPr/>
        </p:nvSpPr>
        <p:spPr bwMode="auto">
          <a:xfrm>
            <a:off x="6848475" y="1412875"/>
            <a:ext cx="663575" cy="417513"/>
          </a:xfrm>
          <a:prstGeom prst="rect">
            <a:avLst/>
          </a:prstGeom>
          <a:noFill/>
          <a:ln w="44450" algn="ctr">
            <a:solidFill>
              <a:srgbClr val="00CC00"/>
            </a:solidFill>
            <a:miter lim="800000"/>
            <a:headEnd/>
            <a:tailEnd/>
          </a:ln>
          <a:effectLst/>
        </p:spPr>
        <p:txBody>
          <a:bodyPr wrap="none" anchor="ctr"/>
          <a:lstStyle/>
          <a:p>
            <a:endParaRPr lang="zh-CN" altLang="en-US"/>
          </a:p>
        </p:txBody>
      </p:sp>
      <p:sp>
        <p:nvSpPr>
          <p:cNvPr id="11" name="Rectangle 6"/>
          <p:cNvSpPr>
            <a:spLocks noChangeArrowheads="1"/>
          </p:cNvSpPr>
          <p:nvPr/>
        </p:nvSpPr>
        <p:spPr bwMode="auto">
          <a:xfrm>
            <a:off x="7978775" y="1385888"/>
            <a:ext cx="663575" cy="417512"/>
          </a:xfrm>
          <a:prstGeom prst="rect">
            <a:avLst/>
          </a:prstGeom>
          <a:noFill/>
          <a:ln w="44450" algn="ctr">
            <a:solidFill>
              <a:srgbClr val="00CC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18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18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1827">
                                            <p:txEl>
                                              <p:pRg st="8" end="8"/>
                                            </p:txEl>
                                          </p:spTgt>
                                        </p:tgtEl>
                                        <p:attrNameLst>
                                          <p:attrName>style.visibility</p:attrName>
                                        </p:attrNameLst>
                                      </p:cBhvr>
                                      <p:to>
                                        <p:strVal val="visible"/>
                                      </p:to>
                                    </p:set>
                                  </p:childTnLst>
                                </p:cTn>
                              </p:par>
                              <p:par>
                                <p:cTn id="15" presetID="17"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12E3758D-BECE-4F85-9D8A-5C8FDFA22EFA}" type="slidenum">
              <a:rPr lang="en-US" altLang="zh-CN"/>
              <a:pPr/>
              <a:t>33</a:t>
            </a:fld>
            <a:endParaRPr lang="en-US" altLang="zh-CN"/>
          </a:p>
        </p:txBody>
      </p:sp>
      <p:sp>
        <p:nvSpPr>
          <p:cNvPr id="1101827" name="Rectangle 3"/>
          <p:cNvSpPr>
            <a:spLocks noGrp="1" noChangeArrowheads="1"/>
          </p:cNvSpPr>
          <p:nvPr>
            <p:ph type="body" sz="half" idx="1"/>
          </p:nvPr>
        </p:nvSpPr>
        <p:spPr>
          <a:xfrm>
            <a:off x="298450" y="2011363"/>
            <a:ext cx="8642350" cy="4903787"/>
          </a:xfrm>
        </p:spPr>
        <p:txBody>
          <a:bodyPr/>
          <a:lstStyle/>
          <a:p>
            <a:pPr>
              <a:lnSpc>
                <a:spcPct val="82000"/>
              </a:lnSpc>
              <a:buNone/>
            </a:pPr>
            <a:r>
              <a:rPr lang="en-US" altLang="zh-CN" sz="2400" dirty="0" smtClean="0"/>
              <a:t>	while(!</a:t>
            </a:r>
            <a:r>
              <a:rPr lang="en-US" altLang="zh-CN" sz="2400" dirty="0" err="1" smtClean="0"/>
              <a:t>aQueue.empty</a:t>
            </a:r>
            <a:r>
              <a:rPr lang="en-US" altLang="zh-CN" sz="2400" dirty="0" smtClean="0"/>
              <a:t>())</a:t>
            </a:r>
            <a:r>
              <a:rPr lang="en-US" altLang="zh-CN" sz="2400" dirty="0"/>
              <a:t>	</a:t>
            </a:r>
            <a:r>
              <a:rPr lang="en-US" altLang="zh-CN" sz="2400" dirty="0" smtClean="0"/>
              <a:t>{</a:t>
            </a:r>
            <a:endParaRPr lang="en-US" altLang="zh-CN" sz="2400" dirty="0"/>
          </a:p>
          <a:p>
            <a:pPr>
              <a:lnSpc>
                <a:spcPct val="82000"/>
              </a:lnSpc>
              <a:buFont typeface="Wingdings" pitchFamily="2" charset="2"/>
              <a:buNone/>
            </a:pPr>
            <a:r>
              <a:rPr lang="en-US" altLang="zh-CN" sz="2400" dirty="0"/>
              <a:t>		</a:t>
            </a:r>
            <a:r>
              <a:rPr lang="en-US" altLang="zh-CN" sz="2400" dirty="0">
                <a:solidFill>
                  <a:schemeClr val="folHlink"/>
                </a:solidFill>
              </a:rPr>
              <a:t>//</a:t>
            </a:r>
            <a:r>
              <a:rPr lang="zh-CN" altLang="en-US" sz="2400" dirty="0">
                <a:solidFill>
                  <a:schemeClr val="folHlink"/>
                </a:solidFill>
              </a:rPr>
              <a:t>取队列首结点</a:t>
            </a:r>
          </a:p>
          <a:p>
            <a:pPr>
              <a:lnSpc>
                <a:spcPct val="82000"/>
              </a:lnSpc>
              <a:buFont typeface="Wingdings" pitchFamily="2" charset="2"/>
              <a:buNone/>
            </a:pPr>
            <a:r>
              <a:rPr lang="zh-CN" altLang="en-US" sz="2400" dirty="0"/>
              <a:t>		</a:t>
            </a:r>
            <a:r>
              <a:rPr lang="en-US" altLang="zh-CN" sz="2400" dirty="0"/>
              <a:t>pointer=</a:t>
            </a:r>
            <a:r>
              <a:rPr lang="en-US" altLang="zh-CN" sz="2400" dirty="0" err="1"/>
              <a:t>aQueue.front</a:t>
            </a:r>
            <a:r>
              <a:rPr lang="en-US" altLang="zh-CN" sz="2400" dirty="0"/>
              <a:t>();</a:t>
            </a:r>
          </a:p>
          <a:p>
            <a:pPr>
              <a:lnSpc>
                <a:spcPct val="82000"/>
              </a:lnSpc>
              <a:buFont typeface="Wingdings" pitchFamily="2" charset="2"/>
              <a:buNone/>
            </a:pPr>
            <a:r>
              <a:rPr lang="en-US" altLang="zh-CN" sz="2400" dirty="0"/>
              <a:t>	 	Visit(pointer-&gt;value</a:t>
            </a:r>
            <a:r>
              <a:rPr lang="en-US" altLang="zh-CN" sz="2400" dirty="0" smtClean="0"/>
              <a:t>());   </a:t>
            </a:r>
            <a:r>
              <a:rPr lang="en-US" altLang="zh-CN" sz="2400" dirty="0" smtClean="0">
                <a:solidFill>
                  <a:schemeClr val="folHlink"/>
                </a:solidFill>
              </a:rPr>
              <a:t>//</a:t>
            </a:r>
            <a:r>
              <a:rPr lang="zh-CN" altLang="en-US" sz="2400" dirty="0">
                <a:solidFill>
                  <a:schemeClr val="folHlink"/>
                </a:solidFill>
              </a:rPr>
              <a:t>访问当前结点</a:t>
            </a:r>
          </a:p>
          <a:p>
            <a:pPr>
              <a:lnSpc>
                <a:spcPct val="82000"/>
              </a:lnSpc>
              <a:buFont typeface="Wingdings" pitchFamily="2" charset="2"/>
              <a:buNone/>
            </a:pPr>
            <a:r>
              <a:rPr lang="zh-CN" altLang="en-US" sz="2400" dirty="0"/>
              <a:t>		</a:t>
            </a:r>
            <a:r>
              <a:rPr lang="en-US" altLang="zh-CN" sz="2400" dirty="0"/>
              <a:t>aQueue.pop();</a:t>
            </a:r>
          </a:p>
          <a:p>
            <a:pPr>
              <a:lnSpc>
                <a:spcPct val="82000"/>
              </a:lnSpc>
              <a:buFont typeface="Wingdings" pitchFamily="2" charset="2"/>
              <a:buNone/>
            </a:pPr>
            <a:r>
              <a:rPr lang="en-US" altLang="zh-CN" sz="2400" dirty="0"/>
              <a:t>		</a:t>
            </a:r>
            <a:r>
              <a:rPr lang="en-US" altLang="zh-CN" sz="2400" dirty="0">
                <a:solidFill>
                  <a:schemeClr val="folHlink"/>
                </a:solidFill>
              </a:rPr>
              <a:t>//</a:t>
            </a:r>
            <a:r>
              <a:rPr lang="zh-CN" altLang="en-US" sz="2400" dirty="0">
                <a:solidFill>
                  <a:schemeClr val="folHlink"/>
                </a:solidFill>
              </a:rPr>
              <a:t>左子树进队列</a:t>
            </a:r>
          </a:p>
          <a:p>
            <a:pPr>
              <a:lnSpc>
                <a:spcPct val="82000"/>
              </a:lnSpc>
              <a:buFont typeface="Wingdings" pitchFamily="2" charset="2"/>
              <a:buNone/>
            </a:pPr>
            <a:r>
              <a:rPr lang="zh-CN" altLang="en-US" sz="2400" dirty="0"/>
              <a:t>		</a:t>
            </a:r>
            <a:r>
              <a:rPr lang="en-US" altLang="zh-CN" sz="2400" dirty="0"/>
              <a:t>if(pointer-&gt;</a:t>
            </a:r>
            <a:r>
              <a:rPr lang="en-US" altLang="zh-CN" sz="2400" dirty="0" err="1"/>
              <a:t>leftchild</a:t>
            </a:r>
            <a:r>
              <a:rPr lang="en-US" altLang="zh-CN" sz="2400" dirty="0"/>
              <a:t>())		</a:t>
            </a:r>
          </a:p>
          <a:p>
            <a:pPr>
              <a:lnSpc>
                <a:spcPct val="82000"/>
              </a:lnSpc>
              <a:buFont typeface="Wingdings" pitchFamily="2" charset="2"/>
              <a:buNone/>
            </a:pPr>
            <a:r>
              <a:rPr lang="en-US" altLang="zh-CN" sz="2400" dirty="0"/>
              <a:t>			</a:t>
            </a:r>
            <a:r>
              <a:rPr lang="en-US" altLang="zh-CN" sz="2400" dirty="0" err="1"/>
              <a:t>aQueue.push</a:t>
            </a:r>
            <a:r>
              <a:rPr lang="en-US" altLang="zh-CN" sz="2400" dirty="0"/>
              <a:t>(pointer-&gt;</a:t>
            </a:r>
            <a:r>
              <a:rPr lang="en-US" altLang="zh-CN" sz="2400" dirty="0" err="1"/>
              <a:t>leftchild</a:t>
            </a:r>
            <a:r>
              <a:rPr lang="en-US" altLang="zh-CN" sz="2400" dirty="0"/>
              <a:t>());</a:t>
            </a:r>
          </a:p>
          <a:p>
            <a:pPr>
              <a:lnSpc>
                <a:spcPct val="82000"/>
              </a:lnSpc>
              <a:buFont typeface="Wingdings" pitchFamily="2" charset="2"/>
              <a:buNone/>
            </a:pPr>
            <a:r>
              <a:rPr lang="en-US" altLang="zh-CN" sz="2400" dirty="0"/>
              <a:t>		</a:t>
            </a:r>
            <a:r>
              <a:rPr lang="en-US" altLang="zh-CN" sz="2400" dirty="0">
                <a:solidFill>
                  <a:schemeClr val="folHlink"/>
                </a:solidFill>
              </a:rPr>
              <a:t>//</a:t>
            </a:r>
            <a:r>
              <a:rPr lang="zh-CN" altLang="en-US" sz="2400" dirty="0">
                <a:solidFill>
                  <a:schemeClr val="folHlink"/>
                </a:solidFill>
              </a:rPr>
              <a:t>右子树进队列</a:t>
            </a:r>
          </a:p>
          <a:p>
            <a:pPr>
              <a:lnSpc>
                <a:spcPct val="82000"/>
              </a:lnSpc>
              <a:buFont typeface="Wingdings" pitchFamily="2" charset="2"/>
              <a:buNone/>
            </a:pPr>
            <a:r>
              <a:rPr lang="zh-CN" altLang="en-US" sz="2400" dirty="0"/>
              <a:t>		</a:t>
            </a:r>
            <a:r>
              <a:rPr lang="en-US" altLang="zh-CN" sz="2400" dirty="0"/>
              <a:t>if(pointer-&gt;</a:t>
            </a:r>
            <a:r>
              <a:rPr lang="en-US" altLang="zh-CN" sz="2400" dirty="0" err="1"/>
              <a:t>rightchild</a:t>
            </a:r>
            <a:r>
              <a:rPr lang="en-US" altLang="zh-CN" sz="2400" dirty="0"/>
              <a:t>())</a:t>
            </a:r>
          </a:p>
          <a:p>
            <a:pPr>
              <a:lnSpc>
                <a:spcPct val="82000"/>
              </a:lnSpc>
              <a:buFont typeface="Wingdings" pitchFamily="2" charset="2"/>
              <a:buNone/>
            </a:pPr>
            <a:r>
              <a:rPr lang="en-US" altLang="zh-CN" sz="2400" dirty="0"/>
              <a:t>			</a:t>
            </a:r>
            <a:r>
              <a:rPr lang="en-US" altLang="zh-CN" sz="2400" dirty="0" err="1"/>
              <a:t>aQueue.push</a:t>
            </a:r>
            <a:r>
              <a:rPr lang="en-US" altLang="zh-CN" sz="2400" dirty="0"/>
              <a:t>(pointer-&gt;</a:t>
            </a:r>
            <a:r>
              <a:rPr lang="en-US" altLang="zh-CN" sz="2400" dirty="0" err="1"/>
              <a:t>rightchild</a:t>
            </a:r>
            <a:r>
              <a:rPr lang="en-US" altLang="zh-CN" sz="2400" dirty="0"/>
              <a:t>()); 	</a:t>
            </a:r>
          </a:p>
          <a:p>
            <a:pPr>
              <a:lnSpc>
                <a:spcPct val="82000"/>
              </a:lnSpc>
              <a:buFont typeface="Wingdings" pitchFamily="2" charset="2"/>
              <a:buNone/>
            </a:pPr>
            <a:r>
              <a:rPr lang="en-US" altLang="zh-CN" sz="2400" dirty="0"/>
              <a:t>	</a:t>
            </a:r>
            <a:r>
              <a:rPr lang="en-US" altLang="zh-CN" sz="2400" dirty="0" smtClean="0"/>
              <a:t>} </a:t>
            </a:r>
            <a:r>
              <a:rPr lang="en-US" altLang="zh-CN" sz="2400" dirty="0" smtClean="0">
                <a:solidFill>
                  <a:schemeClr val="folHlink"/>
                </a:solidFill>
              </a:rPr>
              <a:t>//</a:t>
            </a:r>
            <a:r>
              <a:rPr lang="en-US" altLang="zh-CN" sz="2400" dirty="0">
                <a:solidFill>
                  <a:schemeClr val="folHlink"/>
                </a:solidFill>
              </a:rPr>
              <a:t>end while</a:t>
            </a:r>
          </a:p>
          <a:p>
            <a:pPr>
              <a:lnSpc>
                <a:spcPct val="82000"/>
              </a:lnSpc>
              <a:buFont typeface="Wingdings" pitchFamily="2" charset="2"/>
              <a:buNone/>
            </a:pPr>
            <a:r>
              <a:rPr lang="en-US" altLang="zh-CN" sz="2400" dirty="0"/>
              <a:t>}</a:t>
            </a:r>
          </a:p>
        </p:txBody>
      </p:sp>
      <p:pic>
        <p:nvPicPr>
          <p:cNvPr id="9" name="Picture 4" descr="图片5"/>
          <p:cNvPicPr>
            <a:picLocks noChangeAspect="1" noChangeArrowheads="1"/>
          </p:cNvPicPr>
          <p:nvPr/>
        </p:nvPicPr>
        <p:blipFill>
          <a:blip r:embed="rId2" cstate="print"/>
          <a:srcRect/>
          <a:stretch>
            <a:fillRect/>
          </a:stretch>
        </p:blipFill>
        <p:spPr bwMode="auto">
          <a:xfrm>
            <a:off x="4614863" y="42863"/>
            <a:ext cx="4500562" cy="2503487"/>
          </a:xfrm>
          <a:prstGeom prst="rect">
            <a:avLst/>
          </a:prstGeom>
          <a:ln>
            <a:noFill/>
          </a:ln>
          <a:effectLst>
            <a:outerShdw blurRad="292100" dist="139700" dir="2700000" algn="tl" rotWithShape="0">
              <a:srgbClr val="333333">
                <a:alpha val="65000"/>
              </a:srgbClr>
            </a:outerShdw>
          </a:effectLst>
        </p:spPr>
      </p:pic>
      <p:sp>
        <p:nvSpPr>
          <p:cNvPr id="10" name="Rectangle 5"/>
          <p:cNvSpPr>
            <a:spLocks noChangeArrowheads="1"/>
          </p:cNvSpPr>
          <p:nvPr/>
        </p:nvSpPr>
        <p:spPr bwMode="auto">
          <a:xfrm>
            <a:off x="6848475" y="1412875"/>
            <a:ext cx="663575" cy="417513"/>
          </a:xfrm>
          <a:prstGeom prst="rect">
            <a:avLst/>
          </a:prstGeom>
          <a:noFill/>
          <a:ln w="44450" algn="ctr">
            <a:solidFill>
              <a:srgbClr val="00CC00"/>
            </a:solidFill>
            <a:miter lim="800000"/>
            <a:headEnd/>
            <a:tailEnd/>
          </a:ln>
          <a:effectLst/>
        </p:spPr>
        <p:txBody>
          <a:bodyPr wrap="none" anchor="ctr"/>
          <a:lstStyle/>
          <a:p>
            <a:endParaRPr lang="zh-CN" altLang="en-US"/>
          </a:p>
        </p:txBody>
      </p:sp>
      <p:sp>
        <p:nvSpPr>
          <p:cNvPr id="11" name="Rectangle 6"/>
          <p:cNvSpPr>
            <a:spLocks noChangeArrowheads="1"/>
          </p:cNvSpPr>
          <p:nvPr/>
        </p:nvSpPr>
        <p:spPr bwMode="auto">
          <a:xfrm>
            <a:off x="7978775" y="1385888"/>
            <a:ext cx="663575" cy="417512"/>
          </a:xfrm>
          <a:prstGeom prst="rect">
            <a:avLst/>
          </a:prstGeom>
          <a:noFill/>
          <a:ln w="44450" algn="ctr">
            <a:solidFill>
              <a:srgbClr val="00CC00"/>
            </a:solidFill>
            <a:miter lim="800000"/>
            <a:headEnd/>
            <a:tailEnd/>
          </a:ln>
          <a:effectLst/>
        </p:spPr>
        <p:txBody>
          <a:bodyPr wrap="none" anchor="ctr"/>
          <a:lstStyle/>
          <a:p>
            <a:endParaRPr lang="zh-CN" altLang="en-US"/>
          </a:p>
        </p:txBody>
      </p:sp>
      <p:sp>
        <p:nvSpPr>
          <p:cNvPr id="7" name="AutoShape 7"/>
          <p:cNvSpPr>
            <a:spLocks noChangeArrowheads="1"/>
          </p:cNvSpPr>
          <p:nvPr/>
        </p:nvSpPr>
        <p:spPr bwMode="auto">
          <a:xfrm>
            <a:off x="182982" y="1589978"/>
            <a:ext cx="5256212" cy="4895850"/>
          </a:xfrm>
          <a:prstGeom prst="wedgeRoundRectCallout">
            <a:avLst>
              <a:gd name="adj1" fmla="val 81615"/>
              <a:gd name="adj2" fmla="val -47694"/>
              <a:gd name="adj3" fmla="val 16667"/>
            </a:avLst>
          </a:prstGeom>
          <a:solidFill>
            <a:srgbClr val="CCFFCC"/>
          </a:solidFill>
          <a:ln w="28575" algn="ctr">
            <a:solidFill>
              <a:schemeClr val="folHlink"/>
            </a:solidFill>
            <a:prstDash val="lgDash"/>
            <a:miter lim="800000"/>
            <a:headEnd/>
            <a:tailEnd/>
          </a:ln>
          <a:effectLst/>
        </p:spPr>
        <p:txBody>
          <a:bodyPr/>
          <a:lstStyle/>
          <a:p>
            <a:r>
              <a:rPr lang="en-US" altLang="zh-CN" dirty="0">
                <a:effectLst/>
              </a:rPr>
              <a:t>1.</a:t>
            </a:r>
            <a:r>
              <a:rPr lang="zh-CN" altLang="en-US" dirty="0">
                <a:effectLst/>
              </a:rPr>
              <a:t>同一层中，按照</a:t>
            </a:r>
            <a:r>
              <a:rPr lang="zh-CN" altLang="en-US" dirty="0">
                <a:solidFill>
                  <a:srgbClr val="CC0000"/>
                </a:solidFill>
                <a:effectLst/>
              </a:rPr>
              <a:t>从左到右</a:t>
            </a:r>
            <a:r>
              <a:rPr lang="zh-CN" altLang="en-US" dirty="0">
                <a:effectLst/>
              </a:rPr>
              <a:t>的顺序访问结点</a:t>
            </a:r>
            <a:r>
              <a:rPr lang="en-US" altLang="zh-CN" dirty="0">
                <a:effectLst/>
              </a:rPr>
              <a:t>; </a:t>
            </a:r>
            <a:r>
              <a:rPr lang="zh-CN" altLang="en-US" dirty="0">
                <a:effectLst/>
              </a:rPr>
              <a:t>如果两个结点连续</a:t>
            </a:r>
            <a:r>
              <a:rPr lang="en-US" altLang="zh-CN" dirty="0">
                <a:effectLst/>
              </a:rPr>
              <a:t>, </a:t>
            </a:r>
            <a:r>
              <a:rPr lang="zh-CN" altLang="en-US" dirty="0">
                <a:effectLst/>
              </a:rPr>
              <a:t>它们的左右孩子结点进入队列以后</a:t>
            </a:r>
            <a:r>
              <a:rPr lang="en-US" altLang="zh-CN" dirty="0">
                <a:effectLst/>
              </a:rPr>
              <a:t>,  </a:t>
            </a:r>
            <a:r>
              <a:rPr lang="zh-CN" altLang="en-US" dirty="0">
                <a:effectLst/>
              </a:rPr>
              <a:t>仍然会保持父母结点的先后顺序</a:t>
            </a:r>
            <a:r>
              <a:rPr lang="en-US" altLang="zh-CN" dirty="0">
                <a:effectLst/>
              </a:rPr>
              <a:t>, </a:t>
            </a:r>
            <a:r>
              <a:rPr lang="zh-CN" altLang="en-US" dirty="0">
                <a:effectLst/>
              </a:rPr>
              <a:t>且左孩子结点先于右孩子结点进入队列</a:t>
            </a:r>
            <a:r>
              <a:rPr lang="en-US" altLang="zh-CN" dirty="0">
                <a:effectLst/>
              </a:rPr>
              <a:t>, </a:t>
            </a:r>
            <a:r>
              <a:rPr lang="zh-CN" altLang="en-US" dirty="0">
                <a:effectLst/>
              </a:rPr>
              <a:t>并且进驻队列是在一个连续区域</a:t>
            </a:r>
            <a:r>
              <a:rPr lang="en-US" altLang="zh-CN" dirty="0">
                <a:effectLst/>
              </a:rPr>
              <a:t>, </a:t>
            </a:r>
            <a:r>
              <a:rPr lang="zh-CN" altLang="en-US" dirty="0">
                <a:effectLst/>
              </a:rPr>
              <a:t>从而可以保证下一层的结点</a:t>
            </a:r>
            <a:r>
              <a:rPr lang="zh-CN" altLang="en-US" dirty="0">
                <a:solidFill>
                  <a:srgbClr val="CC0000"/>
                </a:solidFill>
                <a:effectLst/>
              </a:rPr>
              <a:t>从左到右</a:t>
            </a:r>
            <a:r>
              <a:rPr lang="zh-CN" altLang="en-US" dirty="0">
                <a:effectLst/>
              </a:rPr>
              <a:t>的顺序访问。</a:t>
            </a:r>
          </a:p>
          <a:p>
            <a:endParaRPr lang="zh-CN" altLang="en-US" dirty="0">
              <a:effectLst/>
            </a:endParaRPr>
          </a:p>
          <a:p>
            <a:r>
              <a:rPr lang="en-US" altLang="zh-CN" dirty="0">
                <a:effectLst/>
              </a:rPr>
              <a:t>2. </a:t>
            </a:r>
            <a:r>
              <a:rPr lang="zh-CN" altLang="en-US" dirty="0">
                <a:effectLst/>
              </a:rPr>
              <a:t>如果上一层结点的访问顺序符合广度优先周游</a:t>
            </a:r>
            <a:r>
              <a:rPr lang="en-US" altLang="zh-CN" dirty="0">
                <a:effectLst/>
              </a:rPr>
              <a:t>; </a:t>
            </a:r>
            <a:r>
              <a:rPr lang="zh-CN" altLang="en-US" dirty="0">
                <a:effectLst/>
              </a:rPr>
              <a:t>那么根据第一点，我们可以得到当前层的访问顺序也符合广度优先周游。</a:t>
            </a:r>
          </a:p>
          <a:p>
            <a:endParaRPr lang="zh-CN" altLang="en-US" dirty="0">
              <a:effectLst/>
            </a:endParaRPr>
          </a:p>
          <a:p>
            <a:r>
              <a:rPr lang="en-US" altLang="zh-CN" dirty="0">
                <a:effectLst/>
              </a:rPr>
              <a:t>3. </a:t>
            </a:r>
            <a:r>
              <a:rPr lang="zh-CN" altLang="en-US" dirty="0">
                <a:effectLst/>
              </a:rPr>
              <a:t>显然第</a:t>
            </a:r>
            <a:r>
              <a:rPr lang="en-US" altLang="zh-CN" dirty="0">
                <a:effectLst/>
              </a:rPr>
              <a:t>0</a:t>
            </a:r>
            <a:r>
              <a:rPr lang="zh-CN" altLang="en-US" dirty="0">
                <a:effectLst/>
              </a:rPr>
              <a:t>层根结点的左右孩子结点入队列后，第</a:t>
            </a:r>
            <a:r>
              <a:rPr lang="en-US" altLang="zh-CN" dirty="0">
                <a:effectLst/>
              </a:rPr>
              <a:t>1</a:t>
            </a:r>
            <a:r>
              <a:rPr lang="zh-CN" altLang="en-US" dirty="0">
                <a:effectLst/>
              </a:rPr>
              <a:t>层结点的访问符合广度优先顺序</a:t>
            </a:r>
          </a:p>
          <a:p>
            <a:endParaRPr lang="zh-CN" altLang="en-US" dirty="0">
              <a:effectLst/>
            </a:endParaRPr>
          </a:p>
          <a:p>
            <a:r>
              <a:rPr lang="en-US" altLang="zh-CN" dirty="0">
                <a:effectLst/>
              </a:rPr>
              <a:t>4. </a:t>
            </a:r>
            <a:r>
              <a:rPr lang="zh-CN" altLang="en-US" dirty="0">
                <a:effectLst/>
              </a:rPr>
              <a:t>依据归纳法，程序产生的队列，可以保证 所有层的结点访问顺序符合广度优先周游。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页脚占位符 2"/>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02C5B330-3557-4417-AD27-CE2FF1D41CF8}" type="slidenum">
              <a:rPr lang="en-US" altLang="zh-CN"/>
              <a:pPr/>
              <a:t>34</a:t>
            </a:fld>
            <a:endParaRPr lang="en-US" altLang="zh-CN"/>
          </a:p>
        </p:txBody>
      </p:sp>
      <p:graphicFrame>
        <p:nvGraphicFramePr>
          <p:cNvPr id="1102976" name="Group 128"/>
          <p:cNvGraphicFramePr>
            <a:graphicFrameLocks noGrp="1"/>
          </p:cNvGraphicFramePr>
          <p:nvPr/>
        </p:nvGraphicFramePr>
        <p:xfrm>
          <a:off x="1039813" y="2028825"/>
          <a:ext cx="8953500" cy="4562479"/>
        </p:xfrm>
        <a:graphic>
          <a:graphicData uri="http://schemas.openxmlformats.org/drawingml/2006/table">
            <a:tbl>
              <a:tblPr/>
              <a:tblGrid>
                <a:gridCol w="1595437"/>
                <a:gridCol w="3294063"/>
                <a:gridCol w="4064000"/>
              </a:tblGrid>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Pop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Queue</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Visited</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cap="fla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BC</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5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B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CD</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C</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DEF</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5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D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EF</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ABCD</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E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FG</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ABCDE</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F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GHI</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ABCDEF</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G</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HI</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ABCDEFG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5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H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I</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ABCDEFGH</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a:noFill/>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I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660000"/>
                          </a:solidFill>
                          <a:effectLst/>
                          <a:latin typeface="Verdana" pitchFamily="34" charset="0"/>
                          <a:ea typeface="宋体" pitchFamily="2" charset="-122"/>
                        </a:rPr>
                        <a:t>ABCDEFGHI </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1102981" name="Rectangle 133"/>
          <p:cNvSpPr>
            <a:spLocks noChangeArrowheads="1"/>
          </p:cNvSpPr>
          <p:nvPr/>
        </p:nvSpPr>
        <p:spPr bwMode="auto">
          <a:xfrm>
            <a:off x="0" y="2509838"/>
            <a:ext cx="9420225" cy="387350"/>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2" name="Rectangle 134"/>
          <p:cNvSpPr>
            <a:spLocks noChangeArrowheads="1"/>
          </p:cNvSpPr>
          <p:nvPr/>
        </p:nvSpPr>
        <p:spPr bwMode="auto">
          <a:xfrm>
            <a:off x="0" y="2852738"/>
            <a:ext cx="9420225" cy="433387"/>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3" name="Rectangle 135"/>
          <p:cNvSpPr>
            <a:spLocks noChangeArrowheads="1"/>
          </p:cNvSpPr>
          <p:nvPr/>
        </p:nvSpPr>
        <p:spPr bwMode="auto">
          <a:xfrm>
            <a:off x="0" y="3284538"/>
            <a:ext cx="9420225" cy="387350"/>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4" name="Rectangle 136"/>
          <p:cNvSpPr>
            <a:spLocks noChangeArrowheads="1"/>
          </p:cNvSpPr>
          <p:nvPr/>
        </p:nvSpPr>
        <p:spPr bwMode="auto">
          <a:xfrm>
            <a:off x="0" y="3613150"/>
            <a:ext cx="9420225" cy="495300"/>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5" name="Rectangle 137"/>
          <p:cNvSpPr>
            <a:spLocks noChangeArrowheads="1"/>
          </p:cNvSpPr>
          <p:nvPr/>
        </p:nvSpPr>
        <p:spPr bwMode="auto">
          <a:xfrm>
            <a:off x="0" y="4105275"/>
            <a:ext cx="9420225" cy="387350"/>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6" name="Rectangle 138"/>
          <p:cNvSpPr>
            <a:spLocks noChangeArrowheads="1"/>
          </p:cNvSpPr>
          <p:nvPr/>
        </p:nvSpPr>
        <p:spPr bwMode="auto">
          <a:xfrm>
            <a:off x="0" y="4487863"/>
            <a:ext cx="9420225" cy="387350"/>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7" name="Rectangle 139"/>
          <p:cNvSpPr>
            <a:spLocks noChangeArrowheads="1"/>
          </p:cNvSpPr>
          <p:nvPr/>
        </p:nvSpPr>
        <p:spPr bwMode="auto">
          <a:xfrm>
            <a:off x="0" y="4868863"/>
            <a:ext cx="9420225" cy="504825"/>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8" name="Rectangle 140"/>
          <p:cNvSpPr>
            <a:spLocks noChangeArrowheads="1"/>
          </p:cNvSpPr>
          <p:nvPr/>
        </p:nvSpPr>
        <p:spPr bwMode="auto">
          <a:xfrm>
            <a:off x="0" y="5300663"/>
            <a:ext cx="9420225" cy="504825"/>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89" name="Rectangle 141"/>
          <p:cNvSpPr>
            <a:spLocks noChangeArrowheads="1"/>
          </p:cNvSpPr>
          <p:nvPr/>
        </p:nvSpPr>
        <p:spPr bwMode="auto">
          <a:xfrm>
            <a:off x="0" y="5734050"/>
            <a:ext cx="9420225" cy="522288"/>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sp>
        <p:nvSpPr>
          <p:cNvPr id="1102990" name="Rectangle 142"/>
          <p:cNvSpPr>
            <a:spLocks noChangeArrowheads="1"/>
          </p:cNvSpPr>
          <p:nvPr/>
        </p:nvSpPr>
        <p:spPr bwMode="auto">
          <a:xfrm>
            <a:off x="0" y="6165850"/>
            <a:ext cx="9420225" cy="387350"/>
          </a:xfrm>
          <a:prstGeom prst="rect">
            <a:avLst/>
          </a:prstGeom>
          <a:solidFill>
            <a:srgbClr val="666699"/>
          </a:solidFill>
          <a:ln w="3175" algn="ctr">
            <a:noFill/>
            <a:prstDash val="lgDash"/>
            <a:miter lim="800000"/>
            <a:headEnd/>
            <a:tailEnd/>
          </a:ln>
          <a:effectLst/>
        </p:spPr>
        <p:txBody>
          <a:bodyPr wrap="none" anchor="ctr"/>
          <a:lstStyle/>
          <a:p>
            <a:endParaRPr lang="zh-CN" altLang="en-US"/>
          </a:p>
        </p:txBody>
      </p:sp>
      <p:pic>
        <p:nvPicPr>
          <p:cNvPr id="1103005" name="Picture 157" descr="图片5"/>
          <p:cNvPicPr>
            <a:picLocks noChangeAspect="1" noChangeArrowheads="1"/>
          </p:cNvPicPr>
          <p:nvPr/>
        </p:nvPicPr>
        <p:blipFill>
          <a:blip r:embed="rId2" cstate="print"/>
          <a:srcRect/>
          <a:stretch>
            <a:fillRect/>
          </a:stretch>
        </p:blipFill>
        <p:spPr bwMode="auto">
          <a:xfrm>
            <a:off x="5392738" y="57150"/>
            <a:ext cx="3419475" cy="19018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0298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0298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029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0298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0298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0298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029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0298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0298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029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981" grpId="0" animBg="1"/>
      <p:bldP spid="1102982" grpId="0" animBg="1"/>
      <p:bldP spid="1102983" grpId="0" animBg="1"/>
      <p:bldP spid="1102984" grpId="0" animBg="1"/>
      <p:bldP spid="1102985" grpId="0" animBg="1"/>
      <p:bldP spid="1102986" grpId="0" animBg="1"/>
      <p:bldP spid="1102987" grpId="0" animBg="1"/>
      <p:bldP spid="1102988" grpId="0" animBg="1"/>
      <p:bldP spid="1102989" grpId="0" animBg="1"/>
      <p:bldP spid="110299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F3D09145-35CE-4C14-A542-1750BF3FDD8C}" type="slidenum">
              <a:rPr lang="en-US" altLang="zh-CN"/>
              <a:pPr/>
              <a:t>35</a:t>
            </a:fld>
            <a:endParaRPr lang="en-US" altLang="zh-CN"/>
          </a:p>
        </p:txBody>
      </p:sp>
      <p:sp>
        <p:nvSpPr>
          <p:cNvPr id="1103874" name="Rectangle 2"/>
          <p:cNvSpPr>
            <a:spLocks noGrp="1" noChangeArrowheads="1"/>
          </p:cNvSpPr>
          <p:nvPr>
            <p:ph type="title"/>
          </p:nvPr>
        </p:nvSpPr>
        <p:spPr/>
        <p:txBody>
          <a:bodyPr/>
          <a:lstStyle/>
          <a:p>
            <a:r>
              <a:rPr lang="zh-CN" altLang="en-US" dirty="0"/>
              <a:t>大纲</a:t>
            </a:r>
          </a:p>
        </p:txBody>
      </p:sp>
      <p:sp>
        <p:nvSpPr>
          <p:cNvPr id="1103875" name="Rectangle 3"/>
          <p:cNvSpPr>
            <a:spLocks noGrp="1" noChangeArrowheads="1"/>
          </p:cNvSpPr>
          <p:nvPr>
            <p:ph type="body" idx="1"/>
          </p:nvPr>
        </p:nvSpPr>
        <p:spPr>
          <a:xfrm>
            <a:off x="1182688" y="1989138"/>
            <a:ext cx="7772400" cy="4608512"/>
          </a:xfrm>
        </p:spPr>
        <p:txBody>
          <a:bodyPr/>
          <a:lstStyle/>
          <a:p>
            <a:r>
              <a:rPr lang="en-US" altLang="zh-CN" sz="2800"/>
              <a:t>4.1  </a:t>
            </a:r>
            <a:r>
              <a:rPr lang="zh-CN" altLang="en-US" sz="2800"/>
              <a:t>二叉树的概念</a:t>
            </a:r>
          </a:p>
          <a:p>
            <a:r>
              <a:rPr lang="en-US" altLang="zh-CN" sz="2800"/>
              <a:t>4.2  </a:t>
            </a:r>
            <a:r>
              <a:rPr lang="zh-CN" altLang="en-US" sz="2800"/>
              <a:t>二叉树的主要性质    </a:t>
            </a:r>
          </a:p>
          <a:p>
            <a:r>
              <a:rPr lang="en-US" altLang="zh-CN" sz="2800"/>
              <a:t>4.3  </a:t>
            </a:r>
            <a:r>
              <a:rPr lang="zh-CN" altLang="en-US" sz="2800"/>
              <a:t>二叉树的抽象数据类型</a:t>
            </a:r>
          </a:p>
          <a:p>
            <a:r>
              <a:rPr lang="en-US" altLang="zh-CN" sz="2800"/>
              <a:t>4.4  </a:t>
            </a:r>
            <a:r>
              <a:rPr lang="zh-CN" altLang="en-US" sz="2800"/>
              <a:t>周游二叉树</a:t>
            </a:r>
          </a:p>
          <a:p>
            <a:r>
              <a:rPr lang="en-US" altLang="zh-CN" sz="2800">
                <a:solidFill>
                  <a:schemeClr val="folHlink"/>
                </a:solidFill>
              </a:rPr>
              <a:t>4.5  </a:t>
            </a:r>
            <a:r>
              <a:rPr lang="zh-CN" altLang="en-US" sz="2800">
                <a:solidFill>
                  <a:schemeClr val="folHlink"/>
                </a:solidFill>
              </a:rPr>
              <a:t>二叉树的实现</a:t>
            </a:r>
          </a:p>
          <a:p>
            <a:r>
              <a:rPr lang="en-US" altLang="zh-CN" sz="2800"/>
              <a:t>4.6  </a:t>
            </a:r>
            <a:r>
              <a:rPr lang="zh-CN" altLang="en-US" sz="2800"/>
              <a:t>二叉搜索树</a:t>
            </a:r>
          </a:p>
          <a:p>
            <a:r>
              <a:rPr lang="en-US" altLang="zh-CN" sz="2800"/>
              <a:t>4.7  </a:t>
            </a:r>
            <a:r>
              <a:rPr lang="zh-CN" altLang="en-US" sz="2800"/>
              <a:t>堆与优先队列</a:t>
            </a:r>
          </a:p>
          <a:p>
            <a:r>
              <a:rPr lang="en-US" altLang="zh-CN" sz="2800"/>
              <a:t>4.8  Huffman</a:t>
            </a:r>
            <a:r>
              <a:rPr lang="zh-CN" altLang="en-US" sz="2800"/>
              <a:t>编码树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103875">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A753EFBF-ABCD-4BF5-9E14-C8CEA32E1AF4}" type="slidenum">
              <a:rPr lang="en-US" altLang="zh-CN"/>
              <a:pPr/>
              <a:t>36</a:t>
            </a:fld>
            <a:endParaRPr lang="en-US" altLang="zh-CN"/>
          </a:p>
        </p:txBody>
      </p:sp>
      <p:sp>
        <p:nvSpPr>
          <p:cNvPr id="1104898" name="Rectangle 2"/>
          <p:cNvSpPr>
            <a:spLocks noGrp="1" noChangeArrowheads="1"/>
          </p:cNvSpPr>
          <p:nvPr>
            <p:ph type="title"/>
          </p:nvPr>
        </p:nvSpPr>
        <p:spPr/>
        <p:txBody>
          <a:bodyPr/>
          <a:lstStyle/>
          <a:p>
            <a:r>
              <a:rPr lang="en-US" altLang="zh-CN" dirty="0"/>
              <a:t>4.5  </a:t>
            </a:r>
            <a:r>
              <a:rPr lang="zh-CN" altLang="en-US" dirty="0"/>
              <a:t>二叉树的实现 </a:t>
            </a:r>
          </a:p>
        </p:txBody>
      </p:sp>
      <p:sp>
        <p:nvSpPr>
          <p:cNvPr id="1104899" name="Rectangle 3"/>
          <p:cNvSpPr>
            <a:spLocks noGrp="1" noChangeArrowheads="1"/>
          </p:cNvSpPr>
          <p:nvPr>
            <p:ph type="body" idx="1"/>
          </p:nvPr>
        </p:nvSpPr>
        <p:spPr/>
        <p:txBody>
          <a:bodyPr/>
          <a:lstStyle/>
          <a:p>
            <a:pPr>
              <a:lnSpc>
                <a:spcPct val="140000"/>
              </a:lnSpc>
            </a:pPr>
            <a:r>
              <a:rPr lang="en-US" altLang="zh-CN">
                <a:solidFill>
                  <a:schemeClr val="folHlink"/>
                </a:solidFill>
              </a:rPr>
              <a:t>4.5.1  </a:t>
            </a:r>
            <a:r>
              <a:rPr lang="zh-CN" altLang="en-US">
                <a:solidFill>
                  <a:schemeClr val="folHlink"/>
                </a:solidFill>
              </a:rPr>
              <a:t>用指针实现二叉树 </a:t>
            </a:r>
          </a:p>
          <a:p>
            <a:pPr algn="just">
              <a:lnSpc>
                <a:spcPct val="140000"/>
              </a:lnSpc>
            </a:pPr>
            <a:r>
              <a:rPr lang="en-US" altLang="zh-CN"/>
              <a:t>4.5.2  </a:t>
            </a:r>
            <a:r>
              <a:rPr lang="zh-CN" altLang="en-US"/>
              <a:t>空间开销分析</a:t>
            </a:r>
          </a:p>
          <a:p>
            <a:pPr algn="just">
              <a:lnSpc>
                <a:spcPct val="140000"/>
              </a:lnSpc>
            </a:pPr>
            <a:r>
              <a:rPr lang="en-US" altLang="zh-CN"/>
              <a:t>4.5.3  </a:t>
            </a:r>
            <a:r>
              <a:rPr lang="zh-CN" altLang="en-US"/>
              <a:t>用数组实现完全二叉树</a:t>
            </a:r>
          </a:p>
          <a:p>
            <a:pPr>
              <a:lnSpc>
                <a:spcPct val="140000"/>
              </a:lnSpc>
            </a:pPr>
            <a:r>
              <a:rPr lang="en-US" altLang="zh-CN"/>
              <a:t>4.5.4  </a:t>
            </a:r>
            <a:r>
              <a:rPr lang="zh-CN" altLang="en-US"/>
              <a:t>穿线二叉树</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114D0B6D-82D5-4FC7-A7EC-27BA5074C60A}" type="slidenum">
              <a:rPr lang="en-US" altLang="zh-CN"/>
              <a:pPr/>
              <a:t>37</a:t>
            </a:fld>
            <a:endParaRPr lang="en-US" altLang="zh-CN"/>
          </a:p>
        </p:txBody>
      </p:sp>
      <p:sp>
        <p:nvSpPr>
          <p:cNvPr id="1105922" name="Rectangle 2"/>
          <p:cNvSpPr>
            <a:spLocks noGrp="1" noChangeArrowheads="1"/>
          </p:cNvSpPr>
          <p:nvPr>
            <p:ph type="title"/>
          </p:nvPr>
        </p:nvSpPr>
        <p:spPr/>
        <p:txBody>
          <a:bodyPr/>
          <a:lstStyle/>
          <a:p>
            <a:r>
              <a:rPr lang="en-US" altLang="zh-CN"/>
              <a:t>4.5.1 </a:t>
            </a:r>
            <a:r>
              <a:rPr lang="zh-CN" altLang="en-US"/>
              <a:t>用指针实现二叉树 </a:t>
            </a:r>
          </a:p>
        </p:txBody>
      </p:sp>
      <p:sp>
        <p:nvSpPr>
          <p:cNvPr id="1105923" name="Rectangle 3"/>
          <p:cNvSpPr>
            <a:spLocks noGrp="1" noChangeArrowheads="1"/>
          </p:cNvSpPr>
          <p:nvPr>
            <p:ph type="body" idx="1"/>
          </p:nvPr>
        </p:nvSpPr>
        <p:spPr>
          <a:xfrm>
            <a:off x="611188" y="1989138"/>
            <a:ext cx="8199437" cy="4114800"/>
          </a:xfrm>
        </p:spPr>
        <p:txBody>
          <a:bodyPr/>
          <a:lstStyle/>
          <a:p>
            <a:pPr>
              <a:lnSpc>
                <a:spcPct val="170000"/>
              </a:lnSpc>
            </a:pPr>
            <a:r>
              <a:rPr lang="zh-CN" altLang="en-US" sz="2400" dirty="0"/>
              <a:t>二叉树是</a:t>
            </a:r>
            <a:r>
              <a:rPr lang="zh-CN" altLang="en-US" sz="2400" dirty="0">
                <a:solidFill>
                  <a:schemeClr val="folHlink"/>
                </a:solidFill>
              </a:rPr>
              <a:t>非线性</a:t>
            </a:r>
            <a:r>
              <a:rPr lang="zh-CN" altLang="en-US" sz="2400" dirty="0"/>
              <a:t>的树形结构，在存储器里表示</a:t>
            </a:r>
            <a:r>
              <a:rPr lang="zh-CN" altLang="en-US" sz="2400" dirty="0" smtClean="0"/>
              <a:t>树形</a:t>
            </a:r>
            <a:r>
              <a:rPr lang="zh-CN" altLang="en-US" sz="2400" dirty="0"/>
              <a:t>结构的最自然的方法是</a:t>
            </a:r>
            <a:r>
              <a:rPr lang="zh-CN" altLang="en-US" sz="2400" dirty="0">
                <a:solidFill>
                  <a:srgbClr val="CC0000"/>
                </a:solidFill>
              </a:rPr>
              <a:t>链接</a:t>
            </a:r>
            <a:r>
              <a:rPr lang="zh-CN" altLang="en-US" sz="2400" dirty="0"/>
              <a:t>的方法 </a:t>
            </a:r>
            <a:r>
              <a:rPr lang="zh-CN" altLang="en-US" sz="2400" dirty="0" smtClean="0"/>
              <a:t>。</a:t>
            </a:r>
            <a:endParaRPr lang="zh-CN" altLang="en-US" sz="1600" dirty="0"/>
          </a:p>
          <a:p>
            <a:pPr>
              <a:lnSpc>
                <a:spcPct val="170000"/>
              </a:lnSpc>
            </a:pPr>
            <a:r>
              <a:rPr lang="zh-CN" altLang="en-US" sz="2400" dirty="0"/>
              <a:t>在每个结点中除存储结点本身的数据外再设置</a:t>
            </a:r>
            <a:r>
              <a:rPr lang="zh-CN" altLang="en-US" sz="2400" dirty="0">
                <a:solidFill>
                  <a:srgbClr val="CC0000"/>
                </a:solidFill>
              </a:rPr>
              <a:t>两个指针字段</a:t>
            </a:r>
            <a:r>
              <a:rPr lang="en-US" altLang="zh-CN" sz="2400" dirty="0" err="1">
                <a:solidFill>
                  <a:srgbClr val="CC0000"/>
                </a:solidFill>
              </a:rPr>
              <a:t>llink</a:t>
            </a:r>
            <a:r>
              <a:rPr lang="zh-CN" altLang="en-US" sz="2400" dirty="0">
                <a:solidFill>
                  <a:srgbClr val="CC0000"/>
                </a:solidFill>
              </a:rPr>
              <a:t>和</a:t>
            </a:r>
            <a:r>
              <a:rPr lang="en-US" altLang="zh-CN" sz="2400" dirty="0" err="1">
                <a:solidFill>
                  <a:srgbClr val="CC0000"/>
                </a:solidFill>
              </a:rPr>
              <a:t>rlink</a:t>
            </a:r>
            <a:r>
              <a:rPr lang="zh-CN" altLang="en-US" sz="2400" dirty="0"/>
              <a:t>，分别指向结点的左子女和右</a:t>
            </a:r>
            <a:r>
              <a:rPr lang="zh-CN" altLang="en-US" sz="2400" dirty="0" smtClean="0"/>
              <a:t>子女。</a:t>
            </a:r>
            <a:endParaRPr lang="zh-CN" altLang="en-US" sz="2400" dirty="0"/>
          </a:p>
          <a:p>
            <a:pPr>
              <a:lnSpc>
                <a:spcPct val="170000"/>
              </a:lnSpc>
            </a:pPr>
            <a:r>
              <a:rPr lang="zh-CN" altLang="en-US" sz="2400" dirty="0"/>
              <a:t>当结点的某个子女为空时，则相应的指针为空</a:t>
            </a:r>
            <a:r>
              <a:rPr lang="zh-CN" altLang="en-US" sz="2400" dirty="0" smtClean="0"/>
              <a:t>指针。</a:t>
            </a:r>
            <a:endParaRPr lang="zh-CN" altLang="en-US" sz="2400" dirty="0"/>
          </a:p>
          <a:p>
            <a:pPr>
              <a:lnSpc>
                <a:spcPct val="170000"/>
              </a:lnSpc>
            </a:pPr>
            <a:r>
              <a:rPr lang="zh-CN" altLang="en-US" sz="2400" dirty="0"/>
              <a:t>结点的形式为</a:t>
            </a:r>
          </a:p>
        </p:txBody>
      </p:sp>
      <p:sp>
        <p:nvSpPr>
          <p:cNvPr id="1105924"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pic>
        <p:nvPicPr>
          <p:cNvPr id="1105925" name="Picture 5" descr="图片6"/>
          <p:cNvPicPr>
            <a:picLocks noChangeAspect="1" noChangeArrowheads="1"/>
          </p:cNvPicPr>
          <p:nvPr/>
        </p:nvPicPr>
        <p:blipFill>
          <a:blip r:embed="rId2" cstate="print"/>
          <a:srcRect/>
          <a:stretch>
            <a:fillRect/>
          </a:stretch>
        </p:blipFill>
        <p:spPr bwMode="auto">
          <a:xfrm>
            <a:off x="3857620" y="5572140"/>
            <a:ext cx="3886200" cy="6953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5923">
                                            <p:txEl>
                                              <p:pRg st="3" end="3"/>
                                            </p:txEl>
                                          </p:spTgt>
                                        </p:tgtEl>
                                        <p:attrNameLst>
                                          <p:attrName>style.visibility</p:attrName>
                                        </p:attrNameLst>
                                      </p:cBhvr>
                                      <p:to>
                                        <p:strVal val="visible"/>
                                      </p:to>
                                    </p:set>
                                  </p:childTnLst>
                                </p:cTn>
                              </p:par>
                              <p:par>
                                <p:cTn id="11" presetID="17" presetClass="entr" presetSubtype="10" fill="hold" nodeType="withEffect">
                                  <p:stCondLst>
                                    <p:cond delay="0"/>
                                  </p:stCondLst>
                                  <p:childTnLst>
                                    <p:set>
                                      <p:cBhvr>
                                        <p:cTn id="12" dur="1" fill="hold">
                                          <p:stCondLst>
                                            <p:cond delay="0"/>
                                          </p:stCondLst>
                                        </p:cTn>
                                        <p:tgtEl>
                                          <p:spTgt spid="1105925"/>
                                        </p:tgtEl>
                                        <p:attrNameLst>
                                          <p:attrName>style.visibility</p:attrName>
                                        </p:attrNameLst>
                                      </p:cBhvr>
                                      <p:to>
                                        <p:strVal val="visible"/>
                                      </p:to>
                                    </p:set>
                                    <p:anim calcmode="lin" valueType="num">
                                      <p:cBhvr>
                                        <p:cTn id="13" dur="500" fill="hold"/>
                                        <p:tgtEl>
                                          <p:spTgt spid="1105925"/>
                                        </p:tgtEl>
                                        <p:attrNameLst>
                                          <p:attrName>ppt_w</p:attrName>
                                        </p:attrNameLst>
                                      </p:cBhvr>
                                      <p:tavLst>
                                        <p:tav tm="0">
                                          <p:val>
                                            <p:fltVal val="0"/>
                                          </p:val>
                                        </p:tav>
                                        <p:tav tm="100000">
                                          <p:val>
                                            <p:strVal val="#ppt_w"/>
                                          </p:val>
                                        </p:tav>
                                      </p:tavLst>
                                    </p:anim>
                                    <p:anim calcmode="lin" valueType="num">
                                      <p:cBhvr>
                                        <p:cTn id="14" dur="500" fill="hold"/>
                                        <p:tgtEl>
                                          <p:spTgt spid="11059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E60456AF-17BB-48CB-BBDF-151447B0D9B8}" type="slidenum">
              <a:rPr lang="en-US" altLang="zh-CN"/>
              <a:pPr/>
              <a:t>38</a:t>
            </a:fld>
            <a:endParaRPr lang="en-US" altLang="zh-CN"/>
          </a:p>
        </p:txBody>
      </p:sp>
      <p:sp>
        <p:nvSpPr>
          <p:cNvPr id="1111042" name="Rectangle 2"/>
          <p:cNvSpPr>
            <a:spLocks noGrp="1" noChangeArrowheads="1"/>
          </p:cNvSpPr>
          <p:nvPr>
            <p:ph type="title"/>
          </p:nvPr>
        </p:nvSpPr>
        <p:spPr/>
        <p:txBody>
          <a:bodyPr/>
          <a:lstStyle/>
          <a:p>
            <a:r>
              <a:rPr lang="zh-CN" altLang="en-US"/>
              <a:t>用指针实现二叉树示例 </a:t>
            </a:r>
          </a:p>
        </p:txBody>
      </p:sp>
      <p:sp>
        <p:nvSpPr>
          <p:cNvPr id="1111043" name="Rectangle 3"/>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11044" name="Rectangle 4"/>
          <p:cNvSpPr>
            <a:spLocks noChangeArrowheads="1"/>
          </p:cNvSpPr>
          <p:nvPr/>
        </p:nvSpPr>
        <p:spPr bwMode="auto">
          <a:xfrm>
            <a:off x="0" y="0"/>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pic>
        <p:nvPicPr>
          <p:cNvPr id="1111045" name="Picture 5" descr="图片7"/>
          <p:cNvPicPr>
            <a:picLocks noGrp="1" noChangeAspect="1" noChangeArrowheads="1"/>
          </p:cNvPicPr>
          <p:nvPr>
            <p:ph idx="1"/>
          </p:nvPr>
        </p:nvPicPr>
        <p:blipFill>
          <a:blip r:embed="rId2" cstate="print"/>
          <a:srcRect/>
          <a:stretch>
            <a:fillRect/>
          </a:stretch>
        </p:blipFill>
        <p:spPr>
          <a:xfrm>
            <a:off x="539750" y="1916113"/>
            <a:ext cx="7993063" cy="4238625"/>
          </a:xfrm>
          <a:noFill/>
          <a:ln/>
        </p:spPr>
      </p:pic>
      <p:sp>
        <p:nvSpPr>
          <p:cNvPr id="1111046" name="Rectangle 6"/>
          <p:cNvSpPr>
            <a:spLocks noChangeArrowheads="1"/>
          </p:cNvSpPr>
          <p:nvPr/>
        </p:nvSpPr>
        <p:spPr bwMode="auto">
          <a:xfrm>
            <a:off x="4716463" y="1989138"/>
            <a:ext cx="1800225" cy="576262"/>
          </a:xfrm>
          <a:prstGeom prst="rect">
            <a:avLst/>
          </a:prstGeom>
          <a:noFill/>
          <a:ln w="76200" algn="ctr">
            <a:solidFill>
              <a:srgbClr val="00CC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1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E7D83FCE-A435-4FE0-B579-0FFE5AD425CD}" type="slidenum">
              <a:rPr lang="en-US" altLang="zh-CN"/>
              <a:pPr/>
              <a:t>39</a:t>
            </a:fld>
            <a:endParaRPr lang="en-US" altLang="zh-CN"/>
          </a:p>
        </p:txBody>
      </p:sp>
      <p:sp>
        <p:nvSpPr>
          <p:cNvPr id="1112066" name="Rectangle 2"/>
          <p:cNvSpPr>
            <a:spLocks noGrp="1" noChangeArrowheads="1"/>
          </p:cNvSpPr>
          <p:nvPr>
            <p:ph type="title"/>
          </p:nvPr>
        </p:nvSpPr>
        <p:spPr/>
        <p:txBody>
          <a:bodyPr/>
          <a:lstStyle/>
          <a:p>
            <a:r>
              <a:rPr lang="zh-CN" altLang="en-US" dirty="0" smtClean="0"/>
              <a:t>其他的链接表示法</a:t>
            </a:r>
            <a:endParaRPr lang="en-US" altLang="zh-CN" dirty="0"/>
          </a:p>
        </p:txBody>
      </p:sp>
      <p:sp>
        <p:nvSpPr>
          <p:cNvPr id="1112067" name="Rectangle 3"/>
          <p:cNvSpPr>
            <a:spLocks noGrp="1" noChangeArrowheads="1"/>
          </p:cNvSpPr>
          <p:nvPr>
            <p:ph type="body" sz="half" idx="1"/>
          </p:nvPr>
        </p:nvSpPr>
        <p:spPr>
          <a:xfrm>
            <a:off x="323850" y="2311635"/>
            <a:ext cx="8280400" cy="3697303"/>
          </a:xfrm>
        </p:spPr>
        <p:txBody>
          <a:bodyPr/>
          <a:lstStyle/>
          <a:p>
            <a:pPr>
              <a:lnSpc>
                <a:spcPct val="130000"/>
              </a:lnSpc>
            </a:pPr>
            <a:r>
              <a:rPr lang="zh-CN" altLang="en-US" sz="2800" dirty="0" smtClean="0"/>
              <a:t>在</a:t>
            </a:r>
            <a:r>
              <a:rPr lang="zh-CN" altLang="en-US" sz="2800" dirty="0"/>
              <a:t>树的每个结点中除用</a:t>
            </a:r>
            <a:r>
              <a:rPr lang="en-US" altLang="zh-CN" sz="2800" dirty="0" err="1"/>
              <a:t>llink</a:t>
            </a:r>
            <a:r>
              <a:rPr lang="zh-CN" altLang="en-US" sz="2800" dirty="0"/>
              <a:t>和</a:t>
            </a:r>
            <a:r>
              <a:rPr lang="en-US" altLang="zh-CN" sz="2800" dirty="0" err="1"/>
              <a:t>rlink</a:t>
            </a:r>
            <a:r>
              <a:rPr lang="zh-CN" altLang="en-US" sz="2800" dirty="0"/>
              <a:t>分别指向子女和兄弟外，</a:t>
            </a:r>
            <a:r>
              <a:rPr lang="zh-CN" altLang="en-US" sz="2800" dirty="0" smtClean="0"/>
              <a:t>再增加</a:t>
            </a:r>
            <a:r>
              <a:rPr lang="zh-CN" altLang="en-US" sz="2800" dirty="0"/>
              <a:t>一个</a:t>
            </a:r>
            <a:r>
              <a:rPr lang="zh-CN" altLang="en-US" sz="2800" dirty="0">
                <a:solidFill>
                  <a:srgbClr val="CC0000"/>
                </a:solidFill>
              </a:rPr>
              <a:t>指向</a:t>
            </a:r>
            <a:r>
              <a:rPr lang="zh-CN" altLang="en-US" sz="2800" dirty="0" smtClean="0">
                <a:solidFill>
                  <a:srgbClr val="CC0000"/>
                </a:solidFill>
              </a:rPr>
              <a:t>父结点的</a:t>
            </a:r>
            <a:r>
              <a:rPr lang="zh-CN" altLang="en-US" sz="2800" dirty="0">
                <a:solidFill>
                  <a:srgbClr val="CC0000"/>
                </a:solidFill>
              </a:rPr>
              <a:t>指针</a:t>
            </a:r>
            <a:r>
              <a:rPr lang="en-US" altLang="zh-CN" sz="2800" dirty="0">
                <a:solidFill>
                  <a:srgbClr val="CC0000"/>
                </a:solidFill>
              </a:rPr>
              <a:t>parent</a:t>
            </a:r>
            <a:r>
              <a:rPr lang="zh-CN" altLang="en-US" sz="2800" dirty="0"/>
              <a:t>，形成三重链接的二叉树，称为</a:t>
            </a:r>
            <a:r>
              <a:rPr lang="zh-CN" altLang="en-US" sz="2800" dirty="0" smtClean="0">
                <a:latin typeface="Arial"/>
              </a:rPr>
              <a:t>“</a:t>
            </a:r>
            <a:r>
              <a:rPr lang="zh-CN" altLang="en-US" sz="2800" dirty="0" smtClean="0">
                <a:solidFill>
                  <a:srgbClr val="7030A0"/>
                </a:solidFill>
                <a:effectLst>
                  <a:outerShdw blurRad="38100" dist="38100" dir="2700000" algn="tl">
                    <a:srgbClr val="000000">
                      <a:alpha val="43137"/>
                    </a:srgbClr>
                  </a:outerShdw>
                </a:effectLst>
              </a:rPr>
              <a:t>三叉链表</a:t>
            </a:r>
            <a:r>
              <a:rPr lang="zh-CN" altLang="en-US" sz="2800" dirty="0" smtClean="0">
                <a:latin typeface="Arial"/>
              </a:rPr>
              <a:t>”。</a:t>
            </a:r>
            <a:endParaRPr lang="en-US" altLang="zh-CN" sz="2800" dirty="0" smtClean="0">
              <a:latin typeface="Arial"/>
            </a:endParaRPr>
          </a:p>
          <a:p>
            <a:pPr>
              <a:lnSpc>
                <a:spcPct val="130000"/>
              </a:lnSpc>
              <a:buNone/>
            </a:pPr>
            <a:endParaRPr lang="zh-CN" altLang="en-US" sz="2800" dirty="0"/>
          </a:p>
          <a:p>
            <a:pPr>
              <a:lnSpc>
                <a:spcPct val="130000"/>
              </a:lnSpc>
            </a:pPr>
            <a:r>
              <a:rPr lang="zh-CN" altLang="en-US" sz="2800" dirty="0"/>
              <a:t>有了指向父母的指针就给了我们</a:t>
            </a:r>
            <a:r>
              <a:rPr lang="zh-CN" altLang="en-US" sz="2800" dirty="0">
                <a:solidFill>
                  <a:srgbClr val="CC0000"/>
                </a:solidFill>
                <a:latin typeface="Arial"/>
              </a:rPr>
              <a:t>“</a:t>
            </a:r>
            <a:r>
              <a:rPr lang="zh-CN" altLang="en-US" sz="2800" dirty="0">
                <a:solidFill>
                  <a:srgbClr val="CC0000"/>
                </a:solidFill>
              </a:rPr>
              <a:t>向上</a:t>
            </a:r>
            <a:r>
              <a:rPr lang="zh-CN" altLang="en-US" sz="2800" dirty="0">
                <a:solidFill>
                  <a:srgbClr val="CC0000"/>
                </a:solidFill>
                <a:latin typeface="Arial"/>
              </a:rPr>
              <a:t>”</a:t>
            </a:r>
            <a:r>
              <a:rPr lang="zh-CN" altLang="en-US" sz="2800" dirty="0">
                <a:solidFill>
                  <a:srgbClr val="CC0000"/>
                </a:solidFill>
              </a:rPr>
              <a:t>访问</a:t>
            </a:r>
            <a:r>
              <a:rPr lang="zh-CN" altLang="en-US" sz="2800" dirty="0"/>
              <a:t>的能力，这在一些复杂的应用中是需要的 </a:t>
            </a:r>
            <a:r>
              <a:rPr lang="zh-CN" altLang="en-US" sz="2800" dirty="0" smtClean="0"/>
              <a:t>。</a:t>
            </a:r>
            <a:endParaRPr lang="zh-CN" altLang="en-US" sz="2800" dirty="0"/>
          </a:p>
        </p:txBody>
      </p:sp>
      <p:sp>
        <p:nvSpPr>
          <p:cNvPr id="1112068"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DCC2E1AE-358E-4594-B1FE-44DB187FDA58}" type="slidenum">
              <a:rPr lang="en-US" altLang="zh-CN"/>
              <a:pPr/>
              <a:t>4</a:t>
            </a:fld>
            <a:endParaRPr lang="en-US" altLang="zh-CN"/>
          </a:p>
        </p:txBody>
      </p:sp>
      <p:sp>
        <p:nvSpPr>
          <p:cNvPr id="1061890" name="Rectangle 2"/>
          <p:cNvSpPr>
            <a:spLocks noGrp="1" noChangeArrowheads="1"/>
          </p:cNvSpPr>
          <p:nvPr>
            <p:ph type="title"/>
          </p:nvPr>
        </p:nvSpPr>
        <p:spPr/>
        <p:txBody>
          <a:bodyPr/>
          <a:lstStyle/>
          <a:p>
            <a:r>
              <a:rPr lang="zh-CN" altLang="en-US" dirty="0" smtClean="0"/>
              <a:t>二叉树周游</a:t>
            </a:r>
            <a:endParaRPr lang="zh-CN" altLang="en-US" dirty="0"/>
          </a:p>
        </p:txBody>
      </p:sp>
      <p:sp>
        <p:nvSpPr>
          <p:cNvPr id="1061891" name="Rectangle 3"/>
          <p:cNvSpPr>
            <a:spLocks noGrp="1" noChangeArrowheads="1"/>
          </p:cNvSpPr>
          <p:nvPr>
            <p:ph type="body" idx="1"/>
          </p:nvPr>
        </p:nvSpPr>
        <p:spPr>
          <a:xfrm>
            <a:off x="250825" y="2087563"/>
            <a:ext cx="9217025" cy="4437062"/>
          </a:xfrm>
        </p:spPr>
        <p:txBody>
          <a:bodyPr/>
          <a:lstStyle/>
          <a:p>
            <a:pPr>
              <a:lnSpc>
                <a:spcPct val="140000"/>
              </a:lnSpc>
              <a:buFont typeface="Wingdings" pitchFamily="2" charset="2"/>
              <a:buNone/>
            </a:pPr>
            <a:r>
              <a:rPr lang="en-US" altLang="zh-CN" sz="2400"/>
              <a:t>	</a:t>
            </a:r>
          </a:p>
        </p:txBody>
      </p:sp>
      <p:sp>
        <p:nvSpPr>
          <p:cNvPr id="1061892" name="Rectangle 4"/>
          <p:cNvSpPr>
            <a:spLocks noChangeArrowheads="1"/>
          </p:cNvSpPr>
          <p:nvPr/>
        </p:nvSpPr>
        <p:spPr bwMode="auto">
          <a:xfrm>
            <a:off x="611188" y="2017713"/>
            <a:ext cx="8497887" cy="4219575"/>
          </a:xfrm>
          <a:prstGeom prst="rect">
            <a:avLst/>
          </a:prstGeom>
          <a:noFill/>
          <a:ln w="9525">
            <a:noFill/>
            <a:miter lim="800000"/>
            <a:headEnd/>
            <a:tailEnd/>
          </a:ln>
          <a:effectLst/>
        </p:spPr>
        <p:txBody>
          <a:bodyPr/>
          <a:lstStyle/>
          <a:p>
            <a:pPr marL="742950" lvl="1" indent="-285750" algn="l">
              <a:lnSpc>
                <a:spcPct val="180000"/>
              </a:lnSpc>
              <a:spcBef>
                <a:spcPct val="20000"/>
              </a:spcBef>
              <a:buClr>
                <a:schemeClr val="hlink"/>
              </a:buClr>
              <a:buSzPct val="55000"/>
              <a:buFont typeface="Wingdings" pitchFamily="2" charset="2"/>
              <a:buChar char="n"/>
            </a:pPr>
            <a:r>
              <a:rPr lang="en-US" altLang="zh-CN" sz="3200" dirty="0" smtClean="0">
                <a:solidFill>
                  <a:schemeClr val="folHlink"/>
                </a:solidFill>
                <a:effectLst/>
                <a:ea typeface="宋体" pitchFamily="2" charset="-122"/>
              </a:rPr>
              <a:t>4.4.1 </a:t>
            </a:r>
            <a:r>
              <a:rPr lang="zh-CN" altLang="en-US" sz="3200" dirty="0">
                <a:solidFill>
                  <a:schemeClr val="folHlink"/>
                </a:solidFill>
                <a:effectLst/>
                <a:ea typeface="宋体" pitchFamily="2" charset="-122"/>
              </a:rPr>
              <a:t>深度优先周游二叉树</a:t>
            </a:r>
          </a:p>
          <a:p>
            <a:pPr marL="742950" lvl="1" indent="-285750" algn="just">
              <a:lnSpc>
                <a:spcPct val="180000"/>
              </a:lnSpc>
              <a:spcBef>
                <a:spcPct val="20000"/>
              </a:spcBef>
              <a:buClr>
                <a:schemeClr val="hlink"/>
              </a:buClr>
              <a:buSzPct val="55000"/>
              <a:buFont typeface="Wingdings" pitchFamily="2" charset="2"/>
              <a:buChar char="n"/>
            </a:pPr>
            <a:r>
              <a:rPr lang="en-US" altLang="zh-CN" sz="3200" dirty="0">
                <a:effectLst/>
                <a:ea typeface="宋体" pitchFamily="2" charset="-122"/>
              </a:rPr>
              <a:t>4.4.2 </a:t>
            </a:r>
            <a:r>
              <a:rPr lang="zh-CN" altLang="en-US" sz="3200" dirty="0">
                <a:effectLst/>
                <a:ea typeface="宋体" pitchFamily="2" charset="-122"/>
              </a:rPr>
              <a:t>非递归深度优先周游二叉树</a:t>
            </a:r>
          </a:p>
          <a:p>
            <a:pPr marL="742950" lvl="1" indent="-285750" algn="just">
              <a:lnSpc>
                <a:spcPct val="180000"/>
              </a:lnSpc>
              <a:spcBef>
                <a:spcPct val="20000"/>
              </a:spcBef>
              <a:buClr>
                <a:schemeClr val="hlink"/>
              </a:buClr>
              <a:buSzPct val="55000"/>
              <a:buFont typeface="Wingdings" pitchFamily="2" charset="2"/>
              <a:buChar char="n"/>
            </a:pPr>
            <a:r>
              <a:rPr lang="en-US" altLang="zh-CN" sz="3200" dirty="0">
                <a:effectLst/>
                <a:ea typeface="宋体" pitchFamily="2" charset="-122"/>
              </a:rPr>
              <a:t>4.4.3 </a:t>
            </a:r>
            <a:r>
              <a:rPr lang="zh-CN" altLang="en-US" sz="3200" dirty="0">
                <a:effectLst/>
                <a:ea typeface="宋体" pitchFamily="2" charset="-122"/>
              </a:rPr>
              <a:t>广度优先周游二叉树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061892">
                                            <p:txEl>
                                              <p:pRg st="0" end="0"/>
                                            </p:txEl>
                                          </p:spTgt>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A0F941D7-9762-46C7-B500-10429688EC17}" type="slidenum">
              <a:rPr lang="en-US" altLang="zh-CN"/>
              <a:pPr/>
              <a:t>40</a:t>
            </a:fld>
            <a:endParaRPr lang="en-US" altLang="zh-CN"/>
          </a:p>
        </p:txBody>
      </p:sp>
      <p:sp>
        <p:nvSpPr>
          <p:cNvPr id="1113090" name="Rectangle 2"/>
          <p:cNvSpPr>
            <a:spLocks noGrp="1" noChangeArrowheads="1"/>
          </p:cNvSpPr>
          <p:nvPr>
            <p:ph type="title"/>
          </p:nvPr>
        </p:nvSpPr>
        <p:spPr/>
        <p:txBody>
          <a:bodyPr/>
          <a:lstStyle/>
          <a:p>
            <a:r>
              <a:rPr lang="zh-CN" altLang="en-US" dirty="0" smtClean="0"/>
              <a:t>扩展二叉树结点抽象数据类型</a:t>
            </a:r>
            <a:r>
              <a:rPr lang="en-US" altLang="zh-CN" dirty="0" err="1" smtClean="0"/>
              <a:t>BinaryTreeNode</a:t>
            </a:r>
            <a:endParaRPr lang="en-US" altLang="zh-CN" dirty="0" smtClean="0"/>
          </a:p>
        </p:txBody>
      </p:sp>
      <p:sp>
        <p:nvSpPr>
          <p:cNvPr id="1113091" name="Rectangle 3"/>
          <p:cNvSpPr>
            <a:spLocks noGrp="1" noChangeArrowheads="1"/>
          </p:cNvSpPr>
          <p:nvPr>
            <p:ph type="body" sz="half" idx="1"/>
          </p:nvPr>
        </p:nvSpPr>
        <p:spPr>
          <a:xfrm>
            <a:off x="1382522" y="1897967"/>
            <a:ext cx="7664916" cy="4579937"/>
          </a:xfrm>
        </p:spPr>
        <p:txBody>
          <a:bodyPr/>
          <a:lstStyle/>
          <a:p>
            <a:pPr>
              <a:lnSpc>
                <a:spcPct val="80000"/>
              </a:lnSpc>
              <a:buNone/>
            </a:pPr>
            <a:r>
              <a:rPr lang="en-US" altLang="zh-CN" sz="2400" dirty="0" smtClean="0"/>
              <a:t>template &lt;class T&gt;</a:t>
            </a:r>
          </a:p>
          <a:p>
            <a:pPr>
              <a:lnSpc>
                <a:spcPct val="80000"/>
              </a:lnSpc>
              <a:buNone/>
            </a:pPr>
            <a:r>
              <a:rPr lang="en-US" altLang="zh-CN" sz="2400" dirty="0" smtClean="0"/>
              <a:t>class </a:t>
            </a:r>
            <a:r>
              <a:rPr lang="en-US" altLang="zh-CN" sz="2400" dirty="0" err="1" smtClean="0"/>
              <a:t>BinaryTreeNode</a:t>
            </a:r>
            <a:r>
              <a:rPr lang="en-US" altLang="zh-CN" sz="2400" dirty="0" smtClean="0"/>
              <a:t> </a:t>
            </a:r>
          </a:p>
          <a:p>
            <a:pPr>
              <a:lnSpc>
                <a:spcPct val="80000"/>
              </a:lnSpc>
              <a:buNone/>
            </a:pPr>
            <a:r>
              <a:rPr lang="en-US" altLang="zh-CN" sz="2400" dirty="0" smtClean="0"/>
              <a:t>{	</a:t>
            </a:r>
          </a:p>
          <a:p>
            <a:pPr>
              <a:lnSpc>
                <a:spcPct val="80000"/>
              </a:lnSpc>
              <a:buNone/>
            </a:pPr>
            <a:r>
              <a:rPr lang="en-US" altLang="zh-CN" sz="2400" dirty="0" smtClean="0"/>
              <a:t>    friend class </a:t>
            </a:r>
            <a:r>
              <a:rPr lang="en-US" altLang="zh-CN" sz="2400" dirty="0" err="1" smtClean="0"/>
              <a:t>BinaryTree</a:t>
            </a:r>
            <a:r>
              <a:rPr lang="en-US" altLang="zh-CN" sz="2400" dirty="0" smtClean="0"/>
              <a:t>;</a:t>
            </a:r>
          </a:p>
          <a:p>
            <a:pPr>
              <a:lnSpc>
                <a:spcPct val="80000"/>
              </a:lnSpc>
              <a:buNone/>
            </a:pPr>
            <a:r>
              <a:rPr lang="en-US" altLang="zh-CN" sz="2400" dirty="0" smtClean="0"/>
              <a:t>    </a:t>
            </a:r>
            <a:r>
              <a:rPr lang="en-US" altLang="zh-CN" sz="2400" dirty="0" smtClean="0">
                <a:solidFill>
                  <a:srgbClr val="7030A0"/>
                </a:solidFill>
              </a:rPr>
              <a:t>private</a:t>
            </a:r>
            <a:r>
              <a:rPr lang="en-US" altLang="zh-CN" sz="2400" dirty="0" smtClean="0"/>
              <a:t>:</a:t>
            </a:r>
          </a:p>
          <a:p>
            <a:pPr>
              <a:lnSpc>
                <a:spcPct val="80000"/>
              </a:lnSpc>
              <a:buNone/>
            </a:pPr>
            <a:r>
              <a:rPr lang="en-US" altLang="zh-CN" sz="2400" dirty="0" smtClean="0"/>
              <a:t>        T  element;  </a:t>
            </a:r>
            <a:r>
              <a:rPr lang="en-US" altLang="zh-CN" sz="2400" dirty="0" smtClean="0">
                <a:solidFill>
                  <a:schemeClr val="folHlink"/>
                </a:solidFill>
              </a:rPr>
              <a:t>//</a:t>
            </a:r>
            <a:r>
              <a:rPr lang="zh-CN" altLang="en-US" sz="2400" dirty="0" smtClean="0">
                <a:solidFill>
                  <a:schemeClr val="folHlink"/>
                </a:solidFill>
              </a:rPr>
              <a:t>二叉树结点数据域</a:t>
            </a:r>
            <a:endParaRPr lang="en-US" altLang="zh-CN" sz="2400" dirty="0" smtClean="0">
              <a:solidFill>
                <a:schemeClr val="folHlink"/>
              </a:solidFill>
            </a:endParaRPr>
          </a:p>
          <a:p>
            <a:pPr>
              <a:lnSpc>
                <a:spcPct val="80000"/>
              </a:lnSpc>
              <a:buNone/>
            </a:pPr>
            <a:endParaRPr lang="zh-CN" altLang="en-US" sz="2400" dirty="0" smtClean="0">
              <a:solidFill>
                <a:schemeClr val="folHlink"/>
              </a:solidFill>
            </a:endParaRPr>
          </a:p>
          <a:p>
            <a:pPr>
              <a:lnSpc>
                <a:spcPct val="80000"/>
              </a:lnSpc>
              <a:buNone/>
            </a:pPr>
            <a:r>
              <a:rPr lang="en-US" altLang="zh-CN" sz="2400" dirty="0" smtClean="0"/>
              <a:t>        </a:t>
            </a:r>
            <a:r>
              <a:rPr lang="en-US" altLang="zh-CN" sz="2400" dirty="0" smtClean="0">
                <a:solidFill>
                  <a:schemeClr val="folHlink"/>
                </a:solidFill>
              </a:rPr>
              <a:t>//</a:t>
            </a:r>
            <a:r>
              <a:rPr lang="zh-CN" altLang="en-US" sz="2400" dirty="0" smtClean="0">
                <a:solidFill>
                  <a:schemeClr val="folHlink"/>
                </a:solidFill>
              </a:rPr>
              <a:t>补充</a:t>
            </a:r>
            <a:r>
              <a:rPr lang="en-US" altLang="zh-CN" sz="2400" dirty="0" smtClean="0">
                <a:solidFill>
                  <a:schemeClr val="folHlink"/>
                </a:solidFill>
              </a:rPr>
              <a:t>private</a:t>
            </a:r>
            <a:r>
              <a:rPr lang="zh-CN" altLang="en-US" sz="2400" dirty="0" smtClean="0">
                <a:solidFill>
                  <a:schemeClr val="folHlink"/>
                </a:solidFill>
              </a:rPr>
              <a:t>的左、右子结点定义</a:t>
            </a:r>
          </a:p>
          <a:p>
            <a:pPr>
              <a:lnSpc>
                <a:spcPct val="130000"/>
              </a:lnSpc>
              <a:buFont typeface="Wingdings" pitchFamily="2" charset="2"/>
              <a:buNone/>
            </a:pPr>
            <a:r>
              <a:rPr lang="zh-CN" altLang="en-US" sz="2400" dirty="0"/>
              <a:t>	</a:t>
            </a:r>
            <a:r>
              <a:rPr lang="zh-CN" altLang="en-US" sz="2400" dirty="0" smtClean="0"/>
              <a:t>     </a:t>
            </a:r>
            <a:r>
              <a:rPr lang="en-US" altLang="zh-CN" sz="2400" dirty="0" err="1" smtClean="0"/>
              <a:t>BinaryTreeNode</a:t>
            </a:r>
            <a:r>
              <a:rPr lang="en-US" altLang="zh-CN" sz="2400" dirty="0" smtClean="0"/>
              <a:t>&lt;T</a:t>
            </a:r>
            <a:r>
              <a:rPr lang="en-US" altLang="zh-CN" sz="2400" dirty="0"/>
              <a:t>&gt;*  left;</a:t>
            </a:r>
          </a:p>
          <a:p>
            <a:pPr>
              <a:lnSpc>
                <a:spcPct val="130000"/>
              </a:lnSpc>
              <a:buFont typeface="Wingdings" pitchFamily="2" charset="2"/>
              <a:buNone/>
            </a:pPr>
            <a:r>
              <a:rPr lang="zh-CN" altLang="en-US" sz="2400" dirty="0"/>
              <a:t>	</a:t>
            </a:r>
            <a:r>
              <a:rPr lang="zh-CN" altLang="en-US" sz="2400" dirty="0" smtClean="0"/>
              <a:t>     </a:t>
            </a:r>
            <a:r>
              <a:rPr lang="en-US" altLang="zh-CN" sz="2400" dirty="0" err="1" smtClean="0"/>
              <a:t>BinaryTreeNode</a:t>
            </a:r>
            <a:r>
              <a:rPr lang="en-US" altLang="zh-CN" sz="2400" dirty="0" smtClean="0"/>
              <a:t>&lt;T</a:t>
            </a:r>
            <a:r>
              <a:rPr lang="en-US" altLang="zh-CN" sz="2400" dirty="0"/>
              <a:t>&gt;*  right;  </a:t>
            </a:r>
            <a:r>
              <a:rPr lang="en-US" altLang="zh-CN" sz="2400" dirty="0" smtClean="0"/>
              <a:t>  </a:t>
            </a:r>
          </a:p>
          <a:p>
            <a:pPr>
              <a:lnSpc>
                <a:spcPct val="130000"/>
              </a:lnSpc>
              <a:buFont typeface="Wingdings" pitchFamily="2" charset="2"/>
              <a:buNone/>
            </a:pPr>
            <a:r>
              <a:rPr lang="en-US" altLang="zh-CN" sz="2400" dirty="0" smtClean="0"/>
              <a:t>    …</a:t>
            </a:r>
            <a:r>
              <a:rPr lang="en-US" altLang="zh-CN" sz="2800" dirty="0"/>
              <a:t>	</a:t>
            </a:r>
          </a:p>
        </p:txBody>
      </p:sp>
      <p:sp>
        <p:nvSpPr>
          <p:cNvPr id="1113092"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309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309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309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30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BDC113F3-BAD5-4762-80A6-3187808524F8}" type="slidenum">
              <a:rPr lang="en-US" altLang="zh-CN"/>
              <a:pPr/>
              <a:t>41</a:t>
            </a:fld>
            <a:endParaRPr lang="en-US" altLang="zh-CN"/>
          </a:p>
        </p:txBody>
      </p:sp>
      <p:sp>
        <p:nvSpPr>
          <p:cNvPr id="1114114" name="Rectangle 2"/>
          <p:cNvSpPr>
            <a:spLocks noGrp="1" noChangeArrowheads="1"/>
          </p:cNvSpPr>
          <p:nvPr>
            <p:ph type="title"/>
          </p:nvPr>
        </p:nvSpPr>
        <p:spPr>
          <a:xfrm>
            <a:off x="827088" y="214313"/>
            <a:ext cx="8316912" cy="1462087"/>
          </a:xfrm>
        </p:spPr>
        <p:txBody>
          <a:bodyPr/>
          <a:lstStyle/>
          <a:p>
            <a:r>
              <a:rPr lang="zh-CN" altLang="en-US" dirty="0" smtClean="0"/>
              <a:t>二叉树成员</a:t>
            </a:r>
            <a:r>
              <a:rPr lang="zh-CN" altLang="en-US" dirty="0"/>
              <a:t>函数实现</a:t>
            </a:r>
            <a:r>
              <a:rPr lang="en-US" altLang="zh-CN" dirty="0"/>
              <a:t>:</a:t>
            </a:r>
            <a:br>
              <a:rPr lang="en-US" altLang="zh-CN" dirty="0"/>
            </a:br>
            <a:r>
              <a:rPr lang="en-US" altLang="zh-CN" dirty="0"/>
              <a:t> </a:t>
            </a:r>
            <a:r>
              <a:rPr lang="zh-CN" altLang="en-US" dirty="0">
                <a:solidFill>
                  <a:srgbClr val="7030A0"/>
                </a:solidFill>
              </a:rPr>
              <a:t>判定二叉树是否为空树</a:t>
            </a:r>
          </a:p>
        </p:txBody>
      </p:sp>
      <p:sp>
        <p:nvSpPr>
          <p:cNvPr id="1114115" name="Rectangle 3"/>
          <p:cNvSpPr>
            <a:spLocks noGrp="1" noChangeArrowheads="1"/>
          </p:cNvSpPr>
          <p:nvPr>
            <p:ph type="body" sz="half" idx="1"/>
          </p:nvPr>
        </p:nvSpPr>
        <p:spPr>
          <a:xfrm>
            <a:off x="0" y="1773238"/>
            <a:ext cx="9144000" cy="4579937"/>
          </a:xfrm>
        </p:spPr>
        <p:txBody>
          <a:bodyPr/>
          <a:lstStyle/>
          <a:p>
            <a:pPr>
              <a:lnSpc>
                <a:spcPct val="130000"/>
              </a:lnSpc>
              <a:buFont typeface="Wingdings" pitchFamily="2" charset="2"/>
              <a:buNone/>
            </a:pPr>
            <a:r>
              <a:rPr lang="en-US" altLang="zh-CN" sz="2800" dirty="0"/>
              <a:t> </a:t>
            </a:r>
          </a:p>
          <a:p>
            <a:pPr>
              <a:lnSpc>
                <a:spcPct val="90000"/>
              </a:lnSpc>
              <a:buFont typeface="Wingdings" pitchFamily="2" charset="2"/>
              <a:buNone/>
            </a:pPr>
            <a:r>
              <a:rPr lang="en-US" altLang="zh-CN" sz="2800" dirty="0" smtClean="0"/>
              <a:t>    template&lt;class </a:t>
            </a:r>
            <a:r>
              <a:rPr lang="en-US" altLang="zh-CN" sz="2800" dirty="0"/>
              <a:t>T&gt;</a:t>
            </a:r>
          </a:p>
          <a:p>
            <a:pPr>
              <a:lnSpc>
                <a:spcPct val="90000"/>
              </a:lnSpc>
              <a:buFont typeface="Wingdings" pitchFamily="2" charset="2"/>
              <a:buNone/>
            </a:pPr>
            <a:r>
              <a:rPr lang="en-US" altLang="zh-CN" sz="2800" dirty="0"/>
              <a:t>	</a:t>
            </a:r>
            <a:r>
              <a:rPr lang="en-US" altLang="zh-CN" sz="2800" dirty="0" smtClean="0"/>
              <a:t> </a:t>
            </a:r>
            <a:r>
              <a:rPr lang="en-US" altLang="zh-CN" sz="2800" dirty="0" err="1" smtClean="0"/>
              <a:t>bool</a:t>
            </a:r>
            <a:r>
              <a:rPr lang="en-US" altLang="zh-CN" sz="2800" dirty="0" smtClean="0"/>
              <a:t> </a:t>
            </a:r>
            <a:r>
              <a:rPr lang="en-US" altLang="zh-CN" sz="2800" dirty="0" err="1"/>
              <a:t>BinaryTree</a:t>
            </a:r>
            <a:r>
              <a:rPr lang="en-US" altLang="zh-CN" sz="2800" dirty="0"/>
              <a:t>&lt;T&gt;:: </a:t>
            </a:r>
            <a:r>
              <a:rPr lang="en-US" altLang="zh-CN" sz="2800" dirty="0" err="1"/>
              <a:t>isEmpty</a:t>
            </a:r>
            <a:r>
              <a:rPr lang="en-US" altLang="zh-CN" sz="2800" dirty="0"/>
              <a:t>() const</a:t>
            </a:r>
          </a:p>
          <a:p>
            <a:pPr>
              <a:lnSpc>
                <a:spcPct val="90000"/>
              </a:lnSpc>
              <a:buFont typeface="Wingdings" pitchFamily="2" charset="2"/>
              <a:buNone/>
            </a:pPr>
            <a:r>
              <a:rPr lang="en-US" altLang="zh-CN" sz="2800" dirty="0"/>
              <a:t>	</a:t>
            </a:r>
            <a:r>
              <a:rPr lang="en-US" altLang="zh-CN" sz="2800" dirty="0" smtClean="0"/>
              <a:t> {   </a:t>
            </a:r>
            <a:endParaRPr lang="en-US" altLang="zh-CN" sz="2800" dirty="0"/>
          </a:p>
          <a:p>
            <a:pPr>
              <a:lnSpc>
                <a:spcPct val="90000"/>
              </a:lnSpc>
              <a:buFont typeface="Wingdings" pitchFamily="2" charset="2"/>
              <a:buNone/>
            </a:pPr>
            <a:r>
              <a:rPr lang="en-US" altLang="zh-CN" sz="2800" dirty="0"/>
              <a:t>        </a:t>
            </a:r>
            <a:r>
              <a:rPr lang="en-US" altLang="zh-CN" sz="2800" dirty="0">
                <a:solidFill>
                  <a:schemeClr val="folHlink"/>
                </a:solidFill>
              </a:rPr>
              <a:t>//</a:t>
            </a:r>
            <a:r>
              <a:rPr lang="zh-CN" altLang="en-US" sz="2800" dirty="0">
                <a:solidFill>
                  <a:schemeClr val="folHlink"/>
                </a:solidFill>
              </a:rPr>
              <a:t>判定二叉树是否为空树</a:t>
            </a:r>
          </a:p>
          <a:p>
            <a:pPr>
              <a:lnSpc>
                <a:spcPct val="90000"/>
              </a:lnSpc>
              <a:buFont typeface="Wingdings" pitchFamily="2" charset="2"/>
              <a:buNone/>
            </a:pPr>
            <a:r>
              <a:rPr lang="zh-CN" altLang="en-US" sz="2800" dirty="0"/>
              <a:t>		</a:t>
            </a:r>
            <a:r>
              <a:rPr lang="en-US" altLang="zh-CN" sz="2800" dirty="0"/>
              <a:t>return ((root)? </a:t>
            </a:r>
            <a:r>
              <a:rPr lang="en-US" altLang="zh-CN" sz="2800" dirty="0">
                <a:solidFill>
                  <a:schemeClr val="accent2"/>
                </a:solidFill>
              </a:rPr>
              <a:t>false :true</a:t>
            </a:r>
            <a:r>
              <a:rPr lang="en-US" altLang="zh-CN" sz="2800" dirty="0"/>
              <a:t>);</a:t>
            </a:r>
          </a:p>
          <a:p>
            <a:pPr>
              <a:lnSpc>
                <a:spcPct val="90000"/>
              </a:lnSpc>
              <a:buFont typeface="Wingdings" pitchFamily="2" charset="2"/>
              <a:buNone/>
            </a:pPr>
            <a:r>
              <a:rPr lang="en-US" altLang="zh-CN" sz="2800" dirty="0"/>
              <a:t>	</a:t>
            </a:r>
            <a:r>
              <a:rPr lang="en-US" altLang="zh-CN" sz="2800" dirty="0" smtClean="0"/>
              <a:t> }</a:t>
            </a:r>
            <a:endParaRPr lang="en-US" altLang="zh-CN" sz="2800" dirty="0"/>
          </a:p>
        </p:txBody>
      </p:sp>
      <p:sp>
        <p:nvSpPr>
          <p:cNvPr id="1114116"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41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41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41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4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45574885-76D8-439D-AE8F-7A854DAAC013}" type="slidenum">
              <a:rPr lang="en-US" altLang="zh-CN"/>
              <a:pPr/>
              <a:t>42</a:t>
            </a:fld>
            <a:endParaRPr lang="en-US" altLang="zh-CN"/>
          </a:p>
        </p:txBody>
      </p:sp>
      <p:sp>
        <p:nvSpPr>
          <p:cNvPr id="1115139" name="Rectangle 3"/>
          <p:cNvSpPr>
            <a:spLocks noGrp="1" noChangeArrowheads="1"/>
          </p:cNvSpPr>
          <p:nvPr>
            <p:ph type="body" sz="half" idx="1"/>
          </p:nvPr>
        </p:nvSpPr>
        <p:spPr>
          <a:xfrm>
            <a:off x="0" y="2131107"/>
            <a:ext cx="9144000" cy="3984643"/>
          </a:xfrm>
        </p:spPr>
        <p:txBody>
          <a:bodyPr/>
          <a:lstStyle/>
          <a:p>
            <a:pPr>
              <a:lnSpc>
                <a:spcPct val="90000"/>
              </a:lnSpc>
              <a:buFont typeface="Wingdings" pitchFamily="2" charset="2"/>
              <a:buNone/>
            </a:pPr>
            <a:r>
              <a:rPr lang="en-US" altLang="zh-CN" sz="2800" dirty="0"/>
              <a:t>template&lt;class T&gt;</a:t>
            </a:r>
          </a:p>
          <a:p>
            <a:pPr>
              <a:lnSpc>
                <a:spcPct val="90000"/>
              </a:lnSpc>
              <a:buFont typeface="Wingdings" pitchFamily="2" charset="2"/>
              <a:buNone/>
            </a:pPr>
            <a:r>
              <a:rPr lang="en-US" altLang="zh-CN" sz="2800" dirty="0" err="1"/>
              <a:t>BinaryTreeNode</a:t>
            </a:r>
            <a:r>
              <a:rPr lang="en-US" altLang="zh-CN" sz="2800" dirty="0"/>
              <a:t>&lt;T</a:t>
            </a:r>
            <a:r>
              <a:rPr lang="en-US" altLang="zh-CN" sz="2800" dirty="0" smtClean="0"/>
              <a:t>&gt;* </a:t>
            </a:r>
            <a:r>
              <a:rPr lang="en-US" altLang="zh-CN" sz="2800" dirty="0" err="1" smtClean="0"/>
              <a:t>BinaryTree</a:t>
            </a:r>
            <a:r>
              <a:rPr lang="en-US" altLang="zh-CN" sz="2800" dirty="0" smtClean="0"/>
              <a:t>&lt;T</a:t>
            </a:r>
            <a:r>
              <a:rPr lang="en-US" altLang="zh-CN" sz="2800" dirty="0"/>
              <a:t>&gt;::</a:t>
            </a:r>
            <a:r>
              <a:rPr lang="en-US" altLang="zh-CN" sz="2800" dirty="0" err="1"/>
              <a:t>GetParent</a:t>
            </a:r>
            <a:endParaRPr lang="en-US" altLang="zh-CN" sz="2800" dirty="0"/>
          </a:p>
          <a:p>
            <a:pPr>
              <a:lnSpc>
                <a:spcPct val="90000"/>
              </a:lnSpc>
              <a:buFont typeface="Wingdings" pitchFamily="2" charset="2"/>
              <a:buNone/>
            </a:pPr>
            <a:r>
              <a:rPr lang="en-US" altLang="zh-CN" sz="2800" dirty="0"/>
              <a:t>	</a:t>
            </a:r>
            <a:r>
              <a:rPr lang="en-US" altLang="zh-CN" sz="2800" dirty="0" smtClean="0"/>
              <a:t>                             (</a:t>
            </a:r>
            <a:r>
              <a:rPr lang="en-US" altLang="zh-CN" sz="2800" dirty="0" err="1"/>
              <a:t>BinaryTreeNode</a:t>
            </a:r>
            <a:r>
              <a:rPr lang="en-US" altLang="zh-CN" sz="2800" dirty="0"/>
              <a:t>&lt;T&gt;* root,      </a:t>
            </a:r>
            <a:r>
              <a:rPr lang="en-US" altLang="zh-CN" sz="2800" dirty="0" smtClean="0"/>
              <a:t> </a:t>
            </a:r>
          </a:p>
          <a:p>
            <a:pPr>
              <a:lnSpc>
                <a:spcPct val="90000"/>
              </a:lnSpc>
              <a:buFont typeface="Wingdings" pitchFamily="2" charset="2"/>
              <a:buNone/>
            </a:pPr>
            <a:r>
              <a:rPr lang="en-US" altLang="zh-CN" sz="2800" dirty="0" smtClean="0"/>
              <a:t>                                 </a:t>
            </a:r>
            <a:r>
              <a:rPr lang="en-US" altLang="zh-CN" sz="2800" dirty="0" err="1" smtClean="0"/>
              <a:t>BinaryTreeNode</a:t>
            </a:r>
            <a:r>
              <a:rPr lang="en-US" altLang="zh-CN" sz="2800" dirty="0" smtClean="0"/>
              <a:t>&lt;T</a:t>
            </a:r>
            <a:r>
              <a:rPr lang="en-US" altLang="zh-CN" sz="2800" dirty="0"/>
              <a:t>&gt;* current)</a:t>
            </a:r>
          </a:p>
          <a:p>
            <a:pPr>
              <a:lnSpc>
                <a:spcPct val="90000"/>
              </a:lnSpc>
              <a:buFont typeface="Wingdings" pitchFamily="2" charset="2"/>
              <a:buNone/>
            </a:pPr>
            <a:r>
              <a:rPr lang="en-US" altLang="zh-CN" sz="2800" dirty="0" smtClean="0"/>
              <a:t>{</a:t>
            </a:r>
            <a:r>
              <a:rPr lang="zh-CN" altLang="en-US" sz="2800" dirty="0"/>
              <a:t>	</a:t>
            </a:r>
          </a:p>
          <a:p>
            <a:pPr>
              <a:lnSpc>
                <a:spcPct val="90000"/>
              </a:lnSpc>
              <a:buFont typeface="Wingdings" pitchFamily="2" charset="2"/>
              <a:buNone/>
            </a:pPr>
            <a:r>
              <a:rPr lang="zh-CN" altLang="en-US" sz="2800" dirty="0"/>
              <a:t>   </a:t>
            </a:r>
            <a:r>
              <a:rPr lang="zh-CN" altLang="en-US" sz="2800" dirty="0" smtClean="0"/>
              <a:t> </a:t>
            </a:r>
            <a:r>
              <a:rPr lang="en-US" altLang="zh-CN" sz="2800" dirty="0" err="1" smtClean="0"/>
              <a:t>BinaryTreeNode</a:t>
            </a:r>
            <a:r>
              <a:rPr lang="en-US" altLang="zh-CN" sz="2800" dirty="0" smtClean="0"/>
              <a:t>&lt;T</a:t>
            </a:r>
            <a:r>
              <a:rPr lang="en-US" altLang="zh-CN" sz="2800" dirty="0"/>
              <a:t>&gt;* temp;</a:t>
            </a:r>
          </a:p>
          <a:p>
            <a:pPr>
              <a:lnSpc>
                <a:spcPct val="90000"/>
              </a:lnSpc>
              <a:buFont typeface="Wingdings" pitchFamily="2" charset="2"/>
              <a:buNone/>
            </a:pPr>
            <a:r>
              <a:rPr lang="en-US" altLang="zh-CN" sz="2800" dirty="0"/>
              <a:t>	</a:t>
            </a:r>
            <a:r>
              <a:rPr lang="en-US" altLang="zh-CN" sz="2800" dirty="0" smtClean="0"/>
              <a:t> if(root</a:t>
            </a:r>
            <a:r>
              <a:rPr lang="en-US" altLang="zh-CN" sz="2800" dirty="0"/>
              <a:t>==NULL)</a:t>
            </a:r>
          </a:p>
          <a:p>
            <a:pPr>
              <a:lnSpc>
                <a:spcPct val="90000"/>
              </a:lnSpc>
              <a:buFont typeface="Wingdings" pitchFamily="2" charset="2"/>
              <a:buNone/>
            </a:pPr>
            <a:r>
              <a:rPr lang="en-US" altLang="zh-CN" sz="2800" dirty="0"/>
              <a:t>		</a:t>
            </a:r>
            <a:r>
              <a:rPr lang="en-US" altLang="zh-CN" sz="2800" dirty="0" smtClean="0"/>
              <a:t>return </a:t>
            </a:r>
            <a:r>
              <a:rPr lang="en-US" altLang="zh-CN" sz="2800" dirty="0"/>
              <a:t>NULL;</a:t>
            </a:r>
          </a:p>
        </p:txBody>
      </p:sp>
      <p:sp>
        <p:nvSpPr>
          <p:cNvPr id="1115140" name="Rectangle 4"/>
          <p:cNvSpPr>
            <a:spLocks noChangeArrowheads="1"/>
          </p:cNvSpPr>
          <p:nvPr/>
        </p:nvSpPr>
        <p:spPr bwMode="auto">
          <a:xfrm>
            <a:off x="0" y="32845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15142" name="Rectangle 6"/>
          <p:cNvSpPr>
            <a:spLocks noGrp="1" noChangeArrowheads="1"/>
          </p:cNvSpPr>
          <p:nvPr>
            <p:ph type="title"/>
          </p:nvPr>
        </p:nvSpPr>
        <p:spPr>
          <a:xfrm>
            <a:off x="1150938" y="167340"/>
            <a:ext cx="7793037" cy="1520613"/>
          </a:xfrm>
          <a:noFill/>
          <a:ln/>
        </p:spPr>
        <p:txBody>
          <a:bodyPr/>
          <a:lstStyle/>
          <a:p>
            <a:r>
              <a:rPr lang="zh-CN" altLang="en-US" dirty="0" smtClean="0">
                <a:solidFill>
                  <a:srgbClr val="7030A0"/>
                </a:solidFill>
              </a:rPr>
              <a:t>从</a:t>
            </a:r>
            <a:r>
              <a:rPr lang="en-US" altLang="zh-CN" dirty="0">
                <a:solidFill>
                  <a:srgbClr val="7030A0"/>
                </a:solidFill>
              </a:rPr>
              <a:t>root</a:t>
            </a:r>
            <a:r>
              <a:rPr lang="zh-CN" altLang="en-US" dirty="0">
                <a:solidFill>
                  <a:srgbClr val="7030A0"/>
                </a:solidFill>
              </a:rPr>
              <a:t>结点开始</a:t>
            </a:r>
            <a:r>
              <a:rPr lang="zh-CN" altLang="en-US" dirty="0" smtClean="0">
                <a:solidFill>
                  <a:srgbClr val="7030A0"/>
                </a:solidFill>
              </a:rPr>
              <a:t>，</a:t>
            </a:r>
            <a:r>
              <a:rPr lang="en-US" altLang="zh-CN" dirty="0" smtClean="0">
                <a:solidFill>
                  <a:srgbClr val="7030A0"/>
                </a:solidFill>
              </a:rPr>
              <a:t/>
            </a:r>
            <a:br>
              <a:rPr lang="en-US" altLang="zh-CN" dirty="0" smtClean="0">
                <a:solidFill>
                  <a:srgbClr val="7030A0"/>
                </a:solidFill>
              </a:rPr>
            </a:br>
            <a:r>
              <a:rPr lang="zh-CN" altLang="en-US" dirty="0" smtClean="0">
                <a:solidFill>
                  <a:srgbClr val="7030A0"/>
                </a:solidFill>
              </a:rPr>
              <a:t>查找</a:t>
            </a:r>
            <a:r>
              <a:rPr lang="en-US" altLang="zh-CN" dirty="0">
                <a:solidFill>
                  <a:srgbClr val="7030A0"/>
                </a:solidFill>
              </a:rPr>
              <a:t>current</a:t>
            </a:r>
            <a:r>
              <a:rPr lang="zh-CN" altLang="en-US" dirty="0">
                <a:solidFill>
                  <a:srgbClr val="7030A0"/>
                </a:solidFill>
              </a:rPr>
              <a:t>结点父结点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151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51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51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5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FECA744A-D80F-4204-9E8A-0FD55FFF33F8}" type="slidenum">
              <a:rPr lang="en-US" altLang="zh-CN"/>
              <a:pPr/>
              <a:t>43</a:t>
            </a:fld>
            <a:endParaRPr lang="en-US" altLang="zh-CN"/>
          </a:p>
        </p:txBody>
      </p:sp>
      <p:sp>
        <p:nvSpPr>
          <p:cNvPr id="1116163" name="Rectangle 3"/>
          <p:cNvSpPr>
            <a:spLocks noGrp="1" noChangeArrowheads="1"/>
          </p:cNvSpPr>
          <p:nvPr>
            <p:ph type="body" sz="half" idx="1"/>
          </p:nvPr>
        </p:nvSpPr>
        <p:spPr>
          <a:xfrm>
            <a:off x="158073" y="2332274"/>
            <a:ext cx="8951943" cy="4579938"/>
          </a:xfrm>
        </p:spPr>
        <p:txBody>
          <a:bodyPr/>
          <a:lstStyle/>
          <a:p>
            <a:pPr>
              <a:lnSpc>
                <a:spcPct val="80000"/>
              </a:lnSpc>
              <a:buFont typeface="Wingdings" pitchFamily="2" charset="2"/>
              <a:buNone/>
            </a:pPr>
            <a:r>
              <a:rPr lang="en-US" altLang="zh-CN" sz="2800" dirty="0"/>
              <a:t>	</a:t>
            </a:r>
            <a:r>
              <a:rPr lang="en-US" altLang="zh-CN" sz="2800" dirty="0" smtClean="0"/>
              <a:t>if  ( (</a:t>
            </a:r>
            <a:r>
              <a:rPr lang="en-US" altLang="zh-CN" sz="2800" dirty="0"/>
              <a:t>root-&gt;</a:t>
            </a:r>
            <a:r>
              <a:rPr lang="en-US" altLang="zh-CN" sz="2800" dirty="0" err="1"/>
              <a:t>leftchild</a:t>
            </a:r>
            <a:r>
              <a:rPr lang="en-US" altLang="zh-CN" sz="2800" dirty="0"/>
              <a:t>()==current</a:t>
            </a:r>
            <a:r>
              <a:rPr lang="en-US" altLang="zh-CN" sz="2800" dirty="0" smtClean="0"/>
              <a:t>) ||</a:t>
            </a:r>
            <a:endParaRPr lang="en-US" altLang="zh-CN" sz="2800" dirty="0"/>
          </a:p>
          <a:p>
            <a:pPr>
              <a:lnSpc>
                <a:spcPct val="80000"/>
              </a:lnSpc>
              <a:buFont typeface="Wingdings" pitchFamily="2" charset="2"/>
              <a:buNone/>
            </a:pPr>
            <a:r>
              <a:rPr lang="en-US" altLang="zh-CN" sz="2800" dirty="0"/>
              <a:t>	    </a:t>
            </a:r>
            <a:r>
              <a:rPr lang="en-US" altLang="zh-CN" sz="2800" dirty="0" smtClean="0"/>
              <a:t>   (</a:t>
            </a:r>
            <a:r>
              <a:rPr lang="en-US" altLang="zh-CN" sz="2800" dirty="0"/>
              <a:t>root-&gt;</a:t>
            </a:r>
            <a:r>
              <a:rPr lang="en-US" altLang="zh-CN" sz="2800" dirty="0" err="1"/>
              <a:t>rightchild</a:t>
            </a:r>
            <a:r>
              <a:rPr lang="en-US" altLang="zh-CN" sz="2800" dirty="0"/>
              <a:t>()==current</a:t>
            </a:r>
            <a:r>
              <a:rPr lang="en-US" altLang="zh-CN" sz="2800" dirty="0" smtClean="0"/>
              <a:t>) )</a:t>
            </a:r>
            <a:endParaRPr lang="en-US" altLang="zh-CN" sz="2800" dirty="0"/>
          </a:p>
          <a:p>
            <a:pPr>
              <a:lnSpc>
                <a:spcPct val="80000"/>
              </a:lnSpc>
              <a:buFont typeface="Wingdings" pitchFamily="2" charset="2"/>
              <a:buNone/>
            </a:pPr>
            <a:r>
              <a:rPr lang="en-US" altLang="zh-CN" sz="2800" dirty="0"/>
              <a:t>	</a:t>
            </a:r>
            <a:r>
              <a:rPr lang="en-US" altLang="zh-CN" sz="2800" dirty="0" smtClean="0"/>
              <a:t>    return </a:t>
            </a:r>
            <a:r>
              <a:rPr lang="en-US" altLang="zh-CN" sz="2800" dirty="0"/>
              <a:t>root; </a:t>
            </a:r>
            <a:r>
              <a:rPr lang="en-US" altLang="zh-CN" sz="2800" dirty="0" smtClean="0"/>
              <a:t>  </a:t>
            </a:r>
            <a:r>
              <a:rPr lang="en-US" altLang="zh-CN" sz="2800" dirty="0" smtClean="0">
                <a:solidFill>
                  <a:schemeClr val="folHlink"/>
                </a:solidFill>
              </a:rPr>
              <a:t>//</a:t>
            </a:r>
            <a:r>
              <a:rPr lang="zh-CN" altLang="en-US" sz="2800" dirty="0">
                <a:solidFill>
                  <a:schemeClr val="folHlink"/>
                </a:solidFill>
              </a:rPr>
              <a:t>找到父结点</a:t>
            </a:r>
            <a:endParaRPr lang="zh-CN" altLang="en-US" sz="2800" dirty="0"/>
          </a:p>
          <a:p>
            <a:pPr>
              <a:lnSpc>
                <a:spcPct val="110000"/>
              </a:lnSpc>
              <a:buFont typeface="Wingdings" pitchFamily="2" charset="2"/>
              <a:buNone/>
            </a:pPr>
            <a:endParaRPr lang="en-US" altLang="zh-CN" sz="800" dirty="0" smtClean="0"/>
          </a:p>
          <a:p>
            <a:pPr>
              <a:lnSpc>
                <a:spcPct val="110000"/>
              </a:lnSpc>
              <a:buFont typeface="Wingdings" pitchFamily="2" charset="2"/>
              <a:buNone/>
            </a:pPr>
            <a:r>
              <a:rPr lang="zh-CN" altLang="en-US" sz="2800" dirty="0"/>
              <a:t>	</a:t>
            </a:r>
            <a:r>
              <a:rPr lang="en-US" altLang="zh-CN" sz="2800" dirty="0" smtClean="0"/>
              <a:t>if</a:t>
            </a:r>
            <a:r>
              <a:rPr lang="en-US" altLang="zh-CN" sz="2800" dirty="0" smtClean="0">
                <a:solidFill>
                  <a:srgbClr val="C00000"/>
                </a:solidFill>
                <a:effectLst>
                  <a:outerShdw blurRad="38100" dist="38100" dir="2700000" algn="tl">
                    <a:srgbClr val="000000">
                      <a:alpha val="43137"/>
                    </a:srgbClr>
                  </a:outerShdw>
                </a:effectLst>
              </a:rPr>
              <a:t>(</a:t>
            </a:r>
            <a:r>
              <a:rPr lang="en-US" altLang="zh-CN" sz="2800" dirty="0" smtClean="0">
                <a:solidFill>
                  <a:srgbClr val="7030A0"/>
                </a:solidFill>
                <a:effectLst>
                  <a:outerShdw blurRad="38100" dist="38100" dir="2700000" algn="tl">
                    <a:srgbClr val="000000">
                      <a:alpha val="43137"/>
                    </a:srgbClr>
                  </a:outerShdw>
                </a:effectLst>
              </a:rPr>
              <a:t>(</a:t>
            </a:r>
            <a:r>
              <a:rPr lang="en-US" altLang="zh-CN" sz="2800" dirty="0"/>
              <a:t>temp=</a:t>
            </a:r>
            <a:r>
              <a:rPr lang="en-US" altLang="zh-CN" sz="2800" dirty="0" err="1"/>
              <a:t>GetParent</a:t>
            </a:r>
            <a:r>
              <a:rPr lang="en-US" altLang="zh-CN" sz="2800" dirty="0"/>
              <a:t>(root-&gt;</a:t>
            </a:r>
            <a:r>
              <a:rPr lang="en-US" altLang="zh-CN" sz="2800" dirty="0" err="1"/>
              <a:t>leftchild</a:t>
            </a:r>
            <a:r>
              <a:rPr lang="en-US" altLang="zh-CN" sz="2800" dirty="0"/>
              <a:t>(),current)</a:t>
            </a:r>
            <a:r>
              <a:rPr lang="en-US" altLang="zh-CN" sz="2800" dirty="0" smtClean="0">
                <a:solidFill>
                  <a:srgbClr val="7030A0"/>
                </a:solidFill>
                <a:effectLst>
                  <a:outerShdw blurRad="38100" dist="38100" dir="2700000" algn="tl">
                    <a:srgbClr val="000000">
                      <a:alpha val="43137"/>
                    </a:srgbClr>
                  </a:outerShdw>
                </a:effectLst>
              </a:rPr>
              <a:t>)</a:t>
            </a:r>
          </a:p>
          <a:p>
            <a:pPr>
              <a:lnSpc>
                <a:spcPct val="110000"/>
              </a:lnSpc>
              <a:buFont typeface="Wingdings" pitchFamily="2" charset="2"/>
              <a:buNone/>
            </a:pPr>
            <a:r>
              <a:rPr lang="en-US" altLang="zh-CN" sz="2800" dirty="0"/>
              <a:t>        !=</a:t>
            </a:r>
            <a:r>
              <a:rPr lang="en-US" altLang="zh-CN" sz="2800" dirty="0" smtClean="0"/>
              <a:t>NULL</a:t>
            </a:r>
            <a:r>
              <a:rPr lang="en-US" altLang="zh-CN" sz="2800" dirty="0" smtClean="0">
                <a:solidFill>
                  <a:srgbClr val="C00000"/>
                </a:solidFill>
                <a:effectLst>
                  <a:outerShdw blurRad="38100" dist="38100" dir="2700000" algn="tl">
                    <a:srgbClr val="000000">
                      <a:alpha val="43137"/>
                    </a:srgbClr>
                  </a:outerShdw>
                </a:effectLst>
              </a:rPr>
              <a:t>)</a:t>
            </a:r>
            <a:r>
              <a:rPr lang="en-US" altLang="zh-CN" sz="2800" dirty="0" smtClean="0"/>
              <a:t> </a:t>
            </a:r>
            <a:r>
              <a:rPr lang="en-US" altLang="zh-CN" sz="2800" dirty="0"/>
              <a:t>return temp;</a:t>
            </a:r>
          </a:p>
          <a:p>
            <a:pPr>
              <a:lnSpc>
                <a:spcPct val="110000"/>
              </a:lnSpc>
              <a:buFont typeface="Wingdings" pitchFamily="2" charset="2"/>
              <a:buNone/>
            </a:pPr>
            <a:r>
              <a:rPr lang="en-US" altLang="zh-CN" sz="2800" dirty="0"/>
              <a:t>	else return </a:t>
            </a:r>
            <a:r>
              <a:rPr lang="en-US" altLang="zh-CN" sz="2800" dirty="0" err="1"/>
              <a:t>GetParent</a:t>
            </a:r>
            <a:r>
              <a:rPr lang="en-US" altLang="zh-CN" sz="2800" dirty="0"/>
              <a:t>(root-&gt;</a:t>
            </a:r>
            <a:r>
              <a:rPr lang="en-US" altLang="zh-CN" sz="2800" dirty="0" err="1"/>
              <a:t>rightchild</a:t>
            </a:r>
            <a:r>
              <a:rPr lang="en-US" altLang="zh-CN" sz="2800" dirty="0"/>
              <a:t>(),</a:t>
            </a:r>
          </a:p>
          <a:p>
            <a:pPr>
              <a:lnSpc>
                <a:spcPct val="110000"/>
              </a:lnSpc>
              <a:buFont typeface="Wingdings" pitchFamily="2" charset="2"/>
              <a:buNone/>
            </a:pPr>
            <a:r>
              <a:rPr lang="en-US" altLang="zh-CN" sz="2800" dirty="0"/>
              <a:t>                                          current);</a:t>
            </a:r>
          </a:p>
          <a:p>
            <a:pPr>
              <a:lnSpc>
                <a:spcPct val="110000"/>
              </a:lnSpc>
              <a:buFont typeface="Wingdings" pitchFamily="2" charset="2"/>
              <a:buNone/>
            </a:pPr>
            <a:r>
              <a:rPr lang="en-US" altLang="zh-CN" sz="2800" dirty="0" smtClean="0"/>
              <a:t>}</a:t>
            </a:r>
            <a:endParaRPr lang="zh-CN" altLang="en-US" sz="2800" dirty="0"/>
          </a:p>
        </p:txBody>
      </p:sp>
      <p:sp>
        <p:nvSpPr>
          <p:cNvPr id="1116164"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6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61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6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C60DF54A-FB28-4E6E-80DC-862CD3D86A56}" type="slidenum">
              <a:rPr lang="en-US" altLang="zh-CN"/>
              <a:pPr/>
              <a:t>44</a:t>
            </a:fld>
            <a:endParaRPr lang="en-US" altLang="zh-CN"/>
          </a:p>
        </p:txBody>
      </p:sp>
      <p:sp>
        <p:nvSpPr>
          <p:cNvPr id="1117187" name="Rectangle 3"/>
          <p:cNvSpPr>
            <a:spLocks noGrp="1" noChangeArrowheads="1"/>
          </p:cNvSpPr>
          <p:nvPr>
            <p:ph type="body" sz="half" idx="1"/>
          </p:nvPr>
        </p:nvSpPr>
        <p:spPr>
          <a:xfrm>
            <a:off x="36513" y="1989138"/>
            <a:ext cx="9107487" cy="4579937"/>
          </a:xfrm>
        </p:spPr>
        <p:txBody>
          <a:bodyPr/>
          <a:lstStyle/>
          <a:p>
            <a:pPr>
              <a:lnSpc>
                <a:spcPct val="90000"/>
              </a:lnSpc>
              <a:buFont typeface="Wingdings" pitchFamily="2" charset="2"/>
              <a:buNone/>
            </a:pPr>
            <a:r>
              <a:rPr lang="en-US" altLang="zh-CN" sz="2800" dirty="0"/>
              <a:t>template&lt;class T&gt;</a:t>
            </a:r>
          </a:p>
          <a:p>
            <a:pPr>
              <a:lnSpc>
                <a:spcPct val="90000"/>
              </a:lnSpc>
              <a:buFont typeface="Wingdings" pitchFamily="2" charset="2"/>
              <a:buNone/>
            </a:pPr>
            <a:r>
              <a:rPr lang="en-US" altLang="zh-CN" sz="2800" dirty="0" err="1"/>
              <a:t>BinaryTreeNode</a:t>
            </a:r>
            <a:r>
              <a:rPr lang="en-US" altLang="zh-CN" sz="2800" dirty="0"/>
              <a:t>&lt;T&gt;* </a:t>
            </a:r>
            <a:r>
              <a:rPr lang="en-US" altLang="zh-CN" sz="2800" dirty="0" err="1"/>
              <a:t>BinaryTree</a:t>
            </a:r>
            <a:r>
              <a:rPr lang="en-US" altLang="zh-CN" sz="2800" dirty="0"/>
              <a:t>&lt;T&gt;::</a:t>
            </a:r>
            <a:r>
              <a:rPr lang="en-US" altLang="zh-CN" sz="2800" dirty="0" smtClean="0"/>
              <a:t>Parent</a:t>
            </a:r>
          </a:p>
          <a:p>
            <a:pPr>
              <a:lnSpc>
                <a:spcPct val="90000"/>
              </a:lnSpc>
              <a:buFont typeface="Wingdings" pitchFamily="2" charset="2"/>
              <a:buNone/>
            </a:pPr>
            <a:r>
              <a:rPr lang="en-US" altLang="zh-CN" sz="2800" dirty="0" smtClean="0"/>
              <a:t>                             (</a:t>
            </a:r>
            <a:r>
              <a:rPr lang="en-US" altLang="zh-CN" sz="2800" dirty="0" err="1"/>
              <a:t>BinaryTreeNode</a:t>
            </a:r>
            <a:r>
              <a:rPr lang="en-US" altLang="zh-CN" sz="2800" dirty="0"/>
              <a:t>&lt;T&gt;* current)</a:t>
            </a:r>
          </a:p>
          <a:p>
            <a:pPr>
              <a:lnSpc>
                <a:spcPct val="90000"/>
              </a:lnSpc>
              <a:buFont typeface="Wingdings" pitchFamily="2" charset="2"/>
              <a:buNone/>
            </a:pPr>
            <a:r>
              <a:rPr lang="en-US" altLang="zh-CN" sz="2800" dirty="0" smtClean="0"/>
              <a:t>{</a:t>
            </a:r>
          </a:p>
          <a:p>
            <a:pPr>
              <a:lnSpc>
                <a:spcPct val="90000"/>
              </a:lnSpc>
              <a:buFont typeface="Wingdings" pitchFamily="2" charset="2"/>
              <a:buNone/>
            </a:pPr>
            <a:r>
              <a:rPr lang="zh-CN" altLang="en-US" sz="2800" dirty="0"/>
              <a:t>	</a:t>
            </a:r>
            <a:r>
              <a:rPr lang="en-US" altLang="zh-CN" sz="2800" dirty="0"/>
              <a:t>if((current==NULL)||(current==root))</a:t>
            </a:r>
          </a:p>
          <a:p>
            <a:pPr>
              <a:lnSpc>
                <a:spcPct val="90000"/>
              </a:lnSpc>
              <a:buFont typeface="Wingdings" pitchFamily="2" charset="2"/>
              <a:buNone/>
            </a:pPr>
            <a:r>
              <a:rPr lang="en-US" altLang="zh-CN" sz="2800" dirty="0"/>
              <a:t>		return NULL</a:t>
            </a:r>
            <a:r>
              <a:rPr lang="en-US" altLang="zh-CN" sz="2800" dirty="0" smtClean="0"/>
              <a:t>;  </a:t>
            </a:r>
            <a:r>
              <a:rPr lang="en-US" altLang="zh-CN" sz="2800" dirty="0" smtClean="0">
                <a:solidFill>
                  <a:schemeClr val="folHlink"/>
                </a:solidFill>
              </a:rPr>
              <a:t>//</a:t>
            </a:r>
            <a:r>
              <a:rPr lang="zh-CN" altLang="en-US" sz="2800" dirty="0">
                <a:solidFill>
                  <a:schemeClr val="folHlink"/>
                </a:solidFill>
              </a:rPr>
              <a:t>空结点或者</a:t>
            </a:r>
            <a:r>
              <a:rPr lang="en-US" altLang="zh-CN" sz="2800" dirty="0">
                <a:solidFill>
                  <a:schemeClr val="folHlink"/>
                </a:solidFill>
              </a:rPr>
              <a:t>current</a:t>
            </a:r>
            <a:r>
              <a:rPr lang="zh-CN" altLang="en-US" sz="2800" dirty="0">
                <a:solidFill>
                  <a:schemeClr val="folHlink"/>
                </a:solidFill>
              </a:rPr>
              <a:t>为根结点</a:t>
            </a:r>
          </a:p>
          <a:p>
            <a:pPr>
              <a:lnSpc>
                <a:spcPct val="90000"/>
              </a:lnSpc>
              <a:buFont typeface="Wingdings" pitchFamily="2" charset="2"/>
              <a:buNone/>
            </a:pPr>
            <a:endParaRPr lang="en-US" altLang="zh-CN" sz="800" dirty="0" smtClean="0"/>
          </a:p>
          <a:p>
            <a:pPr>
              <a:lnSpc>
                <a:spcPct val="90000"/>
              </a:lnSpc>
              <a:buFont typeface="Wingdings" pitchFamily="2" charset="2"/>
              <a:buNone/>
            </a:pPr>
            <a:r>
              <a:rPr lang="zh-CN" altLang="en-US" sz="2800" dirty="0"/>
              <a:t>	</a:t>
            </a:r>
            <a:r>
              <a:rPr lang="en-US" altLang="zh-CN" sz="2800" dirty="0">
                <a:solidFill>
                  <a:schemeClr val="folHlink"/>
                </a:solidFill>
              </a:rPr>
              <a:t>//</a:t>
            </a:r>
            <a:r>
              <a:rPr lang="zh-CN" altLang="en-US" sz="2800" dirty="0">
                <a:solidFill>
                  <a:schemeClr val="folHlink"/>
                </a:solidFill>
              </a:rPr>
              <a:t>调用递归函数寻找父结点</a:t>
            </a:r>
          </a:p>
          <a:p>
            <a:pPr>
              <a:lnSpc>
                <a:spcPct val="90000"/>
              </a:lnSpc>
              <a:buFont typeface="Wingdings" pitchFamily="2" charset="2"/>
              <a:buNone/>
            </a:pPr>
            <a:r>
              <a:rPr lang="zh-CN" altLang="en-US" sz="2800" dirty="0"/>
              <a:t>	</a:t>
            </a:r>
            <a:r>
              <a:rPr lang="en-US" altLang="zh-CN" sz="2800" dirty="0"/>
              <a:t>return </a:t>
            </a:r>
            <a:r>
              <a:rPr lang="en-US" altLang="zh-CN" sz="2800" dirty="0" err="1"/>
              <a:t>GetParent</a:t>
            </a:r>
            <a:r>
              <a:rPr lang="en-US" altLang="zh-CN" sz="2800" dirty="0"/>
              <a:t>(</a:t>
            </a:r>
            <a:r>
              <a:rPr lang="en-US" altLang="zh-CN" sz="2800" dirty="0" err="1"/>
              <a:t>root,current</a:t>
            </a:r>
            <a:r>
              <a:rPr lang="en-US" altLang="zh-CN" sz="2800" dirty="0"/>
              <a:t>);</a:t>
            </a:r>
          </a:p>
          <a:p>
            <a:pPr>
              <a:lnSpc>
                <a:spcPct val="90000"/>
              </a:lnSpc>
              <a:buFont typeface="Wingdings" pitchFamily="2" charset="2"/>
              <a:buNone/>
            </a:pPr>
            <a:r>
              <a:rPr lang="en-US" altLang="zh-CN" sz="2800" dirty="0" smtClean="0"/>
              <a:t>}</a:t>
            </a:r>
            <a:endParaRPr lang="zh-CN" altLang="en-US" sz="2800" dirty="0"/>
          </a:p>
        </p:txBody>
      </p:sp>
      <p:sp>
        <p:nvSpPr>
          <p:cNvPr id="1117188"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17190" name="Rectangle 6"/>
          <p:cNvSpPr>
            <a:spLocks noGrp="1" noChangeArrowheads="1"/>
          </p:cNvSpPr>
          <p:nvPr>
            <p:ph type="title"/>
          </p:nvPr>
        </p:nvSpPr>
        <p:spPr>
          <a:noFill/>
          <a:ln/>
        </p:spPr>
        <p:txBody>
          <a:bodyPr/>
          <a:lstStyle/>
          <a:p>
            <a:r>
              <a:rPr lang="en-US" altLang="zh-CN" dirty="0"/>
              <a:t/>
            </a:r>
            <a:br>
              <a:rPr lang="en-US" altLang="zh-CN" dirty="0"/>
            </a:br>
            <a:r>
              <a:rPr lang="zh-CN" altLang="en-US" dirty="0">
                <a:solidFill>
                  <a:srgbClr val="7030A0"/>
                </a:solidFill>
              </a:rPr>
              <a:t>返回</a:t>
            </a:r>
            <a:r>
              <a:rPr lang="en-US" altLang="zh-CN" dirty="0">
                <a:solidFill>
                  <a:srgbClr val="7030A0"/>
                </a:solidFill>
              </a:rPr>
              <a:t>current</a:t>
            </a:r>
            <a:r>
              <a:rPr lang="zh-CN" altLang="en-US" dirty="0">
                <a:solidFill>
                  <a:srgbClr val="7030A0"/>
                </a:solidFill>
              </a:rPr>
              <a:t>结点父结点指针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7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F4C702EA-C4DC-41B6-A252-B69F8C4345E7}" type="slidenum">
              <a:rPr lang="en-US" altLang="zh-CN"/>
              <a:pPr/>
              <a:t>45</a:t>
            </a:fld>
            <a:endParaRPr lang="en-US" altLang="zh-CN"/>
          </a:p>
        </p:txBody>
      </p:sp>
      <p:sp>
        <p:nvSpPr>
          <p:cNvPr id="1118211" name="Rectangle 3"/>
          <p:cNvSpPr>
            <a:spLocks noGrp="1" noChangeArrowheads="1"/>
          </p:cNvSpPr>
          <p:nvPr>
            <p:ph type="body" sz="half" idx="1"/>
          </p:nvPr>
        </p:nvSpPr>
        <p:spPr>
          <a:xfrm>
            <a:off x="412946" y="2036997"/>
            <a:ext cx="8807480" cy="4780889"/>
          </a:xfrm>
        </p:spPr>
        <p:txBody>
          <a:bodyPr/>
          <a:lstStyle/>
          <a:p>
            <a:pPr>
              <a:lnSpc>
                <a:spcPct val="90000"/>
              </a:lnSpc>
              <a:buFont typeface="Wingdings" pitchFamily="2" charset="2"/>
              <a:buNone/>
            </a:pPr>
            <a:r>
              <a:rPr lang="en-US" altLang="zh-CN" sz="2400" dirty="0"/>
              <a:t>template&lt;class T&gt;	</a:t>
            </a:r>
          </a:p>
          <a:p>
            <a:pPr>
              <a:lnSpc>
                <a:spcPct val="90000"/>
              </a:lnSpc>
              <a:buFont typeface="Wingdings" pitchFamily="2" charset="2"/>
              <a:buNone/>
            </a:pPr>
            <a:r>
              <a:rPr lang="en-US" altLang="zh-CN" sz="2400" dirty="0" err="1"/>
              <a:t>BinaryTreeNode</a:t>
            </a:r>
            <a:r>
              <a:rPr lang="en-US" altLang="zh-CN" sz="2400" dirty="0"/>
              <a:t>&lt;T&gt;*</a:t>
            </a:r>
            <a:r>
              <a:rPr lang="en-US" altLang="zh-CN" sz="2400" dirty="0" err="1"/>
              <a:t>BinaryTree</a:t>
            </a:r>
            <a:r>
              <a:rPr lang="en-US" altLang="zh-CN" sz="2400" dirty="0"/>
              <a:t>&lt;T&gt;::</a:t>
            </a:r>
            <a:r>
              <a:rPr lang="en-US" altLang="zh-CN" sz="2400" dirty="0" err="1"/>
              <a:t>LeftSibling</a:t>
            </a:r>
            <a:endParaRPr lang="en-US" altLang="zh-CN" sz="2400" dirty="0"/>
          </a:p>
          <a:p>
            <a:pPr>
              <a:lnSpc>
                <a:spcPct val="90000"/>
              </a:lnSpc>
              <a:buFont typeface="Wingdings" pitchFamily="2" charset="2"/>
              <a:buNone/>
            </a:pPr>
            <a:r>
              <a:rPr lang="en-US" altLang="zh-CN" sz="2400" dirty="0" smtClean="0"/>
              <a:t>                                          (</a:t>
            </a:r>
            <a:r>
              <a:rPr lang="en-US" altLang="zh-CN" sz="2400" dirty="0" err="1"/>
              <a:t>BinaryTreeNode</a:t>
            </a:r>
            <a:r>
              <a:rPr lang="en-US" altLang="zh-CN" sz="2400" dirty="0"/>
              <a:t>&lt;T&gt;* current)</a:t>
            </a:r>
          </a:p>
          <a:p>
            <a:pPr>
              <a:lnSpc>
                <a:spcPct val="90000"/>
              </a:lnSpc>
              <a:buFont typeface="Wingdings" pitchFamily="2" charset="2"/>
              <a:buNone/>
            </a:pPr>
            <a:r>
              <a:rPr lang="en-US" altLang="zh-CN" sz="2400" dirty="0" smtClean="0"/>
              <a:t>{</a:t>
            </a:r>
            <a:endParaRPr lang="zh-CN" altLang="en-US" sz="2400" dirty="0" smtClean="0">
              <a:solidFill>
                <a:schemeClr val="folHlink"/>
              </a:solidFill>
            </a:endParaRPr>
          </a:p>
          <a:p>
            <a:pPr>
              <a:lnSpc>
                <a:spcPct val="90000"/>
              </a:lnSpc>
              <a:buNone/>
            </a:pPr>
            <a:r>
              <a:rPr lang="zh-CN" altLang="en-US" sz="2400" dirty="0"/>
              <a:t>	</a:t>
            </a:r>
            <a:r>
              <a:rPr lang="en-US" altLang="zh-CN" sz="2400" dirty="0"/>
              <a:t>if(current</a:t>
            </a:r>
            <a:r>
              <a:rPr lang="en-US" altLang="zh-CN" sz="2400" dirty="0" smtClean="0"/>
              <a:t>) { </a:t>
            </a:r>
            <a:r>
              <a:rPr lang="en-US" altLang="zh-CN" sz="2400" dirty="0" smtClean="0">
                <a:solidFill>
                  <a:schemeClr val="folHlink"/>
                </a:solidFill>
              </a:rPr>
              <a:t>// current</a:t>
            </a:r>
            <a:r>
              <a:rPr lang="zh-CN" altLang="en-US" sz="2400" dirty="0" smtClean="0">
                <a:solidFill>
                  <a:schemeClr val="folHlink"/>
                </a:solidFill>
              </a:rPr>
              <a:t>不为空</a:t>
            </a:r>
            <a:endParaRPr lang="zh-CN" altLang="en-US" sz="2400" dirty="0">
              <a:solidFill>
                <a:schemeClr val="folHlink"/>
              </a:solidFill>
            </a:endParaRPr>
          </a:p>
          <a:p>
            <a:pPr>
              <a:lnSpc>
                <a:spcPct val="90000"/>
              </a:lnSpc>
              <a:buFont typeface="Wingdings" pitchFamily="2" charset="2"/>
              <a:buNone/>
            </a:pPr>
            <a:r>
              <a:rPr lang="zh-CN" altLang="en-US" sz="2400" dirty="0"/>
              <a:t>	</a:t>
            </a:r>
            <a:r>
              <a:rPr lang="zh-CN" altLang="en-US" sz="2400" dirty="0" smtClean="0"/>
              <a:t>    </a:t>
            </a:r>
            <a:r>
              <a:rPr lang="en-US" altLang="zh-CN" sz="2400" dirty="0" err="1" smtClean="0"/>
              <a:t>BinaryTreeNode</a:t>
            </a:r>
            <a:r>
              <a:rPr lang="en-US" altLang="zh-CN" sz="2400" dirty="0" smtClean="0"/>
              <a:t>&lt;T</a:t>
            </a:r>
            <a:r>
              <a:rPr lang="en-US" altLang="zh-CN" sz="2400" dirty="0"/>
              <a:t>&gt;* temp=Parent(current</a:t>
            </a:r>
            <a:r>
              <a:rPr lang="en-US" altLang="zh-CN" sz="2400" dirty="0" smtClean="0"/>
              <a:t>);</a:t>
            </a:r>
            <a:endParaRPr lang="zh-CN" altLang="en-US" sz="2400" dirty="0">
              <a:solidFill>
                <a:schemeClr val="folHlink"/>
              </a:solidFill>
            </a:endParaRPr>
          </a:p>
          <a:p>
            <a:pPr>
              <a:lnSpc>
                <a:spcPct val="90000"/>
              </a:lnSpc>
              <a:buFont typeface="Wingdings" pitchFamily="2" charset="2"/>
              <a:buNone/>
            </a:pPr>
            <a:r>
              <a:rPr lang="zh-CN" altLang="en-US" sz="2400" dirty="0"/>
              <a:t> 	</a:t>
            </a:r>
            <a:r>
              <a:rPr lang="zh-CN" altLang="en-US" sz="2400" dirty="0" smtClean="0"/>
              <a:t>    </a:t>
            </a:r>
            <a:r>
              <a:rPr lang="en-US" altLang="zh-CN" sz="2400" dirty="0" smtClean="0"/>
              <a:t>if</a:t>
            </a:r>
            <a:r>
              <a:rPr lang="en-US" altLang="zh-CN" sz="2400" dirty="0"/>
              <a:t>((temp==NULL)||current==temp-&gt;</a:t>
            </a:r>
            <a:r>
              <a:rPr lang="en-US" altLang="zh-CN" sz="2400" dirty="0" err="1"/>
              <a:t>leftchild</a:t>
            </a:r>
            <a:r>
              <a:rPr lang="en-US" altLang="zh-CN" sz="2400" dirty="0"/>
              <a:t>())</a:t>
            </a:r>
          </a:p>
          <a:p>
            <a:pPr>
              <a:lnSpc>
                <a:spcPct val="90000"/>
              </a:lnSpc>
              <a:buFont typeface="Wingdings" pitchFamily="2" charset="2"/>
              <a:buNone/>
            </a:pPr>
            <a:r>
              <a:rPr lang="en-US" altLang="zh-CN" sz="2400" dirty="0"/>
              <a:t>		</a:t>
            </a:r>
            <a:r>
              <a:rPr lang="en-US" altLang="zh-CN" sz="2400" dirty="0" smtClean="0"/>
              <a:t>     return  </a:t>
            </a:r>
            <a:r>
              <a:rPr lang="en-US" altLang="zh-CN" sz="2400" dirty="0"/>
              <a:t>NULL;</a:t>
            </a:r>
          </a:p>
          <a:p>
            <a:pPr>
              <a:lnSpc>
                <a:spcPct val="90000"/>
              </a:lnSpc>
              <a:buFont typeface="Wingdings" pitchFamily="2" charset="2"/>
              <a:buNone/>
            </a:pPr>
            <a:r>
              <a:rPr lang="en-US" altLang="zh-CN" sz="2400" dirty="0"/>
              <a:t> 	</a:t>
            </a:r>
            <a:r>
              <a:rPr lang="en-US" altLang="zh-CN" sz="2400" dirty="0" smtClean="0"/>
              <a:t>    else </a:t>
            </a:r>
            <a:r>
              <a:rPr lang="en-US" altLang="zh-CN" sz="2400" dirty="0"/>
              <a:t>return temp-&gt;</a:t>
            </a:r>
            <a:r>
              <a:rPr lang="en-US" altLang="zh-CN" sz="2400" dirty="0" err="1"/>
              <a:t>leftchild</a:t>
            </a:r>
            <a:r>
              <a:rPr lang="en-US" altLang="zh-CN" sz="2400" dirty="0" smtClean="0"/>
              <a:t>();</a:t>
            </a:r>
          </a:p>
          <a:p>
            <a:pPr>
              <a:lnSpc>
                <a:spcPct val="90000"/>
              </a:lnSpc>
              <a:buFont typeface="Wingdings" pitchFamily="2" charset="2"/>
              <a:buNone/>
            </a:pPr>
            <a:r>
              <a:rPr lang="en-US" altLang="zh-CN" sz="2400" dirty="0"/>
              <a:t>	</a:t>
            </a:r>
            <a:r>
              <a:rPr lang="en-US" altLang="zh-CN" sz="2400" dirty="0" smtClean="0"/>
              <a:t>}</a:t>
            </a:r>
            <a:endParaRPr lang="en-US" altLang="zh-CN" sz="2400" dirty="0">
              <a:solidFill>
                <a:schemeClr val="folHlink"/>
              </a:solidFill>
            </a:endParaRPr>
          </a:p>
          <a:p>
            <a:pPr>
              <a:lnSpc>
                <a:spcPct val="90000"/>
              </a:lnSpc>
              <a:buFont typeface="Wingdings" pitchFamily="2" charset="2"/>
              <a:buNone/>
            </a:pPr>
            <a:r>
              <a:rPr lang="en-US" altLang="zh-CN" sz="2400" dirty="0"/>
              <a:t>	return NULL;</a:t>
            </a:r>
          </a:p>
          <a:p>
            <a:pPr>
              <a:lnSpc>
                <a:spcPct val="90000"/>
              </a:lnSpc>
              <a:buFont typeface="Wingdings" pitchFamily="2" charset="2"/>
              <a:buNone/>
            </a:pPr>
            <a:r>
              <a:rPr lang="en-US" altLang="zh-CN" sz="2400" dirty="0"/>
              <a:t>}</a:t>
            </a:r>
          </a:p>
        </p:txBody>
      </p:sp>
      <p:sp>
        <p:nvSpPr>
          <p:cNvPr id="1118212"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18214" name="Rectangle 6"/>
          <p:cNvSpPr>
            <a:spLocks noGrp="1" noChangeArrowheads="1"/>
          </p:cNvSpPr>
          <p:nvPr>
            <p:ph type="title"/>
          </p:nvPr>
        </p:nvSpPr>
        <p:spPr>
          <a:noFill/>
          <a:ln/>
        </p:spPr>
        <p:txBody>
          <a:bodyPr/>
          <a:lstStyle/>
          <a:p>
            <a:r>
              <a:rPr lang="zh-CN" altLang="en-US" dirty="0" smtClean="0">
                <a:solidFill>
                  <a:srgbClr val="7030A0"/>
                </a:solidFill>
              </a:rPr>
              <a:t>返回</a:t>
            </a:r>
            <a:r>
              <a:rPr lang="en-US" altLang="zh-CN" dirty="0">
                <a:solidFill>
                  <a:srgbClr val="7030A0"/>
                </a:solidFill>
              </a:rPr>
              <a:t>current</a:t>
            </a:r>
            <a:r>
              <a:rPr lang="zh-CN" altLang="en-US" dirty="0">
                <a:solidFill>
                  <a:srgbClr val="7030A0"/>
                </a:solidFill>
              </a:rPr>
              <a:t>结点的左兄弟</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8F9198CC-9736-4037-ADBB-E59B7A1F3316}" type="slidenum">
              <a:rPr lang="en-US" altLang="zh-CN"/>
              <a:pPr/>
              <a:t>46</a:t>
            </a:fld>
            <a:endParaRPr lang="en-US" altLang="zh-CN"/>
          </a:p>
        </p:txBody>
      </p:sp>
      <p:sp>
        <p:nvSpPr>
          <p:cNvPr id="1119235" name="Rectangle 3"/>
          <p:cNvSpPr>
            <a:spLocks noGrp="1" noChangeArrowheads="1"/>
          </p:cNvSpPr>
          <p:nvPr>
            <p:ph type="body" sz="half" idx="1"/>
          </p:nvPr>
        </p:nvSpPr>
        <p:spPr>
          <a:xfrm>
            <a:off x="179388" y="2087563"/>
            <a:ext cx="9107487" cy="4484709"/>
          </a:xfrm>
        </p:spPr>
        <p:txBody>
          <a:bodyPr/>
          <a:lstStyle/>
          <a:p>
            <a:pPr>
              <a:lnSpc>
                <a:spcPct val="80000"/>
              </a:lnSpc>
              <a:buFont typeface="Wingdings" pitchFamily="2" charset="2"/>
              <a:buNone/>
            </a:pPr>
            <a:r>
              <a:rPr lang="en-US" altLang="zh-CN" sz="2400" dirty="0"/>
              <a:t>template&lt;class T&gt;</a:t>
            </a:r>
          </a:p>
          <a:p>
            <a:pPr>
              <a:lnSpc>
                <a:spcPct val="80000"/>
              </a:lnSpc>
              <a:buFont typeface="Wingdings" pitchFamily="2" charset="2"/>
              <a:buNone/>
            </a:pPr>
            <a:r>
              <a:rPr lang="en-US" altLang="zh-CN" sz="2400" dirty="0" err="1"/>
              <a:t>BinaryTreeNode</a:t>
            </a:r>
            <a:r>
              <a:rPr lang="en-US" altLang="zh-CN" sz="2400" dirty="0"/>
              <a:t>&lt;T&gt;* </a:t>
            </a:r>
            <a:r>
              <a:rPr lang="en-US" altLang="zh-CN" sz="2400" dirty="0" err="1"/>
              <a:t>BinaryTree</a:t>
            </a:r>
            <a:r>
              <a:rPr lang="en-US" altLang="zh-CN" sz="2400" dirty="0"/>
              <a:t>&lt;T&gt;::</a:t>
            </a:r>
            <a:r>
              <a:rPr lang="en-US" altLang="zh-CN" sz="2400" dirty="0" err="1"/>
              <a:t>RightSibling</a:t>
            </a:r>
            <a:endParaRPr lang="en-US" altLang="zh-CN" sz="2400" dirty="0"/>
          </a:p>
          <a:p>
            <a:pPr>
              <a:lnSpc>
                <a:spcPct val="80000"/>
              </a:lnSpc>
              <a:buFont typeface="Wingdings" pitchFamily="2" charset="2"/>
              <a:buNone/>
            </a:pPr>
            <a:r>
              <a:rPr lang="en-US" altLang="zh-CN" sz="2400" dirty="0"/>
              <a:t>	</a:t>
            </a:r>
            <a:r>
              <a:rPr lang="en-US" altLang="zh-CN" sz="2400" dirty="0" smtClean="0"/>
              <a:t>                                         (</a:t>
            </a:r>
            <a:r>
              <a:rPr lang="en-US" altLang="zh-CN" sz="2400" dirty="0" err="1"/>
              <a:t>BinaryTreeNode</a:t>
            </a:r>
            <a:r>
              <a:rPr lang="en-US" altLang="zh-CN" sz="2400" dirty="0"/>
              <a:t>&lt;T&gt;* current)</a:t>
            </a:r>
          </a:p>
          <a:p>
            <a:pPr>
              <a:lnSpc>
                <a:spcPct val="80000"/>
              </a:lnSpc>
              <a:buFont typeface="Wingdings" pitchFamily="2" charset="2"/>
              <a:buNone/>
            </a:pPr>
            <a:r>
              <a:rPr lang="en-US" altLang="zh-CN" sz="2400" dirty="0" smtClean="0"/>
              <a:t>{</a:t>
            </a:r>
            <a:endParaRPr lang="zh-CN" altLang="en-US" sz="2400" dirty="0">
              <a:solidFill>
                <a:schemeClr val="folHlink"/>
              </a:solidFill>
            </a:endParaRPr>
          </a:p>
          <a:p>
            <a:pPr>
              <a:lnSpc>
                <a:spcPct val="80000"/>
              </a:lnSpc>
              <a:buFont typeface="Wingdings" pitchFamily="2" charset="2"/>
              <a:buNone/>
            </a:pPr>
            <a:r>
              <a:rPr lang="zh-CN" altLang="en-US" sz="2400" dirty="0"/>
              <a:t>	</a:t>
            </a:r>
            <a:r>
              <a:rPr lang="en-US" altLang="zh-CN" sz="2400" dirty="0" smtClean="0"/>
              <a:t>if (</a:t>
            </a:r>
            <a:r>
              <a:rPr lang="en-US" altLang="zh-CN" sz="2400" dirty="0"/>
              <a:t>current</a:t>
            </a:r>
            <a:r>
              <a:rPr lang="en-US" altLang="zh-CN" sz="2400" dirty="0" smtClean="0"/>
              <a:t>)  {</a:t>
            </a:r>
            <a:endParaRPr lang="en-US" altLang="zh-CN" sz="2400" dirty="0"/>
          </a:p>
          <a:p>
            <a:pPr>
              <a:lnSpc>
                <a:spcPct val="80000"/>
              </a:lnSpc>
              <a:buFont typeface="Wingdings" pitchFamily="2" charset="2"/>
              <a:buNone/>
            </a:pPr>
            <a:r>
              <a:rPr lang="zh-CN" altLang="en-US" sz="2400" dirty="0"/>
              <a:t>		</a:t>
            </a:r>
            <a:r>
              <a:rPr lang="en-US" altLang="zh-CN" sz="2400" dirty="0" err="1"/>
              <a:t>BinaryTreeNode</a:t>
            </a:r>
            <a:r>
              <a:rPr lang="en-US" altLang="zh-CN" sz="2400" dirty="0"/>
              <a:t>&lt;T&gt;* temp=Parent(current);</a:t>
            </a:r>
          </a:p>
          <a:p>
            <a:pPr>
              <a:lnSpc>
                <a:spcPct val="80000"/>
              </a:lnSpc>
              <a:buFont typeface="Wingdings" pitchFamily="2" charset="2"/>
              <a:buNone/>
            </a:pPr>
            <a:r>
              <a:rPr lang="zh-CN" altLang="en-US" sz="2400" dirty="0"/>
              <a:t>		</a:t>
            </a:r>
            <a:r>
              <a:rPr lang="en-US" altLang="zh-CN" sz="2400" dirty="0"/>
              <a:t>if((temp==NULL)||current==temp-&gt;</a:t>
            </a:r>
            <a:r>
              <a:rPr lang="en-US" altLang="zh-CN" sz="2400" dirty="0" err="1"/>
              <a:t>rightchild</a:t>
            </a:r>
            <a:r>
              <a:rPr lang="en-US" altLang="zh-CN" sz="2400" dirty="0"/>
              <a:t>())</a:t>
            </a:r>
          </a:p>
          <a:p>
            <a:pPr>
              <a:lnSpc>
                <a:spcPct val="80000"/>
              </a:lnSpc>
              <a:buFont typeface="Wingdings" pitchFamily="2" charset="2"/>
              <a:buNone/>
            </a:pPr>
            <a:r>
              <a:rPr lang="en-US" altLang="zh-CN" sz="2400" dirty="0"/>
              <a:t>		</a:t>
            </a:r>
            <a:r>
              <a:rPr lang="en-US" altLang="zh-CN" sz="2400" dirty="0" smtClean="0"/>
              <a:t>        return  </a:t>
            </a:r>
            <a:r>
              <a:rPr lang="en-US" altLang="zh-CN" sz="2400" dirty="0"/>
              <a:t>NULL; </a:t>
            </a:r>
          </a:p>
          <a:p>
            <a:pPr>
              <a:lnSpc>
                <a:spcPct val="80000"/>
              </a:lnSpc>
              <a:buFont typeface="Wingdings" pitchFamily="2" charset="2"/>
              <a:buNone/>
            </a:pPr>
            <a:r>
              <a:rPr lang="en-US" altLang="zh-CN" sz="2400" dirty="0"/>
              <a:t>		else return temp-&gt;</a:t>
            </a:r>
            <a:r>
              <a:rPr lang="en-US" altLang="zh-CN" sz="2400" dirty="0" err="1"/>
              <a:t>rightchild</a:t>
            </a:r>
            <a:r>
              <a:rPr lang="en-US" altLang="zh-CN" sz="2400" dirty="0" smtClean="0"/>
              <a:t>();</a:t>
            </a:r>
          </a:p>
          <a:p>
            <a:pPr>
              <a:lnSpc>
                <a:spcPct val="80000"/>
              </a:lnSpc>
              <a:buFont typeface="Wingdings" pitchFamily="2" charset="2"/>
              <a:buNone/>
            </a:pPr>
            <a:r>
              <a:rPr lang="en-US" altLang="zh-CN" sz="2400" dirty="0" smtClean="0"/>
              <a:t>    }</a:t>
            </a:r>
            <a:endParaRPr lang="en-US" altLang="zh-CN" sz="2400" dirty="0">
              <a:solidFill>
                <a:schemeClr val="folHlink"/>
              </a:solidFill>
            </a:endParaRPr>
          </a:p>
          <a:p>
            <a:pPr>
              <a:lnSpc>
                <a:spcPct val="80000"/>
              </a:lnSpc>
              <a:buFont typeface="Wingdings" pitchFamily="2" charset="2"/>
              <a:buNone/>
            </a:pPr>
            <a:r>
              <a:rPr lang="en-US" altLang="zh-CN" sz="2400" dirty="0"/>
              <a:t>	return NULL;</a:t>
            </a:r>
          </a:p>
          <a:p>
            <a:pPr>
              <a:lnSpc>
                <a:spcPct val="80000"/>
              </a:lnSpc>
              <a:buFont typeface="Wingdings" pitchFamily="2" charset="2"/>
              <a:buNone/>
            </a:pPr>
            <a:r>
              <a:rPr lang="en-US" altLang="zh-CN" sz="2400" dirty="0"/>
              <a:t>}</a:t>
            </a:r>
          </a:p>
        </p:txBody>
      </p:sp>
      <p:sp>
        <p:nvSpPr>
          <p:cNvPr id="1119236"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19238" name="Rectangle 6"/>
          <p:cNvSpPr>
            <a:spLocks noGrp="1" noChangeArrowheads="1"/>
          </p:cNvSpPr>
          <p:nvPr>
            <p:ph type="title"/>
          </p:nvPr>
        </p:nvSpPr>
        <p:spPr>
          <a:noFill/>
          <a:ln/>
        </p:spPr>
        <p:txBody>
          <a:bodyPr/>
          <a:lstStyle/>
          <a:p>
            <a:r>
              <a:rPr lang="en-US" altLang="zh-CN" dirty="0"/>
              <a:t/>
            </a:r>
            <a:br>
              <a:rPr lang="en-US" altLang="zh-CN" dirty="0"/>
            </a:br>
            <a:r>
              <a:rPr lang="en-US" altLang="zh-CN" dirty="0"/>
              <a:t> </a:t>
            </a:r>
            <a:r>
              <a:rPr lang="zh-CN" altLang="en-US" dirty="0">
                <a:solidFill>
                  <a:srgbClr val="7030A0"/>
                </a:solidFill>
              </a:rPr>
              <a:t>返回</a:t>
            </a:r>
            <a:r>
              <a:rPr lang="en-US" altLang="zh-CN" dirty="0">
                <a:solidFill>
                  <a:srgbClr val="7030A0"/>
                </a:solidFill>
              </a:rPr>
              <a:t>current</a:t>
            </a:r>
            <a:r>
              <a:rPr lang="zh-CN" altLang="en-US" dirty="0">
                <a:solidFill>
                  <a:srgbClr val="7030A0"/>
                </a:solidFill>
              </a:rPr>
              <a:t>结点的右兄弟</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8038BA07-8FEF-4AE4-A67C-E5F560C2B78D}" type="slidenum">
              <a:rPr lang="en-US" altLang="zh-CN"/>
              <a:pPr/>
              <a:t>47</a:t>
            </a:fld>
            <a:endParaRPr lang="en-US" altLang="zh-CN"/>
          </a:p>
        </p:txBody>
      </p:sp>
      <p:sp>
        <p:nvSpPr>
          <p:cNvPr id="1120259" name="Rectangle 3"/>
          <p:cNvSpPr>
            <a:spLocks noGrp="1" noChangeArrowheads="1"/>
          </p:cNvSpPr>
          <p:nvPr>
            <p:ph type="body" sz="half" idx="1"/>
          </p:nvPr>
        </p:nvSpPr>
        <p:spPr>
          <a:xfrm>
            <a:off x="179388" y="2089150"/>
            <a:ext cx="9107487" cy="4579938"/>
          </a:xfrm>
        </p:spPr>
        <p:txBody>
          <a:bodyPr/>
          <a:lstStyle/>
          <a:p>
            <a:pPr>
              <a:lnSpc>
                <a:spcPct val="90000"/>
              </a:lnSpc>
              <a:buFont typeface="Wingdings" pitchFamily="2" charset="2"/>
              <a:buNone/>
            </a:pPr>
            <a:r>
              <a:rPr lang="en-US" altLang="zh-CN" sz="2400" dirty="0"/>
              <a:t>template&lt;class T&gt;</a:t>
            </a:r>
          </a:p>
          <a:p>
            <a:pPr>
              <a:lnSpc>
                <a:spcPct val="90000"/>
              </a:lnSpc>
              <a:buFont typeface="Wingdings" pitchFamily="2" charset="2"/>
              <a:buNone/>
            </a:pPr>
            <a:r>
              <a:rPr lang="en-US" altLang="zh-CN" sz="2400" dirty="0"/>
              <a:t>void </a:t>
            </a:r>
            <a:r>
              <a:rPr lang="en-US" altLang="zh-CN" sz="2400" dirty="0" err="1"/>
              <a:t>BinaryTree</a:t>
            </a:r>
            <a:r>
              <a:rPr lang="en-US" altLang="zh-CN" sz="2400" dirty="0"/>
              <a:t>&lt;T&gt;:: </a:t>
            </a:r>
            <a:r>
              <a:rPr lang="en-US" altLang="zh-CN" sz="2400" dirty="0" err="1"/>
              <a:t>CreateTree</a:t>
            </a:r>
            <a:r>
              <a:rPr lang="en-US" altLang="zh-CN" sz="2400" dirty="0"/>
              <a:t> (const T&amp; </a:t>
            </a:r>
            <a:r>
              <a:rPr lang="en-US" altLang="zh-CN" sz="2400" dirty="0" err="1"/>
              <a:t>elem</a:t>
            </a:r>
            <a:r>
              <a:rPr lang="en-US" altLang="zh-CN" sz="2400" dirty="0"/>
              <a:t>,</a:t>
            </a:r>
          </a:p>
          <a:p>
            <a:pPr>
              <a:lnSpc>
                <a:spcPct val="90000"/>
              </a:lnSpc>
              <a:buFont typeface="Wingdings" pitchFamily="2" charset="2"/>
              <a:buNone/>
            </a:pPr>
            <a:r>
              <a:rPr lang="en-US" altLang="zh-CN" sz="2400" dirty="0" err="1"/>
              <a:t>BinaryTree</a:t>
            </a:r>
            <a:r>
              <a:rPr lang="en-US" altLang="zh-CN" sz="2400" dirty="0"/>
              <a:t>&lt;T&gt;&amp; </a:t>
            </a:r>
            <a:r>
              <a:rPr lang="en-US" altLang="zh-CN" sz="2400" dirty="0" err="1"/>
              <a:t>leftTree</a:t>
            </a:r>
            <a:r>
              <a:rPr lang="en-US" altLang="zh-CN" sz="2400" dirty="0"/>
              <a:t>, </a:t>
            </a:r>
            <a:r>
              <a:rPr lang="en-US" altLang="zh-CN" sz="2400" dirty="0" err="1"/>
              <a:t>BinaryTree</a:t>
            </a:r>
            <a:r>
              <a:rPr lang="en-US" altLang="zh-CN" sz="2400" dirty="0"/>
              <a:t>&lt;T&gt;&amp; </a:t>
            </a:r>
            <a:r>
              <a:rPr lang="en-US" altLang="zh-CN" sz="2400" dirty="0" err="1"/>
              <a:t>rightTree</a:t>
            </a:r>
            <a:r>
              <a:rPr lang="en-US" altLang="zh-CN" sz="2400" dirty="0"/>
              <a:t>)</a:t>
            </a:r>
          </a:p>
          <a:p>
            <a:pPr>
              <a:lnSpc>
                <a:spcPct val="90000"/>
              </a:lnSpc>
              <a:buFont typeface="Wingdings" pitchFamily="2" charset="2"/>
              <a:buNone/>
            </a:pPr>
            <a:r>
              <a:rPr lang="en-US" altLang="zh-CN" sz="2400" dirty="0" smtClean="0"/>
              <a:t>{</a:t>
            </a:r>
            <a:r>
              <a:rPr lang="zh-CN" altLang="en-US" sz="2400" dirty="0" smtClean="0"/>
              <a:t> </a:t>
            </a:r>
            <a:r>
              <a:rPr lang="en-US" altLang="zh-CN" sz="2400" dirty="0" smtClean="0">
                <a:solidFill>
                  <a:schemeClr val="folHlink"/>
                </a:solidFill>
              </a:rPr>
              <a:t>//</a:t>
            </a:r>
            <a:r>
              <a:rPr lang="zh-CN" altLang="en-US" sz="2400" dirty="0">
                <a:solidFill>
                  <a:schemeClr val="folHlink"/>
                </a:solidFill>
              </a:rPr>
              <a:t>由</a:t>
            </a:r>
            <a:r>
              <a:rPr lang="en-US" altLang="zh-CN" sz="2400" dirty="0" err="1" smtClean="0">
                <a:solidFill>
                  <a:schemeClr val="folHlink"/>
                </a:solidFill>
              </a:rPr>
              <a:t>leftTree</a:t>
            </a:r>
            <a:r>
              <a:rPr lang="en-US" altLang="zh-CN" sz="2400" dirty="0" smtClean="0">
                <a:solidFill>
                  <a:schemeClr val="folHlink"/>
                </a:solidFill>
              </a:rPr>
              <a:t>, </a:t>
            </a:r>
            <a:r>
              <a:rPr lang="en-US" altLang="zh-CN" sz="2400" dirty="0" err="1" smtClean="0">
                <a:solidFill>
                  <a:schemeClr val="folHlink"/>
                </a:solidFill>
              </a:rPr>
              <a:t>rightTree</a:t>
            </a:r>
            <a:r>
              <a:rPr lang="zh-CN" altLang="en-US" sz="2400" dirty="0">
                <a:solidFill>
                  <a:schemeClr val="folHlink"/>
                </a:solidFill>
              </a:rPr>
              <a:t>和</a:t>
            </a:r>
            <a:r>
              <a:rPr lang="en-US" altLang="zh-CN" sz="2400" dirty="0" err="1">
                <a:solidFill>
                  <a:schemeClr val="folHlink"/>
                </a:solidFill>
              </a:rPr>
              <a:t>elem</a:t>
            </a:r>
            <a:r>
              <a:rPr lang="zh-CN" altLang="en-US" sz="2400" dirty="0">
                <a:solidFill>
                  <a:schemeClr val="folHlink"/>
                </a:solidFill>
              </a:rPr>
              <a:t>创建一棵新树，根结点是</a:t>
            </a:r>
          </a:p>
          <a:p>
            <a:pPr>
              <a:lnSpc>
                <a:spcPct val="90000"/>
              </a:lnSpc>
              <a:buFont typeface="Wingdings" pitchFamily="2" charset="2"/>
              <a:buNone/>
            </a:pPr>
            <a:r>
              <a:rPr lang="zh-CN" altLang="en-US" sz="2400" dirty="0">
                <a:solidFill>
                  <a:schemeClr val="folHlink"/>
                </a:solidFill>
              </a:rPr>
              <a:t>  </a:t>
            </a:r>
            <a:r>
              <a:rPr lang="zh-CN" altLang="en-US" sz="2400" dirty="0" smtClean="0">
                <a:solidFill>
                  <a:schemeClr val="folHlink"/>
                </a:solidFill>
              </a:rPr>
              <a:t> </a:t>
            </a:r>
            <a:r>
              <a:rPr lang="en-US" altLang="zh-CN" sz="2400" dirty="0" smtClean="0">
                <a:solidFill>
                  <a:schemeClr val="folHlink"/>
                </a:solidFill>
              </a:rPr>
              <a:t>//</a:t>
            </a:r>
            <a:r>
              <a:rPr lang="en-US" altLang="zh-CN" sz="2400" dirty="0" err="1">
                <a:solidFill>
                  <a:schemeClr val="folHlink"/>
                </a:solidFill>
              </a:rPr>
              <a:t>elem</a:t>
            </a:r>
            <a:r>
              <a:rPr lang="zh-CN" altLang="en-US" sz="2400" dirty="0">
                <a:solidFill>
                  <a:schemeClr val="folHlink"/>
                </a:solidFill>
              </a:rPr>
              <a:t>，左子树是</a:t>
            </a:r>
            <a:r>
              <a:rPr lang="en-US" altLang="zh-CN" sz="2400" dirty="0" err="1">
                <a:solidFill>
                  <a:schemeClr val="folHlink"/>
                </a:solidFill>
              </a:rPr>
              <a:t>leftTree</a:t>
            </a:r>
            <a:r>
              <a:rPr lang="zh-CN" altLang="en-US" sz="2400" dirty="0">
                <a:solidFill>
                  <a:schemeClr val="folHlink"/>
                </a:solidFill>
              </a:rPr>
              <a:t>，右子树是</a:t>
            </a:r>
            <a:r>
              <a:rPr lang="en-US" altLang="zh-CN" sz="2400" dirty="0" err="1">
                <a:solidFill>
                  <a:schemeClr val="folHlink"/>
                </a:solidFill>
              </a:rPr>
              <a:t>rightTree</a:t>
            </a:r>
            <a:r>
              <a:rPr lang="zh-CN" altLang="en-US" sz="2400" dirty="0">
                <a:solidFill>
                  <a:schemeClr val="folHlink"/>
                </a:solidFill>
              </a:rPr>
              <a:t>。其中</a:t>
            </a:r>
            <a:r>
              <a:rPr lang="en-US" altLang="zh-CN" sz="2400" dirty="0">
                <a:solidFill>
                  <a:schemeClr val="folHlink"/>
                </a:solidFill>
              </a:rPr>
              <a:t>this</a:t>
            </a:r>
            <a:r>
              <a:rPr lang="zh-CN" altLang="en-US" sz="2400" dirty="0">
                <a:solidFill>
                  <a:schemeClr val="folHlink"/>
                </a:solidFill>
              </a:rPr>
              <a:t>、</a:t>
            </a:r>
          </a:p>
          <a:p>
            <a:pPr>
              <a:lnSpc>
                <a:spcPct val="90000"/>
              </a:lnSpc>
              <a:buFont typeface="Wingdings" pitchFamily="2" charset="2"/>
              <a:buNone/>
            </a:pPr>
            <a:r>
              <a:rPr lang="zh-CN" altLang="en-US" sz="2400" dirty="0">
                <a:solidFill>
                  <a:schemeClr val="folHlink"/>
                </a:solidFill>
              </a:rPr>
              <a:t>  </a:t>
            </a:r>
            <a:r>
              <a:rPr lang="zh-CN" altLang="en-US" sz="2400" dirty="0" smtClean="0">
                <a:solidFill>
                  <a:schemeClr val="folHlink"/>
                </a:solidFill>
              </a:rPr>
              <a:t> </a:t>
            </a:r>
            <a:r>
              <a:rPr lang="en-US" altLang="zh-CN" sz="2400" dirty="0" smtClean="0">
                <a:solidFill>
                  <a:schemeClr val="folHlink"/>
                </a:solidFill>
              </a:rPr>
              <a:t>//</a:t>
            </a:r>
            <a:r>
              <a:rPr lang="en-US" altLang="zh-CN" sz="2400" dirty="0" err="1">
                <a:solidFill>
                  <a:schemeClr val="folHlink"/>
                </a:solidFill>
              </a:rPr>
              <a:t>leftTree</a:t>
            </a:r>
            <a:r>
              <a:rPr lang="zh-CN" altLang="en-US" sz="2400" dirty="0">
                <a:solidFill>
                  <a:schemeClr val="folHlink"/>
                </a:solidFill>
              </a:rPr>
              <a:t>、</a:t>
            </a:r>
            <a:r>
              <a:rPr lang="en-US" altLang="zh-CN" sz="2400" dirty="0" err="1">
                <a:solidFill>
                  <a:schemeClr val="folHlink"/>
                </a:solidFill>
              </a:rPr>
              <a:t>rightTree</a:t>
            </a:r>
            <a:r>
              <a:rPr lang="zh-CN" altLang="en-US" sz="2400" dirty="0">
                <a:solidFill>
                  <a:schemeClr val="folHlink"/>
                </a:solidFill>
              </a:rPr>
              <a:t>必须是不同的三棵树</a:t>
            </a:r>
          </a:p>
          <a:p>
            <a:pPr>
              <a:lnSpc>
                <a:spcPct val="90000"/>
              </a:lnSpc>
              <a:buFont typeface="Wingdings" pitchFamily="2" charset="2"/>
              <a:buNone/>
            </a:pPr>
            <a:r>
              <a:rPr lang="zh-CN" altLang="en-US" sz="2400" dirty="0"/>
              <a:t>    </a:t>
            </a:r>
            <a:r>
              <a:rPr lang="en-US" altLang="zh-CN" sz="2400" dirty="0"/>
              <a:t>root=new </a:t>
            </a:r>
            <a:r>
              <a:rPr lang="en-US" altLang="zh-CN" sz="2400" dirty="0" err="1"/>
              <a:t>BinaryTreeNode</a:t>
            </a:r>
            <a:r>
              <a:rPr lang="en-US" altLang="zh-CN" sz="2400" dirty="0"/>
              <a:t>&lt;T</a:t>
            </a:r>
            <a:r>
              <a:rPr lang="en-US" altLang="zh-CN" sz="2400" dirty="0" smtClean="0"/>
              <a:t>&gt;  (</a:t>
            </a:r>
            <a:r>
              <a:rPr lang="en-US" altLang="zh-CN" sz="2400" dirty="0" err="1"/>
              <a:t>elem</a:t>
            </a:r>
            <a:r>
              <a:rPr lang="en-US" altLang="zh-CN" sz="2400" dirty="0" smtClean="0"/>
              <a:t>, </a:t>
            </a:r>
            <a:r>
              <a:rPr lang="en-US" altLang="zh-CN" sz="2400" dirty="0" err="1" smtClean="0"/>
              <a:t>leftTree.root</a:t>
            </a:r>
            <a:r>
              <a:rPr lang="en-US" altLang="zh-CN" sz="2400" dirty="0"/>
              <a:t>,</a:t>
            </a:r>
          </a:p>
          <a:p>
            <a:pPr>
              <a:lnSpc>
                <a:spcPct val="90000"/>
              </a:lnSpc>
              <a:buFont typeface="Wingdings" pitchFamily="2" charset="2"/>
              <a:buNone/>
            </a:pPr>
            <a:r>
              <a:rPr lang="en-US" altLang="zh-CN" sz="2400" dirty="0"/>
              <a:t>	  					       </a:t>
            </a:r>
            <a:r>
              <a:rPr lang="en-US" altLang="zh-CN" sz="2400" dirty="0" smtClean="0"/>
              <a:t>   </a:t>
            </a:r>
            <a:r>
              <a:rPr lang="en-US" altLang="zh-CN" sz="2400" dirty="0" err="1" smtClean="0"/>
              <a:t>rightTree.root</a:t>
            </a:r>
            <a:r>
              <a:rPr lang="en-US" altLang="zh-CN" sz="2400" dirty="0"/>
              <a:t>);</a:t>
            </a:r>
          </a:p>
          <a:p>
            <a:pPr>
              <a:lnSpc>
                <a:spcPct val="90000"/>
              </a:lnSpc>
              <a:buFont typeface="Wingdings" pitchFamily="2" charset="2"/>
              <a:buNone/>
            </a:pPr>
            <a:r>
              <a:rPr lang="en-US" altLang="zh-CN" sz="2400" dirty="0">
                <a:solidFill>
                  <a:schemeClr val="folHlink"/>
                </a:solidFill>
              </a:rPr>
              <a:t> </a:t>
            </a:r>
            <a:r>
              <a:rPr lang="en-US" altLang="zh-CN" sz="2400" dirty="0" smtClean="0">
                <a:solidFill>
                  <a:schemeClr val="folHlink"/>
                </a:solidFill>
              </a:rPr>
              <a:t>   //</a:t>
            </a:r>
            <a:r>
              <a:rPr lang="zh-CN" altLang="en-US" sz="2400" dirty="0">
                <a:solidFill>
                  <a:schemeClr val="folHlink"/>
                </a:solidFill>
              </a:rPr>
              <a:t>原来两棵子树的根</a:t>
            </a:r>
            <a:r>
              <a:rPr lang="zh-CN" altLang="en-US" sz="2400" dirty="0" smtClean="0">
                <a:solidFill>
                  <a:schemeClr val="folHlink"/>
                </a:solidFill>
              </a:rPr>
              <a:t>结点置空</a:t>
            </a:r>
            <a:r>
              <a:rPr lang="zh-CN" altLang="en-US" sz="2400" dirty="0">
                <a:solidFill>
                  <a:schemeClr val="folHlink"/>
                </a:solidFill>
              </a:rPr>
              <a:t>，避免</a:t>
            </a:r>
            <a:r>
              <a:rPr lang="zh-CN" altLang="en-US" sz="2400" dirty="0" smtClean="0">
                <a:solidFill>
                  <a:schemeClr val="folHlink"/>
                </a:solidFill>
              </a:rPr>
              <a:t>访问</a:t>
            </a:r>
            <a:endParaRPr lang="zh-CN" altLang="en-US" sz="2400" dirty="0">
              <a:solidFill>
                <a:schemeClr val="folHlink"/>
              </a:solidFill>
            </a:endParaRPr>
          </a:p>
          <a:p>
            <a:pPr>
              <a:lnSpc>
                <a:spcPct val="90000"/>
              </a:lnSpc>
              <a:buFont typeface="Wingdings" pitchFamily="2" charset="2"/>
              <a:buNone/>
            </a:pPr>
            <a:r>
              <a:rPr lang="zh-CN" altLang="en-US" sz="2400" dirty="0"/>
              <a:t>	</a:t>
            </a:r>
            <a:r>
              <a:rPr lang="en-US" altLang="zh-CN" sz="2400" dirty="0" err="1"/>
              <a:t>leftTree.root</a:t>
            </a:r>
            <a:r>
              <a:rPr lang="en-US" altLang="zh-CN" sz="2400" dirty="0"/>
              <a:t>=</a:t>
            </a:r>
            <a:r>
              <a:rPr lang="en-US" altLang="zh-CN" sz="2400" dirty="0" err="1"/>
              <a:t>rightTree.root</a:t>
            </a:r>
            <a:r>
              <a:rPr lang="en-US" altLang="zh-CN" sz="2400" dirty="0"/>
              <a:t>=NULL;		</a:t>
            </a:r>
          </a:p>
          <a:p>
            <a:pPr>
              <a:lnSpc>
                <a:spcPct val="90000"/>
              </a:lnSpc>
              <a:buFont typeface="Wingdings" pitchFamily="2" charset="2"/>
              <a:buNone/>
            </a:pPr>
            <a:r>
              <a:rPr lang="en-US" altLang="zh-CN" sz="2400" dirty="0"/>
              <a:t>}</a:t>
            </a:r>
          </a:p>
        </p:txBody>
      </p:sp>
      <p:sp>
        <p:nvSpPr>
          <p:cNvPr id="1120260"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20262" name="Rectangle 6"/>
          <p:cNvSpPr>
            <a:spLocks noGrp="1" noChangeArrowheads="1"/>
          </p:cNvSpPr>
          <p:nvPr>
            <p:ph type="title"/>
          </p:nvPr>
        </p:nvSpPr>
        <p:spPr>
          <a:noFill/>
          <a:ln/>
        </p:spPr>
        <p:txBody>
          <a:bodyPr/>
          <a:lstStyle/>
          <a:p>
            <a:r>
              <a:rPr lang="en-US" altLang="zh-CN" dirty="0"/>
              <a:t/>
            </a:r>
            <a:br>
              <a:rPr lang="en-US" altLang="zh-CN" dirty="0"/>
            </a:br>
            <a:r>
              <a:rPr lang="zh-CN" altLang="en-US" dirty="0">
                <a:solidFill>
                  <a:srgbClr val="7030A0"/>
                </a:solidFill>
              </a:rPr>
              <a:t>创建一棵新树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025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0259">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025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02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98D14055-B479-4112-881E-0B791489F13D}" type="slidenum">
              <a:rPr lang="en-US" altLang="zh-CN"/>
              <a:pPr/>
              <a:t>48</a:t>
            </a:fld>
            <a:endParaRPr lang="en-US" altLang="zh-CN"/>
          </a:p>
        </p:txBody>
      </p:sp>
      <p:sp>
        <p:nvSpPr>
          <p:cNvPr id="1121283" name="Rectangle 3"/>
          <p:cNvSpPr>
            <a:spLocks noGrp="1" noChangeArrowheads="1"/>
          </p:cNvSpPr>
          <p:nvPr>
            <p:ph type="body" sz="half" idx="1"/>
          </p:nvPr>
        </p:nvSpPr>
        <p:spPr>
          <a:xfrm>
            <a:off x="725051" y="1840140"/>
            <a:ext cx="9050337" cy="5083175"/>
          </a:xfrm>
        </p:spPr>
        <p:txBody>
          <a:bodyPr/>
          <a:lstStyle/>
          <a:p>
            <a:pPr>
              <a:lnSpc>
                <a:spcPct val="120000"/>
              </a:lnSpc>
              <a:buFont typeface="Wingdings" pitchFamily="2" charset="2"/>
              <a:buNone/>
            </a:pPr>
            <a:r>
              <a:rPr lang="en-US" altLang="zh-CN" sz="2400" dirty="0"/>
              <a:t>template&lt;class T&gt;</a:t>
            </a:r>
          </a:p>
          <a:p>
            <a:pPr>
              <a:lnSpc>
                <a:spcPct val="120000"/>
              </a:lnSpc>
              <a:buFont typeface="Wingdings" pitchFamily="2" charset="2"/>
              <a:buNone/>
            </a:pPr>
            <a:r>
              <a:rPr lang="en-US" altLang="zh-CN" sz="2400" dirty="0"/>
              <a:t>void </a:t>
            </a:r>
            <a:r>
              <a:rPr lang="en-US" altLang="zh-CN" sz="2400" dirty="0" err="1"/>
              <a:t>BinaryTree</a:t>
            </a:r>
            <a:r>
              <a:rPr lang="en-US" altLang="zh-CN" sz="2400" dirty="0"/>
              <a:t>&lt;T</a:t>
            </a:r>
            <a:r>
              <a:rPr lang="en-US" altLang="zh-CN" sz="2400" dirty="0" smtClean="0"/>
              <a:t>&gt;:: </a:t>
            </a:r>
          </a:p>
          <a:p>
            <a:pPr>
              <a:lnSpc>
                <a:spcPct val="120000"/>
              </a:lnSpc>
              <a:buFont typeface="Wingdings" pitchFamily="2" charset="2"/>
              <a:buNone/>
            </a:pPr>
            <a:r>
              <a:rPr lang="zh-CN" altLang="en-US" sz="2400" dirty="0" smtClean="0"/>
              <a:t>         </a:t>
            </a:r>
            <a:r>
              <a:rPr lang="en-US" altLang="zh-CN" sz="2400" dirty="0" err="1" smtClean="0"/>
              <a:t>DeleteBinaryTree</a:t>
            </a:r>
            <a:r>
              <a:rPr lang="en-US" altLang="zh-CN" sz="2400" dirty="0" smtClean="0"/>
              <a:t>(</a:t>
            </a:r>
            <a:r>
              <a:rPr lang="en-US" altLang="zh-CN" sz="2400" dirty="0" err="1" smtClean="0"/>
              <a:t>BinaryTreeNode</a:t>
            </a:r>
            <a:r>
              <a:rPr lang="en-US" altLang="zh-CN" sz="2400" dirty="0" smtClean="0"/>
              <a:t>&lt;T&gt;* root)</a:t>
            </a:r>
          </a:p>
          <a:p>
            <a:pPr>
              <a:lnSpc>
                <a:spcPct val="120000"/>
              </a:lnSpc>
              <a:buFont typeface="Wingdings" pitchFamily="2" charset="2"/>
              <a:buNone/>
            </a:pPr>
            <a:r>
              <a:rPr lang="en-US" altLang="zh-CN" sz="2400" dirty="0" smtClean="0"/>
              <a:t>{</a:t>
            </a:r>
            <a:r>
              <a:rPr lang="zh-CN" altLang="en-US" sz="2400" dirty="0" smtClean="0"/>
              <a:t> </a:t>
            </a:r>
            <a:endParaRPr lang="zh-CN" altLang="en-US" sz="2400" dirty="0">
              <a:solidFill>
                <a:schemeClr val="folHlink"/>
              </a:solidFill>
            </a:endParaRPr>
          </a:p>
          <a:p>
            <a:pPr>
              <a:lnSpc>
                <a:spcPct val="120000"/>
              </a:lnSpc>
              <a:buFont typeface="Wingdings" pitchFamily="2" charset="2"/>
              <a:buNone/>
            </a:pPr>
            <a:r>
              <a:rPr lang="zh-CN" altLang="en-US" sz="2400" dirty="0"/>
              <a:t>	</a:t>
            </a:r>
            <a:r>
              <a:rPr lang="en-US" altLang="zh-CN" sz="2400" dirty="0"/>
              <a:t>if(root</a:t>
            </a:r>
            <a:r>
              <a:rPr lang="en-US" altLang="zh-CN" sz="2400" dirty="0" smtClean="0"/>
              <a:t>)</a:t>
            </a:r>
            <a:r>
              <a:rPr lang="zh-CN" altLang="en-US" sz="2400" dirty="0" smtClean="0"/>
              <a:t> </a:t>
            </a:r>
            <a:r>
              <a:rPr lang="en-US" altLang="zh-CN" sz="2400" dirty="0" smtClean="0"/>
              <a:t>{</a:t>
            </a:r>
            <a:endParaRPr lang="en-US" altLang="zh-CN" sz="2400" dirty="0"/>
          </a:p>
          <a:p>
            <a:pPr>
              <a:lnSpc>
                <a:spcPct val="120000"/>
              </a:lnSpc>
              <a:buFont typeface="Wingdings" pitchFamily="2" charset="2"/>
              <a:buNone/>
            </a:pPr>
            <a:r>
              <a:rPr lang="en-US" altLang="zh-CN" sz="2400" dirty="0"/>
              <a:t>	</a:t>
            </a:r>
            <a:r>
              <a:rPr lang="zh-CN" altLang="en-US" sz="2400" dirty="0" smtClean="0"/>
              <a:t>     </a:t>
            </a:r>
            <a:r>
              <a:rPr lang="en-US" altLang="zh-CN" sz="2400" dirty="0" err="1" smtClean="0"/>
              <a:t>DeleteBinaryTree</a:t>
            </a:r>
            <a:r>
              <a:rPr lang="en-US" altLang="zh-CN" sz="2400" dirty="0" smtClean="0"/>
              <a:t>(root-</a:t>
            </a:r>
            <a:r>
              <a:rPr lang="en-US" altLang="zh-CN" sz="2400" dirty="0"/>
              <a:t>&gt;left</a:t>
            </a:r>
            <a:r>
              <a:rPr lang="en-US" altLang="zh-CN" sz="2400" dirty="0" smtClean="0"/>
              <a:t>);</a:t>
            </a:r>
            <a:r>
              <a:rPr lang="zh-CN" altLang="en-US" sz="2400" dirty="0" smtClean="0"/>
              <a:t> </a:t>
            </a:r>
            <a:r>
              <a:rPr lang="en-US" altLang="zh-CN" sz="2400" dirty="0" smtClean="0">
                <a:solidFill>
                  <a:schemeClr val="folHlink"/>
                </a:solidFill>
              </a:rPr>
              <a:t>//</a:t>
            </a:r>
            <a:r>
              <a:rPr lang="zh-CN" altLang="en-US" sz="2400" dirty="0">
                <a:solidFill>
                  <a:schemeClr val="folHlink"/>
                </a:solidFill>
              </a:rPr>
              <a:t>递归删除左子树</a:t>
            </a:r>
          </a:p>
          <a:p>
            <a:pPr>
              <a:lnSpc>
                <a:spcPct val="120000"/>
              </a:lnSpc>
              <a:buFont typeface="Wingdings" pitchFamily="2" charset="2"/>
              <a:buNone/>
            </a:pPr>
            <a:r>
              <a:rPr lang="zh-CN" altLang="en-US" sz="2400" dirty="0"/>
              <a:t>	</a:t>
            </a:r>
            <a:r>
              <a:rPr lang="zh-CN" altLang="en-US" sz="2400" dirty="0" smtClean="0"/>
              <a:t>     </a:t>
            </a:r>
            <a:r>
              <a:rPr lang="en-US" altLang="zh-CN" sz="2400" dirty="0" err="1" smtClean="0"/>
              <a:t>DeleteBinaryTree</a:t>
            </a:r>
            <a:r>
              <a:rPr lang="en-US" altLang="zh-CN" sz="2400" dirty="0" smtClean="0"/>
              <a:t>(root-</a:t>
            </a:r>
            <a:r>
              <a:rPr lang="en-US" altLang="zh-CN" sz="2400" dirty="0"/>
              <a:t>&gt;right</a:t>
            </a:r>
            <a:r>
              <a:rPr lang="en-US" altLang="zh-CN" sz="2400" dirty="0" smtClean="0"/>
              <a:t>);</a:t>
            </a:r>
            <a:r>
              <a:rPr lang="zh-CN" altLang="en-US" sz="2400" dirty="0" smtClean="0"/>
              <a:t> </a:t>
            </a:r>
            <a:r>
              <a:rPr lang="en-US" altLang="zh-CN" sz="2400" dirty="0" smtClean="0">
                <a:solidFill>
                  <a:schemeClr val="folHlink"/>
                </a:solidFill>
              </a:rPr>
              <a:t>//</a:t>
            </a:r>
            <a:r>
              <a:rPr lang="zh-CN" altLang="en-US" sz="2400" dirty="0">
                <a:solidFill>
                  <a:schemeClr val="folHlink"/>
                </a:solidFill>
              </a:rPr>
              <a:t>递归删除右子树</a:t>
            </a:r>
          </a:p>
          <a:p>
            <a:pPr>
              <a:lnSpc>
                <a:spcPct val="120000"/>
              </a:lnSpc>
              <a:buFont typeface="Wingdings" pitchFamily="2" charset="2"/>
              <a:buNone/>
            </a:pPr>
            <a:r>
              <a:rPr lang="zh-CN" altLang="en-US" sz="2400" dirty="0"/>
              <a:t>	</a:t>
            </a:r>
            <a:r>
              <a:rPr lang="zh-CN" altLang="en-US" sz="2400" dirty="0" smtClean="0"/>
              <a:t>     </a:t>
            </a:r>
            <a:r>
              <a:rPr lang="en-US" altLang="zh-CN" sz="2400" dirty="0" smtClean="0"/>
              <a:t>delete </a:t>
            </a:r>
            <a:r>
              <a:rPr lang="en-US" altLang="zh-CN" sz="2400" dirty="0"/>
              <a:t>root</a:t>
            </a:r>
            <a:r>
              <a:rPr lang="en-US" altLang="zh-CN" sz="2400" dirty="0" smtClean="0"/>
              <a:t>;</a:t>
            </a:r>
            <a:r>
              <a:rPr lang="zh-CN" altLang="en-US" sz="2400" dirty="0" smtClean="0"/>
              <a:t> </a:t>
            </a:r>
            <a:r>
              <a:rPr lang="en-US" altLang="zh-CN" sz="2400" dirty="0" smtClean="0">
                <a:solidFill>
                  <a:schemeClr val="folHlink"/>
                </a:solidFill>
              </a:rPr>
              <a:t>//</a:t>
            </a:r>
            <a:r>
              <a:rPr lang="zh-CN" altLang="en-US" sz="2400" dirty="0">
                <a:solidFill>
                  <a:schemeClr val="folHlink"/>
                </a:solidFill>
              </a:rPr>
              <a:t>删除根结点</a:t>
            </a:r>
          </a:p>
          <a:p>
            <a:pPr>
              <a:lnSpc>
                <a:spcPct val="120000"/>
              </a:lnSpc>
              <a:buNone/>
            </a:pPr>
            <a:r>
              <a:rPr lang="zh-CN" altLang="en-US" sz="2400" dirty="0"/>
              <a:t>	</a:t>
            </a:r>
            <a:r>
              <a:rPr lang="en-US" altLang="zh-CN" sz="2400" dirty="0" smtClean="0"/>
              <a:t>}</a:t>
            </a:r>
            <a:r>
              <a:rPr lang="zh-CN" altLang="en-US" sz="2400" dirty="0" smtClean="0"/>
              <a:t>  </a:t>
            </a:r>
            <a:r>
              <a:rPr lang="en-US" altLang="zh-CN" sz="2400" dirty="0" smtClean="0">
                <a:solidFill>
                  <a:schemeClr val="folHlink"/>
                </a:solidFill>
              </a:rPr>
              <a:t>//</a:t>
            </a:r>
            <a:r>
              <a:rPr lang="zh-CN" altLang="en-US" sz="2400" dirty="0" smtClean="0">
                <a:solidFill>
                  <a:schemeClr val="folHlink"/>
                </a:solidFill>
              </a:rPr>
              <a:t>以后序周游的方式删除二叉树</a:t>
            </a:r>
            <a:endParaRPr lang="en-US" altLang="zh-CN" sz="2400" dirty="0"/>
          </a:p>
          <a:p>
            <a:pPr>
              <a:lnSpc>
                <a:spcPct val="120000"/>
              </a:lnSpc>
              <a:buFont typeface="Wingdings" pitchFamily="2" charset="2"/>
              <a:buNone/>
            </a:pPr>
            <a:r>
              <a:rPr lang="en-US" altLang="zh-CN" sz="2400" dirty="0"/>
              <a:t>}</a:t>
            </a:r>
          </a:p>
        </p:txBody>
      </p:sp>
      <p:sp>
        <p:nvSpPr>
          <p:cNvPr id="1121284" name="Rectangle 4"/>
          <p:cNvSpPr>
            <a:spLocks noChangeArrowheads="1"/>
          </p:cNvSpPr>
          <p:nvPr/>
        </p:nvSpPr>
        <p:spPr bwMode="auto">
          <a:xfrm>
            <a:off x="0" y="3271838"/>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sp>
        <p:nvSpPr>
          <p:cNvPr id="1121286" name="Rectangle 6"/>
          <p:cNvSpPr>
            <a:spLocks noGrp="1" noChangeArrowheads="1"/>
          </p:cNvSpPr>
          <p:nvPr>
            <p:ph type="title"/>
          </p:nvPr>
        </p:nvSpPr>
        <p:spPr>
          <a:noFill/>
          <a:ln/>
        </p:spPr>
        <p:txBody>
          <a:bodyPr/>
          <a:lstStyle/>
          <a:p>
            <a:r>
              <a:rPr lang="en-US" altLang="zh-CN" dirty="0"/>
              <a:t/>
            </a:r>
            <a:br>
              <a:rPr lang="en-US" altLang="zh-CN" dirty="0"/>
            </a:br>
            <a:r>
              <a:rPr lang="zh-CN" altLang="en-US" dirty="0">
                <a:solidFill>
                  <a:srgbClr val="7030A0"/>
                </a:solidFill>
              </a:rPr>
              <a:t>删除二叉树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128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128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1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7E975940-FC37-4D0E-9214-7467521562B3}" type="slidenum">
              <a:rPr lang="en-US" altLang="zh-CN"/>
              <a:pPr/>
              <a:t>5</a:t>
            </a:fld>
            <a:endParaRPr lang="en-US" altLang="zh-CN"/>
          </a:p>
        </p:txBody>
      </p:sp>
      <p:sp>
        <p:nvSpPr>
          <p:cNvPr id="1063938" name="Rectangle 2"/>
          <p:cNvSpPr>
            <a:spLocks noGrp="1" noChangeArrowheads="1"/>
          </p:cNvSpPr>
          <p:nvPr>
            <p:ph type="title"/>
          </p:nvPr>
        </p:nvSpPr>
        <p:spPr/>
        <p:txBody>
          <a:bodyPr/>
          <a:lstStyle/>
          <a:p>
            <a:r>
              <a:rPr lang="en-US" altLang="zh-CN" dirty="0"/>
              <a:t>4.4.1 </a:t>
            </a:r>
            <a:r>
              <a:rPr lang="zh-CN" altLang="en-US" dirty="0"/>
              <a:t>深度优先周游二叉树</a:t>
            </a:r>
          </a:p>
        </p:txBody>
      </p:sp>
      <p:sp>
        <p:nvSpPr>
          <p:cNvPr id="1063939" name="Rectangle 3"/>
          <p:cNvSpPr>
            <a:spLocks noGrp="1" noChangeArrowheads="1"/>
          </p:cNvSpPr>
          <p:nvPr>
            <p:ph type="body" idx="1"/>
          </p:nvPr>
        </p:nvSpPr>
        <p:spPr>
          <a:xfrm>
            <a:off x="381000" y="2017713"/>
            <a:ext cx="8486775" cy="4506912"/>
          </a:xfrm>
        </p:spPr>
        <p:txBody>
          <a:bodyPr/>
          <a:lstStyle/>
          <a:p>
            <a:pPr>
              <a:lnSpc>
                <a:spcPct val="110000"/>
              </a:lnSpc>
              <a:buFont typeface="Wingdings" pitchFamily="2" charset="2"/>
              <a:buNone/>
            </a:pPr>
            <a:r>
              <a:rPr lang="en-US" altLang="zh-CN" sz="3200" dirty="0">
                <a:latin typeface="宋体" pitchFamily="2" charset="-122"/>
              </a:rPr>
              <a:t>	</a:t>
            </a:r>
            <a:r>
              <a:rPr lang="zh-CN" altLang="en-US" sz="3200" dirty="0">
                <a:latin typeface="宋体" pitchFamily="2" charset="-122"/>
              </a:rPr>
              <a:t>改变根结点的周游顺序，得到以下三种方案：                  </a:t>
            </a:r>
          </a:p>
          <a:p>
            <a:pPr>
              <a:lnSpc>
                <a:spcPct val="110000"/>
              </a:lnSpc>
              <a:buFont typeface="Wingdings" pitchFamily="2" charset="2"/>
              <a:buNone/>
            </a:pPr>
            <a:r>
              <a:rPr lang="zh-CN" altLang="en-US" sz="3200" dirty="0">
                <a:latin typeface="宋体" pitchFamily="2" charset="-122"/>
              </a:rPr>
              <a:t>	 ① </a:t>
            </a:r>
            <a:r>
              <a:rPr lang="zh-CN" altLang="en-US" sz="3200" dirty="0">
                <a:solidFill>
                  <a:schemeClr val="tx2"/>
                </a:solidFill>
                <a:latin typeface="宋体" pitchFamily="2" charset="-122"/>
              </a:rPr>
              <a:t>前序周游</a:t>
            </a:r>
            <a:r>
              <a:rPr lang="en-US" altLang="zh-CN" sz="3200" dirty="0">
                <a:solidFill>
                  <a:schemeClr val="tx2"/>
                </a:solidFill>
                <a:latin typeface="宋体" pitchFamily="2" charset="-122"/>
              </a:rPr>
              <a:t>(NLR</a:t>
            </a:r>
            <a:r>
              <a:rPr lang="zh-CN" altLang="en-US" sz="3200" dirty="0">
                <a:solidFill>
                  <a:schemeClr val="tx2"/>
                </a:solidFill>
                <a:latin typeface="宋体" pitchFamily="2" charset="-122"/>
              </a:rPr>
              <a:t>次序</a:t>
            </a:r>
            <a:r>
              <a:rPr lang="en-US" altLang="zh-CN" sz="3200" dirty="0">
                <a:solidFill>
                  <a:schemeClr val="tx2"/>
                </a:solidFill>
                <a:latin typeface="宋体" pitchFamily="2" charset="-122"/>
              </a:rPr>
              <a:t>)</a:t>
            </a:r>
            <a:r>
              <a:rPr lang="zh-CN" altLang="en-US" sz="3200" dirty="0">
                <a:latin typeface="宋体" pitchFamily="2" charset="-122"/>
              </a:rPr>
              <a:t>：</a:t>
            </a:r>
            <a:r>
              <a:rPr lang="zh-CN" altLang="en-US" sz="3200" u="sng" dirty="0">
                <a:solidFill>
                  <a:schemeClr val="accent6"/>
                </a:solidFill>
                <a:effectLst>
                  <a:outerShdw blurRad="38100" dist="38100" dir="2700000" algn="tl">
                    <a:srgbClr val="000000">
                      <a:alpha val="43137"/>
                    </a:srgbClr>
                  </a:outerShdw>
                </a:effectLst>
                <a:latin typeface="宋体" pitchFamily="2" charset="-122"/>
              </a:rPr>
              <a:t>访问根结点</a:t>
            </a:r>
            <a:r>
              <a:rPr lang="zh-CN" altLang="en-US" sz="3200" dirty="0">
                <a:latin typeface="宋体" pitchFamily="2" charset="-122"/>
              </a:rPr>
              <a:t>；</a:t>
            </a:r>
            <a:r>
              <a:rPr lang="zh-CN" altLang="en-US" sz="3200" dirty="0">
                <a:solidFill>
                  <a:srgbClr val="7030A0"/>
                </a:solidFill>
                <a:effectLst>
                  <a:outerShdw blurRad="38100" dist="38100" dir="2700000" algn="tl">
                    <a:srgbClr val="000000">
                      <a:alpha val="43137"/>
                    </a:srgbClr>
                  </a:outerShdw>
                </a:effectLst>
                <a:latin typeface="宋体" pitchFamily="2" charset="-122"/>
              </a:rPr>
              <a:t>前		 序周游</a:t>
            </a:r>
            <a:r>
              <a:rPr lang="zh-CN" altLang="en-US" sz="3200" dirty="0">
                <a:latin typeface="宋体" pitchFamily="2" charset="-122"/>
              </a:rPr>
              <a:t>左子树；</a:t>
            </a:r>
            <a:r>
              <a:rPr lang="zh-CN" altLang="en-US" sz="3200" dirty="0">
                <a:solidFill>
                  <a:srgbClr val="7030A0"/>
                </a:solidFill>
                <a:effectLst>
                  <a:outerShdw blurRad="38100" dist="38100" dir="2700000" algn="tl">
                    <a:srgbClr val="000000">
                      <a:alpha val="43137"/>
                    </a:srgbClr>
                  </a:outerShdw>
                </a:effectLst>
                <a:latin typeface="宋体" pitchFamily="2" charset="-122"/>
              </a:rPr>
              <a:t>前序周游</a:t>
            </a:r>
            <a:r>
              <a:rPr lang="zh-CN" altLang="en-US" sz="3200" dirty="0">
                <a:latin typeface="宋体" pitchFamily="2" charset="-122"/>
              </a:rPr>
              <a:t>右子树。</a:t>
            </a:r>
            <a:br>
              <a:rPr lang="zh-CN" altLang="en-US" sz="3200" dirty="0">
                <a:latin typeface="宋体" pitchFamily="2" charset="-122"/>
              </a:rPr>
            </a:br>
            <a:r>
              <a:rPr lang="zh-CN" altLang="en-US" sz="3200" dirty="0">
                <a:latin typeface="宋体" pitchFamily="2" charset="-122"/>
              </a:rPr>
              <a:t> ② </a:t>
            </a:r>
            <a:r>
              <a:rPr lang="zh-CN" altLang="en-US" sz="3200" dirty="0">
                <a:solidFill>
                  <a:schemeClr val="tx2"/>
                </a:solidFill>
                <a:latin typeface="宋体" pitchFamily="2" charset="-122"/>
              </a:rPr>
              <a:t>中序周游</a:t>
            </a:r>
            <a:r>
              <a:rPr lang="en-US" altLang="zh-CN" sz="3200" dirty="0">
                <a:solidFill>
                  <a:schemeClr val="tx2"/>
                </a:solidFill>
                <a:latin typeface="宋体" pitchFamily="2" charset="-122"/>
              </a:rPr>
              <a:t>(LNR</a:t>
            </a:r>
            <a:r>
              <a:rPr lang="zh-CN" altLang="en-US" sz="3200" dirty="0">
                <a:solidFill>
                  <a:schemeClr val="tx2"/>
                </a:solidFill>
                <a:latin typeface="宋体" pitchFamily="2" charset="-122"/>
              </a:rPr>
              <a:t>次序</a:t>
            </a:r>
            <a:r>
              <a:rPr lang="en-US" altLang="zh-CN" sz="3200" dirty="0">
                <a:latin typeface="宋体" pitchFamily="2" charset="-122"/>
              </a:rPr>
              <a:t>)</a:t>
            </a:r>
            <a:r>
              <a:rPr lang="zh-CN" altLang="en-US" sz="3200" dirty="0">
                <a:latin typeface="宋体" pitchFamily="2" charset="-122"/>
              </a:rPr>
              <a:t>：</a:t>
            </a:r>
            <a:r>
              <a:rPr lang="zh-CN" altLang="en-US" sz="3200" dirty="0">
                <a:solidFill>
                  <a:srgbClr val="7030A0"/>
                </a:solidFill>
                <a:effectLst>
                  <a:outerShdw blurRad="38100" dist="38100" dir="2700000" algn="tl">
                    <a:srgbClr val="000000">
                      <a:alpha val="43137"/>
                    </a:srgbClr>
                  </a:outerShdw>
                </a:effectLst>
                <a:latin typeface="宋体" pitchFamily="2" charset="-122"/>
              </a:rPr>
              <a:t>中序周游</a:t>
            </a:r>
            <a:r>
              <a:rPr lang="zh-CN" altLang="en-US" sz="3200" dirty="0">
                <a:latin typeface="宋体" pitchFamily="2" charset="-122"/>
              </a:rPr>
              <a:t>左子		 树；</a:t>
            </a:r>
            <a:r>
              <a:rPr lang="zh-CN" altLang="en-US" sz="3200" u="sng" dirty="0">
                <a:solidFill>
                  <a:schemeClr val="accent6"/>
                </a:solidFill>
                <a:effectLst>
                  <a:outerShdw blurRad="38100" dist="38100" dir="2700000" algn="tl">
                    <a:srgbClr val="000000">
                      <a:alpha val="43137"/>
                    </a:srgbClr>
                  </a:outerShdw>
                </a:effectLst>
                <a:latin typeface="宋体" pitchFamily="2" charset="-122"/>
              </a:rPr>
              <a:t>访问根结点</a:t>
            </a:r>
            <a:r>
              <a:rPr lang="zh-CN" altLang="en-US" sz="3200" dirty="0">
                <a:latin typeface="宋体" pitchFamily="2" charset="-122"/>
              </a:rPr>
              <a:t>；</a:t>
            </a:r>
            <a:r>
              <a:rPr lang="zh-CN" altLang="en-US" sz="3200" dirty="0">
                <a:solidFill>
                  <a:srgbClr val="7030A0"/>
                </a:solidFill>
                <a:effectLst>
                  <a:outerShdw blurRad="38100" dist="38100" dir="2700000" algn="tl">
                    <a:srgbClr val="000000">
                      <a:alpha val="43137"/>
                    </a:srgbClr>
                  </a:outerShdw>
                </a:effectLst>
                <a:latin typeface="宋体" pitchFamily="2" charset="-122"/>
              </a:rPr>
              <a:t>中序周游</a:t>
            </a:r>
            <a:r>
              <a:rPr lang="zh-CN" altLang="en-US" sz="3200" dirty="0">
                <a:latin typeface="宋体" pitchFamily="2" charset="-122"/>
              </a:rPr>
              <a:t>右子树。</a:t>
            </a:r>
            <a:br>
              <a:rPr lang="zh-CN" altLang="en-US" sz="3200" dirty="0">
                <a:latin typeface="宋体" pitchFamily="2" charset="-122"/>
              </a:rPr>
            </a:br>
            <a:r>
              <a:rPr lang="zh-CN" altLang="en-US" sz="3200" dirty="0">
                <a:latin typeface="宋体" pitchFamily="2" charset="-122"/>
              </a:rPr>
              <a:t> ③ </a:t>
            </a:r>
            <a:r>
              <a:rPr lang="zh-CN" altLang="en-US" sz="3200" dirty="0">
                <a:solidFill>
                  <a:schemeClr val="tx2"/>
                </a:solidFill>
                <a:latin typeface="宋体" pitchFamily="2" charset="-122"/>
              </a:rPr>
              <a:t>后序周游</a:t>
            </a:r>
            <a:r>
              <a:rPr lang="en-US" altLang="zh-CN" sz="3200" dirty="0">
                <a:solidFill>
                  <a:schemeClr val="tx2"/>
                </a:solidFill>
                <a:latin typeface="宋体" pitchFamily="2" charset="-122"/>
              </a:rPr>
              <a:t>(LRN</a:t>
            </a:r>
            <a:r>
              <a:rPr lang="zh-CN" altLang="en-US" sz="3200" dirty="0">
                <a:solidFill>
                  <a:schemeClr val="tx2"/>
                </a:solidFill>
                <a:latin typeface="宋体" pitchFamily="2" charset="-122"/>
              </a:rPr>
              <a:t>次序</a:t>
            </a:r>
            <a:r>
              <a:rPr lang="en-US" altLang="zh-CN" sz="3200" dirty="0">
                <a:latin typeface="宋体" pitchFamily="2" charset="-122"/>
              </a:rPr>
              <a:t>)</a:t>
            </a:r>
            <a:r>
              <a:rPr lang="zh-CN" altLang="en-US" sz="3200" dirty="0">
                <a:latin typeface="宋体" pitchFamily="2" charset="-122"/>
              </a:rPr>
              <a:t>：</a:t>
            </a:r>
            <a:r>
              <a:rPr lang="zh-CN" altLang="en-US" sz="3200" dirty="0">
                <a:solidFill>
                  <a:srgbClr val="7030A0"/>
                </a:solidFill>
                <a:effectLst>
                  <a:outerShdw blurRad="38100" dist="38100" dir="2700000" algn="tl">
                    <a:srgbClr val="000000">
                      <a:alpha val="43137"/>
                    </a:srgbClr>
                  </a:outerShdw>
                </a:effectLst>
                <a:latin typeface="宋体" pitchFamily="2" charset="-122"/>
              </a:rPr>
              <a:t>后序周游</a:t>
            </a:r>
            <a:r>
              <a:rPr lang="zh-CN" altLang="en-US" sz="3200" dirty="0">
                <a:latin typeface="宋体" pitchFamily="2" charset="-122"/>
              </a:rPr>
              <a:t>左子		 树；</a:t>
            </a:r>
            <a:r>
              <a:rPr lang="zh-CN" altLang="en-US" sz="3200" dirty="0">
                <a:solidFill>
                  <a:srgbClr val="7030A0"/>
                </a:solidFill>
                <a:effectLst>
                  <a:outerShdw blurRad="38100" dist="38100" dir="2700000" algn="tl">
                    <a:srgbClr val="000000">
                      <a:alpha val="43137"/>
                    </a:srgbClr>
                  </a:outerShdw>
                </a:effectLst>
                <a:latin typeface="宋体" pitchFamily="2" charset="-122"/>
              </a:rPr>
              <a:t>后序周游</a:t>
            </a:r>
            <a:r>
              <a:rPr lang="zh-CN" altLang="en-US" sz="3200" dirty="0">
                <a:latin typeface="宋体" pitchFamily="2" charset="-122"/>
              </a:rPr>
              <a:t>右子树；</a:t>
            </a:r>
            <a:r>
              <a:rPr lang="zh-CN" altLang="en-US" sz="3200" u="sng" dirty="0">
                <a:solidFill>
                  <a:schemeClr val="accent6"/>
                </a:solidFill>
                <a:effectLst>
                  <a:outerShdw blurRad="38100" dist="38100" dir="2700000" algn="tl">
                    <a:srgbClr val="000000">
                      <a:alpha val="43137"/>
                    </a:srgbClr>
                  </a:outerShdw>
                </a:effectLst>
                <a:latin typeface="宋体" pitchFamily="2" charset="-122"/>
              </a:rPr>
              <a:t>访问根结点</a:t>
            </a:r>
            <a:r>
              <a:rPr lang="zh-CN" altLang="en-US" sz="3200" dirty="0">
                <a:latin typeface="宋体" pitchFamily="2" charset="-122"/>
              </a:rPr>
              <a:t>。</a:t>
            </a:r>
            <a:endParaRPr lang="zh-CN" alt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71CFD300-B6B6-4748-B222-61260BE5B806}" type="slidenum">
              <a:rPr lang="en-US" altLang="zh-CN"/>
              <a:pPr/>
              <a:t>6</a:t>
            </a:fld>
            <a:endParaRPr lang="en-US" altLang="zh-CN"/>
          </a:p>
        </p:txBody>
      </p:sp>
      <p:sp>
        <p:nvSpPr>
          <p:cNvPr id="1064962" name="Rectangle 2"/>
          <p:cNvSpPr>
            <a:spLocks noGrp="1" noChangeArrowheads="1"/>
          </p:cNvSpPr>
          <p:nvPr>
            <p:ph type="title"/>
          </p:nvPr>
        </p:nvSpPr>
        <p:spPr/>
        <p:txBody>
          <a:bodyPr/>
          <a:lstStyle/>
          <a:p>
            <a:r>
              <a:rPr lang="zh-CN" altLang="en-US"/>
              <a:t>示例</a:t>
            </a:r>
          </a:p>
        </p:txBody>
      </p:sp>
      <p:sp>
        <p:nvSpPr>
          <p:cNvPr id="1064963" name="Rectangle 3"/>
          <p:cNvSpPr>
            <a:spLocks noGrp="1" noChangeArrowheads="1"/>
          </p:cNvSpPr>
          <p:nvPr>
            <p:ph type="body" sz="half" idx="1"/>
          </p:nvPr>
        </p:nvSpPr>
        <p:spPr>
          <a:xfrm>
            <a:off x="827088" y="2060575"/>
            <a:ext cx="7489825" cy="1195388"/>
          </a:xfrm>
        </p:spPr>
        <p:txBody>
          <a:bodyPr/>
          <a:lstStyle/>
          <a:p>
            <a:pPr>
              <a:lnSpc>
                <a:spcPct val="140000"/>
              </a:lnSpc>
            </a:pPr>
            <a:r>
              <a:rPr lang="zh-CN" altLang="en-US" sz="3600"/>
              <a:t>深度周游如下二叉树</a:t>
            </a:r>
            <a:r>
              <a:rPr lang="en-US" altLang="zh-CN" sz="3600"/>
              <a:t>(</a:t>
            </a:r>
            <a:r>
              <a:rPr lang="zh-CN" altLang="en-US" sz="3600"/>
              <a:t>先序</a:t>
            </a:r>
            <a:r>
              <a:rPr lang="en-US" altLang="zh-CN" sz="3600"/>
              <a:t>)</a:t>
            </a:r>
          </a:p>
        </p:txBody>
      </p:sp>
      <p:sp>
        <p:nvSpPr>
          <p:cNvPr id="1064964" name="Rectangle 4"/>
          <p:cNvSpPr>
            <a:spLocks noChangeArrowheads="1"/>
          </p:cNvSpPr>
          <p:nvPr/>
        </p:nvSpPr>
        <p:spPr bwMode="auto">
          <a:xfrm>
            <a:off x="0" y="2514600"/>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pic>
        <p:nvPicPr>
          <p:cNvPr id="1064965" name="Picture 5" descr="图片4"/>
          <p:cNvPicPr>
            <a:picLocks noGrp="1" noChangeAspect="1" noChangeArrowheads="1"/>
          </p:cNvPicPr>
          <p:nvPr>
            <p:ph sz="half" idx="2"/>
          </p:nvPr>
        </p:nvPicPr>
        <p:blipFill>
          <a:blip r:embed="rId3" cstate="print"/>
          <a:srcRect/>
          <a:stretch>
            <a:fillRect/>
          </a:stretch>
        </p:blipFill>
        <p:spPr>
          <a:xfrm>
            <a:off x="1042988" y="2997200"/>
            <a:ext cx="6408737" cy="3176588"/>
          </a:xfrm>
          <a:noFill/>
          <a:ln/>
        </p:spPr>
      </p:pic>
      <p:sp>
        <p:nvSpPr>
          <p:cNvPr id="1064966" name="Rectangle 6"/>
          <p:cNvSpPr>
            <a:spLocks noChangeArrowheads="1"/>
          </p:cNvSpPr>
          <p:nvPr/>
        </p:nvSpPr>
        <p:spPr bwMode="auto">
          <a:xfrm>
            <a:off x="3563938" y="3068638"/>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67" name="Rectangle 7"/>
          <p:cNvSpPr>
            <a:spLocks noChangeArrowheads="1"/>
          </p:cNvSpPr>
          <p:nvPr/>
        </p:nvSpPr>
        <p:spPr bwMode="auto">
          <a:xfrm>
            <a:off x="2268538" y="39338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68" name="Rectangle 8"/>
          <p:cNvSpPr>
            <a:spLocks noChangeArrowheads="1"/>
          </p:cNvSpPr>
          <p:nvPr/>
        </p:nvSpPr>
        <p:spPr bwMode="auto">
          <a:xfrm>
            <a:off x="1908175" y="4868863"/>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69" name="Rectangle 9"/>
          <p:cNvSpPr>
            <a:spLocks noChangeArrowheads="1"/>
          </p:cNvSpPr>
          <p:nvPr/>
        </p:nvSpPr>
        <p:spPr bwMode="auto">
          <a:xfrm>
            <a:off x="5076825" y="3860800"/>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70" name="Rectangle 10"/>
          <p:cNvSpPr>
            <a:spLocks noChangeArrowheads="1"/>
          </p:cNvSpPr>
          <p:nvPr/>
        </p:nvSpPr>
        <p:spPr bwMode="auto">
          <a:xfrm>
            <a:off x="4284663" y="4724400"/>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71" name="Rectangle 11"/>
          <p:cNvSpPr>
            <a:spLocks noChangeArrowheads="1"/>
          </p:cNvSpPr>
          <p:nvPr/>
        </p:nvSpPr>
        <p:spPr bwMode="auto">
          <a:xfrm>
            <a:off x="4600575" y="56610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73" name="Rectangle 13"/>
          <p:cNvSpPr>
            <a:spLocks noChangeArrowheads="1"/>
          </p:cNvSpPr>
          <p:nvPr/>
        </p:nvSpPr>
        <p:spPr bwMode="auto">
          <a:xfrm>
            <a:off x="5565775" y="5661025"/>
            <a:ext cx="6477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74" name="Rectangle 14"/>
          <p:cNvSpPr>
            <a:spLocks noChangeArrowheads="1"/>
          </p:cNvSpPr>
          <p:nvPr/>
        </p:nvSpPr>
        <p:spPr bwMode="auto">
          <a:xfrm>
            <a:off x="6343650" y="5661025"/>
            <a:ext cx="6477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4975" name="Rectangle 15"/>
          <p:cNvSpPr>
            <a:spLocks noChangeArrowheads="1"/>
          </p:cNvSpPr>
          <p:nvPr/>
        </p:nvSpPr>
        <p:spPr bwMode="auto">
          <a:xfrm>
            <a:off x="5824538" y="46958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4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49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49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4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6" grpId="0" animBg="1"/>
      <p:bldP spid="1064967" grpId="0" animBg="1"/>
      <p:bldP spid="1064968" grpId="0" animBg="1"/>
      <p:bldP spid="1064969" grpId="0" animBg="1"/>
      <p:bldP spid="1064970" grpId="0" animBg="1"/>
      <p:bldP spid="1064971" grpId="0" animBg="1"/>
      <p:bldP spid="1064973" grpId="0" animBg="1"/>
      <p:bldP spid="1064974" grpId="0" animBg="1"/>
      <p:bldP spid="10649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A9E3A1E4-DBE0-41CB-9D94-C61F63CA0E0D}" type="slidenum">
              <a:rPr lang="en-US" altLang="zh-CN"/>
              <a:pPr/>
              <a:t>7</a:t>
            </a:fld>
            <a:endParaRPr lang="en-US" altLang="zh-CN"/>
          </a:p>
        </p:txBody>
      </p:sp>
      <p:sp>
        <p:nvSpPr>
          <p:cNvPr id="1065986" name="Rectangle 2"/>
          <p:cNvSpPr>
            <a:spLocks noGrp="1" noChangeArrowheads="1"/>
          </p:cNvSpPr>
          <p:nvPr>
            <p:ph type="title"/>
          </p:nvPr>
        </p:nvSpPr>
        <p:spPr/>
        <p:txBody>
          <a:bodyPr/>
          <a:lstStyle/>
          <a:p>
            <a:r>
              <a:rPr lang="zh-CN" altLang="en-US"/>
              <a:t>示例</a:t>
            </a:r>
          </a:p>
        </p:txBody>
      </p:sp>
      <p:sp>
        <p:nvSpPr>
          <p:cNvPr id="1065987" name="Rectangle 3"/>
          <p:cNvSpPr>
            <a:spLocks noGrp="1" noChangeArrowheads="1"/>
          </p:cNvSpPr>
          <p:nvPr>
            <p:ph type="body" sz="half" idx="1"/>
          </p:nvPr>
        </p:nvSpPr>
        <p:spPr>
          <a:xfrm>
            <a:off x="827088" y="2060575"/>
            <a:ext cx="7489825" cy="1195388"/>
          </a:xfrm>
        </p:spPr>
        <p:txBody>
          <a:bodyPr/>
          <a:lstStyle/>
          <a:p>
            <a:pPr>
              <a:lnSpc>
                <a:spcPct val="140000"/>
              </a:lnSpc>
            </a:pPr>
            <a:r>
              <a:rPr lang="zh-CN" altLang="en-US" sz="3600"/>
              <a:t>深度周游如下二叉树</a:t>
            </a:r>
            <a:r>
              <a:rPr lang="en-US" altLang="zh-CN" sz="3600"/>
              <a:t>(</a:t>
            </a:r>
            <a:r>
              <a:rPr lang="zh-CN" altLang="en-US" sz="3600"/>
              <a:t>中序</a:t>
            </a:r>
            <a:r>
              <a:rPr lang="en-US" altLang="zh-CN" sz="3600"/>
              <a:t>)</a:t>
            </a:r>
          </a:p>
        </p:txBody>
      </p:sp>
      <p:sp>
        <p:nvSpPr>
          <p:cNvPr id="1065988" name="Rectangle 4"/>
          <p:cNvSpPr>
            <a:spLocks noChangeArrowheads="1"/>
          </p:cNvSpPr>
          <p:nvPr/>
        </p:nvSpPr>
        <p:spPr bwMode="auto">
          <a:xfrm>
            <a:off x="0" y="2492375"/>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pic>
        <p:nvPicPr>
          <p:cNvPr id="1065989" name="Picture 5" descr="图片4"/>
          <p:cNvPicPr>
            <a:picLocks noGrp="1" noChangeAspect="1" noChangeArrowheads="1"/>
          </p:cNvPicPr>
          <p:nvPr>
            <p:ph sz="half" idx="2"/>
          </p:nvPr>
        </p:nvPicPr>
        <p:blipFill>
          <a:blip r:embed="rId2" cstate="print"/>
          <a:srcRect/>
          <a:stretch>
            <a:fillRect/>
          </a:stretch>
        </p:blipFill>
        <p:spPr>
          <a:xfrm>
            <a:off x="1016000" y="2997200"/>
            <a:ext cx="6408738" cy="3176588"/>
          </a:xfrm>
          <a:noFill/>
          <a:ln/>
        </p:spPr>
      </p:pic>
      <p:sp>
        <p:nvSpPr>
          <p:cNvPr id="1065990" name="Rectangle 6"/>
          <p:cNvSpPr>
            <a:spLocks noChangeArrowheads="1"/>
          </p:cNvSpPr>
          <p:nvPr/>
        </p:nvSpPr>
        <p:spPr bwMode="auto">
          <a:xfrm>
            <a:off x="1835150" y="4941888"/>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1" name="Rectangle 7"/>
          <p:cNvSpPr>
            <a:spLocks noChangeArrowheads="1"/>
          </p:cNvSpPr>
          <p:nvPr/>
        </p:nvSpPr>
        <p:spPr bwMode="auto">
          <a:xfrm>
            <a:off x="2195513" y="3860800"/>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2" name="Rectangle 8"/>
          <p:cNvSpPr>
            <a:spLocks noChangeArrowheads="1"/>
          </p:cNvSpPr>
          <p:nvPr/>
        </p:nvSpPr>
        <p:spPr bwMode="auto">
          <a:xfrm>
            <a:off x="3563938" y="30829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3" name="Rectangle 9"/>
          <p:cNvSpPr>
            <a:spLocks noChangeArrowheads="1"/>
          </p:cNvSpPr>
          <p:nvPr/>
        </p:nvSpPr>
        <p:spPr bwMode="auto">
          <a:xfrm>
            <a:off x="4211638" y="47974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4" name="Rectangle 10"/>
          <p:cNvSpPr>
            <a:spLocks noChangeArrowheads="1"/>
          </p:cNvSpPr>
          <p:nvPr/>
        </p:nvSpPr>
        <p:spPr bwMode="auto">
          <a:xfrm>
            <a:off x="4572000" y="5589588"/>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5" name="Rectangle 11"/>
          <p:cNvSpPr>
            <a:spLocks noChangeArrowheads="1"/>
          </p:cNvSpPr>
          <p:nvPr/>
        </p:nvSpPr>
        <p:spPr bwMode="auto">
          <a:xfrm>
            <a:off x="5105400" y="387667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6" name="Rectangle 12"/>
          <p:cNvSpPr>
            <a:spLocks noChangeArrowheads="1"/>
          </p:cNvSpPr>
          <p:nvPr/>
        </p:nvSpPr>
        <p:spPr bwMode="auto">
          <a:xfrm>
            <a:off x="5537200" y="5589588"/>
            <a:ext cx="690563"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7" name="Rectangle 13"/>
          <p:cNvSpPr>
            <a:spLocks noChangeArrowheads="1"/>
          </p:cNvSpPr>
          <p:nvPr/>
        </p:nvSpPr>
        <p:spPr bwMode="auto">
          <a:xfrm>
            <a:off x="5795963" y="47974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5998" name="Rectangle 14"/>
          <p:cNvSpPr>
            <a:spLocks noChangeArrowheads="1"/>
          </p:cNvSpPr>
          <p:nvPr/>
        </p:nvSpPr>
        <p:spPr bwMode="auto">
          <a:xfrm>
            <a:off x="6329363" y="5589588"/>
            <a:ext cx="690562" cy="574675"/>
          </a:xfrm>
          <a:prstGeom prst="rect">
            <a:avLst/>
          </a:prstGeom>
          <a:noFill/>
          <a:ln w="76200" algn="ctr">
            <a:solidFill>
              <a:srgbClr val="FF66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9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9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9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9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9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9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9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59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5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90" grpId="0" animBg="1"/>
      <p:bldP spid="1065991" grpId="0" animBg="1"/>
      <p:bldP spid="1065992" grpId="0" animBg="1"/>
      <p:bldP spid="1065993" grpId="0" animBg="1"/>
      <p:bldP spid="1065994" grpId="0" animBg="1"/>
      <p:bldP spid="1065995" grpId="0" animBg="1"/>
      <p:bldP spid="1065996" grpId="0" animBg="1"/>
      <p:bldP spid="1065997" grpId="0" animBg="1"/>
      <p:bldP spid="10659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691C4F99-DAB4-4E30-A755-026292FE8B3F}" type="slidenum">
              <a:rPr lang="en-US" altLang="zh-CN"/>
              <a:pPr/>
              <a:t>8</a:t>
            </a:fld>
            <a:endParaRPr lang="en-US" altLang="zh-CN"/>
          </a:p>
        </p:txBody>
      </p:sp>
      <p:sp>
        <p:nvSpPr>
          <p:cNvPr id="1067010" name="Rectangle 2"/>
          <p:cNvSpPr>
            <a:spLocks noGrp="1" noChangeArrowheads="1"/>
          </p:cNvSpPr>
          <p:nvPr>
            <p:ph type="title"/>
          </p:nvPr>
        </p:nvSpPr>
        <p:spPr/>
        <p:txBody>
          <a:bodyPr/>
          <a:lstStyle/>
          <a:p>
            <a:r>
              <a:rPr lang="zh-CN" altLang="en-US"/>
              <a:t>示例</a:t>
            </a:r>
          </a:p>
        </p:txBody>
      </p:sp>
      <p:sp>
        <p:nvSpPr>
          <p:cNvPr id="1067011" name="Rectangle 3"/>
          <p:cNvSpPr>
            <a:spLocks noGrp="1" noChangeArrowheads="1"/>
          </p:cNvSpPr>
          <p:nvPr>
            <p:ph type="body" sz="half" idx="1"/>
          </p:nvPr>
        </p:nvSpPr>
        <p:spPr>
          <a:xfrm>
            <a:off x="827088" y="2060575"/>
            <a:ext cx="7489825" cy="1195388"/>
          </a:xfrm>
        </p:spPr>
        <p:txBody>
          <a:bodyPr/>
          <a:lstStyle/>
          <a:p>
            <a:pPr>
              <a:lnSpc>
                <a:spcPct val="140000"/>
              </a:lnSpc>
            </a:pPr>
            <a:r>
              <a:rPr lang="zh-CN" altLang="en-US" sz="3600"/>
              <a:t>深度周游如下二叉树</a:t>
            </a:r>
            <a:r>
              <a:rPr lang="en-US" altLang="zh-CN" sz="3600"/>
              <a:t>(</a:t>
            </a:r>
            <a:r>
              <a:rPr lang="zh-CN" altLang="en-US" sz="3600"/>
              <a:t>后序</a:t>
            </a:r>
            <a:r>
              <a:rPr lang="en-US" altLang="zh-CN" sz="3600"/>
              <a:t>)</a:t>
            </a:r>
          </a:p>
        </p:txBody>
      </p:sp>
      <p:sp>
        <p:nvSpPr>
          <p:cNvPr id="1067012" name="Rectangle 4"/>
          <p:cNvSpPr>
            <a:spLocks noChangeArrowheads="1"/>
          </p:cNvSpPr>
          <p:nvPr/>
        </p:nvSpPr>
        <p:spPr bwMode="auto">
          <a:xfrm>
            <a:off x="0" y="2514600"/>
            <a:ext cx="9144000" cy="0"/>
          </a:xfrm>
          <a:prstGeom prst="rect">
            <a:avLst/>
          </a:prstGeom>
          <a:noFill/>
          <a:ln w="44450" algn="ctr">
            <a:noFill/>
            <a:prstDash val="lgDash"/>
            <a:miter lim="800000"/>
            <a:headEnd/>
            <a:tailEnd/>
          </a:ln>
          <a:effectLst/>
        </p:spPr>
        <p:txBody>
          <a:bodyPr wrap="none" anchor="ctr">
            <a:spAutoFit/>
          </a:bodyPr>
          <a:lstStyle/>
          <a:p>
            <a:endParaRPr lang="zh-CN" altLang="en-US"/>
          </a:p>
        </p:txBody>
      </p:sp>
      <p:pic>
        <p:nvPicPr>
          <p:cNvPr id="1067013" name="Picture 5" descr="图片4"/>
          <p:cNvPicPr>
            <a:picLocks noGrp="1" noChangeAspect="1" noChangeArrowheads="1"/>
          </p:cNvPicPr>
          <p:nvPr>
            <p:ph sz="half" idx="2"/>
          </p:nvPr>
        </p:nvPicPr>
        <p:blipFill>
          <a:blip r:embed="rId2" cstate="print"/>
          <a:srcRect/>
          <a:stretch>
            <a:fillRect/>
          </a:stretch>
        </p:blipFill>
        <p:spPr>
          <a:xfrm>
            <a:off x="1016000" y="2997200"/>
            <a:ext cx="6408738" cy="3176588"/>
          </a:xfrm>
          <a:noFill/>
          <a:ln/>
        </p:spPr>
      </p:pic>
      <p:sp>
        <p:nvSpPr>
          <p:cNvPr id="1067014" name="Rectangle 6"/>
          <p:cNvSpPr>
            <a:spLocks noChangeArrowheads="1"/>
          </p:cNvSpPr>
          <p:nvPr/>
        </p:nvSpPr>
        <p:spPr bwMode="auto">
          <a:xfrm>
            <a:off x="1806575" y="4927600"/>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15" name="Rectangle 7"/>
          <p:cNvSpPr>
            <a:spLocks noChangeArrowheads="1"/>
          </p:cNvSpPr>
          <p:nvPr/>
        </p:nvSpPr>
        <p:spPr bwMode="auto">
          <a:xfrm>
            <a:off x="2195513" y="39338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16" name="Rectangle 8"/>
          <p:cNvSpPr>
            <a:spLocks noChangeArrowheads="1"/>
          </p:cNvSpPr>
          <p:nvPr/>
        </p:nvSpPr>
        <p:spPr bwMode="auto">
          <a:xfrm>
            <a:off x="4572000" y="56610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17" name="Rectangle 9"/>
          <p:cNvSpPr>
            <a:spLocks noChangeArrowheads="1"/>
          </p:cNvSpPr>
          <p:nvPr/>
        </p:nvSpPr>
        <p:spPr bwMode="auto">
          <a:xfrm>
            <a:off x="4197350" y="4768850"/>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19" name="Rectangle 11"/>
          <p:cNvSpPr>
            <a:spLocks noChangeArrowheads="1"/>
          </p:cNvSpPr>
          <p:nvPr/>
        </p:nvSpPr>
        <p:spPr bwMode="auto">
          <a:xfrm>
            <a:off x="5537200" y="5646738"/>
            <a:ext cx="690563"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20" name="Rectangle 12"/>
          <p:cNvSpPr>
            <a:spLocks noChangeArrowheads="1"/>
          </p:cNvSpPr>
          <p:nvPr/>
        </p:nvSpPr>
        <p:spPr bwMode="auto">
          <a:xfrm>
            <a:off x="6329363" y="5646738"/>
            <a:ext cx="720725"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21" name="Rectangle 13"/>
          <p:cNvSpPr>
            <a:spLocks noChangeArrowheads="1"/>
          </p:cNvSpPr>
          <p:nvPr/>
        </p:nvSpPr>
        <p:spPr bwMode="auto">
          <a:xfrm>
            <a:off x="5795963" y="47974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22" name="Rectangle 14"/>
          <p:cNvSpPr>
            <a:spLocks noChangeArrowheads="1"/>
          </p:cNvSpPr>
          <p:nvPr/>
        </p:nvSpPr>
        <p:spPr bwMode="auto">
          <a:xfrm>
            <a:off x="5076825" y="3860800"/>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
        <p:nvSpPr>
          <p:cNvPr id="1067023" name="Rectangle 15"/>
          <p:cNvSpPr>
            <a:spLocks noChangeArrowheads="1"/>
          </p:cNvSpPr>
          <p:nvPr/>
        </p:nvSpPr>
        <p:spPr bwMode="auto">
          <a:xfrm>
            <a:off x="3563938" y="3082925"/>
            <a:ext cx="863600" cy="574675"/>
          </a:xfrm>
          <a:prstGeom prst="rect">
            <a:avLst/>
          </a:prstGeom>
          <a:noFill/>
          <a:ln w="76200" algn="ctr">
            <a:solidFill>
              <a:srgbClr val="FF66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70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70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70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70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70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70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70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70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7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4" grpId="0" animBg="1"/>
      <p:bldP spid="1067015" grpId="0" animBg="1"/>
      <p:bldP spid="1067016" grpId="0" animBg="1"/>
      <p:bldP spid="1067017" grpId="0" animBg="1"/>
      <p:bldP spid="1067019" grpId="0" animBg="1"/>
      <p:bldP spid="1067020" grpId="0" animBg="1"/>
      <p:bldP spid="1067021" grpId="0" animBg="1"/>
      <p:bldP spid="1067022" grpId="0" animBg="1"/>
      <p:bldP spid="10670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zh-CN" altLang="en-US"/>
              <a:t>北京大学信息学院                 </a:t>
            </a:r>
            <a:r>
              <a:rPr lang="zh-CN" altLang="en-US">
                <a:sym typeface="Symbol" pitchFamily="18" charset="2"/>
              </a:rPr>
              <a:t></a:t>
            </a:r>
            <a:r>
              <a:rPr lang="zh-CN" altLang="en-US"/>
              <a:t>版权所有，转载或翻印必究                                 </a:t>
            </a:r>
            <a:r>
              <a:rPr lang="en-US" altLang="zh-CN"/>
              <a:t>Page  </a:t>
            </a:r>
            <a:fld id="{DAB930B0-2E9B-4987-8C3E-257F4D8C6A36}" type="slidenum">
              <a:rPr lang="en-US" altLang="zh-CN"/>
              <a:pPr/>
              <a:t>9</a:t>
            </a:fld>
            <a:endParaRPr lang="en-US" altLang="zh-CN"/>
          </a:p>
        </p:txBody>
      </p:sp>
      <p:sp>
        <p:nvSpPr>
          <p:cNvPr id="1068034" name="Rectangle 2"/>
          <p:cNvSpPr>
            <a:spLocks noGrp="1" noChangeArrowheads="1"/>
          </p:cNvSpPr>
          <p:nvPr>
            <p:ph type="title"/>
          </p:nvPr>
        </p:nvSpPr>
        <p:spPr>
          <a:xfrm>
            <a:off x="1150938" y="214313"/>
            <a:ext cx="5221287" cy="1462087"/>
          </a:xfrm>
        </p:spPr>
        <p:txBody>
          <a:bodyPr/>
          <a:lstStyle/>
          <a:p>
            <a:r>
              <a:rPr lang="zh-CN" altLang="en-US"/>
              <a:t>示例</a:t>
            </a:r>
          </a:p>
        </p:txBody>
      </p:sp>
      <p:sp>
        <p:nvSpPr>
          <p:cNvPr id="1068035" name="Rectangle 3"/>
          <p:cNvSpPr>
            <a:spLocks noGrp="1" noChangeArrowheads="1"/>
          </p:cNvSpPr>
          <p:nvPr>
            <p:ph type="body" sz="half" idx="1"/>
          </p:nvPr>
        </p:nvSpPr>
        <p:spPr>
          <a:xfrm>
            <a:off x="719137" y="2399616"/>
            <a:ext cx="7781953" cy="4248150"/>
          </a:xfrm>
        </p:spPr>
        <p:txBody>
          <a:bodyPr/>
          <a:lstStyle/>
          <a:p>
            <a:pPr>
              <a:lnSpc>
                <a:spcPct val="160000"/>
              </a:lnSpc>
            </a:pPr>
            <a:r>
              <a:rPr lang="zh-CN" altLang="en-US" sz="3200" dirty="0"/>
              <a:t>深度周游二叉树结果</a:t>
            </a:r>
          </a:p>
          <a:p>
            <a:pPr lvl="1">
              <a:lnSpc>
                <a:spcPct val="160000"/>
              </a:lnSpc>
            </a:pPr>
            <a:r>
              <a:rPr lang="zh-CN" altLang="en-US" sz="3200" dirty="0">
                <a:latin typeface="宋体" pitchFamily="2" charset="-122"/>
              </a:rPr>
              <a:t>① 前序周游：</a:t>
            </a:r>
            <a:r>
              <a:rPr lang="en-US" altLang="zh-CN" sz="3200" dirty="0"/>
              <a:t>ABDCEGFHI </a:t>
            </a:r>
            <a:endParaRPr lang="en-US" altLang="zh-CN" sz="3200" dirty="0">
              <a:latin typeface="宋体" pitchFamily="2" charset="-122"/>
            </a:endParaRPr>
          </a:p>
          <a:p>
            <a:pPr lvl="1">
              <a:lnSpc>
                <a:spcPct val="160000"/>
              </a:lnSpc>
            </a:pPr>
            <a:r>
              <a:rPr lang="en-US" altLang="zh-CN" sz="3200" dirty="0">
                <a:latin typeface="宋体" pitchFamily="2" charset="-122"/>
              </a:rPr>
              <a:t>② </a:t>
            </a:r>
            <a:r>
              <a:rPr lang="zh-CN" altLang="en-US" sz="3200" dirty="0">
                <a:latin typeface="宋体" pitchFamily="2" charset="-122"/>
              </a:rPr>
              <a:t>中序周游：</a:t>
            </a:r>
            <a:r>
              <a:rPr lang="en-US" altLang="zh-CN" sz="3200" dirty="0"/>
              <a:t>DBAEGCHFI </a:t>
            </a:r>
            <a:endParaRPr lang="en-US" altLang="zh-CN" sz="3200" dirty="0">
              <a:latin typeface="宋体" pitchFamily="2" charset="-122"/>
            </a:endParaRPr>
          </a:p>
          <a:p>
            <a:pPr lvl="1">
              <a:lnSpc>
                <a:spcPct val="160000"/>
              </a:lnSpc>
            </a:pPr>
            <a:r>
              <a:rPr lang="en-US" altLang="zh-CN" sz="3200" dirty="0">
                <a:latin typeface="宋体" pitchFamily="2" charset="-122"/>
              </a:rPr>
              <a:t>③ </a:t>
            </a:r>
            <a:r>
              <a:rPr lang="zh-CN" altLang="en-US" sz="3200" dirty="0">
                <a:latin typeface="宋体" pitchFamily="2" charset="-122"/>
              </a:rPr>
              <a:t>后序周游：</a:t>
            </a:r>
            <a:r>
              <a:rPr lang="en-US" altLang="zh-CN" sz="3200" dirty="0" smtClean="0"/>
              <a:t>DBGEHIFCA</a:t>
            </a:r>
            <a:endParaRPr lang="en-US" altLang="zh-CN" sz="3200" dirty="0">
              <a:latin typeface="宋体" pitchFamily="2" charset="-122"/>
            </a:endParaRPr>
          </a:p>
        </p:txBody>
      </p:sp>
      <p:pic>
        <p:nvPicPr>
          <p:cNvPr id="1068036" name="Picture 4" descr="图片4"/>
          <p:cNvPicPr>
            <a:picLocks noGrp="1" noChangeAspect="1" noChangeArrowheads="1"/>
          </p:cNvPicPr>
          <p:nvPr>
            <p:ph sz="half" idx="2"/>
          </p:nvPr>
        </p:nvPicPr>
        <p:blipFill>
          <a:blip r:embed="rId2" cstate="print"/>
          <a:srcRect/>
          <a:stretch>
            <a:fillRect/>
          </a:stretch>
        </p:blipFill>
        <p:spPr>
          <a:xfrm>
            <a:off x="4665663" y="128588"/>
            <a:ext cx="4321175" cy="21415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068036"/>
                                        </p:tgtEl>
                                        <p:attrNameLst>
                                          <p:attrName>style.visibility</p:attrName>
                                        </p:attrNameLst>
                                      </p:cBhvr>
                                      <p:to>
                                        <p:strVal val="visible"/>
                                      </p:to>
                                    </p:set>
                                    <p:anim calcmode="lin" valueType="num">
                                      <p:cBhvr>
                                        <p:cTn id="7" dur="500" fill="hold"/>
                                        <p:tgtEl>
                                          <p:spTgt spid="1068036"/>
                                        </p:tgtEl>
                                        <p:attrNameLst>
                                          <p:attrName>ppt_w</p:attrName>
                                        </p:attrNameLst>
                                      </p:cBhvr>
                                      <p:tavLst>
                                        <p:tav tm="0">
                                          <p:val>
                                            <p:fltVal val="0"/>
                                          </p:val>
                                        </p:tav>
                                        <p:tav tm="100000">
                                          <p:val>
                                            <p:strVal val="#ppt_w"/>
                                          </p:val>
                                        </p:tav>
                                      </p:tavLst>
                                    </p:anim>
                                    <p:anim calcmode="lin" valueType="num">
                                      <p:cBhvr>
                                        <p:cTn id="8" dur="500" fill="hold"/>
                                        <p:tgtEl>
                                          <p:spTgt spid="106803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803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803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803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5" grpId="0" build="p"/>
    </p:bldLst>
  </p:timing>
</p:sld>
</file>

<file path=ppt/theme/theme1.xml><?xml version="1.0" encoding="utf-8"?>
<a:theme xmlns:a="http://schemas.openxmlformats.org/drawingml/2006/main" name="1_Blends">
  <a:themeElements>
    <a:clrScheme name="1_Blends 7">
      <a:dk1>
        <a:srgbClr val="000000"/>
      </a:dk1>
      <a:lt1>
        <a:srgbClr val="FFFFFF"/>
      </a:lt1>
      <a:dk2>
        <a:srgbClr val="333399"/>
      </a:dk2>
      <a:lt2>
        <a:srgbClr val="1C1C1C"/>
      </a:lt2>
      <a:accent1>
        <a:srgbClr val="00E4A8"/>
      </a:accent1>
      <a:accent2>
        <a:srgbClr val="F010AB"/>
      </a:accent2>
      <a:accent3>
        <a:srgbClr val="FFFFFF"/>
      </a:accent3>
      <a:accent4>
        <a:srgbClr val="000000"/>
      </a:accent4>
      <a:accent5>
        <a:srgbClr val="AAEFD1"/>
      </a:accent5>
      <a:accent6>
        <a:srgbClr val="D90D9B"/>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44450" cap="flat" cmpd="sng" algn="ctr">
          <a:solidFill>
            <a:schemeClr val="tx2"/>
          </a:solidFill>
          <a:prstDash val="lgDash"/>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chemeClr val="tx1"/>
        </a:solidFill>
        <a:ln w="44450" cap="flat" cmpd="sng" algn="ctr">
          <a:solidFill>
            <a:schemeClr val="tx2"/>
          </a:solidFill>
          <a:prstDash val="lgDash"/>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333399"/>
        </a:dk2>
        <a:lt2>
          <a:srgbClr val="1C1C1C"/>
        </a:lt2>
        <a:accent1>
          <a:srgbClr val="00E4A8"/>
        </a:accent1>
        <a:accent2>
          <a:srgbClr val="F010AB"/>
        </a:accent2>
        <a:accent3>
          <a:srgbClr val="FFFFFF"/>
        </a:accent3>
        <a:accent4>
          <a:srgbClr val="000000"/>
        </a:accent4>
        <a:accent5>
          <a:srgbClr val="AAEFD1"/>
        </a:accent5>
        <a:accent6>
          <a:srgbClr val="D90D9B"/>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ends">
  <a:themeElements>
    <a:clrScheme name="2_Blends 7">
      <a:dk1>
        <a:srgbClr val="000000"/>
      </a:dk1>
      <a:lt1>
        <a:srgbClr val="FFFFFF"/>
      </a:lt1>
      <a:dk2>
        <a:srgbClr val="333399"/>
      </a:dk2>
      <a:lt2>
        <a:srgbClr val="1C1C1C"/>
      </a:lt2>
      <a:accent1>
        <a:srgbClr val="00E4A8"/>
      </a:accent1>
      <a:accent2>
        <a:srgbClr val="F010AB"/>
      </a:accent2>
      <a:accent3>
        <a:srgbClr val="FFFFFF"/>
      </a:accent3>
      <a:accent4>
        <a:srgbClr val="000000"/>
      </a:accent4>
      <a:accent5>
        <a:srgbClr val="AAEFD1"/>
      </a:accent5>
      <a:accent6>
        <a:srgbClr val="D90D9B"/>
      </a:accent6>
      <a:hlink>
        <a:srgbClr val="FF0000"/>
      </a:hlink>
      <a:folHlink>
        <a:srgbClr val="3333CC"/>
      </a:folHlink>
    </a:clrScheme>
    <a:fontScheme name="2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44450" cap="flat" cmpd="sng" algn="ctr">
          <a:solidFill>
            <a:schemeClr val="tx2"/>
          </a:solidFill>
          <a:prstDash val="lgDash"/>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chemeClr val="tx1"/>
        </a:solidFill>
        <a:ln w="44450" cap="flat" cmpd="sng" algn="ctr">
          <a:solidFill>
            <a:schemeClr val="tx2"/>
          </a:solidFill>
          <a:prstDash val="lgDash"/>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Arial Unicode MS" pitchFamily="34" charset="-122"/>
            <a:cs typeface="Arial Unicode MS" pitchFamily="34" charset="-122"/>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333399"/>
        </a:dk2>
        <a:lt2>
          <a:srgbClr val="1C1C1C"/>
        </a:lt2>
        <a:accent1>
          <a:srgbClr val="00E4A8"/>
        </a:accent1>
        <a:accent2>
          <a:srgbClr val="F010AB"/>
        </a:accent2>
        <a:accent3>
          <a:srgbClr val="FFFFFF"/>
        </a:accent3>
        <a:accent4>
          <a:srgbClr val="000000"/>
        </a:accent4>
        <a:accent5>
          <a:srgbClr val="AAEFD1"/>
        </a:accent5>
        <a:accent6>
          <a:srgbClr val="D90D9B"/>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21700</TotalTime>
  <Words>2170</Words>
  <Application>Microsoft Office PowerPoint</Application>
  <PresentationFormat>全屏显示(4:3)</PresentationFormat>
  <Paragraphs>564</Paragraphs>
  <Slides>48</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48</vt:i4>
      </vt:variant>
    </vt:vector>
  </HeadingPairs>
  <TitlesOfParts>
    <vt:vector size="60" baseType="lpstr">
      <vt:lpstr>Arial Unicode MS</vt:lpstr>
      <vt:lpstr>黑体</vt:lpstr>
      <vt:lpstr>隶书</vt:lpstr>
      <vt:lpstr>宋体</vt:lpstr>
      <vt:lpstr>魏碑</vt:lpstr>
      <vt:lpstr>Arial</vt:lpstr>
      <vt:lpstr>Symbol</vt:lpstr>
      <vt:lpstr>Tahoma</vt:lpstr>
      <vt:lpstr>Verdana</vt:lpstr>
      <vt:lpstr>Wingdings</vt:lpstr>
      <vt:lpstr>1_Blends</vt:lpstr>
      <vt:lpstr>2_Blends</vt:lpstr>
      <vt:lpstr>数据结构与算法 — 二叉树</vt:lpstr>
      <vt:lpstr>大纲</vt:lpstr>
      <vt:lpstr>4.4  周游二叉树</vt:lpstr>
      <vt:lpstr>二叉树周游</vt:lpstr>
      <vt:lpstr>4.4.1 深度优先周游二叉树</vt:lpstr>
      <vt:lpstr>示例</vt:lpstr>
      <vt:lpstr>示例</vt:lpstr>
      <vt:lpstr>示例</vt:lpstr>
      <vt:lpstr>示例</vt:lpstr>
      <vt:lpstr>深度优先周游二叉树（递归实现）</vt:lpstr>
      <vt:lpstr>函数调用过程中涉及的 压栈、出栈处理？</vt:lpstr>
      <vt:lpstr>PowerPoint 演示文稿</vt:lpstr>
      <vt:lpstr>二叉树中序游历 递归调用示例</vt:lpstr>
      <vt:lpstr>二叉树后序游历 递归调用示例</vt:lpstr>
      <vt:lpstr>4.4  周游二叉树</vt:lpstr>
      <vt:lpstr>深度优先周游二叉树(非递归)</vt:lpstr>
      <vt:lpstr>非递归中序周游二叉树</vt:lpstr>
      <vt:lpstr>PowerPoint 演示文稿</vt:lpstr>
      <vt:lpstr>PowerPoint 演示文稿</vt:lpstr>
      <vt:lpstr>非递归前序周游二叉树 </vt:lpstr>
      <vt:lpstr>PowerPoint 演示文稿</vt:lpstr>
      <vt:lpstr>PowerPoint 演示文稿</vt:lpstr>
      <vt:lpstr>非递归后序周游二叉树</vt:lpstr>
      <vt:lpstr>PowerPoint 演示文稿</vt:lpstr>
      <vt:lpstr>定义栈中元素类型 StackElement</vt:lpstr>
      <vt:lpstr>非递归后序周游二叉树实现</vt:lpstr>
      <vt:lpstr>PowerPoint 演示文稿</vt:lpstr>
      <vt:lpstr>PowerPoint 演示文稿</vt:lpstr>
      <vt:lpstr>4.4  周游二叉树</vt:lpstr>
      <vt:lpstr>4.4.3 广度优先周游二叉树 </vt:lpstr>
      <vt:lpstr>广度优先周游二叉树 实现</vt:lpstr>
      <vt:lpstr>PowerPoint 演示文稿</vt:lpstr>
      <vt:lpstr>PowerPoint 演示文稿</vt:lpstr>
      <vt:lpstr>PowerPoint 演示文稿</vt:lpstr>
      <vt:lpstr>大纲</vt:lpstr>
      <vt:lpstr>4.5  二叉树的实现 </vt:lpstr>
      <vt:lpstr>4.5.1 用指针实现二叉树 </vt:lpstr>
      <vt:lpstr>用指针实现二叉树示例 </vt:lpstr>
      <vt:lpstr>其他的链接表示法</vt:lpstr>
      <vt:lpstr>扩展二叉树结点抽象数据类型BinaryTreeNode</vt:lpstr>
      <vt:lpstr>二叉树成员函数实现:  判定二叉树是否为空树</vt:lpstr>
      <vt:lpstr>从root结点开始， 查找current结点父结点</vt:lpstr>
      <vt:lpstr>PowerPoint 演示文稿</vt:lpstr>
      <vt:lpstr> 返回current结点父结点指针</vt:lpstr>
      <vt:lpstr>返回current结点的左兄弟</vt:lpstr>
      <vt:lpstr>  返回current结点的右兄弟</vt:lpstr>
      <vt:lpstr> 创建一棵新树</vt:lpstr>
      <vt:lpstr> 删除二叉树</vt:lpstr>
    </vt:vector>
  </TitlesOfParts>
  <Company>sxed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元培数算</dc:title>
  <dc:creator>段凌宇</dc:creator>
  <cp:lastModifiedBy>Windows 用户</cp:lastModifiedBy>
  <cp:revision>3940</cp:revision>
  <dcterms:created xsi:type="dcterms:W3CDTF">2002-08-25T17:40:59Z</dcterms:created>
  <dcterms:modified xsi:type="dcterms:W3CDTF">2018-04-16T11:07:59Z</dcterms:modified>
</cp:coreProperties>
</file>