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BDD7EE"/>
    <a:srgbClr val="F4B183"/>
    <a:srgbClr val="C12211"/>
    <a:srgbClr val="F6F694"/>
    <a:srgbClr val="EE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66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1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0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43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4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2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2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303E-87DD-48CE-81A9-E07BDD087D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5900-0F4A-4B46-920E-BE45DD652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8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-in.co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79413"/>
            <a:ext cx="9144000" cy="73054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디자인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컨셉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수립하기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374" y="72428"/>
            <a:ext cx="12041109" cy="6681457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122" y="199175"/>
            <a:ext cx="11778559" cy="641890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3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4646" y="68912"/>
            <a:ext cx="37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2-1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요소 정의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804" y="35370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-9103" y="493987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2804" y="76109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 smtClean="0">
                <a:latin typeface="나눔스퀘어 ExtraBold" pitchFamily="50" charset="-127"/>
                <a:ea typeface="나눔스퀘어 ExtraBold" pitchFamily="50" charset="-127"/>
              </a:rPr>
              <a:t>그래픽</a:t>
            </a:r>
            <a:endParaRPr lang="en-US" altLang="ko-KR" sz="2400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4" y="2836520"/>
            <a:ext cx="3131948" cy="12599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38" y="2138030"/>
            <a:ext cx="2113877" cy="2113877"/>
          </a:xfrm>
          <a:prstGeom prst="rect">
            <a:avLst/>
          </a:prstGeom>
        </p:spPr>
      </p:pic>
      <p:pic>
        <p:nvPicPr>
          <p:cNvPr id="9" name="Picture 2" descr="íì´ì¤ë¶ .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90" y="2476164"/>
            <a:ext cx="1925055" cy="19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ì¸ì¤íê·¸ë¨ .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55" y="2787483"/>
            <a:ext cx="1312926" cy="131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D:\UI_UX\icon\twitter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89" y="2849382"/>
            <a:ext cx="1251079" cy="125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6847490" y="1056068"/>
            <a:ext cx="0" cy="5306095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24760" y="1017968"/>
            <a:ext cx="0" cy="5306095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4288" y="4533900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남양몰</a:t>
            </a:r>
            <a:r>
              <a:rPr lang="ko-KR" altLang="en-US" dirty="0" smtClean="0"/>
              <a:t> </a:t>
            </a:r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6774" y="4533900"/>
            <a:ext cx="180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남양아이 </a:t>
            </a:r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78973" y="45278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아이콘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30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4646" y="68912"/>
            <a:ext cx="37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2-1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요소 정의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-9103" y="493987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2804" y="761095"/>
            <a:ext cx="160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smtClean="0">
                <a:latin typeface="나눔스퀘어 ExtraBold" pitchFamily="50" charset="-127"/>
                <a:ea typeface="나눔스퀘어 ExtraBold" pitchFamily="50" charset="-127"/>
              </a:rPr>
              <a:t>메뉴</a:t>
            </a:r>
            <a:endParaRPr lang="en-US" altLang="ko-KR" sz="2400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73642" y="2406650"/>
            <a:ext cx="1114425" cy="4953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MENU1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01462" y="2406650"/>
            <a:ext cx="1114425" cy="4953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MENU2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69614" y="2406650"/>
            <a:ext cx="1114425" cy="4953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MENU3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37766" y="2406650"/>
            <a:ext cx="1114425" cy="4953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MENU4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05166" y="3263527"/>
            <a:ext cx="851375" cy="3783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SUB</a:t>
            </a: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MENU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01138" y="3263527"/>
            <a:ext cx="851375" cy="3783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SUB</a:t>
            </a: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MENU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73642" y="3044825"/>
            <a:ext cx="5281274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267151" y="3263527"/>
            <a:ext cx="851375" cy="3783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SUB</a:t>
            </a: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MENU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67150" y="3830425"/>
            <a:ext cx="851375" cy="3783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SUB</a:t>
            </a: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MENU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32986" y="3263527"/>
            <a:ext cx="851375" cy="3783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SUB</a:t>
            </a: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MENU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646" y="68912"/>
            <a:ext cx="37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2-2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스타일 가이드 제작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9103" y="493987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59511" y="2079354"/>
            <a:ext cx="1352912" cy="18322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6654" y="2079354"/>
            <a:ext cx="1340834" cy="1211997"/>
          </a:xfrm>
          <a:prstGeom prst="rect">
            <a:avLst/>
          </a:prstGeom>
          <a:solidFill>
            <a:srgbClr val="F6F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8014" y="2535035"/>
            <a:ext cx="63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MAIN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3032" y="341680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f7f2aa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63866" y="2079354"/>
            <a:ext cx="1352912" cy="18322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71009" y="2079354"/>
            <a:ext cx="1340834" cy="1211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22369" y="2535035"/>
            <a:ext cx="63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MAIN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368" y="4367280"/>
            <a:ext cx="1352912" cy="18322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9511" y="4367280"/>
            <a:ext cx="1340834" cy="1211997"/>
          </a:xfrm>
          <a:prstGeom prst="rect">
            <a:avLst/>
          </a:prstGeom>
          <a:solidFill>
            <a:srgbClr val="C12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56723" y="4367280"/>
            <a:ext cx="1352912" cy="18322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63866" y="4367280"/>
            <a:ext cx="1340834" cy="121199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61078" y="4367280"/>
            <a:ext cx="1352912" cy="18322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68221" y="4367280"/>
            <a:ext cx="1340834" cy="121199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18014" y="4819389"/>
            <a:ext cx="63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SUB</a:t>
            </a:r>
            <a:endParaRPr lang="ko-KR" altLang="en-US" sz="14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22369" y="4841165"/>
            <a:ext cx="63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SUB</a:t>
            </a:r>
            <a:endParaRPr lang="ko-KR" altLang="en-US" sz="14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57665" y="4841165"/>
            <a:ext cx="63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SUB</a:t>
            </a:r>
            <a:endParaRPr lang="ko-KR" altLang="en-US" sz="14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7616" y="5704735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e50923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91738" y="5704735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f69679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94525" y="5683830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a3d5f5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874224" y="341414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000000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648903" y="2031211"/>
            <a:ext cx="1395132" cy="18322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657009" y="2031212"/>
            <a:ext cx="1382678" cy="1242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976740" y="2369243"/>
            <a:ext cx="91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FONT</a:t>
            </a:r>
            <a:endParaRPr lang="ko-KR" altLang="en-US" sz="14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66472" y="3416809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d1e4c9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0788" y="946097"/>
            <a:ext cx="264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 smtClean="0">
                <a:latin typeface="나눔스퀘어 ExtraBold" pitchFamily="50" charset="-127"/>
                <a:ea typeface="나눔스퀘어 ExtraBold" pitchFamily="50" charset="-127"/>
              </a:rPr>
              <a:t>Color Palette</a:t>
            </a:r>
            <a:endParaRPr lang="en-US" altLang="ko-KR" sz="2400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3088" y="946097"/>
            <a:ext cx="264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 err="1" smtClean="0">
                <a:latin typeface="나눔스퀘어 ExtraBold" pitchFamily="50" charset="-127"/>
                <a:ea typeface="나눔스퀘어 ExtraBold" pitchFamily="50" charset="-127"/>
              </a:rPr>
              <a:t>comonents</a:t>
            </a:r>
            <a:endParaRPr lang="en-US" altLang="ko-KR" sz="2400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702760" y="1130427"/>
            <a:ext cx="0" cy="5306095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118830" y="2482160"/>
            <a:ext cx="2495550" cy="341064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142878" y="252133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Placeholder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3663" y="21748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Field table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118830" y="3309532"/>
            <a:ext cx="2495550" cy="341064"/>
          </a:xfrm>
          <a:prstGeom prst="roundRect">
            <a:avLst/>
          </a:prstGeom>
          <a:noFill/>
          <a:ln w="19050">
            <a:solidFill>
              <a:srgbClr val="D31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142878" y="334870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Error</a:t>
            </a:r>
            <a:endParaRPr lang="ko-KR" altLang="en-US" sz="12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93662" y="3002179"/>
            <a:ext cx="156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Error message</a:t>
            </a:r>
            <a:endParaRPr lang="ko-KR" altLang="en-US" sz="12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340195" y="1764787"/>
            <a:ext cx="2332139" cy="410020"/>
          </a:xfrm>
          <a:prstGeom prst="roundRect">
            <a:avLst/>
          </a:prstGeom>
          <a:solidFill>
            <a:srgbClr val="EEEEEE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935811" y="1815908"/>
            <a:ext cx="16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One (Delete)</a:t>
            </a:r>
            <a:endParaRPr lang="ko-KR" altLang="en-US" sz="14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40195" y="2215608"/>
            <a:ext cx="2332139" cy="410020"/>
          </a:xfrm>
          <a:prstGeom prst="roundRect">
            <a:avLst/>
          </a:prstGeom>
          <a:solidFill>
            <a:srgbClr val="EEEEEE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221038" y="2268264"/>
            <a:ext cx="604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Two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9340195" y="2666706"/>
            <a:ext cx="2332139" cy="410020"/>
          </a:xfrm>
          <a:prstGeom prst="roundRect">
            <a:avLst/>
          </a:prstGeom>
          <a:solidFill>
            <a:srgbClr val="EEEEEE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0170702" y="2727751"/>
            <a:ext cx="90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Three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9340195" y="3117804"/>
            <a:ext cx="2332139" cy="410020"/>
          </a:xfrm>
          <a:prstGeom prst="roundRect">
            <a:avLst/>
          </a:prstGeom>
          <a:solidFill>
            <a:srgbClr val="EEEEEE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751254" y="3170460"/>
            <a:ext cx="187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  <a:latin typeface="나눔스퀘어" pitchFamily="50" charset="-127"/>
                <a:ea typeface="나눔스퀘어" pitchFamily="50" charset="-127"/>
              </a:rPr>
              <a:t>Something Else...</a:t>
            </a:r>
            <a:endParaRPr lang="ko-KR" altLang="en-US" sz="1400" dirty="0">
              <a:solidFill>
                <a:schemeClr val="accent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340195" y="3583760"/>
            <a:ext cx="2332139" cy="410020"/>
          </a:xfrm>
          <a:prstGeom prst="roundRect">
            <a:avLst/>
          </a:prstGeom>
          <a:solidFill>
            <a:srgbClr val="EEEEEE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145537" y="3634094"/>
            <a:ext cx="805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  <a:latin typeface="나눔스퀘어" pitchFamily="50" charset="-127"/>
                <a:ea typeface="나눔스퀘어" pitchFamily="50" charset="-127"/>
              </a:rPr>
              <a:t>Cancel</a:t>
            </a:r>
            <a:endParaRPr lang="ko-KR" altLang="en-US" sz="1400" dirty="0">
              <a:solidFill>
                <a:schemeClr val="accent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07695" y="4733098"/>
            <a:ext cx="2644346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 smtClean="0">
                <a:latin typeface="나눔스퀘어 ExtraBold" pitchFamily="50" charset="-127"/>
                <a:ea typeface="나눔스퀘어 ExtraBold" pitchFamily="50" charset="-127"/>
              </a:rPr>
              <a:t>Button</a:t>
            </a:r>
            <a:endParaRPr lang="en-US" altLang="ko-KR" sz="2400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6086730" y="4560738"/>
            <a:ext cx="5555606" cy="1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631743" y="5748946"/>
            <a:ext cx="326976" cy="337777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7207681" y="5746626"/>
            <a:ext cx="326976" cy="33777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0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4646" y="68912"/>
            <a:ext cx="37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1-1   UI/UX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컨셉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수립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804" y="35370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935053" y="200736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Segoe UI Semibold" panose="020B0702040204020203" pitchFamily="34" charset="0"/>
              </a:rPr>
              <a:t>남양몰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Segoe UI Semibold" panose="020B07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-9103" y="493987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7" b="39923"/>
          <a:stretch/>
        </p:blipFill>
        <p:spPr>
          <a:xfrm>
            <a:off x="4460819" y="738361"/>
            <a:ext cx="3006524" cy="5837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3" r="-1576"/>
          <a:stretch/>
        </p:blipFill>
        <p:spPr>
          <a:xfrm>
            <a:off x="7694979" y="618320"/>
            <a:ext cx="3304034" cy="58373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0853" y="2859912"/>
            <a:ext cx="3786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"/>
              </a:rPr>
              <a:t>메뉴구성이 불필요하게 많으며</a:t>
            </a:r>
            <a:r>
              <a:rPr lang="en-US" altLang="ko-KR" sz="1400" dirty="0" smtClean="0">
                <a:latin typeface="나눔스퀘어"/>
              </a:rPr>
              <a:t>, </a:t>
            </a:r>
            <a:r>
              <a:rPr lang="ko-KR" altLang="en-US" sz="1400" dirty="0">
                <a:latin typeface="나눔스퀘어"/>
              </a:rPr>
              <a:t>크게 </a:t>
            </a:r>
            <a:r>
              <a:rPr lang="ko-KR" altLang="en-US" sz="1400" dirty="0" smtClean="0">
                <a:latin typeface="나눔스퀘어"/>
              </a:rPr>
              <a:t>눈에 띄는 </a:t>
            </a:r>
            <a:r>
              <a:rPr lang="ko-KR" altLang="en-US" sz="1400" dirty="0">
                <a:latin typeface="나눔스퀘어"/>
              </a:rPr>
              <a:t>색상이 </a:t>
            </a:r>
            <a:r>
              <a:rPr lang="ko-KR" altLang="en-US" sz="1400" dirty="0" smtClean="0">
                <a:latin typeface="나눔스퀘어"/>
              </a:rPr>
              <a:t>없음에도</a:t>
            </a:r>
            <a:r>
              <a:rPr lang="en-US" altLang="ko-KR" sz="1400" dirty="0" smtClean="0">
                <a:latin typeface="나눔스퀘어"/>
              </a:rPr>
              <a:t> </a:t>
            </a:r>
            <a:r>
              <a:rPr lang="ko-KR" altLang="en-US" sz="1400" dirty="0" smtClean="0">
                <a:latin typeface="나눔스퀘어"/>
              </a:rPr>
              <a:t>다소 어수선한 느낌을 주어 한 눈에 들어오기 어렵게 되어있어서 해당 사이트의 </a:t>
            </a:r>
            <a:r>
              <a:rPr lang="ko-KR" altLang="en-US" sz="1400" dirty="0">
                <a:latin typeface="나눔스퀘어"/>
              </a:rPr>
              <a:t>특</a:t>
            </a:r>
            <a:r>
              <a:rPr lang="ko-KR" altLang="en-US" sz="1400" dirty="0" smtClean="0">
                <a:latin typeface="나눔스퀘어"/>
              </a:rPr>
              <a:t>징을 알아보기 </a:t>
            </a:r>
            <a:r>
              <a:rPr lang="ko-KR" altLang="en-US" sz="1400" dirty="0" err="1" smtClean="0">
                <a:latin typeface="나눔스퀘어"/>
              </a:rPr>
              <a:t>힘든점이</a:t>
            </a:r>
            <a:r>
              <a:rPr lang="ko-KR" altLang="en-US" sz="1400" dirty="0" smtClean="0">
                <a:latin typeface="나눔스퀘어"/>
              </a:rPr>
              <a:t> 있음</a:t>
            </a:r>
            <a:endParaRPr lang="en-US" altLang="ko-KR" sz="1400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4571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9" b="51477"/>
          <a:stretch/>
        </p:blipFill>
        <p:spPr>
          <a:xfrm>
            <a:off x="486030" y="1157833"/>
            <a:ext cx="4779652" cy="3710128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9103" y="489470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9103" y="1096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1-2 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컨셉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수립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9512" y="5223557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http://www.di-in.co.kr/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7164" y="52235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디인비주얼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725" y="5208168"/>
            <a:ext cx="4330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페이지를 풀로 모두 사용해서 단순한 디자인이 </a:t>
            </a:r>
            <a:endParaRPr lang="en-US" altLang="ko-KR" sz="1200" dirty="0" smtClean="0"/>
          </a:p>
          <a:p>
            <a:r>
              <a:rPr lang="ko-KR" altLang="en-US" sz="1200" dirty="0" smtClean="0"/>
              <a:t>깔끔해 보이는 효과가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색감을 화려하게 쓰지 않았지만 중간중간 포인트가 되는 구간이 있어 시각적으로 재미가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슬라이드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떨어뜨리기 효과들을 이용해 깔끔하지만 재미있는 포인트가 많은 사이트이다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95" r="214"/>
          <a:stretch/>
        </p:blipFill>
        <p:spPr>
          <a:xfrm>
            <a:off x="5960514" y="1313793"/>
            <a:ext cx="4476259" cy="35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8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9103" y="489470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9103" y="1096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1-2 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컨셉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수립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543" y="1165121"/>
            <a:ext cx="2631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MAIN COLOR</a:t>
            </a:r>
            <a:endParaRPr lang="ko-KR" altLang="en-US" sz="2800" b="1" dirty="0"/>
          </a:p>
        </p:txBody>
      </p:sp>
      <p:sp>
        <p:nvSpPr>
          <p:cNvPr id="4" name="타원 3"/>
          <p:cNvSpPr/>
          <p:nvPr/>
        </p:nvSpPr>
        <p:spPr>
          <a:xfrm>
            <a:off x="583544" y="2205231"/>
            <a:ext cx="1115652" cy="1077893"/>
          </a:xfrm>
          <a:prstGeom prst="ellipse">
            <a:avLst/>
          </a:prstGeom>
          <a:solidFill>
            <a:srgbClr val="F6F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99497" y="2205230"/>
            <a:ext cx="1115652" cy="10778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543" y="4137271"/>
            <a:ext cx="2631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SUB COLOR</a:t>
            </a:r>
            <a:endParaRPr lang="ko-KR" altLang="en-US" sz="2800" b="1" dirty="0"/>
          </a:p>
        </p:txBody>
      </p:sp>
      <p:sp>
        <p:nvSpPr>
          <p:cNvPr id="9" name="타원 8"/>
          <p:cNvSpPr/>
          <p:nvPr/>
        </p:nvSpPr>
        <p:spPr>
          <a:xfrm>
            <a:off x="583544" y="5174573"/>
            <a:ext cx="1115652" cy="1077893"/>
          </a:xfrm>
          <a:prstGeom prst="ellipse">
            <a:avLst/>
          </a:prstGeom>
          <a:solidFill>
            <a:srgbClr val="C12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099497" y="5174571"/>
            <a:ext cx="1115652" cy="1077893"/>
          </a:xfrm>
          <a:prstGeom prst="ellipse">
            <a:avLst/>
          </a:prstGeom>
          <a:solidFill>
            <a:srgbClr val="BDD7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615450" y="5174571"/>
            <a:ext cx="1115652" cy="1077893"/>
          </a:xfrm>
          <a:prstGeom prst="ellipse">
            <a:avLst/>
          </a:prstGeom>
          <a:solidFill>
            <a:srgbClr val="F4B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095506" y="1056068"/>
            <a:ext cx="0" cy="5306095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44936" y="1165121"/>
            <a:ext cx="123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FONT</a:t>
            </a:r>
            <a:endParaRPr lang="ko-KR" altLang="en-US" sz="2800" b="1" dirty="0"/>
          </a:p>
        </p:txBody>
      </p:sp>
      <p:sp>
        <p:nvSpPr>
          <p:cNvPr id="23" name="직사각형 22"/>
          <p:cNvSpPr/>
          <p:nvPr/>
        </p:nvSpPr>
        <p:spPr>
          <a:xfrm>
            <a:off x="583543" y="636216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e50923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1250" y="339001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f7f2aa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183475" y="339001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d1e4c9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183474" y="6362163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a3d5f5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727480" y="6362163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f69679</a:t>
            </a:r>
          </a:p>
        </p:txBody>
      </p:sp>
      <p:pic>
        <p:nvPicPr>
          <p:cNvPr id="30" name="Picture 2" descr="D:\html\리뉴얼-홈페이지\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19" y="4137271"/>
            <a:ext cx="3624627" cy="21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:\html\리뉴얼-홈페이지\나눔스퀘어-타이포그래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36" y="1850512"/>
            <a:ext cx="3163501" cy="22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79413"/>
            <a:ext cx="9144000" cy="73054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스타일 가이드 제작하기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374" y="72428"/>
            <a:ext cx="12041109" cy="6681457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122" y="199175"/>
            <a:ext cx="11778559" cy="641890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5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4646" y="68912"/>
            <a:ext cx="37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2-1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요소 정의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804" y="35370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-9103" y="493987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2804" y="950976"/>
            <a:ext cx="78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PC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1585090" y="1097281"/>
            <a:ext cx="5230238" cy="514635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85086" y="1097281"/>
            <a:ext cx="5217921" cy="4384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85086" y="5560434"/>
            <a:ext cx="5230241" cy="683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5400000">
            <a:off x="-427252" y="3109623"/>
            <a:ext cx="4463153" cy="43847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4364516" y="3109623"/>
            <a:ext cx="4463153" cy="43847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2225" y="1535751"/>
            <a:ext cx="4803648" cy="1341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85088" y="2877312"/>
            <a:ext cx="5230240" cy="1341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585087" y="4218873"/>
            <a:ext cx="5230241" cy="1341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84576" y="2032698"/>
            <a:ext cx="3240360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모니터 해상도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1920 X 1080(Pixel)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모니터 컬러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256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칼라 이상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화면정렬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Center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고정폭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단컬럼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고정폭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단컬럼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4979" y="16630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화면 기본설정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5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4646" y="68912"/>
            <a:ext cx="37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2-1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요소 정의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804" y="35497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-9103" y="493987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2804" y="965490"/>
            <a:ext cx="173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itchFamily="50" charset="-127"/>
                <a:ea typeface="나눔스퀘어 ExtraBold" pitchFamily="50" charset="-127"/>
              </a:rPr>
              <a:t>MOBILE</a:t>
            </a:r>
            <a:endParaRPr lang="ko-KR" altLang="en-US" sz="2800" dirty="0"/>
          </a:p>
        </p:txBody>
      </p:sp>
      <p:pic>
        <p:nvPicPr>
          <p:cNvPr id="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197" y="1869272"/>
            <a:ext cx="4306913" cy="412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98" y="1921659"/>
            <a:ext cx="1906774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22286" y="23281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기본설정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63307"/>
              </p:ext>
            </p:extLst>
          </p:nvPr>
        </p:nvGraphicFramePr>
        <p:xfrm>
          <a:off x="164646" y="2889323"/>
          <a:ext cx="6173120" cy="187479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43280"/>
                <a:gridCol w="1543280"/>
                <a:gridCol w="1543280"/>
                <a:gridCol w="1543280"/>
              </a:tblGrid>
              <a:tr h="5451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디스플레이 크기</a:t>
                      </a:r>
                      <a:endPara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해상도</a:t>
                      </a:r>
                      <a:r>
                        <a:rPr lang="en-US" altLang="ko-KR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px</a:t>
                      </a:r>
                      <a:r>
                        <a:rPr lang="en-US" altLang="ko-KR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해상도</a:t>
                      </a:r>
                      <a:r>
                        <a:rPr lang="en-US" altLang="ko-KR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dp</a:t>
                      </a:r>
                      <a:r>
                        <a:rPr lang="en-US" altLang="ko-KR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64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갤럭시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S10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6.1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인치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2280 X 1080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540X1140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64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아이폰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4.7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인치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  <a:latin typeface="나눔스퀘어" pitchFamily="50" charset="-127"/>
                          <a:ea typeface="나눔스퀘어" pitchFamily="50" charset="-127"/>
                        </a:rPr>
                        <a:t>1334 x 750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375X667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1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4646" y="68912"/>
            <a:ext cx="37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2-1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요소 정의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-9103" y="493987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688" y="940500"/>
            <a:ext cx="2624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"/>
                <a:cs typeface="Segoe UI Semibold" panose="020B0702040204020203" pitchFamily="34" charset="0"/>
              </a:rPr>
              <a:t>PC(</a:t>
            </a:r>
            <a:r>
              <a:rPr lang="ko-KR" altLang="en-US" sz="3200" dirty="0" smtClean="0">
                <a:latin typeface="나"/>
                <a:cs typeface="Segoe UI Semibold" panose="020B0702040204020203" pitchFamily="34" charset="0"/>
              </a:rPr>
              <a:t>레이아웃</a:t>
            </a:r>
            <a:r>
              <a:rPr lang="en-US" altLang="ko-KR" sz="3200" dirty="0" smtClean="0">
                <a:latin typeface="나"/>
                <a:cs typeface="Segoe UI Semibold" panose="020B0702040204020203" pitchFamily="34" charset="0"/>
              </a:rPr>
              <a:t>)</a:t>
            </a:r>
            <a:endParaRPr lang="ko-KR" altLang="en-US" sz="3200" dirty="0">
              <a:latin typeface="나"/>
              <a:cs typeface="Segoe UI Semibold" panose="020B07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80666" y="1259534"/>
            <a:ext cx="6757591" cy="96841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71209" y="2235909"/>
            <a:ext cx="7447539" cy="118492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71209" y="3433199"/>
            <a:ext cx="7447539" cy="118492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41848" y="1496098"/>
            <a:ext cx="1249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63723" y="4630489"/>
            <a:ext cx="7447539" cy="118492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23311" y="2643706"/>
            <a:ext cx="1808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CONTENT</a:t>
            </a:r>
            <a:endParaRPr lang="ko-KR" altLang="en-US" sz="2800" dirty="0"/>
          </a:p>
        </p:txBody>
      </p:sp>
      <p:sp>
        <p:nvSpPr>
          <p:cNvPr id="27" name="직사각형 26"/>
          <p:cNvSpPr/>
          <p:nvPr/>
        </p:nvSpPr>
        <p:spPr>
          <a:xfrm>
            <a:off x="6923311" y="3764052"/>
            <a:ext cx="1808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CONTENT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>
          <a:xfrm>
            <a:off x="6923310" y="4961342"/>
            <a:ext cx="1808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CONTENT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0666" y="886079"/>
            <a:ext cx="610433" cy="2769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LOGO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395033" y="929677"/>
            <a:ext cx="627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ICON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9372598" y="931075"/>
            <a:ext cx="537901" cy="229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0041532" y="929677"/>
            <a:ext cx="582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ICON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9988605" y="931077"/>
            <a:ext cx="557155" cy="22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6" name="TextBox 35"/>
          <p:cNvSpPr txBox="1"/>
          <p:nvPr/>
        </p:nvSpPr>
        <p:spPr>
          <a:xfrm>
            <a:off x="10583182" y="929677"/>
            <a:ext cx="555075" cy="2308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LOGO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282025" y="863685"/>
            <a:ext cx="620890" cy="2609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MENU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985870" y="863685"/>
            <a:ext cx="620890" cy="2609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MENU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7687219" y="863685"/>
            <a:ext cx="620890" cy="2609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MENU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8388568" y="863685"/>
            <a:ext cx="620890" cy="2609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MENU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66688" y="1856954"/>
            <a:ext cx="3178212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Segoe UI Semibold" panose="020B0702040204020203" pitchFamily="34" charset="0"/>
                <a:ea typeface="나눔스퀘어" pitchFamily="50" charset="-127"/>
                <a:cs typeface="Segoe UI Semibold" panose="020B0702040204020203" pitchFamily="34" charset="0"/>
              </a:rPr>
              <a:t>일정한 화면 공간 안에 </a:t>
            </a:r>
            <a:r>
              <a:rPr lang="ko-KR" altLang="en-US" sz="1600" dirty="0" smtClean="0">
                <a:latin typeface="Segoe UI Semibold" panose="020B0702040204020203" pitchFamily="34" charset="0"/>
                <a:ea typeface="나눔스퀘어" pitchFamily="50" charset="-127"/>
                <a:cs typeface="Segoe UI Semibold" panose="020B0702040204020203" pitchFamily="34" charset="0"/>
              </a:rPr>
              <a:t>시각적 구성요소들을 디자인의 목적에</a:t>
            </a:r>
            <a:endParaRPr lang="en-US" altLang="ko-KR" sz="1600" dirty="0" smtClean="0">
              <a:latin typeface="Segoe UI Semibold" panose="020B0702040204020203" pitchFamily="34" charset="0"/>
              <a:ea typeface="나눔스퀘어" pitchFamily="50" charset="-127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Segoe UI Semibold" panose="020B0702040204020203" pitchFamily="34" charset="0"/>
                <a:ea typeface="나눔스퀘어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1600" dirty="0">
                <a:latin typeface="Segoe UI Semibold" panose="020B0702040204020203" pitchFamily="34" charset="0"/>
                <a:ea typeface="나눔스퀘어" pitchFamily="50" charset="-127"/>
                <a:cs typeface="Segoe UI Semibold" panose="020B0702040204020203" pitchFamily="34" charset="0"/>
              </a:rPr>
              <a:t>맞게 </a:t>
            </a:r>
            <a:r>
              <a:rPr lang="ko-KR" altLang="en-US" sz="1600" dirty="0" smtClean="0">
                <a:latin typeface="Segoe UI Semibold" panose="020B0702040204020203" pitchFamily="34" charset="0"/>
                <a:ea typeface="나눔스퀘어" pitchFamily="50" charset="-127"/>
                <a:cs typeface="Segoe UI Semibold" panose="020B0702040204020203" pitchFamily="34" charset="0"/>
              </a:rPr>
              <a:t>배치</a:t>
            </a:r>
            <a:endParaRPr lang="ko-KR" altLang="en-US" sz="1600" dirty="0">
              <a:latin typeface="Segoe UI Semibold" panose="020B0702040204020203" pitchFamily="34" charset="0"/>
              <a:ea typeface="나눔스퀘어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63723" y="5815415"/>
            <a:ext cx="7447539" cy="73778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923310" y="5884658"/>
            <a:ext cx="1550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FOOTER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1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4646" y="68912"/>
            <a:ext cx="37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2-1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디자인 요소 정의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2804" y="35370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-9103" y="493987"/>
            <a:ext cx="770408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2804" y="965490"/>
            <a:ext cx="283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ExtraBold" pitchFamily="50" charset="-127"/>
                <a:ea typeface="나눔스퀘어 ExtraBold" pitchFamily="50" charset="-127"/>
              </a:rPr>
              <a:t>MOBIE</a:t>
            </a:r>
            <a:r>
              <a:rPr lang="en-US" altLang="ko-KR" sz="2800" b="1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2800" b="1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r>
              <a:rPr lang="en-US" altLang="ko-KR" sz="2800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46086" y="2442385"/>
            <a:ext cx="1943560" cy="3360564"/>
          </a:xfrm>
          <a:prstGeom prst="roundRect">
            <a:avLst/>
          </a:prstGeom>
          <a:noFill/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918070" y="5336224"/>
            <a:ext cx="390525" cy="390525"/>
          </a:xfrm>
          <a:prstGeom prst="ellipse">
            <a:avLst/>
          </a:prstGeom>
          <a:noFill/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79664" y="2871365"/>
            <a:ext cx="1666875" cy="2322339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10749" y="2478261"/>
            <a:ext cx="1943560" cy="3360564"/>
          </a:xfrm>
          <a:prstGeom prst="roundRect">
            <a:avLst/>
          </a:prstGeom>
          <a:noFill/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44327" y="2644423"/>
            <a:ext cx="1666875" cy="3006734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9424" y="5950350"/>
            <a:ext cx="159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안드로이</a:t>
            </a:r>
            <a:r>
              <a:rPr lang="ko-KR" altLang="en-US" sz="1400" b="1" dirty="0" err="1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드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322" y="5914474"/>
            <a:ext cx="159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IOS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79424" y="5425440"/>
            <a:ext cx="4571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7496" y="5425440"/>
            <a:ext cx="4571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7599" y="5425440"/>
            <a:ext cx="4571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9424" y="5483898"/>
            <a:ext cx="4571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7496" y="5483898"/>
            <a:ext cx="4571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7599" y="5483898"/>
            <a:ext cx="4571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79424" y="5541042"/>
            <a:ext cx="4571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37496" y="5541042"/>
            <a:ext cx="4571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7599" y="5541042"/>
            <a:ext cx="4571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32881" y="5438775"/>
            <a:ext cx="130175" cy="1384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 rot="4762130">
            <a:off x="2567128" y="5459712"/>
            <a:ext cx="148666" cy="125839"/>
          </a:xfrm>
          <a:custGeom>
            <a:avLst/>
            <a:gdLst>
              <a:gd name="connsiteX0" fmla="*/ 0 w 146050"/>
              <a:gd name="connsiteY0" fmla="*/ 0 h 181297"/>
              <a:gd name="connsiteX1" fmla="*/ 53975 w 146050"/>
              <a:gd name="connsiteY1" fmla="*/ 180975 h 181297"/>
              <a:gd name="connsiteX2" fmla="*/ 146050 w 146050"/>
              <a:gd name="connsiteY2" fmla="*/ 47625 h 181297"/>
              <a:gd name="connsiteX3" fmla="*/ 146050 w 146050"/>
              <a:gd name="connsiteY3" fmla="*/ 47625 h 18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81297">
                <a:moveTo>
                  <a:pt x="0" y="0"/>
                </a:moveTo>
                <a:cubicBezTo>
                  <a:pt x="14816" y="86519"/>
                  <a:pt x="29633" y="173038"/>
                  <a:pt x="53975" y="180975"/>
                </a:cubicBezTo>
                <a:cubicBezTo>
                  <a:pt x="78317" y="188912"/>
                  <a:pt x="146050" y="47625"/>
                  <a:pt x="146050" y="47625"/>
                </a:cubicBezTo>
                <a:lnTo>
                  <a:pt x="146050" y="47625"/>
                </a:ln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44327" y="5320357"/>
            <a:ext cx="1682897" cy="34598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027224" y="5502876"/>
            <a:ext cx="472452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99676" y="5372062"/>
            <a:ext cx="1235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하단 </a:t>
            </a:r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네비게이션바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1100" dirty="0" smtClean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메뉴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홈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백 버튼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44327" y="2644423"/>
            <a:ext cx="1666875" cy="1234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79663" y="2880830"/>
            <a:ext cx="1666875" cy="1234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959051" y="2944694"/>
            <a:ext cx="472452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31503" y="2813880"/>
            <a:ext cx="123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상태바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045545" y="2708920"/>
            <a:ext cx="472452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17997" y="2578106"/>
            <a:ext cx="123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상태바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55114" y="2775389"/>
            <a:ext cx="1653020" cy="307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95690" y="3000762"/>
            <a:ext cx="1653020" cy="3075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878820" y="5294648"/>
            <a:ext cx="463824" cy="463824"/>
          </a:xfrm>
          <a:prstGeom prst="ellipse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352169" y="5540976"/>
            <a:ext cx="922032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74201" y="5372062"/>
            <a:ext cx="12356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하단 </a:t>
            </a:r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네비게이션바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1100" dirty="0" smtClean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홈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버튼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011202" y="2932564"/>
            <a:ext cx="506795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17997" y="2801750"/>
            <a:ext cx="123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네비게이션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바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8943038" y="3192154"/>
            <a:ext cx="506795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426973" y="3061340"/>
            <a:ext cx="123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네비게이션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바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6165" y="3040670"/>
            <a:ext cx="28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〈</a:t>
            </a:r>
            <a:endParaRPr lang="ko-KR" altLang="en-US" sz="1200" b="1" dirty="0">
              <a:solidFill>
                <a:schemeClr val="accent4">
                  <a:lumMod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86166" y="2996952"/>
            <a:ext cx="281940" cy="34598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765085" y="3150696"/>
            <a:ext cx="506795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15608" y="3018064"/>
            <a:ext cx="825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백 버튼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39503" y="3324086"/>
            <a:ext cx="1292543" cy="75286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55114" y="5013176"/>
            <a:ext cx="1653020" cy="307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011202" y="5157192"/>
            <a:ext cx="506795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17997" y="5026378"/>
            <a:ext cx="123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Footer Layout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89689" y="4881731"/>
            <a:ext cx="1653020" cy="3075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945777" y="5027652"/>
            <a:ext cx="506795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52572" y="4896838"/>
            <a:ext cx="123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Footer Layout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39503" y="4149080"/>
            <a:ext cx="1292543" cy="75286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82757" y="3429000"/>
            <a:ext cx="1292543" cy="6479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82757" y="4154934"/>
            <a:ext cx="1292543" cy="6479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48720" y="3192154"/>
            <a:ext cx="1466481" cy="179816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915201" y="4077072"/>
            <a:ext cx="602796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17997" y="3946258"/>
            <a:ext cx="123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콘텐츠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레이아웃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99668" y="3375660"/>
            <a:ext cx="1466481" cy="147294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8866149" y="4077072"/>
            <a:ext cx="602796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468945" y="3946258"/>
            <a:ext cx="123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콘텐츠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레이아웃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5634606" y="2173473"/>
            <a:ext cx="0" cy="3930766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271880" y="2844077"/>
            <a:ext cx="1682897" cy="14857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334802" y="2644423"/>
            <a:ext cx="1682897" cy="12349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9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306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나</vt:lpstr>
      <vt:lpstr>나눔스퀘어</vt:lpstr>
      <vt:lpstr>나눔스퀘어 Bold</vt:lpstr>
      <vt:lpstr>나눔스퀘어 ExtraBold</vt:lpstr>
      <vt:lpstr>나눔스퀘어_ac Bold</vt:lpstr>
      <vt:lpstr>나눔스퀘어_ac Light</vt:lpstr>
      <vt:lpstr>맑은 고딕</vt:lpstr>
      <vt:lpstr>Arial</vt:lpstr>
      <vt:lpstr>Segoe UI</vt:lpstr>
      <vt:lpstr>Segoe UI Semibold</vt:lpstr>
      <vt:lpstr>Office 테마</vt:lpstr>
      <vt:lpstr>1. 디자인 컨셉 수립하기</vt:lpstr>
      <vt:lpstr>PowerPoint 프레젠테이션</vt:lpstr>
      <vt:lpstr>PowerPoint 프레젠테이션</vt:lpstr>
      <vt:lpstr>PowerPoint 프레젠테이션</vt:lpstr>
      <vt:lpstr>2. 스타일 가이드 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20201</dc:creator>
  <cp:lastModifiedBy>20201</cp:lastModifiedBy>
  <cp:revision>53</cp:revision>
  <dcterms:created xsi:type="dcterms:W3CDTF">2020-05-08T02:51:57Z</dcterms:created>
  <dcterms:modified xsi:type="dcterms:W3CDTF">2020-05-18T03:34:47Z</dcterms:modified>
</cp:coreProperties>
</file>