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8B0C01E6-1FCC-4682-9562-1B3CDC987BB0}" name="기본 구역">
          <p14:sldIdLst/>
        </p14:section>
        <p14:section id="{C2312D2E-57CC-4428-8594-BEC96AFAF587}" name="강남훈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id="{B346579A-94E5-4FA6-817A-433879EEB23D}" name="이경민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id="{7CC67692-6DB2-48C0-A885-4FE578E95A01}" name="이종찬">
          <p14:sldIdLst>
            <p14:sldId id="275"/>
            <p14:sldId id="276"/>
            <p14:sldId id="277"/>
            <p14:sldId id="278"/>
            <p14:sldId id="279"/>
          </p14:sldIdLst>
        </p14:section>
        <p14:section id="{3EC745E3-A5C4-4025-8239-1C85C1304C63}" name="성원제">
          <p14:sldIdLst>
            <p14:sldId id="280"/>
            <p14:sldId id="281"/>
            <p14:sldId id="282"/>
            <p14:sldId id="283"/>
          </p14:sldIdLst>
        </p14:section>
        <p14:section id="{867C014A-5BC6-4E90-867B-08D8F4E04D41}" name="조유진">
          <p14:sldIdLst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6" y="96"/>
      </p:cViewPr>
      <p:guideLst>
        <p:guide orient="horz" pos="2380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>
            <a:noAutofit/>
          </a:bodyPr>
          <a:lstStyle/>
          <a:p>
            <a:pPr marL="0" marR="0" lvl="0" indent="0" algn="l" defTabSz="914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굴림"/>
                <a:ea typeface="굴림"/>
                <a:cs typeface="Arial"/>
              </a:rPr>
              <a:t/>
            </a:r>
            <a:endParaRPr lang="ko-KR" altLang="en-US" sz="1400" b="0" i="0" u="none" strike="noStrike" kern="1200" cap="none" spc="0" baseline="0">
              <a:solidFill>
                <a:srgbClr val="000000"/>
              </a:solidFill>
              <a:uFillTx/>
              <a:latin typeface="굴림"/>
              <a:ea typeface="굴림"/>
              <a:cs typeface="Arial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>
            <a:noAutofit/>
          </a:bodyPr>
          <a:lstStyle/>
          <a:p>
            <a:pPr marL="0" marR="0" lvl="0" indent="0" algn="r" defTabSz="914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굴림"/>
                <a:ea typeface="굴림"/>
                <a:cs typeface="Arial"/>
              </a:rPr>
              <a:t/>
            </a:r>
            <a:endParaRPr lang="ko-KR" altLang="en-US" sz="1400" b="0" i="0" u="none" strike="noStrike" kern="1200" cap="none" spc="0" baseline="0">
              <a:solidFill>
                <a:srgbClr val="000000"/>
              </a:solidFill>
              <a:uFillTx/>
              <a:latin typeface="굴림"/>
              <a:ea typeface="굴림"/>
              <a:cs typeface="Arial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>
            <a:noAutofit/>
          </a:bodyPr>
          <a:lstStyle/>
          <a:p>
            <a:pPr marL="0" marR="0" lvl="0" indent="0" algn="l" defTabSz="914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굴림"/>
                <a:ea typeface="굴림"/>
                <a:cs typeface="Arial"/>
              </a:rPr>
              <a:t/>
            </a:r>
            <a:endParaRPr lang="ko-KR" altLang="en-US" sz="1400" b="0" i="0" u="none" strike="noStrike" kern="1200" cap="none" spc="0" baseline="0">
              <a:solidFill>
                <a:srgbClr val="000000"/>
              </a:solidFill>
              <a:uFillTx/>
              <a:latin typeface="굴림"/>
              <a:ea typeface="굴림"/>
              <a:cs typeface="Arial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>
            <a:noAutofit/>
          </a:bodyPr>
          <a:lstStyle/>
          <a:p>
            <a:pPr marL="0" marR="0" lvl="0" indent="0" algn="r" defTabSz="9144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C0F69C-9B77-4660-8686-FF16E7223294}" type="slidenum">
              <a:rPr lang="ko-KR" altLang="en-US"/>
              <a:pPr marL="0" marR="0" lvl="0" indent="0" algn="r" defTabSz="91440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굴림"/>
              <a:ea typeface="굴림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fld id="{74893792-BB9D-406B-8099-691482759C5A}" type="slidenum">
              <a:rPr lang="ko-KR" alt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defRPr lang="en-US" sz="2000" b="0" i="0" u="none" strike="noStrike" kern="1200" cap="none" spc="0" baseline="0">
        <a:solidFill>
          <a:srgbClr val="000000"/>
        </a:solidFill>
        <a:uFillTx/>
        <a:latin typeface="굴림"/>
        <a:ea typeface="굴림"/>
        <a:cs typeface="Arial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6">
            <a:extLst>
              <a:ext uri="{FF2B5EF4-FFF2-40B4-BE49-F238E27FC236}">
                <a16:creationId xmlns:a16="http://schemas.microsoft.com/office/drawing/2014/main" id="{17DA9DF2-3759-4882-84D7-966C4EB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화면 정의서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4AA95338-04D4-46E5-B7F7-06946E239A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756026" rtl="0" eaLnBrk="1" fontAlgn="auto" latinLnBrk="1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WAFLEX</a:t>
            </a:r>
            <a:endParaRPr lang="ko-KR" altLang="en-US" dirty="0"/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1ECA84AA-5D19-422E-8D2A-647B22A2B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992" b="1" kern="120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16242BA1-16CD-4C67-8953-7BC9FF3033F0}" type="datetimeFigureOut">
              <a:rPr lang="en-US" altLang="ko-KR" smtClean="0"/>
              <a:pPr/>
              <a:t>4/21/2021</a:t>
            </a:fld>
            <a:endParaRPr 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B941E5AC-3706-4AD8-BCD3-AA9084F32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b="1" i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pPr lvl="0"/>
            <a:r>
              <a:rPr lang="en-US" altLang="ko-KR" dirty="0"/>
              <a:t>2021 </a:t>
            </a:r>
            <a:r>
              <a:rPr lang="ko-KR" altLang="en-US" dirty="0"/>
              <a:t>중간프로젝트 </a:t>
            </a:r>
          </a:p>
        </p:txBody>
      </p:sp>
    </p:spTree>
    <p:extLst>
      <p:ext uri="{BB962C8B-B14F-4D97-AF65-F5344CB8AC3E}">
        <p14:creationId xmlns:p14="http://schemas.microsoft.com/office/powerpoint/2010/main" val="64825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F02CFB0-2CD4-45FA-88F6-04DA05AE31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363" y="950913"/>
            <a:ext cx="7007225" cy="6418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57982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030" y="1763924"/>
            <a:ext cx="4452275" cy="24206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4316" y="1763924"/>
            <a:ext cx="4452275" cy="24206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502738" y="4391864"/>
            <a:ext cx="4452275" cy="24206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123025" y="4391864"/>
            <a:ext cx="4452275" cy="24206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23140" y="7005429"/>
            <a:ext cx="2351719" cy="402409"/>
          </a:xfrm>
          <a:prstGeom prst="rect">
            <a:avLst/>
          </a:prstGeo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제목 슬라이드">
    <p:bg>
      <p:bgPr shadeToTitle="0"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100000">
              <a:srgbClr val="1b2023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lang="ko-KR" altLang="en-US" sz="992" b="1" kern="1200" smtClean="0">
                <a:solidFill>
                  <a:schemeClr val="bg1"/>
                </a:solidFill>
                <a:latin typeface="Microsoft GothicNeo"/>
                <a:ea typeface="Microsoft GothicNeo"/>
                <a:cs typeface="Microsoft GothicNeo"/>
              </a:defRPr>
            </a:lvl1pPr>
          </a:lstStyle>
          <a:p>
            <a:pPr lvl="0">
              <a:defRPr/>
            </a:pPr>
            <a:fld id="{16242BA1-16CD-4C67-8953-7BC9FF3033F0}" type="datetime1">
              <a:rPr lang="en-US" altLang="ko-KR"/>
              <a:pPr lvl="0">
                <a:defRPr/>
              </a:pPr>
              <a:t>4/21/2021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92" b="1" i="0">
                <a:solidFill>
                  <a:schemeClr val="bg1"/>
                </a:solidFill>
                <a:latin typeface="Microsoft GothicNeo"/>
                <a:ea typeface="Microsoft GothicNeo"/>
                <a:cs typeface="Microsoft GothicNeo"/>
              </a:defRPr>
            </a:lvl1pPr>
          </a:lstStyle>
          <a:p>
            <a:pPr lvl="0">
              <a:defRPr/>
            </a:pPr>
            <a:r>
              <a:rPr lang="en-US" altLang="ko-KR"/>
              <a:t>2021 </a:t>
            </a:r>
            <a:r>
              <a:rPr lang="ko-KR" altLang="en-US"/>
              <a:t>중간프로젝트 </a:t>
            </a:r>
            <a:endParaRPr lang="ko-KR" altLang="en-US"/>
          </a:p>
        </p:txBody>
      </p:sp>
      <p:sp>
        <p:nvSpPr>
          <p:cNvPr id="7" name="제목 개체 틀 6"/>
          <p:cNvSpPr>
            <a:spLocks noGrp="1"/>
          </p:cNvSpPr>
          <p:nvPr>
            <p:ph type="title" idx="0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화면 정의서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WAFLEX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756026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bg1"/>
          </a:solidFill>
          <a:latin typeface="Microsoft GothicNeo"/>
          <a:ea typeface="Microsoft GothicNeo"/>
          <a:cs typeface="Microsoft GothicNeo"/>
        </a:defRPr>
      </a:lvl1pPr>
    </p:titleStyle>
    <p:bodyStyle>
      <a:lvl1pPr marL="0" indent="0" algn="ctr" defTabSz="756026" rtl="0" eaLnBrk="1" latinLnBrk="1" hangingPunct="1">
        <a:lnSpc>
          <a:spcPct val="90000"/>
        </a:lnSpc>
        <a:spcBef>
          <a:spcPts val="827"/>
        </a:spcBef>
        <a:buFont typeface="Arial"/>
        <a:buNone/>
        <a:defRPr sz="11500" kern="1200">
          <a:solidFill>
            <a:srgbClr val="ff0000"/>
          </a:solidFill>
          <a:latin typeface="Microsoft GothicNeo"/>
          <a:ea typeface="Microsoft GothicNeo"/>
          <a:cs typeface="Microsoft GothicNeo"/>
        </a:defRPr>
      </a:lvl1pPr>
      <a:lvl2pPr marL="567019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1" hangingPunct="1">
        <a:lnSpc>
          <a:spcPct val="90000"/>
        </a:lnSpc>
        <a:spcBef>
          <a:spcPts val="413"/>
        </a:spcBef>
        <a:buFont typeface="Arial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7C202-5C88-40DA-AA40-F0AEA0C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정의서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63308-D8E4-4C0D-9AA4-845EE5F28DA1}"/>
              </a:ext>
            </a:extLst>
          </p:cNvPr>
          <p:cNvSpPr txBox="1"/>
          <p:nvPr/>
        </p:nvSpPr>
        <p:spPr>
          <a:xfrm>
            <a:off x="521813" y="2992731"/>
            <a:ext cx="9036995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dirty="0">
                <a:solidFill>
                  <a:srgbClr val="FF0000"/>
                </a:solidFill>
              </a:rPr>
              <a:t>WAFLEX</a:t>
            </a:r>
            <a:endParaRPr lang="ko-KR" altLang="en-US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D0260-1311-44C1-98BC-62B8E272A666}"/>
              </a:ext>
            </a:extLst>
          </p:cNvPr>
          <p:cNvSpPr txBox="1"/>
          <p:nvPr/>
        </p:nvSpPr>
        <p:spPr>
          <a:xfrm>
            <a:off x="3453319" y="6410528"/>
            <a:ext cx="32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와플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2126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 Page(3)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W-FAQ-000-003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등록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록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FAQ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관리자 상세페이지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제목과 내용을 반드시 작성해야하며 등록 버튼을 누르면 게시글이 등록된다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목록버튼을 누르면 게시글은 저장되지 않고 이전 화면으로 돌아가게 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310" r="531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Yak Page (1)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W-YAK-000-001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약관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구성 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7189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동의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비동의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체크박스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회원가입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_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이용약관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동의 버튼을 누르면 회원 정보를 입력하는 회원가입 페이지로 이동된다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비동의 버튼을 누를시 이전 로그인 화면으로 이동한다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체크박스중 필수 라고 적혀있는 부분을 스킵하면 이동되지 않는다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r="1326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Genre Page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Genre Page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장르선택란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국가선택란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정렬선택란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중앙의 검색창을 사용해 검색 할 수 있고 각각의 선택란을 통해 원하는 영화 목록을 정렬할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그림 100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80647"/>
            <a:ext cx="7092102" cy="6422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Detail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Detail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정보 입력창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수정완료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회원탈퇴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내 정보 상세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각각의 규칙에 맞게 정보들을 입력한 후에 내 정보를 수정할 수 있고 탈퇴 버튼을 통해 탈퇴할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그림 10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48" y="1060018"/>
            <a:ext cx="6316148" cy="6254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EVL 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EVL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평가하기 버튼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별 선택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평가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내가 본 영화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시청한 영화 목록을 볼 수 있고 각각의 영화의 이전 평점을 볼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평가하기별에 마우스를 올려 클릭으로 점수를 줄 수 있고 평가 버튼을 통해 평가를 저장할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그림 100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640" y="965382"/>
            <a:ext cx="6735101" cy="6429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Reco Page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Reco Page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포스터 마우스오버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영화보기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찜버튼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영화 추천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알고리즘을 통해 추천받은 영화의 정보를 마우스를 올려 놓으면 볼 수 있고 영화 보기 버튼으로 시청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찜버튼을 통해 즐겨찾기에 추가할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그림 10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051" y="908254"/>
            <a:ext cx="6161070" cy="64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Movie Admin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Movie Admin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타이틀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영화추가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영화 관리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검색창을 통해 영화를 검색할 수 있고 각 영화의 제목을 클릭하면 기존 영화의 정보를 수정할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영화추가 버튼을 통해 영화를 추가할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753" y="865656"/>
            <a:ext cx="6622825" cy="6211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Genre Admin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Genre Admin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장르명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장르추가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 관리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장르명을 클릭하면 수정할 수 있고 추가 버튼을 통해 장르를 추가할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그림 10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104" y="863574"/>
            <a:ext cx="6594597" cy="643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Nation Admin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Nation Admin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국가명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국가추가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국가 관리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국가명을 클릭하면 수정할 수 있고 추가 버튼을 통해 국가를 추가할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그림 10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930" y="910398"/>
            <a:ext cx="6783001" cy="6265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Admin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User Admin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 관리 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검색창을 통해 사용자를 검색할 수 있곡 각 사용자의 정보를 조회할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그림 10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378" y="904880"/>
            <a:ext cx="6931087" cy="6272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810" r="8810"/>
          <a:stretch>
            <a:fillRect/>
          </a:stretch>
        </p:blipFill>
        <p:spPr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34047" y="448056"/>
          <a:ext cx="2668905" cy="7189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검색창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상세보기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상단 검색창을 통해 검색된 게시글을 찾을수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 버튼을 통해 관리자는 새로운 게시글을 등록할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제목을 누르면 상세페이지로 이동한다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2"/>
          <p:cNvGraphicFramePr>
            <a:graphicFrameLocks noGrp="1"/>
          </p:cNvGraphicFramePr>
          <p:nvPr/>
        </p:nvGraphicFramePr>
        <p:xfrm>
          <a:off x="105740" y="59325"/>
          <a:ext cx="9769188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932911"/>
                <a:gridCol w="1327525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 (1)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구성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 (1)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WA-MAI-000-001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페이지 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문의하기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 내용 열람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페이지 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문의사항을 접수 받는 화면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문의하기 버튼을 누르면 문의한 내용을 볼 수 있다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34" y="1869993"/>
            <a:ext cx="7171038" cy="40766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2105" y="4983267"/>
            <a:ext cx="1817484" cy="528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 (2)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목록보기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 Q&amp;A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상세 연결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 본인의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문의사항을 확인할 수 있음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 버튼을 통해 본인이 올리고자 하는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내용을 올릴 수 있음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40" y="1577603"/>
            <a:ext cx="7041735" cy="48686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6757" y="2888479"/>
            <a:ext cx="1089589" cy="407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 (3)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7"/>
          <a:ext cx="2670425" cy="6703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6302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092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 세부내용 열람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2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 삭제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2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 목록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2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2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394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20288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관리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 본인의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1:1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문의사항 세부 내용 및 답변을 확인할 수 있음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글삭제 버튼을 통해 본인이 올린 내용을 삭제 가능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619" y="993273"/>
            <a:ext cx="7106853" cy="6158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 (4)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(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)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 전체 글목록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상세 조회 연결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관리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600">
                          <a:solidFill>
                            <a:srgbClr val="ffffff"/>
                          </a:solidFill>
                          <a:latin typeface="맑은 고딕"/>
                          <a:ea typeface="+mn-ea"/>
                        </a:rPr>
                        <a:t>관리자가 사용자가 올린 질문 목록을 볼 수 있음</a:t>
                      </a:r>
                      <a:endParaRPr lang="ko-KR" altLang="en-US" sz="1600">
                        <a:solidFill>
                          <a:srgbClr val="ffffff"/>
                        </a:solidFill>
                        <a:latin typeface="맑은 고딕"/>
                        <a:ea typeface="+mn-ea"/>
                      </a:endParaRPr>
                    </a:p>
                    <a:p>
                      <a:pPr marL="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600" kern="1200">
                        <a:solidFill>
                          <a:srgbClr val="ffffff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801" y="1195217"/>
            <a:ext cx="7086671" cy="537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Page (5)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Q&amp;A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답변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(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)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 상세 조회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답변 확인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답변 등록버튼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답변 삭제버튼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답변 목록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Q&amp;A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관리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600">
                          <a:solidFill>
                            <a:srgbClr val="ffffff"/>
                          </a:solidFill>
                          <a:latin typeface="맑은 고딕"/>
                          <a:ea typeface="+mn-ea"/>
                        </a:rPr>
                        <a:t>사용자가 올린 질문에 대한 세부 내용 열람 가능</a:t>
                      </a:r>
                      <a:endParaRPr lang="ko-KR" altLang="en-US" sz="1600">
                        <a:solidFill>
                          <a:srgbClr val="ffffff"/>
                        </a:solidFill>
                        <a:latin typeface="맑은 고딕"/>
                        <a:ea typeface="+mn-ea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600">
                        <a:solidFill>
                          <a:srgbClr val="ffffff"/>
                        </a:solidFill>
                        <a:latin typeface="맑은 고딕"/>
                        <a:ea typeface="+mn-ea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600">
                          <a:solidFill>
                            <a:srgbClr val="ffffff"/>
                          </a:solidFill>
                          <a:latin typeface="맑은 고딕"/>
                          <a:ea typeface="+mn-ea"/>
                        </a:rPr>
                        <a:t>답변등록 버튼으로 올린 질문에 대한 새로운 답변 등</a:t>
                      </a:r>
                      <a:r>
                        <a:rPr lang="ko-KR" altLang="en-US" sz="1600" kern="1200">
                          <a:solidFill>
                            <a:srgbClr val="ffffff"/>
                          </a:solidFill>
                          <a:latin typeface="맑은 고딕"/>
                          <a:ea typeface="+mn-ea"/>
                          <a:cs typeface="+mn-cs"/>
                        </a:rPr>
                        <a:t>록</a:t>
                      </a:r>
                      <a:r>
                        <a:rPr lang="en-US" altLang="ko-KR" sz="1600" kern="1200">
                          <a:solidFill>
                            <a:srgbClr val="ffffff"/>
                          </a:solidFill>
                          <a:latin typeface="맑은 고딕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kern="1200">
                          <a:solidFill>
                            <a:srgbClr val="ffffff"/>
                          </a:solidFill>
                          <a:latin typeface="맑은 고딕"/>
                          <a:ea typeface="+mn-ea"/>
                          <a:cs typeface="+mn-cs"/>
                        </a:rPr>
                        <a:t>수정</a:t>
                      </a:r>
                      <a:endParaRPr lang="ko-KR" altLang="en-US" sz="1600" kern="1200">
                        <a:solidFill>
                          <a:srgbClr val="ffffff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600" kern="1200">
                        <a:solidFill>
                          <a:srgbClr val="ffffff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600" kern="1200">
                          <a:solidFill>
                            <a:srgbClr val="ffffff"/>
                          </a:solidFill>
                          <a:latin typeface="맑은 고딕"/>
                          <a:ea typeface="+mn-ea"/>
                          <a:cs typeface="+mn-cs"/>
                        </a:rPr>
                        <a:t>답변 삭제 가능</a:t>
                      </a:r>
                      <a:endParaRPr lang="en-US" altLang="ko-KR" sz="1600" kern="1200">
                        <a:solidFill>
                          <a:srgbClr val="ffffff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031" y="776093"/>
            <a:ext cx="5524872" cy="6783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798212"/>
                <a:gridCol w="1456164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 Page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marL="0" marR="0" lvl="0" indent="0" algn="l" defTabSz="7560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 Page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98442" y="699764"/>
          <a:ext cx="2670425" cy="6669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6118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066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6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 보기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6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 쓰기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6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6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002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04983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 기능을 통해 제목을 검색할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제목을 클릭해 게시글에 자세한 내용을 확인할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게시글을 작성할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972457"/>
            <a:ext cx="6995886" cy="639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440" r="23440"/>
          <a:stretch>
            <a:fillRect/>
          </a:stretch>
        </p:blipFill>
        <p:spPr/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Community_add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marL="0" marR="0" lvl="0" indent="0" algn="l" defTabSz="7560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Community_add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제목입력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내용입력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 등록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등록하기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목록으로 돌아가기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제목과 내용을 입력해야만 등록을 할 수 있고 첨부파일은 선택사항이다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사용자아이디와 작성자이름은 자동으로 입력되어있다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수정할 수 없다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759302"/>
                <a:gridCol w="1495074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Community_mod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marL="0" marR="0" lvl="0" indent="0" algn="l" defTabSz="7560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Community_mod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 수정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삭제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댓글작성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댓글 삭제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좋아요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싫어요 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게시글을 수정 및 삭제할 수 있으며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게시글에 대한 댓글을 작성할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작성된 댓글에 좋아요와 싫어요를 계정별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개씩 누를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본인 댓글만 삭제가능하다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330" b="533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Main Page (1)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Main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7023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68758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17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제목수정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7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내용수정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7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 삭제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재등록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7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7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617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82449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제목과 내용을 입력해야만 수정이 가능하다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첨부파일명을 클릭하면 삭제경고창이 뜨고 삭제가능하다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 재등록이 가능하다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728" y="938437"/>
            <a:ext cx="6818642" cy="627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"/>
          <p:cNvSpPr txBox="1"/>
          <p:nvPr/>
        </p:nvSpPr>
        <p:spPr>
          <a:xfrm>
            <a:off x="107243" y="951423"/>
            <a:ext cx="7005936" cy="6417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4999" rIns="89999" bIns="44999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en-US" altLang="ko-KR" sz="2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</p:txBody>
      </p:sp>
      <p:graphicFrame>
        <p:nvGraphicFramePr>
          <p:cNvPr id="5122" name=""/>
          <p:cNvGraphicFramePr/>
          <p:nvPr/>
        </p:nvGraphicFramePr>
        <p:xfrm>
          <a:off x="107243" y="87982"/>
          <a:ext cx="9764550" cy="738075"/>
        </p:xfrm>
        <a:graphic>
          <a:graphicData uri="http://schemas.openxmlformats.org/drawingml/2006/table">
            <a:tbl>
              <a:tblPr firstRow="1" bandRow="1"/>
              <a:tblGrid>
                <a:gridCol w="1626913"/>
                <a:gridCol w="1626913"/>
                <a:gridCol w="1626913"/>
                <a:gridCol w="2214169"/>
                <a:gridCol w="1039601"/>
                <a:gridCol w="1630039"/>
              </a:tblGrid>
              <a:tr h="341268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Page Title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Login page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ID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C-MAI-000-001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06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회원 로그인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회원 로그인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회원 로그인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회원 로그인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회원 로그인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131" name=""/>
          <p:cNvGraphicFramePr/>
          <p:nvPr/>
        </p:nvGraphicFramePr>
        <p:xfrm>
          <a:off x="7205278" y="448284"/>
          <a:ext cx="2671259" cy="6924889"/>
        </p:xfrm>
        <a:graphic>
          <a:graphicData uri="http://schemas.openxmlformats.org/drawingml/2006/table">
            <a:tbl>
              <a:tblPr firstRow="1" bandRow="1"/>
              <a:tblGrid>
                <a:gridCol w="480923"/>
                <a:gridCol w="2190335"/>
              </a:tblGrid>
              <a:tr h="328541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Detail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 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 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아이디와 비밀번호를 입력하고 로그인을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 계정을 통한 로그인도 가능하다.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등록된 정보과 일치하지 않으면 alert창이 뜬다.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27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 페이지 탭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027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 입력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027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비밀번호 입력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027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027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 계정으로 로그인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8388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Detail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 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 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아이디와 비밀번호를 입력하고 로그인을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 계정을 통한 로그인도 가능하다.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등록된 정보과 일치하지 않으면 alert창이 뜬다.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96602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 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 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아이디와 비밀번호를 입력하고 로그인을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 계정을 통한 로그인도 가능하다.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등록된 정보과 일치하지 않으면 alert창이 뜬다.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로그인 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 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아이디와 비밀번호를 입력하고 로그인을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 계정을 통한 로그인도 가능하다.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등록된 정보과 일치하지 않으면 alert창이 뜬다.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45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7243" y="1608507"/>
            <a:ext cx="7069456" cy="4150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46" name=""/>
          <p:cNvSpPr txBox="1"/>
          <p:nvPr/>
        </p:nvSpPr>
        <p:spPr>
          <a:xfrm>
            <a:off x="2583308" y="3024319"/>
            <a:ext cx="369791" cy="647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7" name=""/>
          <p:cNvSpPr txBox="1"/>
          <p:nvPr/>
        </p:nvSpPr>
        <p:spPr>
          <a:xfrm>
            <a:off x="2583308" y="3384621"/>
            <a:ext cx="369791" cy="412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8" name=""/>
          <p:cNvSpPr txBox="1"/>
          <p:nvPr/>
        </p:nvSpPr>
        <p:spPr>
          <a:xfrm>
            <a:off x="4176843" y="3743304"/>
            <a:ext cx="369846" cy="647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 txBox="1"/>
          <p:nvPr/>
        </p:nvSpPr>
        <p:spPr>
          <a:xfrm>
            <a:off x="6470384" y="2232324"/>
            <a:ext cx="369791" cy="341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 txBox="1"/>
          <p:nvPr/>
        </p:nvSpPr>
        <p:spPr>
          <a:xfrm>
            <a:off x="4176843" y="4051249"/>
            <a:ext cx="369846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⑤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1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378569" y="1079971"/>
            <a:ext cx="2517314" cy="936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7810" r="17810"/>
          <a:stretch>
            <a:fillRect/>
          </a:stretch>
        </p:blipFill>
        <p:spPr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7551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수정버튼 클릭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삭제버튼 클릭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목록버튼 클릭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 클릭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상세페이지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수정 버튼을 통해 게시글을 수정할수 있고 삭제버튼을 통해 만들어진 게시글을 삭게할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목록버튼 클릭시 이전 페이지로 돌아간다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첨부파일이 있을경우 파일명을 클릭하면 해당 파일이 다운로드 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 (2)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W-MAI-000-001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상세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"/>
          <p:cNvSpPr txBox="1"/>
          <p:nvPr/>
        </p:nvSpPr>
        <p:spPr>
          <a:xfrm>
            <a:off x="107243" y="951423"/>
            <a:ext cx="7005936" cy="6417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4999" rIns="89999" bIns="44999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en-US" altLang="ko-KR" sz="2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</p:txBody>
      </p:sp>
      <p:graphicFrame>
        <p:nvGraphicFramePr>
          <p:cNvPr id="6146" name=""/>
          <p:cNvGraphicFramePr/>
          <p:nvPr/>
        </p:nvGraphicFramePr>
        <p:xfrm>
          <a:off x="107243" y="87982"/>
          <a:ext cx="9764550" cy="738075"/>
        </p:xfrm>
        <a:graphic>
          <a:graphicData uri="http://schemas.openxmlformats.org/drawingml/2006/table">
            <a:tbl>
              <a:tblPr firstRow="1" bandRow="1"/>
              <a:tblGrid>
                <a:gridCol w="1626913"/>
                <a:gridCol w="1626913"/>
                <a:gridCol w="1626913"/>
                <a:gridCol w="2214169"/>
                <a:gridCol w="1039601"/>
                <a:gridCol w="1630039"/>
              </a:tblGrid>
              <a:tr h="341268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Page Title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Sign page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ID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C-MAI-000-001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06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개인정보 등록을 통한 회원가입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개인정보 등록을 통한 회원가입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개인정보 등록을 통한 회원가입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개인정보 등록을 통한 회원가입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개인정보 등록을 통한 회원가입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155" name=""/>
          <p:cNvGraphicFramePr/>
          <p:nvPr/>
        </p:nvGraphicFramePr>
        <p:xfrm>
          <a:off x="7205278" y="448284"/>
          <a:ext cx="2671259" cy="6986902"/>
        </p:xfrm>
        <a:graphic>
          <a:graphicData uri="http://schemas.openxmlformats.org/drawingml/2006/table">
            <a:tbl>
              <a:tblPr firstRow="1" bandRow="1"/>
              <a:tblGrid>
                <a:gridCol w="480923"/>
                <a:gridCol w="2190335"/>
              </a:tblGrid>
              <a:tr h="353938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Detail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모든 칸을 채우고 나면 회원가입이 가능하다. 아이디는 중복체크를 통해 PK로써 활용하도록 하였고, 각각의 란들은 정규식에 맞춰 작성하게 하였다.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213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이름 입력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5213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아이디 입력 (중복체크)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5213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비밀번호 입력, 확인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52339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전화번호와 이메일 주소 인증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5213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53927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Detail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모든 칸을 채우고 나면 회원가입이 가능하다. 아이디는 중복체크를 통해 PK로써 활용하도록 하였고, 각각의 란들은 정규식에 맞춰 작성하게 하였다.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5844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모든 칸을 채우고 나면 회원가입이 가능하다. 아이디는 중복체크를 통해 PK로써 활용하도록 하였고, 각각의 란들은 정규식에 맞춰 작성하게 하였다.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모든 칸을 채우고 나면 회원가입이 가능하다. 아이디는 중복체크를 통해 PK로써 활용하도록 하였고, 각각의 란들은 정규식에 맞춰 작성하게 하였다.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16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7243" y="1656120"/>
            <a:ext cx="7069456" cy="4861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7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34259" y="2376724"/>
            <a:ext cx="2456975" cy="1537996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  <p:pic>
        <p:nvPicPr>
          <p:cNvPr id="617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07243" y="4319509"/>
            <a:ext cx="2447486" cy="1439589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  <p:pic>
        <p:nvPicPr>
          <p:cNvPr id="6172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4751429" y="3140196"/>
            <a:ext cx="2303031" cy="3987045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  <p:sp>
        <p:nvSpPr>
          <p:cNvPr id="6173" name=""/>
          <p:cNvSpPr txBox="1"/>
          <p:nvPr/>
        </p:nvSpPr>
        <p:spPr>
          <a:xfrm>
            <a:off x="2161105" y="2540213"/>
            <a:ext cx="369791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74" name=""/>
          <p:cNvSpPr txBox="1"/>
          <p:nvPr/>
        </p:nvSpPr>
        <p:spPr>
          <a:xfrm>
            <a:off x="2232551" y="3527458"/>
            <a:ext cx="369791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75" name=""/>
          <p:cNvSpPr txBox="1"/>
          <p:nvPr/>
        </p:nvSpPr>
        <p:spPr>
          <a:xfrm>
            <a:off x="2016649" y="4319509"/>
            <a:ext cx="369846" cy="341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76" name=""/>
          <p:cNvSpPr txBox="1"/>
          <p:nvPr/>
        </p:nvSpPr>
        <p:spPr>
          <a:xfrm>
            <a:off x="4751429" y="3114799"/>
            <a:ext cx="369846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77" name=""/>
          <p:cNvSpPr txBox="1"/>
          <p:nvPr/>
        </p:nvSpPr>
        <p:spPr>
          <a:xfrm>
            <a:off x="2438852" y="6119401"/>
            <a:ext cx="369846" cy="341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⑤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"/>
          <p:cNvSpPr txBox="1"/>
          <p:nvPr/>
        </p:nvSpPr>
        <p:spPr>
          <a:xfrm>
            <a:off x="107243" y="951423"/>
            <a:ext cx="7005936" cy="6417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4999" rIns="89999" bIns="44999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en-US" altLang="ko-KR" sz="2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</p:txBody>
      </p:sp>
      <p:graphicFrame>
        <p:nvGraphicFramePr>
          <p:cNvPr id="7170" name=""/>
          <p:cNvGraphicFramePr/>
          <p:nvPr/>
        </p:nvGraphicFramePr>
        <p:xfrm>
          <a:off x="107243" y="87982"/>
          <a:ext cx="9764550" cy="738075"/>
        </p:xfrm>
        <a:graphic>
          <a:graphicData uri="http://schemas.openxmlformats.org/drawingml/2006/table">
            <a:tbl>
              <a:tblPr firstRow="1" bandRow="1"/>
              <a:tblGrid>
                <a:gridCol w="1626913"/>
                <a:gridCol w="1626913"/>
                <a:gridCol w="1626913"/>
                <a:gridCol w="2214169"/>
                <a:gridCol w="1039601"/>
                <a:gridCol w="1630039"/>
              </a:tblGrid>
              <a:tr h="341268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Page Title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ID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C-MAI-000-001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06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179" name=""/>
          <p:cNvGraphicFramePr/>
          <p:nvPr/>
        </p:nvGraphicFramePr>
        <p:xfrm>
          <a:off x="7205278" y="448284"/>
          <a:ext cx="2671259" cy="7050367"/>
        </p:xfrm>
        <a:graphic>
          <a:graphicData uri="http://schemas.openxmlformats.org/drawingml/2006/table">
            <a:tbl>
              <a:tblPr firstRow="1" bandRow="1"/>
              <a:tblGrid>
                <a:gridCol w="480923"/>
                <a:gridCol w="2190335"/>
              </a:tblGrid>
              <a:tr h="366665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Detail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WAFLEX에서 제공하는 이용권을 결제하는 페이지이다. 카카에페이 API를 활용하여 결제를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2339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결제페이지로 이동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4246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결제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52339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카카오페이를 활용한 결제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4246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4246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82505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Detail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WAFLEX에서 제공하는 이용권을 결제하는 페이지이다. 카카에페이 API를 활용하여 결제를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776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WAFLEX에서 제공하는 이용권을 결제하는 페이지이다. 카카에페이 API를 활용하여 결제를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메인페이지 :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4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WAFLEX에서 제공하는 이용권을 결제하는 페이지이다. 카카에페이 API를 활용하여 결제를 할 수 있다.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19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3778" y="1511720"/>
            <a:ext cx="7161499" cy="4799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9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616433" y="2014859"/>
            <a:ext cx="1065054" cy="1657054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  <p:sp>
        <p:nvSpPr>
          <p:cNvPr id="7195" name=""/>
          <p:cNvSpPr txBox="1"/>
          <p:nvPr/>
        </p:nvSpPr>
        <p:spPr>
          <a:xfrm>
            <a:off x="6254538" y="3311611"/>
            <a:ext cx="369791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196" name=""/>
          <p:cNvSpPr txBox="1"/>
          <p:nvPr/>
        </p:nvSpPr>
        <p:spPr>
          <a:xfrm>
            <a:off x="3949889" y="4555952"/>
            <a:ext cx="369846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719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837164" y="4619472"/>
            <a:ext cx="2003011" cy="2652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98" name=""/>
          <p:cNvSpPr txBox="1"/>
          <p:nvPr/>
        </p:nvSpPr>
        <p:spPr>
          <a:xfrm>
            <a:off x="5975172" y="5040057"/>
            <a:ext cx="369791" cy="341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8809" rIns="89999" bIns="44999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"/>
          <p:cNvSpPr txBox="1"/>
          <p:nvPr/>
        </p:nvSpPr>
        <p:spPr>
          <a:xfrm>
            <a:off x="107243" y="951423"/>
            <a:ext cx="7005936" cy="6417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99" tIns="44999" rIns="89999" bIns="44999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49321" algn="l"/>
                <a:tab pos="898643" algn="l"/>
                <a:tab pos="1347965" algn="l"/>
                <a:tab pos="1797287" algn="l"/>
                <a:tab pos="2246609" algn="l"/>
                <a:tab pos="2695930" algn="l"/>
                <a:tab pos="3145253" algn="l"/>
                <a:tab pos="3594575" algn="l"/>
                <a:tab pos="4043896" algn="l"/>
                <a:tab pos="4493219" algn="l"/>
                <a:tab pos="4942541" algn="l"/>
                <a:tab pos="5391863" algn="l"/>
                <a:tab pos="5841185" algn="l"/>
                <a:tab pos="6290507" algn="l"/>
                <a:tab pos="6739827" algn="l"/>
              </a:tabLst>
              <a:defRPr/>
            </a:pPr>
            <a:endParaRPr xmlns:mc="http://schemas.openxmlformats.org/markup-compatibility/2006" xmlns:hp="http://schemas.haansoft.com/office/presentation/8.0" kumimoji="0" lang="en-US" altLang="ko-KR" sz="2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굴림"/>
            </a:endParaRPr>
          </a:p>
        </p:txBody>
      </p:sp>
      <p:graphicFrame>
        <p:nvGraphicFramePr>
          <p:cNvPr id="8194" name=""/>
          <p:cNvGraphicFramePr/>
          <p:nvPr/>
        </p:nvGraphicFramePr>
        <p:xfrm>
          <a:off x="107243" y="87982"/>
          <a:ext cx="9764550" cy="738075"/>
        </p:xfrm>
        <a:graphic>
          <a:graphicData uri="http://schemas.openxmlformats.org/drawingml/2006/table">
            <a:tbl>
              <a:tblPr firstRow="1" bandRow="1"/>
              <a:tblGrid>
                <a:gridCol w="1626913"/>
                <a:gridCol w="1626913"/>
                <a:gridCol w="1626913"/>
                <a:gridCol w="2214169"/>
                <a:gridCol w="1039601"/>
                <a:gridCol w="1630039"/>
              </a:tblGrid>
              <a:tr h="341268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Page Title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관리자 페이지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ID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C-MAI-000-001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2021.04.22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06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관리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관리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관리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관리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 vert="horz" wrap="square" lIns="91440" tIns="45720" rIns="91440" bIns="45720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  <a:tab pos="2695930" algn="l"/>
                          <a:tab pos="3145253" algn="l"/>
                          <a:tab pos="3594575" algn="l"/>
                          <a:tab pos="4043896" algn="l"/>
                          <a:tab pos="4493219" algn="l"/>
                          <a:tab pos="4942541" algn="l"/>
                          <a:tab pos="5391863" algn="l"/>
                          <a:tab pos="5841185" algn="l"/>
                          <a:tab pos="6290507" algn="l"/>
                          <a:tab pos="6739827" algn="l"/>
                          <a:tab pos="7189151" algn="l"/>
                          <a:tab pos="7638473" algn="l"/>
                          <a:tab pos="8087795" algn="l"/>
                          <a:tab pos="8537117" algn="l"/>
                          <a:tab pos="898643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이용권 관리</a:t>
                      </a: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203" name=""/>
          <p:cNvGraphicFramePr/>
          <p:nvPr/>
        </p:nvGraphicFramePr>
        <p:xfrm>
          <a:off x="7205278" y="448284"/>
          <a:ext cx="2671259" cy="6920200"/>
        </p:xfrm>
        <a:graphic>
          <a:graphicData uri="http://schemas.openxmlformats.org/drawingml/2006/table">
            <a:tbl>
              <a:tblPr firstRow="1" bandRow="1"/>
              <a:tblGrid>
                <a:gridCol w="480923"/>
                <a:gridCol w="2190335"/>
              </a:tblGrid>
              <a:tr h="374591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Detail 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관리 페이지에서 요금명을 클릭하면 그 이용권을 수정하거나 삭제할 수 있고, 추가버튼을 누르면 새로운 이용권을 등록할 수 있다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5354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관리 탭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5354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수정 삭제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5354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추가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5354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5354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0" i="0" baseline="0" mc:Ignorable="hp" hp:hslEmbossed="0">
                        <a:solidFill>
                          <a:srgbClr val="ffffff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98357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Screen Detail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관리 페이지에서 요금명을 클릭하면 그 이용권을 수정하거나 삭제할 수 있고, 추가버튼을 누르면 새로운 이용권을 등록할 수 있다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478"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관리 페이지에서 요금명을 클릭하면 그 이용권을 수정하거나 삭제할 수 있고, 추가버튼을 누르면 새로운 이용권을 등록할 수 있다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449321" algn="l"/>
                          <a:tab pos="898643" algn="l"/>
                          <a:tab pos="1347965" algn="l"/>
                          <a:tab pos="1797287" algn="l"/>
                          <a:tab pos="2246609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나눔스퀘어 Light"/>
                          <a:ea typeface="나눔스퀘어 Light"/>
                        </a:rPr>
                        <a:t>이용권 관리 페이지에서 요금명을 클릭하면 그 이용권을 수정하거나 삭제할 수 있고, 추가버튼을 누르면 새로운 이용권을 등록할 수 있다</a:t>
                      </a:r>
        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1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3778" y="1510101"/>
            <a:ext cx="7069400" cy="3961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821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77059" y="4033779"/>
            <a:ext cx="2395129" cy="2085621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  <p:sp>
        <p:nvSpPr>
          <p:cNvPr id="8219" name=""/>
          <p:cNvSpPr/>
          <p:nvPr/>
        </p:nvSpPr>
        <p:spPr>
          <a:xfrm>
            <a:off x="2953099" y="3600467"/>
            <a:ext cx="936450" cy="360302"/>
          </a:xfrm>
          <a:prstGeom prst="roundRect">
            <a:avLst>
              <a:gd name="adj" fmla="val 1041"/>
            </a:avLst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p>
            <a:pPr lvl="0" algn="l">
              <a:buNone/>
              <a:defRPr/>
            </a:pP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8220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808500" y="2003751"/>
            <a:ext cx="815828" cy="1236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21" name=""/>
          <p:cNvSpPr txBox="1"/>
          <p:nvPr/>
        </p:nvSpPr>
        <p:spPr>
          <a:xfrm>
            <a:off x="5857732" y="2287862"/>
            <a:ext cx="406295" cy="376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108000" tIns="66809" rIns="108000" bIns="63000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22" name=""/>
          <p:cNvSpPr txBox="1"/>
          <p:nvPr/>
        </p:nvSpPr>
        <p:spPr>
          <a:xfrm>
            <a:off x="1970655" y="4448056"/>
            <a:ext cx="406295" cy="376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108000" tIns="66809" rIns="108000" bIns="63000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23" name=""/>
          <p:cNvSpPr txBox="1"/>
          <p:nvPr/>
        </p:nvSpPr>
        <p:spPr>
          <a:xfrm>
            <a:off x="5327577" y="3989348"/>
            <a:ext cx="406351" cy="376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108000" tIns="66809" rIns="108000" bIns="63000" anchor="t">
            <a:noAutofit/>
          </a:bodyPr>
          <a:p>
            <a:pPr marL="0" lvl="0" indent="0" algn="l" rtl="0" eaLnBrk="1" latinLnBrk="1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8224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959434" y="4446438"/>
            <a:ext cx="2914121" cy="1817362"/>
          </a:xfrm>
          <a:prstGeom prst="rect">
            <a:avLst/>
          </a:prstGeom>
          <a:noFill/>
          <a:ln w="36113" cap="flat" cmpd="sng" algn="ctr">
            <a:solidFill>
              <a:srgbClr val="ffffff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670" b="1670"/>
          <a:stretch>
            <a:fillRect/>
          </a:stretch>
        </p:blipFill>
        <p:spPr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파일선택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등록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글쓰기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제목 내용을 필수적으로 입력해야하며 첨부파일은 선택적으로 등록후 등록 버튼을 통해 게시할 수 있다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목록버튼을 누르면 입력했던 내용은 저장되지 않고 이전페이지로 이동된다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105740" y="59325"/>
          <a:ext cx="9769188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783080"/>
                <a:gridCol w="1477357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 (3)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sz="1490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W-NOT-000-002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9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 sz="149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9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 sz="1490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</a:t>
                      </a: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구성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730" b="1730"/>
          <a:stretch>
            <a:fillRect/>
          </a:stretch>
        </p:blipFill>
        <p:spPr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Page(4)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W-NOT-000-003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 관리자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파일 선택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수정 버튼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수정페이지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게시글에 입력했던 모든 상태 그대로 가져오며 특정부분을 수정후 수정버튼을  통해 수정할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목록버튼을 누르면 수정되기 전 상태로 돌아간다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6619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30680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 (5)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W-NOT-000-004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 사용자 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구성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endParaRPr lang="en-US" altLang="ko-KR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상세보기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메인페이지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검색기능을 통해 원하는 제목의 공지사항을 검색할 수 있고 게시글의 제목을 클릭하여 상세페이지로 이동할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2160" r="1216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443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504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NOTICE Page (6)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W-NOT-000-005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공지사항 사용자 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ko-KR" altLang="en-US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구성</a:t>
                      </a:r>
                      <a:r>
                        <a:rPr lang="en-US" altLang="ko-KR" sz="1800" baseline="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endParaRPr lang="en-US" altLang="ko-KR" sz="1800" baseline="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 버튼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공지사항 상세페이지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사용자는 게시글에 대한 읽기 권한만 가지고 있으며 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목록버튼을 누르면 수정되기 전 상태로 돌아간다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3050" b="1305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 Page(1)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W-FAQ-000-001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사용자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7042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1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 제목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FAQ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메인페이지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 버튼을 통해 새로운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FAQ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게시글을 만들 수 있다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게시글의 제목을 누르면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FAQ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 상세보기 페이지로 넘어간다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030" r="703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5740" y="87900"/>
          <a:ext cx="9763127" cy="6900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27188"/>
                <a:gridCol w="1627188"/>
                <a:gridCol w="1627188"/>
                <a:gridCol w="2214983"/>
                <a:gridCol w="1039392"/>
                <a:gridCol w="162718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 Page(2)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W-FAQ-000-002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2021.04.21</a:t>
                      </a:r>
                      <a:endParaRPr lang="en-US" altLang="ko-KR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FAQ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관리자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5472" y="448056"/>
          <a:ext cx="2668905" cy="692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99"/>
                <a:gridCol w="2189906"/>
              </a:tblGrid>
              <a:tr h="37478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글쓰기 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게시글 제목</a:t>
                      </a:r>
                      <a:endParaRPr lang="ko-KR" altLang="en-US" baseline="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7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902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1814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FAQ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관리자 메인페이지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>
                        <a:solidFill>
                          <a:schemeClr val="bg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790" r="179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1731</ep:Words>
  <ep:PresentationFormat>사용자 지정</ep:PresentationFormat>
  <ep:Paragraphs>69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제목 슬라이드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2021-04-09T21:03:37.000</dcterms:created>
  <dc:creator>PC12</dc:creator>
  <cp:lastModifiedBy>standby-05</cp:lastModifiedBy>
  <dcterms:modified xsi:type="dcterms:W3CDTF">2021-04-21T07:34:36.879</dcterms:modified>
  <cp:revision>15</cp:revision>
  <dc:title>화면정의서</dc:title>
  <cp:version>1000.0000.01</cp:version>
</cp:coreProperties>
</file>