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80" r:id="rId25"/>
    <p:sldId id="283" r:id="rId26"/>
    <p:sldId id="284" r:id="rId27"/>
    <p:sldId id="289" r:id="rId28"/>
    <p:sldId id="29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855407"/>
            <a:ext cx="10363198" cy="21090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5400">
                <a:latin typeface="Rix열정도"/>
                <a:ea typeface="Rix열정도"/>
              </a:rPr>
              <a:t>백수탈출 화면정의서</a:t>
            </a:r>
            <a:endParaRPr lang="ko-KR" altLang="en-US" sz="5400">
              <a:latin typeface="Rix열정도"/>
              <a:ea typeface="Rix열정도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5480" y="3429000"/>
            <a:ext cx="8534399" cy="1752600"/>
          </a:xfrm>
        </p:spPr>
        <p:txBody>
          <a:bodyPr/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latin typeface="Y 너만을 비춤체"/>
                <a:ea typeface="Y 너만을 비춤체"/>
              </a:rPr>
              <a:t>삼조</a:t>
            </a:r>
            <a:endParaRPr lang="ko-KR" altLang="en-US" b="0" i="0" u="none" strike="noStrike">
              <a:latin typeface="Y 너만을 비춤체"/>
              <a:ea typeface="Y 너만을 비춤체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latin typeface="Y 너만을 비춤체"/>
                <a:ea typeface="Y 너만을 비춤체"/>
              </a:rPr>
              <a:t>구나은</a:t>
            </a:r>
            <a:r>
              <a:rPr lang="EN-US" b="0" i="0" u="none" strike="noStrike">
                <a:latin typeface="Y 너만을 비춤체"/>
                <a:ea typeface="Y 너만을 비춤체"/>
              </a:rPr>
              <a:t>, </a:t>
            </a:r>
            <a:r>
              <a:rPr b="0" i="0" u="none" strike="noStrike">
                <a:latin typeface="Y 너만을 비춤체"/>
                <a:ea typeface="Y 너만을 비춤체"/>
              </a:rPr>
              <a:t>이미라</a:t>
            </a:r>
            <a:r>
              <a:rPr lang="EN-US" b="0" i="0" u="none" strike="noStrike">
                <a:latin typeface="Y 너만을 비춤체"/>
                <a:ea typeface="Y 너만을 비춤체"/>
              </a:rPr>
              <a:t>, </a:t>
            </a:r>
            <a:r>
              <a:rPr b="0" i="0" u="none" strike="noStrike">
                <a:latin typeface="Y 너만을 비춤체"/>
                <a:ea typeface="Y 너만을 비춤체"/>
              </a:rPr>
              <a:t>하윤주</a:t>
            </a:r>
            <a:r>
              <a:rPr lang="EN-US" b="0" i="0" u="none" strike="noStrike">
                <a:latin typeface="Y 너만을 비춤체"/>
                <a:ea typeface="Y 너만을 비춤체"/>
              </a:rPr>
              <a:t>, </a:t>
            </a:r>
            <a:r>
              <a:rPr b="0" i="0" u="none" strike="noStrike">
                <a:latin typeface="Y 너만을 비춤체"/>
                <a:ea typeface="Y 너만을 비춤체"/>
              </a:rPr>
              <a:t>홍유리 </a:t>
            </a:r>
            <a:endParaRPr b="0" i="0" u="none" strike="noStrike">
              <a:latin typeface="Y 너만을 비춤체"/>
              <a:ea typeface="Y 너만을 비춤체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rgbClr val="28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스퀘어_ac"/>
              <a:ea typeface="나눔스퀘어_ac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729" y="4072398"/>
            <a:ext cx="3350961" cy="3350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Answer Page (1)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A-007-002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Answer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532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답변 검색창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검색버튼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답변 리스트 다운버튼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답변 리스트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나의 답변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회원이 면접질문 페이지에서 답한 내용들을 확인하고 검색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엑셀파일로 저장할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187" y="1045768"/>
            <a:ext cx="7377126" cy="5299151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4036615" y="239268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5445523" y="211400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6584394" y="225334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3074182" y="315032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986473"/>
            <a:ext cx="8076405" cy="5358447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2568177" y="1974667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2846852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3419315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3867931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Answer Page (2)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A-007-003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Answer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3"/>
          <p:cNvGraphicFramePr>
            <a:graphicFrameLocks noGrp="1"/>
          </p:cNvGraphicFramePr>
          <p:nvPr/>
        </p:nvGraphicFramePr>
        <p:xfrm>
          <a:off x="8699501" y="1020944"/>
          <a:ext cx="3162298" cy="5323977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면접질문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답변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목록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수정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삭제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나의 답변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회원이 면접질문 페이지에서 답한 내용들을 확인하고 수정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삭제할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2952" y="129673"/>
          <a:ext cx="11526095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2174399"/>
                <a:gridCol w="1663964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Calendar Page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(1)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A-008-001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Calendar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095932"/>
            <a:ext cx="7978771" cy="5762068"/>
          </a:xfrm>
          <a:prstGeom prst="rect">
            <a:avLst/>
          </a:prstGeom>
        </p:spPr>
      </p:pic>
      <p:sp>
        <p:nvSpPr>
          <p:cNvPr id="6" name="타원 12"/>
          <p:cNvSpPr/>
          <p:nvPr/>
        </p:nvSpPr>
        <p:spPr>
          <a:xfrm>
            <a:off x="3232943" y="136629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1"/>
          <p:cNvSpPr/>
          <p:nvPr/>
        </p:nvSpPr>
        <p:spPr>
          <a:xfrm>
            <a:off x="6517084" y="122695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8" name="타원 17"/>
          <p:cNvSpPr/>
          <p:nvPr/>
        </p:nvSpPr>
        <p:spPr>
          <a:xfrm>
            <a:off x="7784942" y="122695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8"/>
          <p:cNvSpPr/>
          <p:nvPr/>
        </p:nvSpPr>
        <p:spPr>
          <a:xfrm>
            <a:off x="5817325" y="480196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5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19"/>
          <p:cNvSpPr/>
          <p:nvPr/>
        </p:nvSpPr>
        <p:spPr>
          <a:xfrm>
            <a:off x="5435589" y="342900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1" name="표 2"/>
          <p:cNvGraphicFramePr>
            <a:graphicFrameLocks noGrp="1"/>
          </p:cNvGraphicFramePr>
          <p:nvPr/>
        </p:nvGraphicFramePr>
        <p:xfrm>
          <a:off x="8697594" y="888341"/>
          <a:ext cx="3164205" cy="5276717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70935"/>
                <a:gridCol w="2593270"/>
              </a:tblGrid>
              <a:tr h="44634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이전 달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다음 달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오늘날짜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요일버튼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일정 삭제버튼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38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06807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일정페이지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오늘 날짜와 이전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다음 달을 선택할 수 있고 요일을 선택하면 일정을 추가할 수 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추가된 일정은 삭제할 수 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532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일정 제목 입력칸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일정 내용 입력칸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등록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돌아가기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일정추가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선택한 날짜에 제목과 내용을 입력하여 등록하거나 등록하지 않고 뒤로 돌아갈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481" y="1274712"/>
            <a:ext cx="7194808" cy="5373415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2548334" y="2666057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2548334" y="370020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4810079" y="620558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5326448" y="6205584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332952" y="129673"/>
          <a:ext cx="11526095" cy="737659"/>
        </p:xfrm>
        <a:graphic>
          <a:graphicData uri="http://schemas.openxmlformats.org/drawingml/2006/table">
            <a:tbl>
              <a:tblPr firstRow="1" bandRow="1"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2144633"/>
                <a:gridCol w="1693729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Calendar Page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(2)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A-008-002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Calendar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937" y="1095932"/>
            <a:ext cx="8113658" cy="5565006"/>
          </a:xfrm>
          <a:prstGeom prst="rect">
            <a:avLst/>
          </a:prstGeom>
        </p:spPr>
      </p:pic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1733" cy="573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2705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메모 입력칸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메모 추가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메모 이미지 저장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메모 체크 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메모 삭제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메모페이지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메모를 작성하고 체크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삭제할 수 있으며 메모장 전체를 이미지 파일로 저장할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2082006" y="169371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8281921" y="169371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7707267" y="109593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4503767" y="228644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332952" y="129673"/>
          <a:ext cx="11526095" cy="737659"/>
        </p:xfrm>
        <a:graphic>
          <a:graphicData uri="http://schemas.openxmlformats.org/drawingml/2006/table">
            <a:tbl>
              <a:tblPr firstRow="1" bandRow="1"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1916430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Memo Page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A-009-001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Memo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" name="타원 18"/>
          <p:cNvSpPr/>
          <p:nvPr/>
        </p:nvSpPr>
        <p:spPr>
          <a:xfrm>
            <a:off x="8003246" y="2286444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5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Job Page (1)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A-009-001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Job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1733" cy="532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2705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채용공고 모아보기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스크랩한 채용공고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채용공고 목록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스크랩 추가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채용공고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회원이 지정한 희망직종과 관련된 채용공고를 볼 수 있으며 특정 공고를 스크랩하여 따로 모아볼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198192"/>
            <a:ext cx="8297453" cy="5659808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4478927" y="255615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6437710" y="255615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2873612" y="342900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8054963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020944"/>
            <a:ext cx="8170862" cy="5870459"/>
          </a:xfrm>
          <a:prstGeom prst="rect">
            <a:avLst/>
          </a:prstGeom>
        </p:spPr>
      </p:pic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449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스크랩 목록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스크랩 삭제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스크랩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스크랩한 채용공고를 확인하고 스크랩을 삭제할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2875756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7985522" y="315032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Job Page (2)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A-009-002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Job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020944"/>
            <a:ext cx="8506228" cy="5837056"/>
          </a:xfrm>
          <a:prstGeom prst="rect">
            <a:avLst/>
          </a:prstGeom>
        </p:spPr>
      </p:pic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49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회원 정보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정보 수정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탈퇴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마이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내 정보를 확인하고 수정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탈퇴할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2607865" y="284465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4670742" y="590332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6207364" y="590332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317500" y="300566"/>
          <a:ext cx="11531598" cy="737659"/>
        </p:xfrm>
        <a:graphic>
          <a:graphicData uri="http://schemas.openxmlformats.org/drawingml/2006/table">
            <a:tbl>
              <a:tblPr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="1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My Page (1)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="1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A-010-001</a:t>
                      </a:r>
                      <a:endParaRPr lang="en-US" altLang="ko-KR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My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49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정보 입력칸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수정완료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뒤로가기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내 정보 수정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비밀번호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이메일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희망직종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디데이명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디데이를 수정할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459" y="1112320"/>
            <a:ext cx="7838847" cy="5745679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4364037" y="275535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5088754" y="4117789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5956662" y="4117789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0" name="표 1"/>
          <p:cNvGraphicFramePr>
            <a:graphicFrameLocks noGrp="1"/>
          </p:cNvGraphicFramePr>
          <p:nvPr/>
        </p:nvGraphicFramePr>
        <p:xfrm>
          <a:off x="317500" y="300566"/>
          <a:ext cx="11531598" cy="737659"/>
        </p:xfrm>
        <a:graphic>
          <a:graphicData uri="http://schemas.openxmlformats.org/drawingml/2006/table">
            <a:tbl>
              <a:tblPr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="1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My Page (2)</a:t>
                      </a:r>
                      <a:endParaRPr lang="en-US" altLang="ko-KR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="1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A-010-002</a:t>
                      </a:r>
                      <a:endParaRPr lang="en-US" altLang="ko-KR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 b="1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My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020943"/>
            <a:ext cx="8589207" cy="583705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QnA Page (1)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A-011-001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QnA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49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질문글 찾기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질문글 목록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질문</a:t>
                      </a: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글쓰기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질문글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회원과 관리자 모두 글쓰기 버튼을 통해 새 글을 쓸 수 있으며 제목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내용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제목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+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내용으로 검색이 가능하며 글을 클릭하면 상세글을 볼 수 있다</a:t>
                      </a:r>
                      <a:endParaRPr lang="ko-KR" altLang="en-US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5817325" y="211400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2691934" y="267955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6266894" y="211400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040" y="1026158"/>
            <a:ext cx="8624461" cy="5831842"/>
          </a:xfrm>
          <a:prstGeom prst="rect">
            <a:avLst/>
          </a:prstGeom>
        </p:spPr>
      </p:pic>
      <p:graphicFrame>
        <p:nvGraphicFramePr>
          <p:cNvPr id="6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Main Page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A-001-001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Main Page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8" name="타원 12"/>
          <p:cNvSpPr/>
          <p:nvPr/>
        </p:nvSpPr>
        <p:spPr>
          <a:xfrm>
            <a:off x="404766" y="342900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1"/>
          <p:cNvSpPr/>
          <p:nvPr/>
        </p:nvSpPr>
        <p:spPr>
          <a:xfrm>
            <a:off x="3550443" y="263525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17"/>
          <p:cNvSpPr/>
          <p:nvPr/>
        </p:nvSpPr>
        <p:spPr>
          <a:xfrm>
            <a:off x="3081970" y="342900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11" name="타원 18"/>
          <p:cNvSpPr/>
          <p:nvPr/>
        </p:nvSpPr>
        <p:spPr>
          <a:xfrm>
            <a:off x="544103" y="130483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5</a:t>
            </a:r>
            <a:endParaRPr lang="ko-KR" altLang="en-US" sz="1600" b="1">
              <a:latin typeface="Bebas"/>
            </a:endParaRPr>
          </a:p>
        </p:txBody>
      </p:sp>
      <p:sp>
        <p:nvSpPr>
          <p:cNvPr id="12" name="타원 19"/>
          <p:cNvSpPr/>
          <p:nvPr/>
        </p:nvSpPr>
        <p:spPr>
          <a:xfrm>
            <a:off x="7767228" y="102615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3" name="표 2"/>
          <p:cNvGraphicFramePr>
            <a:graphicFrameLocks noGrp="1"/>
          </p:cNvGraphicFramePr>
          <p:nvPr/>
        </p:nvGraphicFramePr>
        <p:xfrm>
          <a:off x="8697594" y="888341"/>
          <a:ext cx="3164205" cy="5638667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70935"/>
                <a:gridCol w="2593270"/>
              </a:tblGrid>
              <a:tr h="44634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주 메뉴 선택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가입자 수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방문자 수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분야별 뉴스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로그인 </a:t>
                      </a: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백수탈출 로고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38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06807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메인페이지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좌측 상단 주 메뉴 선택버튼과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우측상단 로그인을 통해 로그인할 수 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최신 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가입자  수와 방문자 수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뉴스와 직종의 최신경향을 볼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QnA Page (2)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A-011-002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QnA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573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건의글 내용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목록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수정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삭제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관리자 답변 필드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입력창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질문글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작성시 입력한 비밀번호가 일치할 경우 수정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삭제가 가능하며 관리자는 건의글에 답변을 달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776" y="1020943"/>
            <a:ext cx="7854011" cy="5837056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2836068" y="239268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2836068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3925331" y="342900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2836068" y="3839546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l="9740" t="1670" r="32010" b="55670"/>
          <a:stretch>
            <a:fillRect/>
          </a:stretch>
        </p:blipFill>
        <p:spPr>
          <a:xfrm>
            <a:off x="2975406" y="4373669"/>
            <a:ext cx="4334515" cy="1775830"/>
          </a:xfrm>
          <a:prstGeom prst="rect">
            <a:avLst/>
          </a:prstGeom>
        </p:spPr>
      </p:pic>
      <p:sp>
        <p:nvSpPr>
          <p:cNvPr id="11" name="타원 18"/>
          <p:cNvSpPr/>
          <p:nvPr/>
        </p:nvSpPr>
        <p:spPr>
          <a:xfrm>
            <a:off x="5817325" y="480196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5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26095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16430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Grammar Page 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A-012-001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Grammar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532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검사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다시 쓰기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규칙 체크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문장 입력창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맞춤법 검사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회원이 원하는 문장을 입력하여 맞춤법과 문법을 검사할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244213"/>
            <a:ext cx="7356909" cy="5613786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2915444" y="295303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3729980" y="267435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5483066" y="295303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2121682" y="368293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49" y="1020944"/>
            <a:ext cx="8275052" cy="583705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Pay Page 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A-013-001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Pay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449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연봉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비과세액 입력칸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계산하기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연봉계산기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연봉과 비과세액을 입력하여 연봉을 계산할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4422637" y="2695824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4283300" y="328966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50" y="1109810"/>
            <a:ext cx="8379699" cy="538064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관리자 페이지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A-014-001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관리자 페이지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878095" y="973306"/>
          <a:ext cx="3164204" cy="543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34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메인화면 이동버튼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로그아웃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관리자 메뉴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웹페이지 현황 그래프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관리자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관리자 메인에는 가입한 회원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방문회원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게시글 수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건의 질문 개수를 그래프 형태로 확인할 수 있으며 메인화면 버튼을 이용해 메인으로 이동할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7529114" y="130867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8124428" y="130867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330201" y="342900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14" name="타원 19"/>
          <p:cNvSpPr/>
          <p:nvPr/>
        </p:nvSpPr>
        <p:spPr>
          <a:xfrm>
            <a:off x="2171301" y="249748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243093"/>
            <a:ext cx="8626539" cy="5614907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회원정보관리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(1)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A-015-001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회원정보관리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449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회원목록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 정보 수정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회원정보관리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회원의 정보 및 상태를 확인할 수 있으며 수정버튼을 통해 직접 수정할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2806303" y="295303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8045053" y="370020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699501" y="1020944"/>
          <a:ext cx="3162298" cy="532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회원 정보 입력칸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회원 비활성화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수정완료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닫기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 정보 수정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회원의 이메일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이름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희망직종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,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회원상태를 변경할 수 있으며 비활성화 버튼을 통해 비활성화를 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201" y="1484413"/>
            <a:ext cx="8305838" cy="4860508"/>
          </a:xfrm>
          <a:prstGeom prst="rect">
            <a:avLst/>
          </a:prstGeom>
        </p:spPr>
      </p:pic>
      <p:sp>
        <p:nvSpPr>
          <p:cNvPr id="6" name="타원 12"/>
          <p:cNvSpPr/>
          <p:nvPr/>
        </p:nvSpPr>
        <p:spPr>
          <a:xfrm>
            <a:off x="3064272" y="297287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1"/>
          <p:cNvSpPr/>
          <p:nvPr/>
        </p:nvSpPr>
        <p:spPr>
          <a:xfrm>
            <a:off x="4204445" y="538224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8" name="타원 17"/>
          <p:cNvSpPr/>
          <p:nvPr/>
        </p:nvSpPr>
        <p:spPr>
          <a:xfrm>
            <a:off x="4810079" y="538224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19"/>
          <p:cNvSpPr/>
          <p:nvPr/>
        </p:nvSpPr>
        <p:spPr>
          <a:xfrm>
            <a:off x="5405823" y="538224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회원정보관리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(2)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A-015-002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회원정보관리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7244" y="1606621"/>
            <a:ext cx="8328543" cy="454149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7715" y="233675"/>
          <a:ext cx="11516570" cy="9639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06905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건의사항 관리</a:t>
                      </a:r>
                      <a:r>
                        <a:rPr lang="en-US" altLang="ko-KR" sz="17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(1)</a:t>
                      </a:r>
                      <a:endParaRPr lang="en-US" altLang="ko-KR" sz="17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A-016-001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건의사항 관리</a:t>
                      </a:r>
                      <a:r>
                        <a:rPr lang="en-US" altLang="ko-KR" sz="17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7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7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715788" y="1197605"/>
          <a:ext cx="3162298" cy="4203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38547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건의사항 목록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검색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57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72126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건의사항 관리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회원이나 외부인이 올린 건의사항을 확인하고 검색할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타원 12"/>
          <p:cNvSpPr/>
          <p:nvPr/>
        </p:nvSpPr>
        <p:spPr>
          <a:xfrm>
            <a:off x="5817325" y="2919317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2518999" y="3738031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7715" y="233675"/>
          <a:ext cx="11516570" cy="9639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06905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건의사항 관리</a:t>
                      </a:r>
                      <a:r>
                        <a:rPr lang="en-US" altLang="ko-KR" sz="17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(2)</a:t>
                      </a:r>
                      <a:endParaRPr lang="en-US" altLang="ko-KR" sz="17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A-016-001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7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건의사항 관리</a:t>
                      </a:r>
                      <a:r>
                        <a:rPr lang="en-US" altLang="ko-KR" sz="17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7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7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13"/>
          <p:cNvGraphicFramePr>
            <a:graphicFrameLocks noGrp="1"/>
          </p:cNvGraphicFramePr>
          <p:nvPr/>
        </p:nvGraphicFramePr>
        <p:xfrm>
          <a:off x="8715788" y="1197605"/>
          <a:ext cx="3162298" cy="535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38547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건의사항 내용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목록이동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삭제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답변 입력 창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4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/>
                        <a:t>등록 버튼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457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72126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건의사항 관리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회원이나 외부인이 올린 건의사항을 확인하고 수정 및 삭제할 수 있으며 해당 건의에 대한 답변을 달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19095"/>
            <a:ext cx="8715788" cy="4769834"/>
          </a:xfrm>
          <a:prstGeom prst="rect">
            <a:avLst/>
          </a:prstGeom>
        </p:spPr>
      </p:pic>
      <p:sp>
        <p:nvSpPr>
          <p:cNvPr id="5" name="타원 12"/>
          <p:cNvSpPr/>
          <p:nvPr/>
        </p:nvSpPr>
        <p:spPr>
          <a:xfrm>
            <a:off x="2379662" y="2725589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6" name="타원 11"/>
          <p:cNvSpPr/>
          <p:nvPr/>
        </p:nvSpPr>
        <p:spPr>
          <a:xfrm>
            <a:off x="2240324" y="380401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7" name="타원 17"/>
          <p:cNvSpPr/>
          <p:nvPr/>
        </p:nvSpPr>
        <p:spPr>
          <a:xfrm>
            <a:off x="3409393" y="4118221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9"/>
          <p:cNvSpPr/>
          <p:nvPr/>
        </p:nvSpPr>
        <p:spPr>
          <a:xfrm>
            <a:off x="2240324" y="4396896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25"/>
          <p:cNvSpPr/>
          <p:nvPr/>
        </p:nvSpPr>
        <p:spPr>
          <a:xfrm>
            <a:off x="7175936" y="493425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5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2593" y="1711681"/>
            <a:ext cx="5617999" cy="4294154"/>
          </a:xfrm>
          <a:prstGeom prst="rect">
            <a:avLst/>
          </a:prstGeom>
        </p:spPr>
      </p:pic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Join Page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A-002-001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Join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9" name="타원 12"/>
          <p:cNvSpPr/>
          <p:nvPr/>
        </p:nvSpPr>
        <p:spPr>
          <a:xfrm>
            <a:off x="2657475" y="239268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11"/>
          <p:cNvSpPr/>
          <p:nvPr/>
        </p:nvSpPr>
        <p:spPr>
          <a:xfrm>
            <a:off x="6096000" y="2532017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11" name="타원 17"/>
          <p:cNvSpPr/>
          <p:nvPr/>
        </p:nvSpPr>
        <p:spPr>
          <a:xfrm>
            <a:off x="3786426" y="4515099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4" name="표 2"/>
          <p:cNvGraphicFramePr>
            <a:graphicFrameLocks noGrp="1"/>
          </p:cNvGraphicFramePr>
          <p:nvPr/>
        </p:nvGraphicFramePr>
        <p:xfrm>
          <a:off x="8686800" y="1211405"/>
          <a:ext cx="3162298" cy="5351669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9028"/>
                <a:gridCol w="2593270"/>
              </a:tblGrid>
              <a:tr h="53074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307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인적사항 입력 필드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7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유효성 검사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중복검사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7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가입하기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2880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29989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회원가입 페이지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이름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확인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 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E-mail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을 입력하여 가입할 수 있으며 모든 항목은 정해진 정규식으로 유효성 검사를 실행하고 통과하거나 위반될경우 회원가입이 불가능하다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4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676" y="1415214"/>
            <a:ext cx="5663230" cy="4929706"/>
          </a:xfrm>
          <a:prstGeom prst="rect">
            <a:avLst/>
          </a:prstGeom>
        </p:spPr>
      </p:pic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Login Page 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A-003-001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Login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7" name="타원 12"/>
          <p:cNvSpPr/>
          <p:nvPr/>
        </p:nvSpPr>
        <p:spPr>
          <a:xfrm>
            <a:off x="2717006" y="2253342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8" name="타원 11"/>
          <p:cNvSpPr/>
          <p:nvPr/>
        </p:nvSpPr>
        <p:spPr>
          <a:xfrm>
            <a:off x="3461147" y="295303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7"/>
          <p:cNvSpPr/>
          <p:nvPr/>
        </p:nvSpPr>
        <p:spPr>
          <a:xfrm>
            <a:off x="2856343" y="3560871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18"/>
          <p:cNvSpPr/>
          <p:nvPr/>
        </p:nvSpPr>
        <p:spPr>
          <a:xfrm>
            <a:off x="4651328" y="4413271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5</a:t>
            </a:r>
            <a:endParaRPr lang="ko-KR" altLang="en-US" sz="1600" b="1">
              <a:latin typeface="Bebas"/>
            </a:endParaRPr>
          </a:p>
        </p:txBody>
      </p:sp>
      <p:sp>
        <p:nvSpPr>
          <p:cNvPr id="11" name="타원 19"/>
          <p:cNvSpPr/>
          <p:nvPr/>
        </p:nvSpPr>
        <p:spPr>
          <a:xfrm>
            <a:off x="3182472" y="4134595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4" name="표 2"/>
          <p:cNvGraphicFramePr>
            <a:graphicFrameLocks noGrp="1"/>
          </p:cNvGraphicFramePr>
          <p:nvPr/>
        </p:nvGraphicFramePr>
        <p:xfrm>
          <a:off x="8697594" y="888341"/>
          <a:ext cx="3163640" cy="5460825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70935"/>
                <a:gridCol w="2592705"/>
              </a:tblGrid>
              <a:tr h="44634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</a:t>
                      </a: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디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</a:t>
                      </a:r>
                      <a:endParaRPr lang="ko-KR" altLang="en-US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입력 필드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로그인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카카오 로그인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찾기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관리자로그인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38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06807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로그인 페이지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회원의 로그인을 위한 페이지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아이디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찾기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버튼이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8397" y="2141677"/>
            <a:ext cx="5144018" cy="3443008"/>
          </a:xfrm>
          <a:prstGeom prst="rect">
            <a:avLst/>
          </a:prstGeom>
        </p:spPr>
      </p:pic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330201" y="283285"/>
          <a:ext cx="11526095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16430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Find</a:t>
                      </a:r>
                      <a:r>
                        <a:rPr lang="en-US" altLang="ko-KR" sz="17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ID,PW page</a:t>
                      </a:r>
                      <a:endParaRPr lang="en-US" altLang="ko-KR" sz="1700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A-004-001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Find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ID,PW page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7" name="타원 12"/>
          <p:cNvSpPr/>
          <p:nvPr/>
        </p:nvSpPr>
        <p:spPr>
          <a:xfrm>
            <a:off x="1764506" y="3584506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8" name="타원 11"/>
          <p:cNvSpPr/>
          <p:nvPr/>
        </p:nvSpPr>
        <p:spPr>
          <a:xfrm>
            <a:off x="2230834" y="4118221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7"/>
          <p:cNvSpPr/>
          <p:nvPr/>
        </p:nvSpPr>
        <p:spPr>
          <a:xfrm>
            <a:off x="3900406" y="3584506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11" name="타원 19"/>
          <p:cNvSpPr/>
          <p:nvPr/>
        </p:nvSpPr>
        <p:spPr>
          <a:xfrm>
            <a:off x="4179081" y="425755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3" name="표 2"/>
          <p:cNvGraphicFramePr>
            <a:graphicFrameLocks noGrp="1"/>
          </p:cNvGraphicFramePr>
          <p:nvPr/>
        </p:nvGraphicFramePr>
        <p:xfrm>
          <a:off x="8498284" y="1020944"/>
          <a:ext cx="3162298" cy="5778866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9028"/>
                <a:gridCol w="2593270"/>
              </a:tblGrid>
              <a:tr h="53074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307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이메일 입력창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7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아이디 찾기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4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ID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입력창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649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찾기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2880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29989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아이디 찾기 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아이디를 분실한 회원은 가입 시 입력한 이메일을 입력하여 아이디를 볼 수 있다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4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비밀번호 찾기 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비밀번호를 분실한 회원은 가입 시 입력한 아이디를 입력하면 가입시 입력한 이메일 주소로 난수로 이루어진 임시비밀번호를 받아볼 수 있다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4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rcRect l="23190"/>
          <a:stretch>
            <a:fillRect/>
          </a:stretch>
        </p:blipFill>
        <p:spPr>
          <a:xfrm>
            <a:off x="686313" y="1020944"/>
            <a:ext cx="6505460" cy="5090551"/>
          </a:xfrm>
          <a:prstGeom prst="rect">
            <a:avLst/>
          </a:prstGeom>
        </p:spPr>
      </p:pic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Notice Page (1)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A-005-001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Notice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 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7" name="타원 12"/>
          <p:cNvSpPr/>
          <p:nvPr/>
        </p:nvSpPr>
        <p:spPr>
          <a:xfrm>
            <a:off x="1278334" y="3010987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8" name="타원 11"/>
          <p:cNvSpPr/>
          <p:nvPr/>
        </p:nvSpPr>
        <p:spPr>
          <a:xfrm>
            <a:off x="5956662" y="2435087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2" name="표 2"/>
          <p:cNvGraphicFramePr>
            <a:graphicFrameLocks noGrp="1"/>
          </p:cNvGraphicFramePr>
          <p:nvPr/>
        </p:nvGraphicFramePr>
        <p:xfrm>
          <a:off x="8699501" y="817556"/>
          <a:ext cx="3162298" cy="4572769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9028"/>
                <a:gridCol w="2593270"/>
              </a:tblGrid>
              <a:tr h="62235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223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공지사항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</a:t>
                      </a: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목록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23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공지사항 글쓰기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912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616579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공지사항</a:t>
                      </a: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관리자에게만 노출되는 글쓰기 버튼을 통해 공지사항을 등록할 수 있고 일반회원은 목록 열람 가능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29240"/>
          <a:stretch>
            <a:fillRect/>
          </a:stretch>
        </p:blipFill>
        <p:spPr>
          <a:xfrm>
            <a:off x="2217156" y="1070819"/>
            <a:ext cx="5185845" cy="5787181"/>
          </a:xfrm>
          <a:prstGeom prst="rect">
            <a:avLst/>
          </a:prstGeom>
        </p:spPr>
      </p:pic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330201" y="283285"/>
          <a:ext cx="11531598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1921933"/>
                <a:gridCol w="192193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Notice Page (2)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A-005-002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Notice Page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7" name="타원 12"/>
          <p:cNvSpPr/>
          <p:nvPr/>
        </p:nvSpPr>
        <p:spPr>
          <a:xfrm>
            <a:off x="2359818" y="217600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8" name="타원 11"/>
          <p:cNvSpPr/>
          <p:nvPr/>
        </p:nvSpPr>
        <p:spPr>
          <a:xfrm>
            <a:off x="2922597" y="6066246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9" name="타원 17"/>
          <p:cNvSpPr/>
          <p:nvPr/>
        </p:nvSpPr>
        <p:spPr>
          <a:xfrm>
            <a:off x="3579335" y="6093571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3" name="표 2"/>
          <p:cNvGraphicFramePr>
            <a:graphicFrameLocks noGrp="1"/>
          </p:cNvGraphicFramePr>
          <p:nvPr/>
        </p:nvGraphicFramePr>
        <p:xfrm>
          <a:off x="8699501" y="1070818"/>
          <a:ext cx="3162298" cy="5301428"/>
        </p:xfrm>
        <a:graphic>
          <a:graphicData uri="http://schemas.openxmlformats.org/drawingml/2006/table">
            <a:tbl>
              <a:tblPr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9028"/>
                <a:gridCol w="2593270"/>
              </a:tblGrid>
              <a:tr h="46488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135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상세글의 글번호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제목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작성자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작성일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조회수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488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목록보기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354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관리자용 공지 수정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삭제버튼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354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31035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공지사항 상세보기 페이지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공지글의 상세보기는 모두 가능하지만 수정과 삭제버튼은 관리자에게만 노출된다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332952" y="156431"/>
          <a:ext cx="11526095" cy="737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21933"/>
                <a:gridCol w="2075180"/>
                <a:gridCol w="176318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Interview Page (1)</a:t>
                      </a:r>
                      <a:endParaRPr lang="en-US" altLang="ko-KR" sz="17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A-006-001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Interview Page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13"/>
          <p:cNvGraphicFramePr>
            <a:graphicFrameLocks noGrp="1"/>
          </p:cNvGraphicFramePr>
          <p:nvPr/>
        </p:nvGraphicFramePr>
        <p:xfrm>
          <a:off x="8699501" y="1020944"/>
          <a:ext cx="3162298" cy="408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시작하기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면접질문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면접봇을 통해 음성면접 연습을 할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32216"/>
            <a:ext cx="7939288" cy="5725783"/>
          </a:xfrm>
          <a:prstGeom prst="rect">
            <a:avLst/>
          </a:prstGeom>
        </p:spPr>
      </p:pic>
      <p:sp>
        <p:nvSpPr>
          <p:cNvPr id="8" name="타원 12"/>
          <p:cNvSpPr/>
          <p:nvPr/>
        </p:nvSpPr>
        <p:spPr>
          <a:xfrm>
            <a:off x="4076303" y="4987776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3"/>
          <p:cNvGraphicFramePr>
            <a:graphicFrameLocks noGrp="1"/>
          </p:cNvGraphicFramePr>
          <p:nvPr/>
        </p:nvGraphicFramePr>
        <p:xfrm>
          <a:off x="8699501" y="1020944"/>
          <a:ext cx="3162298" cy="532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8"/>
                <a:gridCol w="2593270"/>
              </a:tblGrid>
              <a:tr h="412589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Detail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면접질문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음성인식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답변 저장 버튼</a:t>
                      </a:r>
                      <a:endParaRPr lang="ko-KR" altLang="en-US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258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질문 바꾸기 버튼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3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Detail</a:t>
                      </a:r>
                      <a:endParaRPr lang="en-US" altLang="ko-KR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39001">
                <a:tc gridSpan="2"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면접질문 페이지 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: 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면접질문이 주어지며 마이크 버튼을 눌러 음성답변을 한 뒤 저장하거나 질문을 바꿀 수 있다</a:t>
                      </a:r>
                      <a:r>
                        <a:rPr lang="en-US" altLang="ko-KR" sz="1600" baseline="0">
                          <a:solidFill>
                            <a:schemeClr val="tx1"/>
                          </a:solidFill>
                          <a:latin typeface="나눔스퀘어 Light"/>
                          <a:ea typeface="나눔스퀘어 Light"/>
                        </a:rPr>
                        <a:t>.</a:t>
                      </a:r>
                      <a:endParaRPr lang="en-US" altLang="ko-KR" sz="1600" baseline="0">
                        <a:solidFill>
                          <a:schemeClr val="tx1"/>
                        </a:solidFill>
                        <a:latin typeface="나눔스퀘어 Light"/>
                        <a:ea typeface="나눔스퀘어 Light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8354" y="1341761"/>
            <a:ext cx="6775164" cy="4682341"/>
          </a:xfrm>
          <a:prstGeom prst="rect">
            <a:avLst/>
          </a:prstGeom>
        </p:spPr>
      </p:pic>
      <p:sp>
        <p:nvSpPr>
          <p:cNvPr id="9" name="타원 12"/>
          <p:cNvSpPr/>
          <p:nvPr/>
        </p:nvSpPr>
        <p:spPr>
          <a:xfrm>
            <a:off x="3510756" y="2566838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1</a:t>
            </a:r>
            <a:endParaRPr lang="ko-KR" altLang="en-US" sz="1600" b="1">
              <a:latin typeface="Bebas"/>
            </a:endParaRPr>
          </a:p>
        </p:txBody>
      </p:sp>
      <p:sp>
        <p:nvSpPr>
          <p:cNvPr id="10" name="타원 11"/>
          <p:cNvSpPr/>
          <p:nvPr/>
        </p:nvSpPr>
        <p:spPr>
          <a:xfrm>
            <a:off x="4670742" y="3543594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2</a:t>
            </a:r>
            <a:endParaRPr lang="ko-KR" altLang="en-US" sz="1600" b="1">
              <a:latin typeface="Bebas"/>
            </a:endParaRPr>
          </a:p>
        </p:txBody>
      </p:sp>
      <p:sp>
        <p:nvSpPr>
          <p:cNvPr id="11" name="타원 17"/>
          <p:cNvSpPr/>
          <p:nvPr/>
        </p:nvSpPr>
        <p:spPr>
          <a:xfrm>
            <a:off x="4017261" y="4525020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3</a:t>
            </a:r>
            <a:endParaRPr lang="ko-KR" altLang="en-US" sz="1600" b="1">
              <a:latin typeface="Bebas"/>
            </a:endParaRPr>
          </a:p>
        </p:txBody>
      </p:sp>
      <p:sp>
        <p:nvSpPr>
          <p:cNvPr id="13" name="타원 19"/>
          <p:cNvSpPr/>
          <p:nvPr/>
        </p:nvSpPr>
        <p:spPr>
          <a:xfrm>
            <a:off x="4017261" y="4918423"/>
            <a:ext cx="278675" cy="278675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latin typeface="Bebas"/>
              </a:rPr>
              <a:t>4</a:t>
            </a:r>
            <a:endParaRPr lang="ko-KR" altLang="en-US" sz="1600" b="1">
              <a:latin typeface="Bebas"/>
            </a:endParaRPr>
          </a:p>
        </p:txBody>
      </p:sp>
      <p:graphicFrame>
        <p:nvGraphicFramePr>
          <p:cNvPr id="14" name="표 1"/>
          <p:cNvGraphicFramePr>
            <a:graphicFrameLocks noGrp="1"/>
          </p:cNvGraphicFramePr>
          <p:nvPr/>
        </p:nvGraphicFramePr>
        <p:xfrm>
          <a:off x="332952" y="156431"/>
          <a:ext cx="11526095" cy="737659"/>
        </p:xfrm>
        <a:graphic>
          <a:graphicData uri="http://schemas.openxmlformats.org/drawingml/2006/table">
            <a:tbl>
              <a:tblPr firstRow="1" bandRow="1">
                <a:tableStyle styleId="{0505E3EF-67EA-436B-97B2-0124C06EBD24}" styleName="보통 스타일 4 - 강조 3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3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921933"/>
                <a:gridCol w="2124790"/>
                <a:gridCol w="1713573"/>
                <a:gridCol w="2616201"/>
                <a:gridCol w="1227665"/>
                <a:gridCol w="19219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Page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Title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Interview Page (2)</a:t>
                      </a:r>
                      <a:endParaRPr lang="en-US" altLang="ko-KR" sz="170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Screen</a:t>
                      </a:r>
                      <a:r>
                        <a:rPr lang="en-US" altLang="ko-KR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ID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A-007-001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Date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2021.04.20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Interview Page</a:t>
                      </a:r>
                      <a:r>
                        <a:rPr lang="en-US" altLang="ko-KR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 </a:t>
                      </a:r>
                      <a:r>
                        <a:rPr lang="ko-KR" altLang="en-US" sz="1800" baseline="0">
                          <a:solidFill>
                            <a:schemeClr val="tx1"/>
                          </a:solidFill>
                          <a:latin typeface="나눔스퀘어OTF Bold"/>
                          <a:ea typeface="나눔스퀘어OTF Bold"/>
                        </a:rPr>
                        <a:t>구성</a:t>
                      </a:r>
                      <a:endParaRPr lang="ko-KR" altLang="en-US" sz="1800" baseline="0">
                        <a:solidFill>
                          <a:schemeClr val="tx1"/>
                        </a:solidFill>
                        <a:latin typeface="나눔스퀘어OTF Bold"/>
                        <a:ea typeface="나눔스퀘어OTF Bold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1295</ep:Words>
  <ep:PresentationFormat>화면 슬라이드 쇼(4:3)</ep:PresentationFormat>
  <ep:Paragraphs>95</ep:Paragraphs>
  <ep:Slides>27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한컴오피스</vt:lpstr>
      <vt:lpstr>백수탈출 화면정의서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2021-04-19T01:31:17.224</dcterms:created>
  <dc:creator>PC22</dc:creator>
  <cp:lastModifiedBy>PC22</cp:lastModifiedBy>
  <dcterms:modified xsi:type="dcterms:W3CDTF">2021-04-20T02:21:11.610</dcterms:modified>
  <cp:revision>27</cp:revision>
  <dc:title>화면정의서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