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9" r:id="rId4"/>
    <p:sldId id="276" r:id="rId5"/>
    <p:sldId id="283" r:id="rId6"/>
    <p:sldId id="258" r:id="rId7"/>
    <p:sldId id="262" r:id="rId8"/>
    <p:sldId id="263" r:id="rId9"/>
    <p:sldId id="265" r:id="rId10"/>
    <p:sldId id="267" r:id="rId11"/>
    <p:sldId id="268" r:id="rId12"/>
    <p:sldId id="279" r:id="rId13"/>
    <p:sldId id="280" r:id="rId14"/>
    <p:sldId id="281" r:id="rId15"/>
    <p:sldId id="282" r:id="rId16"/>
    <p:sldId id="284" r:id="rId17"/>
    <p:sldId id="285" r:id="rId18"/>
    <p:sldId id="329" r:id="rId19"/>
    <p:sldId id="286" r:id="rId20"/>
    <p:sldId id="287" r:id="rId21"/>
    <p:sldId id="290" r:id="rId22"/>
    <p:sldId id="291" r:id="rId23"/>
    <p:sldId id="292" r:id="rId24"/>
    <p:sldId id="293" r:id="rId25"/>
    <p:sldId id="296" r:id="rId26"/>
    <p:sldId id="328" r:id="rId27"/>
    <p:sldId id="300" r:id="rId28"/>
    <p:sldId id="297" r:id="rId29"/>
    <p:sldId id="299" r:id="rId30"/>
    <p:sldId id="298" r:id="rId31"/>
    <p:sldId id="323" r:id="rId32"/>
    <p:sldId id="302" r:id="rId33"/>
    <p:sldId id="303" r:id="rId34"/>
    <p:sldId id="330" r:id="rId35"/>
    <p:sldId id="304" r:id="rId36"/>
    <p:sldId id="294" r:id="rId37"/>
    <p:sldId id="260" r:id="rId38"/>
    <p:sldId id="307" r:id="rId39"/>
    <p:sldId id="295" r:id="rId40"/>
    <p:sldId id="301" r:id="rId41"/>
    <p:sldId id="306" r:id="rId42"/>
    <p:sldId id="308" r:id="rId43"/>
    <p:sldId id="309" r:id="rId44"/>
    <p:sldId id="324" r:id="rId45"/>
    <p:sldId id="310" r:id="rId46"/>
    <p:sldId id="322" r:id="rId47"/>
    <p:sldId id="32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세웅" initials="박" lastIdx="1" clrIdx="0">
    <p:extLst>
      <p:ext uri="{19B8F6BF-5375-455C-9EA6-DF929625EA0E}">
        <p15:presenceInfo xmlns:p15="http://schemas.microsoft.com/office/powerpoint/2012/main" userId="S::20141209@o365.hanbat.ac.kr::975cb638-d2c5-4271-b655-1408c48390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9115E-8B49-4CFE-A488-1A2964DC5B3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AB3C-CC6A-4295-B1F3-7690C3BDB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7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85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42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78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81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162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7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6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85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346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9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61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89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368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48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76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99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62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402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4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09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681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718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801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108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500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284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017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056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361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08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67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488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350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844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9473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019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925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201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793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05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29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42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23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7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165350" y="609601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16710" y="2420621"/>
            <a:ext cx="7421880" cy="859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</a:t>
            </a:r>
            <a:r>
              <a:rPr lang="en-US" altLang="ko-KR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프로젝트명 </a:t>
            </a:r>
            <a:r>
              <a:rPr lang="en-US" altLang="ko-KR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PPAP</a:t>
            </a:r>
            <a:endParaRPr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19606" y="836930"/>
            <a:ext cx="6270625" cy="116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ko-KR" altLang="en-US" sz="2600" dirty="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sz="6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988301" y="4293235"/>
            <a:ext cx="2566035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660900" y="9674225"/>
            <a:ext cx="33274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700"/>
            </a:pP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1593851" y="609600"/>
            <a:ext cx="7310755" cy="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>
            <a:off x="1521461" y="2251710"/>
            <a:ext cx="7310755" cy="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1581150" y="3510915"/>
            <a:ext cx="7308850" cy="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67640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676400" y="609600"/>
            <a:ext cx="91440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br>
              <a:rPr lang="ko-KR" altLang="en-US" sz="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676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676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3"/>
          <p:cNvGraphicFramePr/>
          <p:nvPr>
            <p:extLst>
              <p:ext uri="{D42A27DB-BD31-4B8C-83A1-F6EECF244321}">
                <p14:modId xmlns:p14="http://schemas.microsoft.com/office/powerpoint/2010/main" val="1806064368"/>
              </p:ext>
            </p:extLst>
          </p:nvPr>
        </p:nvGraphicFramePr>
        <p:xfrm>
          <a:off x="1896704" y="5085184"/>
          <a:ext cx="4199300" cy="1368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</a:tblPr>
              <a:tblGrid>
                <a:gridCol w="13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</a:t>
                      </a: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??</a:t>
                      </a:r>
                      <a:r>
                        <a:rPr 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???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2021.04.20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722580736"/>
              </p:ext>
            </p:extLst>
          </p:nvPr>
        </p:nvGraphicFramePr>
        <p:xfrm>
          <a:off x="1613833" y="248130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 ID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C0C0C"/>
                          </a:solidFill>
                        </a:rPr>
                        <a:t>MY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page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나의 정보를 볼 수 있는 화면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613833" y="1328201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82886194"/>
              </p:ext>
            </p:extLst>
          </p:nvPr>
        </p:nvGraphicFramePr>
        <p:xfrm>
          <a:off x="8088580" y="248130"/>
          <a:ext cx="2615575" cy="4027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 Description</a:t>
                      </a:r>
                      <a:endParaRPr sz="1200" b="1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정기권이용내역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 예약 이용내역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 환불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수정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회원가입 후 로그인을 통해 자신의 예약내역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정보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회원탈퇴등을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확인할 수 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71650E6-CB02-4A3B-B129-335FAE57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05" y="1978755"/>
            <a:ext cx="6074186" cy="3596400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6219491B-E4EC-4600-9973-52305A595230}"/>
              </a:ext>
            </a:extLst>
          </p:cNvPr>
          <p:cNvSpPr/>
          <p:nvPr/>
        </p:nvSpPr>
        <p:spPr>
          <a:xfrm>
            <a:off x="6064899" y="474428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4EF05EF9-6804-40E5-879A-FC47DC5665AA}"/>
              </a:ext>
            </a:extLst>
          </p:cNvPr>
          <p:cNvSpPr/>
          <p:nvPr/>
        </p:nvSpPr>
        <p:spPr>
          <a:xfrm>
            <a:off x="6709803" y="4744282"/>
            <a:ext cx="310291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783FAB58-9CAF-438C-B292-E966CEAD72EA}"/>
              </a:ext>
            </a:extLst>
          </p:cNvPr>
          <p:cNvSpPr/>
          <p:nvPr/>
        </p:nvSpPr>
        <p:spPr>
          <a:xfrm>
            <a:off x="5902936" y="529761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01FF9928-92EB-4761-8C3E-F71D609C6F60}"/>
              </a:ext>
            </a:extLst>
          </p:cNvPr>
          <p:cNvSpPr/>
          <p:nvPr/>
        </p:nvSpPr>
        <p:spPr>
          <a:xfrm>
            <a:off x="6538988" y="546634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4B1C997B-C455-4106-8241-FB5F05424B50}"/>
              </a:ext>
            </a:extLst>
          </p:cNvPr>
          <p:cNvSpPr/>
          <p:nvPr/>
        </p:nvSpPr>
        <p:spPr>
          <a:xfrm>
            <a:off x="7540347" y="517177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7D124DE-C704-468C-AD70-F270049505A6}"/>
              </a:ext>
            </a:extLst>
          </p:cNvPr>
          <p:cNvSpPr/>
          <p:nvPr/>
        </p:nvSpPr>
        <p:spPr>
          <a:xfrm>
            <a:off x="1206502" y="1913441"/>
            <a:ext cx="498800" cy="437874"/>
          </a:xfrm>
          <a:prstGeom prst="rightArrow">
            <a:avLst>
              <a:gd name="adj1" fmla="val 20167"/>
              <a:gd name="adj2" fmla="val 372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8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729982689"/>
              </p:ext>
            </p:extLst>
          </p:nvPr>
        </p:nvGraphicFramePr>
        <p:xfrm>
          <a:off x="2248967" y="258434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정기권 이용내역 클릭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정기권 이용여부를 확인 할 수 있는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01016" y="121400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221526644"/>
              </p:ext>
            </p:extLst>
          </p:nvPr>
        </p:nvGraphicFramePr>
        <p:xfrm>
          <a:off x="8967229" y="420482"/>
          <a:ext cx="2615575" cy="42075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0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정기권이용내역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ko-KR" alt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ko-KR" alt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3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39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로그인 이후 구매한 정기권을 확인하고 싶으면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 이용내역을 통해 확인 가능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년도와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월을 선택하여 검색이 가능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기능을 통해 전체 목록 조회가능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ECBB5AD-FDA9-4A8E-87FF-4A1E03D3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7" y="3728896"/>
            <a:ext cx="6602945" cy="1587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601291-2568-46F5-BED3-EC24DFA3B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915" y="1922525"/>
            <a:ext cx="3839111" cy="150516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D51D36-FCB2-48A7-B6FC-CF895A6794D9}"/>
              </a:ext>
            </a:extLst>
          </p:cNvPr>
          <p:cNvCxnSpPr>
            <a:cxnSpLocks/>
          </p:cNvCxnSpPr>
          <p:nvPr/>
        </p:nvCxnSpPr>
        <p:spPr>
          <a:xfrm flipH="1">
            <a:off x="4338883" y="1484668"/>
            <a:ext cx="121759" cy="574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929B3910-C5DD-4DA4-ACD7-1C2CA1F857E3}"/>
              </a:ext>
            </a:extLst>
          </p:cNvPr>
          <p:cNvSpPr/>
          <p:nvPr/>
        </p:nvSpPr>
        <p:spPr>
          <a:xfrm>
            <a:off x="5906045" y="390262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4EADD45C-80AF-4049-95A4-E744F8A7B8E6}"/>
              </a:ext>
            </a:extLst>
          </p:cNvPr>
          <p:cNvSpPr/>
          <p:nvPr/>
        </p:nvSpPr>
        <p:spPr>
          <a:xfrm>
            <a:off x="7943229" y="390262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96B574BB-271F-480B-985B-F88175569B74}"/>
              </a:ext>
            </a:extLst>
          </p:cNvPr>
          <p:cNvSpPr/>
          <p:nvPr/>
        </p:nvSpPr>
        <p:spPr>
          <a:xfrm>
            <a:off x="3427971" y="196526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20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0B3B854-21A4-4D95-82CC-63C9E164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08" y="4174264"/>
            <a:ext cx="6776512" cy="1142950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474970528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일반 예약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일반 예약이용내역을 확인하는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532209931"/>
              </p:ext>
            </p:extLst>
          </p:nvPr>
        </p:nvGraphicFramePr>
        <p:xfrm>
          <a:off x="8957537" y="1202588"/>
          <a:ext cx="2615575" cy="40037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일반예약 내역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로그인 이후 구매한 일일권을 확인하고 싶으면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일일권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이용내역을 통해 확인 가능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년도와 월을 선택하여 검색이 가능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기능을 통해 전체 목록 조회가능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정기권을 구매한 사용자는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일권 구매가 불가능함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5DA62EF-C70E-401C-B0D0-0C166553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37" y="1923840"/>
            <a:ext cx="3839111" cy="150516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7AD19-8F5F-4F3C-BF41-DD50B62E50E9}"/>
              </a:ext>
            </a:extLst>
          </p:cNvPr>
          <p:cNvCxnSpPr>
            <a:cxnSpLocks/>
          </p:cNvCxnSpPr>
          <p:nvPr/>
        </p:nvCxnSpPr>
        <p:spPr>
          <a:xfrm flipH="1">
            <a:off x="6200524" y="1540786"/>
            <a:ext cx="121759" cy="574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1CE4983B-2456-4031-9619-A54631295843}"/>
              </a:ext>
            </a:extLst>
          </p:cNvPr>
          <p:cNvSpPr/>
          <p:nvPr/>
        </p:nvSpPr>
        <p:spPr>
          <a:xfrm>
            <a:off x="5317264" y="186437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A5BC5B26-C835-4577-AE74-A1CFEF446A03}"/>
              </a:ext>
            </a:extLst>
          </p:cNvPr>
          <p:cNvSpPr/>
          <p:nvPr/>
        </p:nvSpPr>
        <p:spPr>
          <a:xfrm>
            <a:off x="6200524" y="432966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8;p15">
            <a:extLst>
              <a:ext uri="{FF2B5EF4-FFF2-40B4-BE49-F238E27FC236}">
                <a16:creationId xmlns:a16="http://schemas.microsoft.com/office/drawing/2014/main" id="{432BE738-8FEA-447E-AE3E-664A8093B8BC}"/>
              </a:ext>
            </a:extLst>
          </p:cNvPr>
          <p:cNvSpPr/>
          <p:nvPr/>
        </p:nvSpPr>
        <p:spPr>
          <a:xfrm>
            <a:off x="8062926" y="4307518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481324306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정기권 환불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정기권 환불페이지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882585081"/>
              </p:ext>
            </p:extLst>
          </p:nvPr>
        </p:nvGraphicFramePr>
        <p:xfrm>
          <a:off x="8957537" y="1202588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 환불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환불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환불 후 화면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정기권 구매 후 환불버튼을 눌렀을 경우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정기권 환불 완료가 되는 페이지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41BB4A90-FE35-43CF-8A5A-E5CECD71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77" y="4914843"/>
            <a:ext cx="6509181" cy="1205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3D5A4-DBEA-4E30-9B05-38115476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83" y="1249832"/>
            <a:ext cx="3839111" cy="15051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C6B3D-29B9-4008-BC0E-425AAE09B585}"/>
              </a:ext>
            </a:extLst>
          </p:cNvPr>
          <p:cNvCxnSpPr>
            <a:cxnSpLocks/>
          </p:cNvCxnSpPr>
          <p:nvPr/>
        </p:nvCxnSpPr>
        <p:spPr>
          <a:xfrm>
            <a:off x="2985240" y="2364820"/>
            <a:ext cx="621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8FD981F-067A-4D69-98D0-C2D63212C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272" y="3064914"/>
            <a:ext cx="6369732" cy="1543951"/>
          </a:xfrm>
          <a:prstGeom prst="rect">
            <a:avLst/>
          </a:prstGeom>
        </p:spPr>
      </p:pic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CAE3786E-7D15-4364-8567-C47A4100DA9A}"/>
              </a:ext>
            </a:extLst>
          </p:cNvPr>
          <p:cNvSpPr/>
          <p:nvPr/>
        </p:nvSpPr>
        <p:spPr>
          <a:xfrm>
            <a:off x="3493583" y="197464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10E58D29-CC78-4865-99D2-CB49CDE66B42}"/>
              </a:ext>
            </a:extLst>
          </p:cNvPr>
          <p:cNvSpPr/>
          <p:nvPr/>
        </p:nvSpPr>
        <p:spPr>
          <a:xfrm>
            <a:off x="7598755" y="348301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8;p15">
            <a:extLst>
              <a:ext uri="{FF2B5EF4-FFF2-40B4-BE49-F238E27FC236}">
                <a16:creationId xmlns:a16="http://schemas.microsoft.com/office/drawing/2014/main" id="{2BEBE458-31C2-486D-9B0C-9E1F300F6160}"/>
              </a:ext>
            </a:extLst>
          </p:cNvPr>
          <p:cNvSpPr/>
          <p:nvPr/>
        </p:nvSpPr>
        <p:spPr>
          <a:xfrm>
            <a:off x="7603973" y="518031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3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2EAE9-7383-406F-AF5A-8D83877E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08" y="2767703"/>
            <a:ext cx="6198281" cy="3540172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046104505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정보수정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나의 정보를 확인하고 수정하는 화면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446330358"/>
              </p:ext>
            </p:extLst>
          </p:nvPr>
        </p:nvGraphicFramePr>
        <p:xfrm>
          <a:off x="8908219" y="250160"/>
          <a:ext cx="2615575" cy="4704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회원의 정보를 수정하기 위해 이름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전화번호를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수정후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수정버튼을 클릭하면 수정이 완료됨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033D5A4-DBEA-4E30-9B05-38115476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907" y="1202588"/>
            <a:ext cx="3839111" cy="15051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C6B3D-29B9-4008-BC0E-425AAE09B585}"/>
              </a:ext>
            </a:extLst>
          </p:cNvPr>
          <p:cNvCxnSpPr>
            <a:cxnSpLocks/>
          </p:cNvCxnSpPr>
          <p:nvPr/>
        </p:nvCxnSpPr>
        <p:spPr>
          <a:xfrm flipV="1">
            <a:off x="5268749" y="2602220"/>
            <a:ext cx="0" cy="456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/2 액자 5">
            <a:extLst>
              <a:ext uri="{FF2B5EF4-FFF2-40B4-BE49-F238E27FC236}">
                <a16:creationId xmlns:a16="http://schemas.microsoft.com/office/drawing/2014/main" id="{F430B0A4-5E50-4A36-BD05-74DF54C684E0}"/>
              </a:ext>
            </a:extLst>
          </p:cNvPr>
          <p:cNvSpPr/>
          <p:nvPr/>
        </p:nvSpPr>
        <p:spPr>
          <a:xfrm rot="13432583">
            <a:off x="2411717" y="5535535"/>
            <a:ext cx="183006" cy="328554"/>
          </a:xfrm>
          <a:prstGeom prst="halfFrame">
            <a:avLst>
              <a:gd name="adj1" fmla="val 8117"/>
              <a:gd name="adj2" fmla="val 2590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8EC0A000-C66D-428B-AAE5-E5582C3E50C8}"/>
              </a:ext>
            </a:extLst>
          </p:cNvPr>
          <p:cNvSpPr/>
          <p:nvPr/>
        </p:nvSpPr>
        <p:spPr>
          <a:xfrm>
            <a:off x="4848016" y="251003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A96FA7A6-1CDF-41FB-8C66-F387004E06C5}"/>
              </a:ext>
            </a:extLst>
          </p:cNvPr>
          <p:cNvSpPr/>
          <p:nvPr/>
        </p:nvSpPr>
        <p:spPr>
          <a:xfrm>
            <a:off x="1975993" y="341450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C7144E97-B000-446C-A3F0-8AD69B12EFA0}"/>
              </a:ext>
            </a:extLst>
          </p:cNvPr>
          <p:cNvSpPr/>
          <p:nvPr/>
        </p:nvSpPr>
        <p:spPr>
          <a:xfrm>
            <a:off x="1971410" y="394013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8;p15">
            <a:extLst>
              <a:ext uri="{FF2B5EF4-FFF2-40B4-BE49-F238E27FC236}">
                <a16:creationId xmlns:a16="http://schemas.microsoft.com/office/drawing/2014/main" id="{AD193847-D4A0-4545-8451-9A660D73DB6D}"/>
              </a:ext>
            </a:extLst>
          </p:cNvPr>
          <p:cNvSpPr/>
          <p:nvPr/>
        </p:nvSpPr>
        <p:spPr>
          <a:xfrm>
            <a:off x="1971410" y="4421598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8;p15">
            <a:extLst>
              <a:ext uri="{FF2B5EF4-FFF2-40B4-BE49-F238E27FC236}">
                <a16:creationId xmlns:a16="http://schemas.microsoft.com/office/drawing/2014/main" id="{F26ABF93-CB01-4756-B849-D80F79A66649}"/>
              </a:ext>
            </a:extLst>
          </p:cNvPr>
          <p:cNvSpPr/>
          <p:nvPr/>
        </p:nvSpPr>
        <p:spPr>
          <a:xfrm>
            <a:off x="1971410" y="490306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8;p15">
            <a:extLst>
              <a:ext uri="{FF2B5EF4-FFF2-40B4-BE49-F238E27FC236}">
                <a16:creationId xmlns:a16="http://schemas.microsoft.com/office/drawing/2014/main" id="{BCD1F9F1-8E8B-4909-B051-FEBB608D5328}"/>
              </a:ext>
            </a:extLst>
          </p:cNvPr>
          <p:cNvSpPr/>
          <p:nvPr/>
        </p:nvSpPr>
        <p:spPr>
          <a:xfrm>
            <a:off x="1967822" y="534924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8;p15">
            <a:extLst>
              <a:ext uri="{FF2B5EF4-FFF2-40B4-BE49-F238E27FC236}">
                <a16:creationId xmlns:a16="http://schemas.microsoft.com/office/drawing/2014/main" id="{32D7DE42-E1FE-4114-BB9F-87FC664380BA}"/>
              </a:ext>
            </a:extLst>
          </p:cNvPr>
          <p:cNvSpPr/>
          <p:nvPr/>
        </p:nvSpPr>
        <p:spPr>
          <a:xfrm>
            <a:off x="1964239" y="579329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09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714858832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개인정보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회원탈퇴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 탈퇴여부를 물어보는 버튼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548724664"/>
              </p:ext>
            </p:extLst>
          </p:nvPr>
        </p:nvGraphicFramePr>
        <p:xfrm>
          <a:off x="8957537" y="1202588"/>
          <a:ext cx="2615575" cy="263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알림창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이미 회원인 사용자가 탈퇴를 하면 </a:t>
                      </a:r>
                      <a:r>
                        <a:rPr lang="en-US" altLang="ko-KR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mem_yn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“n”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으로 바뀌며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033D5A4-DBEA-4E30-9B05-38115476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09" y="1533012"/>
            <a:ext cx="3839111" cy="15051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C6B3D-29B9-4008-BC0E-425AAE09B585}"/>
              </a:ext>
            </a:extLst>
          </p:cNvPr>
          <p:cNvCxnSpPr>
            <a:cxnSpLocks/>
          </p:cNvCxnSpPr>
          <p:nvPr/>
        </p:nvCxnSpPr>
        <p:spPr>
          <a:xfrm flipV="1">
            <a:off x="6295885" y="3038172"/>
            <a:ext cx="0" cy="456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A3818C7-32CC-4BC9-8FD9-C2F219DB5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58" y="3759424"/>
            <a:ext cx="6050012" cy="1611575"/>
          </a:xfrm>
          <a:prstGeom prst="rect">
            <a:avLst/>
          </a:prstGeom>
        </p:spPr>
      </p:pic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934C6484-5A79-424E-AD1E-5C5F8B2A871C}"/>
              </a:ext>
            </a:extLst>
          </p:cNvPr>
          <p:cNvSpPr/>
          <p:nvPr/>
        </p:nvSpPr>
        <p:spPr>
          <a:xfrm>
            <a:off x="5929713" y="279651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F03C12C2-48BD-4BCA-A068-F11E3E1F76AC}"/>
              </a:ext>
            </a:extLst>
          </p:cNvPr>
          <p:cNvSpPr/>
          <p:nvPr/>
        </p:nvSpPr>
        <p:spPr>
          <a:xfrm>
            <a:off x="6075303" y="439648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79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644418882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공지사항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회원은 읽기만 가능한 공지사항 게시판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727852113"/>
              </p:ext>
            </p:extLst>
          </p:nvPr>
        </p:nvGraphicFramePr>
        <p:xfrm>
          <a:off x="8917783" y="140064"/>
          <a:ext cx="2985647" cy="38161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63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제목글자를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통해 검색가능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(button)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클릭하여 세부내용 확인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 확인가능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35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885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로그인했을때는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공지사항을 쓸 수 없고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공지사항의 글을 읽을 수만 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제목을 클릭하여 세부내용확인이 가능함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E7E8B45-EB2D-437E-9D5F-CC96CBA1D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92" y="2571834"/>
            <a:ext cx="6602944" cy="2681492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790014EF-7AB2-4968-A629-06AE33FB6F1B}"/>
              </a:ext>
            </a:extLst>
          </p:cNvPr>
          <p:cNvSpPr/>
          <p:nvPr/>
        </p:nvSpPr>
        <p:spPr>
          <a:xfrm>
            <a:off x="2044992" y="30111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92AE792C-2983-4533-98F5-D6D7C039CA1B}"/>
              </a:ext>
            </a:extLst>
          </p:cNvPr>
          <p:cNvSpPr/>
          <p:nvPr/>
        </p:nvSpPr>
        <p:spPr>
          <a:xfrm>
            <a:off x="3764935" y="374385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495EA00D-3AA2-4A40-9C40-7DAF4A2C0D07}"/>
              </a:ext>
            </a:extLst>
          </p:cNvPr>
          <p:cNvSpPr/>
          <p:nvPr/>
        </p:nvSpPr>
        <p:spPr>
          <a:xfrm>
            <a:off x="7105294" y="326027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63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22013830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공지사항 제목을 클릭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공지사항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detail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967776961"/>
              </p:ext>
            </p:extLst>
          </p:nvPr>
        </p:nvGraphicFramePr>
        <p:xfrm>
          <a:off x="8957537" y="1202588"/>
          <a:ext cx="2615575" cy="317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디테일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내용확인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제목을 클릭하여 통해 관리자가 올린 공지를 사용자가 확인이 가능함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파일첨부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삭제는 관리자만이 가능하도록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구현되어있음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09C616E-EEFD-4444-B22C-F7142EA6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24" y="2217107"/>
            <a:ext cx="6634079" cy="3400819"/>
          </a:xfrm>
          <a:prstGeom prst="rect">
            <a:avLst/>
          </a:prstGeom>
        </p:spPr>
      </p:pic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E1DD909C-82B5-4977-87B3-69E8EE97F660}"/>
              </a:ext>
            </a:extLst>
          </p:cNvPr>
          <p:cNvSpPr/>
          <p:nvPr/>
        </p:nvSpPr>
        <p:spPr>
          <a:xfrm>
            <a:off x="2053691" y="275919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1C247663-3226-4B21-84D5-9BC703384CF9}"/>
              </a:ext>
            </a:extLst>
          </p:cNvPr>
          <p:cNvSpPr/>
          <p:nvPr/>
        </p:nvSpPr>
        <p:spPr>
          <a:xfrm>
            <a:off x="4358984" y="345617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54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36145820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공지사항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공지사항 리스트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)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561508847"/>
              </p:ext>
            </p:extLst>
          </p:nvPr>
        </p:nvGraphicFramePr>
        <p:xfrm>
          <a:off x="8897631" y="318328"/>
          <a:ext cx="2615575" cy="3441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공지리스트 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 글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 글쓰기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이후 공지사항에 들어온 화면으로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가능한 기능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글보기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이외에 글쓰기 버튼이 생성된 것을 확인가능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B599664B-D50A-48A9-9939-8D216351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61" y="2406338"/>
            <a:ext cx="6643806" cy="2706172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61552AF7-C1E9-497B-826C-E7B133B7145E}"/>
              </a:ext>
            </a:extLst>
          </p:cNvPr>
          <p:cNvSpPr/>
          <p:nvPr/>
        </p:nvSpPr>
        <p:spPr>
          <a:xfrm>
            <a:off x="7372771" y="309154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D7DD25DF-64A1-470B-970A-AB68AF767CE7}"/>
              </a:ext>
            </a:extLst>
          </p:cNvPr>
          <p:cNvSpPr/>
          <p:nvPr/>
        </p:nvSpPr>
        <p:spPr>
          <a:xfrm>
            <a:off x="3690289" y="359069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FD6AB9E2-9469-4EBF-A298-DCDE36EED039}"/>
              </a:ext>
            </a:extLst>
          </p:cNvPr>
          <p:cNvSpPr/>
          <p:nvPr/>
        </p:nvSpPr>
        <p:spPr>
          <a:xfrm>
            <a:off x="2113266" y="292281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91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32177409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자유게시판 글쓰기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모든 사용자가 읽고 쓰기 가능한 자유게시판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698429774"/>
              </p:ext>
            </p:extLst>
          </p:nvPr>
        </p:nvGraphicFramePr>
        <p:xfrm>
          <a:off x="8957537" y="1202588"/>
          <a:ext cx="2615575" cy="3079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제목으로 자유게시판 검색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제목클릭하여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세부내용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글쓰기 기능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회원이면 자유롭게 글쓰기가 가능한 자유게시판 기능구현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A10208-AAF6-44C7-ABC9-6D8F07B4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425" y="1430797"/>
            <a:ext cx="6586078" cy="46572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EF4F2A-D021-4A78-8385-5CAE13AF9A12}"/>
              </a:ext>
            </a:extLst>
          </p:cNvPr>
          <p:cNvCxnSpPr>
            <a:cxnSpLocks/>
          </p:cNvCxnSpPr>
          <p:nvPr/>
        </p:nvCxnSpPr>
        <p:spPr>
          <a:xfrm>
            <a:off x="8273176" y="1430797"/>
            <a:ext cx="0" cy="683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9199EE55-28A1-41B2-822D-EC64A558EC26}"/>
              </a:ext>
            </a:extLst>
          </p:cNvPr>
          <p:cNvSpPr/>
          <p:nvPr/>
        </p:nvSpPr>
        <p:spPr>
          <a:xfrm>
            <a:off x="2053425" y="177698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F21D234B-68B3-4DFE-949C-BF999850F362}"/>
              </a:ext>
            </a:extLst>
          </p:cNvPr>
          <p:cNvSpPr/>
          <p:nvPr/>
        </p:nvSpPr>
        <p:spPr>
          <a:xfrm>
            <a:off x="3939106" y="25734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8650B014-03D3-461F-8684-8EE15DA81BD7}"/>
              </a:ext>
            </a:extLst>
          </p:cNvPr>
          <p:cNvSpPr/>
          <p:nvPr/>
        </p:nvSpPr>
        <p:spPr>
          <a:xfrm>
            <a:off x="7690480" y="194570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39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4"/>
          <p:cNvGraphicFramePr/>
          <p:nvPr>
            <p:extLst>
              <p:ext uri="{D42A27DB-BD31-4B8C-83A1-F6EECF244321}">
                <p14:modId xmlns:p14="http://schemas.microsoft.com/office/powerpoint/2010/main" val="249483767"/>
              </p:ext>
            </p:extLst>
          </p:nvPr>
        </p:nvGraphicFramePr>
        <p:xfrm>
          <a:off x="2292670" y="836712"/>
          <a:ext cx="7606650" cy="5526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</a:tblPr>
              <a:tblGrid>
                <a:gridCol w="52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2000" u="none" strike="noStrike" cap="none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2000" u="none" strike="noStrike" cap="none" dirty="0">
                          <a:solidFill>
                            <a:schemeClr val="dk1"/>
                          </a:solidFill>
                        </a:rPr>
                        <a:t>문서 개정 </a:t>
                      </a:r>
                      <a:r>
                        <a:rPr lang="ko-KR" sz="2000" u="none" strike="noStrike" cap="none" dirty="0" err="1">
                          <a:solidFill>
                            <a:schemeClr val="dk1"/>
                          </a:solidFill>
                        </a:rPr>
                        <a:t>이력표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1.0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 1.1</a:t>
                      </a: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21</a:t>
                      </a: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.0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20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</a:rPr>
                        <a:t>2021.04.21</a:t>
                      </a:r>
                      <a:endParaRPr lang="ko-KR" altLang="en-US"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디테일 설명 수정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박세웅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박세웅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58675" marR="586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863366142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자유게시판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모든 사용자가 읽고 쓰기 가능한 자유게시판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4238752809"/>
              </p:ext>
            </p:extLst>
          </p:nvPr>
        </p:nvGraphicFramePr>
        <p:xfrm>
          <a:off x="8882893" y="170785"/>
          <a:ext cx="3088283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자유게시판 제목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파일첨부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회원이면 자유게시판에 제목과 내용을 넣어 모든 회원에게 보여줄 수 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 넣어 이미지를 보여주기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E15A163-24A4-4C7F-BEDA-25441BFB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45" y="2117759"/>
            <a:ext cx="6319838" cy="3283330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3127B135-D09B-4471-B025-CCEB4A5261DF}"/>
              </a:ext>
            </a:extLst>
          </p:cNvPr>
          <p:cNvSpPr/>
          <p:nvPr/>
        </p:nvSpPr>
        <p:spPr>
          <a:xfrm>
            <a:off x="2744787" y="260635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D7C1ECE0-F10A-4BCF-9F0A-C40DD174E5D3}"/>
              </a:ext>
            </a:extLst>
          </p:cNvPr>
          <p:cNvSpPr/>
          <p:nvPr/>
        </p:nvSpPr>
        <p:spPr>
          <a:xfrm>
            <a:off x="2744787" y="441649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1E6B9A5A-B952-4453-856F-8242C596B3B0}"/>
              </a:ext>
            </a:extLst>
          </p:cNvPr>
          <p:cNvSpPr/>
          <p:nvPr/>
        </p:nvSpPr>
        <p:spPr>
          <a:xfrm>
            <a:off x="7279465" y="484569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27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9FB6E5-9D45-4322-A9E8-04B8BAB2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14" y="1398147"/>
            <a:ext cx="6434899" cy="5055992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86292414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자유게시판 수정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/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삭제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사용자의 자유게시판 사용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457805873"/>
              </p:ext>
            </p:extLst>
          </p:nvPr>
        </p:nvGraphicFramePr>
        <p:xfrm>
          <a:off x="8893922" y="170785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목록으로 이동버튼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자신이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쓴글을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댓글등록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자유게시판을 쓴 사람만 수정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삭제가 가능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 작성자 이외 삭제 불가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135790-20D5-4E20-95CC-980C5EA988CE}"/>
              </a:ext>
            </a:extLst>
          </p:cNvPr>
          <p:cNvCxnSpPr>
            <a:cxnSpLocks/>
          </p:cNvCxnSpPr>
          <p:nvPr/>
        </p:nvCxnSpPr>
        <p:spPr>
          <a:xfrm>
            <a:off x="8006476" y="1500357"/>
            <a:ext cx="0" cy="683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C28B5307-9E34-4136-8707-742AD10D7F07}"/>
              </a:ext>
            </a:extLst>
          </p:cNvPr>
          <p:cNvSpPr/>
          <p:nvPr/>
        </p:nvSpPr>
        <p:spPr>
          <a:xfrm>
            <a:off x="2614159" y="184654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4CA34C8B-95E3-4D84-91D3-5D4B11D131E4}"/>
              </a:ext>
            </a:extLst>
          </p:cNvPr>
          <p:cNvSpPr/>
          <p:nvPr/>
        </p:nvSpPr>
        <p:spPr>
          <a:xfrm>
            <a:off x="7488935" y="184217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6186D95D-4D93-428C-B712-D2BDC38997F1}"/>
              </a:ext>
            </a:extLst>
          </p:cNvPr>
          <p:cNvSpPr/>
          <p:nvPr/>
        </p:nvSpPr>
        <p:spPr>
          <a:xfrm>
            <a:off x="1999014" y="579329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34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302499550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건의사항 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LIST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회원이 건의사항을 남기는 게시판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427651741"/>
              </p:ext>
            </p:extLst>
          </p:nvPr>
        </p:nvGraphicFramePr>
        <p:xfrm>
          <a:off x="8944803" y="186273"/>
          <a:ext cx="2615575" cy="3573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제목으로 건의 찾기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제목클릭하여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세부내용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글쓰기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회원이면 글쓰기가 가능한 건의 사항 게시판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39712E1-6C9D-4CD3-A910-BF58E12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89" y="2554057"/>
            <a:ext cx="6473150" cy="2410733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8A367FC6-A31F-4027-BBBB-BFFFBE0F47B3}"/>
              </a:ext>
            </a:extLst>
          </p:cNvPr>
          <p:cNvSpPr/>
          <p:nvPr/>
        </p:nvSpPr>
        <p:spPr>
          <a:xfrm>
            <a:off x="6691636" y="309154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949993AA-EE9C-45F1-A116-F1B291D1B1BD}"/>
              </a:ext>
            </a:extLst>
          </p:cNvPr>
          <p:cNvSpPr/>
          <p:nvPr/>
        </p:nvSpPr>
        <p:spPr>
          <a:xfrm>
            <a:off x="3099350" y="375942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283B12AC-EBFE-4C2F-B00D-082DE779D795}"/>
              </a:ext>
            </a:extLst>
          </p:cNvPr>
          <p:cNvSpPr/>
          <p:nvPr/>
        </p:nvSpPr>
        <p:spPr>
          <a:xfrm>
            <a:off x="2109889" y="3016898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68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241116033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건의 글 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DETAIL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건의글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작성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263006064"/>
              </p:ext>
            </p:extLst>
          </p:nvPr>
        </p:nvGraphicFramePr>
        <p:xfrm>
          <a:off x="8868450" y="218241"/>
          <a:ext cx="2615575" cy="21154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92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건의글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작성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파일선택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취소기능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6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63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17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회원이 직접 작성가능한 게시글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파일업로드도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가능함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1424FCD-4548-46F9-AE24-20446D95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62" y="1959898"/>
            <a:ext cx="6661403" cy="3599052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4D72FFD0-5032-4287-B586-CC73B8BDD540}"/>
              </a:ext>
            </a:extLst>
          </p:cNvPr>
          <p:cNvSpPr/>
          <p:nvPr/>
        </p:nvSpPr>
        <p:spPr>
          <a:xfrm>
            <a:off x="2567506" y="260635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3901401E-51AF-4A34-9F6B-2D081E994A12}"/>
              </a:ext>
            </a:extLst>
          </p:cNvPr>
          <p:cNvSpPr/>
          <p:nvPr/>
        </p:nvSpPr>
        <p:spPr>
          <a:xfrm>
            <a:off x="2567506" y="464042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695F26AE-D8B2-408B-BCFC-13729E9D2088}"/>
              </a:ext>
            </a:extLst>
          </p:cNvPr>
          <p:cNvSpPr/>
          <p:nvPr/>
        </p:nvSpPr>
        <p:spPr>
          <a:xfrm>
            <a:off x="7456747" y="497788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69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561839121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건의사항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건의글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DETAIL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4090399369"/>
              </p:ext>
            </p:extLst>
          </p:nvPr>
        </p:nvGraphicFramePr>
        <p:xfrm>
          <a:off x="8932954" y="123620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건의사항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 수정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댓글등록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건의사항을 쓴 후 수정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삭제를 위해 만든 페이지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댓글 작성자 이외 삭제 불가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91790C8-7771-4028-AA34-C74D4B38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95" y="1584001"/>
            <a:ext cx="6499338" cy="4350846"/>
          </a:xfrm>
          <a:prstGeom prst="rect">
            <a:avLst/>
          </a:prstGeom>
        </p:spPr>
      </p:pic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8D43CEA6-AC93-48E9-AC28-706845B77E6E}"/>
              </a:ext>
            </a:extLst>
          </p:cNvPr>
          <p:cNvSpPr/>
          <p:nvPr/>
        </p:nvSpPr>
        <p:spPr>
          <a:xfrm>
            <a:off x="2519881" y="141527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A36EE1F7-B9F1-4281-B2C1-7768A2E18C8C}"/>
              </a:ext>
            </a:extLst>
          </p:cNvPr>
          <p:cNvSpPr/>
          <p:nvPr/>
        </p:nvSpPr>
        <p:spPr>
          <a:xfrm>
            <a:off x="6691831" y="141527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EEBF200E-5FD7-41E3-8AA7-3AA824CAFF37}"/>
              </a:ext>
            </a:extLst>
          </p:cNvPr>
          <p:cNvSpPr/>
          <p:nvPr/>
        </p:nvSpPr>
        <p:spPr>
          <a:xfrm>
            <a:off x="1999014" y="453947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353CBF2A-B822-4177-B752-82D010CAAC5C}"/>
              </a:ext>
            </a:extLst>
          </p:cNvPr>
          <p:cNvSpPr/>
          <p:nvPr/>
        </p:nvSpPr>
        <p:spPr>
          <a:xfrm>
            <a:off x="7406206" y="527399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3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9766788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견인내역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견인내역 조회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074837766"/>
              </p:ext>
            </p:extLst>
          </p:nvPr>
        </p:nvGraphicFramePr>
        <p:xfrm>
          <a:off x="8955204" y="269138"/>
          <a:ext cx="2615575" cy="34551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3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견인내역 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168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322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일일권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or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정기권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이용차량중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견인된 차량을 확인하는 페이지 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차량번호를 이용하여 견인된 차량을 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0F7B161-4288-4387-AF14-646DDD16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49" y="2138182"/>
            <a:ext cx="612543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9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92541030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게시판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견인차량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회원이 견인차량 검색을 통해 견인 여부를 확인하는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728062900"/>
              </p:ext>
            </p:extLst>
          </p:nvPr>
        </p:nvGraphicFramePr>
        <p:xfrm>
          <a:off x="8873242" y="100208"/>
          <a:ext cx="3234463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3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견인차량 번호검색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알림창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해당 차량의 견인내역이 없으면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알림창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차량의 견인이 있었을 경우 날짜와 이유기술됨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AA07F12-BB8D-480D-9163-201E0DB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69" y="1358856"/>
            <a:ext cx="4372585" cy="1228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C2E9E8-5B49-46FA-8677-93893887B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721" y="3163048"/>
            <a:ext cx="6325483" cy="31532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7EBE14-89FE-44A0-887A-36F1B1BAA9EA}"/>
              </a:ext>
            </a:extLst>
          </p:cNvPr>
          <p:cNvCxnSpPr/>
          <p:nvPr/>
        </p:nvCxnSpPr>
        <p:spPr>
          <a:xfrm>
            <a:off x="2293041" y="3163048"/>
            <a:ext cx="6106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997234573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예약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예약하기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정기권을 가진 회원은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일권 예약이 불가능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962838374"/>
              </p:ext>
            </p:extLst>
          </p:nvPr>
        </p:nvGraphicFramePr>
        <p:xfrm>
          <a:off x="8938487" y="231038"/>
          <a:ext cx="3038720" cy="3079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눌러 자리 재배치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클릭하여 주차위치 선택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 선택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정기권을 가진 회원은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일권이 예약이 불가능하게 알림을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띄워놓았음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962B7AF-9AD9-4EAB-850C-FA9FDC06C8D1}"/>
              </a:ext>
            </a:extLst>
          </p:cNvPr>
          <p:cNvGrpSpPr/>
          <p:nvPr/>
        </p:nvGrpSpPr>
        <p:grpSpPr>
          <a:xfrm>
            <a:off x="2000393" y="1064710"/>
            <a:ext cx="6692142" cy="4692606"/>
            <a:chOff x="2000393" y="1413121"/>
            <a:chExt cx="6692142" cy="4692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0EE15E-D03F-44FA-ABF2-992E555D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393" y="1413121"/>
              <a:ext cx="6692142" cy="4692606"/>
            </a:xfrm>
            <a:prstGeom prst="rect">
              <a:avLst/>
            </a:prstGeom>
          </p:spPr>
        </p:pic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0B2B4137-6D42-4396-8926-7FB64470160E}"/>
                </a:ext>
              </a:extLst>
            </p:cNvPr>
            <p:cNvSpPr/>
            <p:nvPr/>
          </p:nvSpPr>
          <p:spPr>
            <a:xfrm rot="13432583">
              <a:off x="4062717" y="4132360"/>
              <a:ext cx="183006" cy="328554"/>
            </a:xfrm>
            <a:prstGeom prst="halfFrame">
              <a:avLst>
                <a:gd name="adj1" fmla="val 8117"/>
                <a:gd name="adj2" fmla="val 2590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4BF53E3-FD2C-4C13-854A-98982516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359400"/>
            <a:ext cx="3981514" cy="988836"/>
          </a:xfrm>
          <a:prstGeom prst="rect">
            <a:avLst/>
          </a:prstGeom>
        </p:spPr>
      </p:pic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2C4A7B46-53E5-483B-AEB5-B3118639FD20}"/>
              </a:ext>
            </a:extLst>
          </p:cNvPr>
          <p:cNvSpPr/>
          <p:nvPr/>
        </p:nvSpPr>
        <p:spPr>
          <a:xfrm>
            <a:off x="6027398" y="375942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48E31F9D-363F-4FC5-A265-AF84083C28EE}"/>
              </a:ext>
            </a:extLst>
          </p:cNvPr>
          <p:cNvSpPr/>
          <p:nvPr/>
        </p:nvSpPr>
        <p:spPr>
          <a:xfrm>
            <a:off x="3650474" y="3333128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BB85BBEA-B73F-4558-BAE3-4119AF1EE27D}"/>
              </a:ext>
            </a:extLst>
          </p:cNvPr>
          <p:cNvSpPr/>
          <p:nvPr/>
        </p:nvSpPr>
        <p:spPr>
          <a:xfrm>
            <a:off x="6027398" y="432215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CB6D4BB6-5FA2-4898-B9CB-7A72E9530F3D}"/>
              </a:ext>
            </a:extLst>
          </p:cNvPr>
          <p:cNvSpPr/>
          <p:nvPr/>
        </p:nvSpPr>
        <p:spPr>
          <a:xfrm>
            <a:off x="3190837" y="219824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465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546235737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정기권 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회원이 정기권을 구매하는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052524334"/>
              </p:ext>
            </p:extLst>
          </p:nvPr>
        </p:nvGraphicFramePr>
        <p:xfrm>
          <a:off x="8863624" y="100208"/>
          <a:ext cx="2615575" cy="3441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초기화하여 자리 재배치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클릭하여 예약할 위치선정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 정기권을 구매하여 자리를 선정하는 페이지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위치를 여러 번 클릭하여 원하는 개월 수의 정기권을 결제할 수 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6A9ECAD-D6C2-412F-B4B8-623647DA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38" y="1202588"/>
            <a:ext cx="5903052" cy="5102372"/>
          </a:xfrm>
          <a:prstGeom prst="rect">
            <a:avLst/>
          </a:prstGeom>
        </p:spPr>
      </p:pic>
      <p:sp>
        <p:nvSpPr>
          <p:cNvPr id="11" name="1/2 액자 10">
            <a:extLst>
              <a:ext uri="{FF2B5EF4-FFF2-40B4-BE49-F238E27FC236}">
                <a16:creationId xmlns:a16="http://schemas.microsoft.com/office/drawing/2014/main" id="{56B6AD4D-C8FD-432C-86B6-07B82E96E587}"/>
              </a:ext>
            </a:extLst>
          </p:cNvPr>
          <p:cNvSpPr/>
          <p:nvPr/>
        </p:nvSpPr>
        <p:spPr>
          <a:xfrm rot="13432583">
            <a:off x="5726417" y="3446561"/>
            <a:ext cx="183006" cy="328554"/>
          </a:xfrm>
          <a:prstGeom prst="halfFrame">
            <a:avLst>
              <a:gd name="adj1" fmla="val 8117"/>
              <a:gd name="adj2" fmla="val 259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FE80CAE9-01D1-4F78-8C1B-4DD9D734E0B1}"/>
              </a:ext>
            </a:extLst>
          </p:cNvPr>
          <p:cNvSpPr/>
          <p:nvPr/>
        </p:nvSpPr>
        <p:spPr>
          <a:xfrm>
            <a:off x="2862781" y="252017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CBAD3B12-DC6A-42D1-A6E7-07CEE28F8FD3}"/>
              </a:ext>
            </a:extLst>
          </p:cNvPr>
          <p:cNvSpPr/>
          <p:nvPr/>
        </p:nvSpPr>
        <p:spPr>
          <a:xfrm>
            <a:off x="6672781" y="441564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A0DA3389-8CE2-41EE-B227-B1DC75CDB77C}"/>
              </a:ext>
            </a:extLst>
          </p:cNvPr>
          <p:cNvSpPr/>
          <p:nvPr/>
        </p:nvSpPr>
        <p:spPr>
          <a:xfrm>
            <a:off x="5294633" y="342899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69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919533551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정기권 결제 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카카오 </a:t>
                      </a:r>
                      <a:r>
                        <a:rPr lang="en-US" altLang="ko-KR" sz="1100" u="none" strike="noStrike" cap="none" dirty="0" err="1">
                          <a:solidFill>
                            <a:srgbClr val="0C0C0C"/>
                          </a:solidFill>
                        </a:rPr>
                        <a:t>api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사용한 결제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QR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코드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/ 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메시지 결제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630643544"/>
              </p:ext>
            </p:extLst>
          </p:nvPr>
        </p:nvGraphicFramePr>
        <p:xfrm>
          <a:off x="9007065" y="333170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QR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 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결제요청 버튼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카카오 </a:t>
                      </a:r>
                      <a:r>
                        <a:rPr lang="en-US" altLang="ko-KR" sz="1200" u="none" strike="noStrike" cap="none" dirty="0" err="1">
                          <a:solidFill>
                            <a:srgbClr val="0C0C0C"/>
                          </a:solidFill>
                        </a:rPr>
                        <a:t>api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를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활용하여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QR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코드 또는 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생일을 이용하여 결제가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871DE0A-6B21-4C99-B312-4A1E0B37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50" y="1138321"/>
            <a:ext cx="2110027" cy="2573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2A86C-8BA4-4D12-BC61-047FC49CB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73" y="3898919"/>
            <a:ext cx="5380712" cy="24173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A75A9-F610-4187-9C49-D496899B8517}"/>
              </a:ext>
            </a:extLst>
          </p:cNvPr>
          <p:cNvCxnSpPr>
            <a:stCxn id="112" idx="1"/>
            <a:endCxn id="112" idx="3"/>
          </p:cNvCxnSpPr>
          <p:nvPr/>
        </p:nvCxnSpPr>
        <p:spPr>
          <a:xfrm>
            <a:off x="1929008" y="3759425"/>
            <a:ext cx="683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747CF95D-E9BF-4F1B-A70B-A26B3BC579DB}"/>
              </a:ext>
            </a:extLst>
          </p:cNvPr>
          <p:cNvSpPr/>
          <p:nvPr/>
        </p:nvSpPr>
        <p:spPr>
          <a:xfrm>
            <a:off x="3773909" y="16248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F4B6F534-CBFB-47DC-B77D-88F1836AD972}"/>
              </a:ext>
            </a:extLst>
          </p:cNvPr>
          <p:cNvSpPr/>
          <p:nvPr/>
        </p:nvSpPr>
        <p:spPr>
          <a:xfrm>
            <a:off x="2265047" y="432039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75A913DB-9C92-4C39-9009-A2405346C980}"/>
              </a:ext>
            </a:extLst>
          </p:cNvPr>
          <p:cNvSpPr/>
          <p:nvPr/>
        </p:nvSpPr>
        <p:spPr>
          <a:xfrm>
            <a:off x="6815656" y="592152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6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68331F-4500-4904-802D-5610440F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66" y="1945629"/>
            <a:ext cx="6095999" cy="2966741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407852111"/>
              </p:ext>
            </p:extLst>
          </p:nvPr>
        </p:nvGraphicFramePr>
        <p:xfrm>
          <a:off x="1510336" y="211283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 err="1">
                          <a:solidFill>
                            <a:srgbClr val="0C0C0C"/>
                          </a:solidFill>
                        </a:rPr>
                        <a:t>홈화면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</a:rPr>
                        <a:t>PPAP-001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최초홈페이지 로드화면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홈</a:t>
                      </a:r>
                      <a:r>
                        <a:rPr lang="ko-KR" sz="1100" u="none" strike="noStrike" cap="none" dirty="0">
                          <a:solidFill>
                            <a:srgbClr val="0C0C0C"/>
                          </a:solidFill>
                        </a:rPr>
                        <a:t> 화면 구성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624021" y="1241870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367862759"/>
              </p:ext>
            </p:extLst>
          </p:nvPr>
        </p:nvGraphicFramePr>
        <p:xfrm>
          <a:off x="8066089" y="190335"/>
          <a:ext cx="2615575" cy="5113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홈 화면 이동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화면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78C114F4-885D-4FEB-8966-2487DF1B28F7}"/>
              </a:ext>
            </a:extLst>
          </p:cNvPr>
          <p:cNvSpPr/>
          <p:nvPr/>
        </p:nvSpPr>
        <p:spPr>
          <a:xfrm>
            <a:off x="2075723" y="1783742"/>
            <a:ext cx="392269" cy="390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B24509-C44F-4B3D-83E4-159BE9030EFC}"/>
              </a:ext>
            </a:extLst>
          </p:cNvPr>
          <p:cNvSpPr/>
          <p:nvPr/>
        </p:nvSpPr>
        <p:spPr>
          <a:xfrm>
            <a:off x="5899865" y="2551681"/>
            <a:ext cx="392269" cy="390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55CAEC-983B-4ADA-9EE9-CE9A761EF158}"/>
              </a:ext>
            </a:extLst>
          </p:cNvPr>
          <p:cNvSpPr/>
          <p:nvPr/>
        </p:nvSpPr>
        <p:spPr>
          <a:xfrm>
            <a:off x="4586248" y="1942109"/>
            <a:ext cx="392269" cy="390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4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837299179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결제확인화면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정기권 결제 확인화면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736341659"/>
              </p:ext>
            </p:extLst>
          </p:nvPr>
        </p:nvGraphicFramePr>
        <p:xfrm>
          <a:off x="8955204" y="261799"/>
          <a:ext cx="2615575" cy="2239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 결제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카카오 결제확인 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B733C4-9DDD-41DF-BFD9-BFD4E3E8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86" y="1381312"/>
            <a:ext cx="3627756" cy="4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659421192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결제완료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결제가 완료페이지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947553292"/>
              </p:ext>
            </p:extLst>
          </p:nvPr>
        </p:nvGraphicFramePr>
        <p:xfrm>
          <a:off x="8957537" y="1202588"/>
          <a:ext cx="2615575" cy="1912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 </a:t>
                      </a: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 완료 후 페이지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E939D8B-D274-485D-96B5-BFDD1D3A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569" y="1369179"/>
            <a:ext cx="4461789" cy="47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7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883806181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비회원 전용 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일 예약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비회원은 정기권구매자가 아니므로 다른 정보를 기입하여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일 예약이 가능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191912312"/>
              </p:ext>
            </p:extLst>
          </p:nvPr>
        </p:nvGraphicFramePr>
        <p:xfrm>
          <a:off x="8926496" y="196520"/>
          <a:ext cx="2615575" cy="45364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휴대번호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자리 초기화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비회원이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일권을 예약하기 위해서는 구매일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이름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차량번호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휴대번호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메일주소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인증번호를 가지고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결제해야함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B88C7BE-0123-4ACC-A13B-3890EDBE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2" y="1223879"/>
            <a:ext cx="5049783" cy="5071090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D6C1865A-37A0-4C06-B5D3-4C00EB5DCB48}"/>
              </a:ext>
            </a:extLst>
          </p:cNvPr>
          <p:cNvSpPr/>
          <p:nvPr/>
        </p:nvSpPr>
        <p:spPr>
          <a:xfrm>
            <a:off x="5682181" y="309154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575CB446-7004-42E7-8999-1213BC7FAE9E}"/>
              </a:ext>
            </a:extLst>
          </p:cNvPr>
          <p:cNvSpPr/>
          <p:nvPr/>
        </p:nvSpPr>
        <p:spPr>
          <a:xfrm>
            <a:off x="5682181" y="375942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1518E2A0-D10D-4DA4-BCAE-2DA3A57DB541}"/>
              </a:ext>
            </a:extLst>
          </p:cNvPr>
          <p:cNvSpPr/>
          <p:nvPr/>
        </p:nvSpPr>
        <p:spPr>
          <a:xfrm>
            <a:off x="5682181" y="419058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3F1ACAA1-34AE-487F-9603-1E8ACAC9AFAD}"/>
              </a:ext>
            </a:extLst>
          </p:cNvPr>
          <p:cNvSpPr/>
          <p:nvPr/>
        </p:nvSpPr>
        <p:spPr>
          <a:xfrm>
            <a:off x="5682181" y="456428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034D037E-21E5-4885-BA40-8F94E0A09417}"/>
              </a:ext>
            </a:extLst>
          </p:cNvPr>
          <p:cNvSpPr/>
          <p:nvPr/>
        </p:nvSpPr>
        <p:spPr>
          <a:xfrm>
            <a:off x="5682181" y="494964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30390D87-4967-46BA-9E2D-4D4A5F9F186D}"/>
              </a:ext>
            </a:extLst>
          </p:cNvPr>
          <p:cNvSpPr/>
          <p:nvPr/>
        </p:nvSpPr>
        <p:spPr>
          <a:xfrm>
            <a:off x="5682181" y="538290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72508D75-386B-4AAC-A039-648C8B7B3175}"/>
              </a:ext>
            </a:extLst>
          </p:cNvPr>
          <p:cNvSpPr/>
          <p:nvPr/>
        </p:nvSpPr>
        <p:spPr>
          <a:xfrm>
            <a:off x="2821572" y="309154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461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318897801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 err="1">
                          <a:solidFill>
                            <a:srgbClr val="0C0C0C"/>
                          </a:solidFill>
                        </a:rPr>
                        <a:t>일일권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 결제확인창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일일권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결제확인창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679879117"/>
              </p:ext>
            </p:extLst>
          </p:nvPr>
        </p:nvGraphicFramePr>
        <p:xfrm>
          <a:off x="8957537" y="1202588"/>
          <a:ext cx="2615575" cy="3178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일권 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결제하기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결제확인창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981F2EA-728B-4872-A82B-DA8598E0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28" y="1409700"/>
            <a:ext cx="3718249" cy="46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4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319802848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정기권 결제 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카카오 </a:t>
                      </a:r>
                      <a:r>
                        <a:rPr lang="en-US" altLang="ko-KR" sz="1100" u="none" strike="noStrike" cap="none" dirty="0" err="1">
                          <a:solidFill>
                            <a:srgbClr val="0C0C0C"/>
                          </a:solidFill>
                        </a:rPr>
                        <a:t>api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이용하여 테스트 결제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QR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코드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/ 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메시지 결제</a:t>
                      </a: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9007065" y="333170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QR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 결제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결제요청 버튼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카카오 </a:t>
                      </a:r>
                      <a:r>
                        <a:rPr lang="en-US" altLang="ko-KR" sz="1200" u="none" strike="noStrike" cap="none" dirty="0" err="1">
                          <a:solidFill>
                            <a:srgbClr val="0C0C0C"/>
                          </a:solidFill>
                        </a:rPr>
                        <a:t>api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를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활용하여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QR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코드 또는 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생일을 이용하여 결제가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871DE0A-6B21-4C99-B312-4A1E0B37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50" y="1138321"/>
            <a:ext cx="2110027" cy="2573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2A86C-8BA4-4D12-BC61-047FC49CB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73" y="3898919"/>
            <a:ext cx="5380712" cy="24173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A75A9-F610-4187-9C49-D496899B8517}"/>
              </a:ext>
            </a:extLst>
          </p:cNvPr>
          <p:cNvCxnSpPr>
            <a:stCxn id="112" idx="1"/>
            <a:endCxn id="112" idx="3"/>
          </p:cNvCxnSpPr>
          <p:nvPr/>
        </p:nvCxnSpPr>
        <p:spPr>
          <a:xfrm>
            <a:off x="1929008" y="3759425"/>
            <a:ext cx="683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747CF95D-E9BF-4F1B-A70B-A26B3BC579DB}"/>
              </a:ext>
            </a:extLst>
          </p:cNvPr>
          <p:cNvSpPr/>
          <p:nvPr/>
        </p:nvSpPr>
        <p:spPr>
          <a:xfrm>
            <a:off x="3773909" y="16248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F4B6F534-CBFB-47DC-B77D-88F1836AD972}"/>
              </a:ext>
            </a:extLst>
          </p:cNvPr>
          <p:cNvSpPr/>
          <p:nvPr/>
        </p:nvSpPr>
        <p:spPr>
          <a:xfrm>
            <a:off x="2265047" y="432039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75A913DB-9C92-4C39-9009-A2405346C980}"/>
              </a:ext>
            </a:extLst>
          </p:cNvPr>
          <p:cNvSpPr/>
          <p:nvPr/>
        </p:nvSpPr>
        <p:spPr>
          <a:xfrm>
            <a:off x="6815656" y="592152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098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59187635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결제완료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결제완료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401469549"/>
              </p:ext>
            </p:extLst>
          </p:nvPr>
        </p:nvGraphicFramePr>
        <p:xfrm>
          <a:off x="8957537" y="1202588"/>
          <a:ext cx="2615575" cy="5113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일일권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결제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완료창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메인으로 돌아가기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E939D8B-D274-485D-96B5-BFDD1D3A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569" y="1369179"/>
            <a:ext cx="4461789" cy="4780489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51FB6CD1-2AFB-4DBD-8CE5-6C92D12BA017}"/>
              </a:ext>
            </a:extLst>
          </p:cNvPr>
          <p:cNvSpPr/>
          <p:nvPr/>
        </p:nvSpPr>
        <p:spPr>
          <a:xfrm>
            <a:off x="2953606" y="16248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733671BA-7A0F-4A89-BD47-FE710BE3A353}"/>
              </a:ext>
            </a:extLst>
          </p:cNvPr>
          <p:cNvSpPr/>
          <p:nvPr/>
        </p:nvSpPr>
        <p:spPr>
          <a:xfrm>
            <a:off x="2921954" y="548882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45699190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구매취소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예약취소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로그인하지 않고 구매한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일권 </a:t>
                      </a: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예약취소하는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530947872"/>
              </p:ext>
            </p:extLst>
          </p:nvPr>
        </p:nvGraphicFramePr>
        <p:xfrm>
          <a:off x="8912519" y="145288"/>
          <a:ext cx="2615575" cy="3305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예약취소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예약시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받은 인증번호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예약취소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예약취소 확인 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예약취소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확인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알람창이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뜨고 확인하면 예약이 취소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9CCAEE5-053B-40F7-840B-B48814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30" y="1202588"/>
            <a:ext cx="6273468" cy="36161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8FDE52-4077-4913-90A1-DB0273DE0281}"/>
              </a:ext>
            </a:extLst>
          </p:cNvPr>
          <p:cNvSpPr/>
          <p:nvPr/>
        </p:nvSpPr>
        <p:spPr>
          <a:xfrm>
            <a:off x="6543675" y="4344258"/>
            <a:ext cx="76200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ABC-E144-4778-900A-BDB6DF65D5E9}"/>
              </a:ext>
            </a:extLst>
          </p:cNvPr>
          <p:cNvSpPr txBox="1"/>
          <p:nvPr/>
        </p:nvSpPr>
        <p:spPr>
          <a:xfrm>
            <a:off x="6543675" y="4294416"/>
            <a:ext cx="1304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qwe123wr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1B52E4-D816-44FD-8581-262C85109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619" y="5221710"/>
            <a:ext cx="4229690" cy="114316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D065991-C870-44EA-98FF-681AA2180336}"/>
              </a:ext>
            </a:extLst>
          </p:cNvPr>
          <p:cNvSpPr/>
          <p:nvPr/>
        </p:nvSpPr>
        <p:spPr>
          <a:xfrm rot="5400000">
            <a:off x="5115766" y="4738253"/>
            <a:ext cx="461394" cy="5639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DB57462C-5D9C-45B6-967D-3421B3C09E30}"/>
              </a:ext>
            </a:extLst>
          </p:cNvPr>
          <p:cNvSpPr/>
          <p:nvPr/>
        </p:nvSpPr>
        <p:spPr>
          <a:xfrm>
            <a:off x="1950960" y="136764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8781EA88-AB66-4BC7-B35C-F0FE12EF5902}"/>
              </a:ext>
            </a:extLst>
          </p:cNvPr>
          <p:cNvSpPr/>
          <p:nvPr/>
        </p:nvSpPr>
        <p:spPr>
          <a:xfrm>
            <a:off x="2047767" y="235407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003CAD87-3FF4-4A1C-984A-B9B315FEF961}"/>
              </a:ext>
            </a:extLst>
          </p:cNvPr>
          <p:cNvSpPr/>
          <p:nvPr/>
        </p:nvSpPr>
        <p:spPr>
          <a:xfrm>
            <a:off x="2047767" y="269153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8B4E1ACC-9E23-480B-8ACA-CE4EFEBBD6AF}"/>
              </a:ext>
            </a:extLst>
          </p:cNvPr>
          <p:cNvSpPr/>
          <p:nvPr/>
        </p:nvSpPr>
        <p:spPr>
          <a:xfrm>
            <a:off x="7196137" y="395890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8;p15">
            <a:extLst>
              <a:ext uri="{FF2B5EF4-FFF2-40B4-BE49-F238E27FC236}">
                <a16:creationId xmlns:a16="http://schemas.microsoft.com/office/drawing/2014/main" id="{F4C2A6C8-C0AB-480B-A01F-129DC13A8B4E}"/>
              </a:ext>
            </a:extLst>
          </p:cNvPr>
          <p:cNvSpPr/>
          <p:nvPr/>
        </p:nvSpPr>
        <p:spPr>
          <a:xfrm>
            <a:off x="6543675" y="562456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19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0F9CB0-654F-4068-8509-07A230C5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36" y="1693619"/>
            <a:ext cx="4392343" cy="4628367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406080836"/>
              </p:ext>
            </p:extLst>
          </p:nvPr>
        </p:nvGraphicFramePr>
        <p:xfrm>
          <a:off x="1510337" y="536014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 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 </a:t>
                      </a:r>
                      <a:r>
                        <a:rPr lang="ko-KR" sz="1100" u="none" strike="noStrike" cap="none" dirty="0">
                          <a:solidFill>
                            <a:srgbClr val="0C0C0C"/>
                          </a:solidFill>
                        </a:rPr>
                        <a:t>로그인 화면 구성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567180" y="1561466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824150936"/>
              </p:ext>
            </p:extLst>
          </p:nvPr>
        </p:nvGraphicFramePr>
        <p:xfrm>
          <a:off x="8066088" y="492928"/>
          <a:ext cx="2615575" cy="3079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 Description</a:t>
                      </a:r>
                      <a:endParaRPr sz="1200" b="1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입력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</a:t>
                      </a: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아래 체크를 통해 </a:t>
                      </a: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로그인이 가능함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8" name="Google Shape;118;p15"/>
          <p:cNvSpPr/>
          <p:nvPr/>
        </p:nvSpPr>
        <p:spPr>
          <a:xfrm>
            <a:off x="3073178" y="4091816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073178" y="4468966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073177" y="5171121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EAC0D-76F5-46A7-B4A3-A1928E3CCD0D}"/>
              </a:ext>
            </a:extLst>
          </p:cNvPr>
          <p:cNvSpPr txBox="1"/>
          <p:nvPr/>
        </p:nvSpPr>
        <p:spPr>
          <a:xfrm>
            <a:off x="3389087" y="4032562"/>
            <a:ext cx="107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5C31B-8C1C-4014-AEE8-BD355CA24266}"/>
              </a:ext>
            </a:extLst>
          </p:cNvPr>
          <p:cNvSpPr txBox="1"/>
          <p:nvPr/>
        </p:nvSpPr>
        <p:spPr>
          <a:xfrm>
            <a:off x="3389086" y="4409712"/>
            <a:ext cx="128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3367436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6F81A9-A676-419F-9079-D38BDF8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83" y="2665337"/>
            <a:ext cx="6121469" cy="2439843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097072759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 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관리자로 로그인하면 관리자만 접근 가능한 메뉴가 생성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864900401"/>
              </p:ext>
            </p:extLst>
          </p:nvPr>
        </p:nvGraphicFramePr>
        <p:xfrm>
          <a:off x="8907066" y="278663"/>
          <a:ext cx="2971608" cy="3552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금액변경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매출관리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견인차량관리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관리자로그인하면 관리자만이 가능한 카테고리 메뉴가 생성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관리자메뉴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상세메뉴 클릭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0AC0336-3DB4-4A72-ACA5-DB2C1B6DBCE8}"/>
              </a:ext>
            </a:extLst>
          </p:cNvPr>
          <p:cNvSpPr/>
          <p:nvPr/>
        </p:nvSpPr>
        <p:spPr>
          <a:xfrm>
            <a:off x="2285731" y="4697835"/>
            <a:ext cx="435919" cy="40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A7B8F774-3792-4F86-B2D0-26857A490188}"/>
              </a:ext>
            </a:extLst>
          </p:cNvPr>
          <p:cNvSpPr/>
          <p:nvPr/>
        </p:nvSpPr>
        <p:spPr>
          <a:xfrm>
            <a:off x="6812384" y="357466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AFFF5B65-D1AC-4BE2-8075-F605B3D35C15}"/>
              </a:ext>
            </a:extLst>
          </p:cNvPr>
          <p:cNvSpPr/>
          <p:nvPr/>
        </p:nvSpPr>
        <p:spPr>
          <a:xfrm>
            <a:off x="6800240" y="3884111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7735F4E8-03CB-4F70-845E-26E9CDCBDFFA}"/>
              </a:ext>
            </a:extLst>
          </p:cNvPr>
          <p:cNvSpPr/>
          <p:nvPr/>
        </p:nvSpPr>
        <p:spPr>
          <a:xfrm>
            <a:off x="6812384" y="415849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DA5922EE-36C3-4882-BA5A-A011485DF3BC}"/>
              </a:ext>
            </a:extLst>
          </p:cNvPr>
          <p:cNvSpPr/>
          <p:nvPr/>
        </p:nvSpPr>
        <p:spPr>
          <a:xfrm>
            <a:off x="6812384" y="4463907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8;p15">
            <a:extLst>
              <a:ext uri="{FF2B5EF4-FFF2-40B4-BE49-F238E27FC236}">
                <a16:creationId xmlns:a16="http://schemas.microsoft.com/office/drawing/2014/main" id="{7C6DF507-A2B1-4262-B5F4-17F00467AC91}"/>
              </a:ext>
            </a:extLst>
          </p:cNvPr>
          <p:cNvSpPr/>
          <p:nvPr/>
        </p:nvSpPr>
        <p:spPr>
          <a:xfrm>
            <a:off x="6803934" y="472016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79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311574799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관리자메뉴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-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회원관리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회원정보를 알 수 있는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138179754"/>
              </p:ext>
            </p:extLst>
          </p:nvPr>
        </p:nvGraphicFramePr>
        <p:xfrm>
          <a:off x="8957537" y="1202588"/>
          <a:ext cx="2615575" cy="263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관리자메뉴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각종회원 정보를 알 수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있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6384D1-1912-4E8A-B417-65003F8A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16" y="1202588"/>
            <a:ext cx="6639895" cy="4905815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AAECD19A-90F4-4C3D-B5CA-38FFF24AC2F2}"/>
              </a:ext>
            </a:extLst>
          </p:cNvPr>
          <p:cNvSpPr/>
          <p:nvPr/>
        </p:nvSpPr>
        <p:spPr>
          <a:xfrm>
            <a:off x="7498184" y="3759424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348E5C2B-F9EA-4F7C-8B05-29F468B7EA16}"/>
              </a:ext>
            </a:extLst>
          </p:cNvPr>
          <p:cNvSpPr/>
          <p:nvPr/>
        </p:nvSpPr>
        <p:spPr>
          <a:xfrm>
            <a:off x="7098134" y="153158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7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57005145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회사소개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PPAP 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페이지 소개화면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192795166"/>
              </p:ext>
            </p:extLst>
          </p:nvPr>
        </p:nvGraphicFramePr>
        <p:xfrm>
          <a:off x="8953236" y="194882"/>
          <a:ext cx="2615575" cy="1912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페이지 소개화면을 통해 홈페이지 홍보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B5EEE47-B3D4-428E-AA6D-5DA335D0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31" y="2734959"/>
            <a:ext cx="6641066" cy="2524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8E813E-55C7-469F-8677-F16DB777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21" y="1915134"/>
            <a:ext cx="6404085" cy="61162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36261CC-B79C-459B-BEA8-5BF505EC67B3}"/>
              </a:ext>
            </a:extLst>
          </p:cNvPr>
          <p:cNvSpPr/>
          <p:nvPr/>
        </p:nvSpPr>
        <p:spPr>
          <a:xfrm>
            <a:off x="2971462" y="1591149"/>
            <a:ext cx="392269" cy="390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71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161052303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정보수정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 상세로 접근하여 상태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/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정보 변경이 가능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353916771"/>
              </p:ext>
            </p:extLst>
          </p:nvPr>
        </p:nvGraphicFramePr>
        <p:xfrm>
          <a:off x="8977850" y="100208"/>
          <a:ext cx="2615575" cy="3079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ko-KR" alt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lang="ko-KR" altLang="en-US"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관리자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-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회원정보 수정가능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8866E16-75D8-4419-AE3B-C57B37B7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24" y="1492157"/>
            <a:ext cx="379147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D9856-830F-4404-8B5E-43AB3E93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041" y="835558"/>
            <a:ext cx="6598841" cy="3572192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589066353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가격변경 페이지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관리자가 각종 티켓의 가격을 변경하는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466177953"/>
              </p:ext>
            </p:extLst>
          </p:nvPr>
        </p:nvGraphicFramePr>
        <p:xfrm>
          <a:off x="8877858" y="100208"/>
          <a:ext cx="2615575" cy="263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가격변경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가격변경후 변경을 누르면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알림창으로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확인하고 변경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BE69DA4-3D5D-416A-9B91-749D1691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75" y="5068314"/>
            <a:ext cx="4296375" cy="1247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D1DF5B-20FF-4F27-8684-F002AD06DD6E}"/>
              </a:ext>
            </a:extLst>
          </p:cNvPr>
          <p:cNvCxnSpPr/>
          <p:nvPr/>
        </p:nvCxnSpPr>
        <p:spPr>
          <a:xfrm flipH="1">
            <a:off x="6572250" y="4238625"/>
            <a:ext cx="1552575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16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2FCA8E-CE8B-482B-881B-83C04614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77" y="1252855"/>
            <a:ext cx="5973373" cy="4131182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015504584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예약현황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관리자가 예약현황을 확인하는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699968996"/>
              </p:ext>
            </p:extLst>
          </p:nvPr>
        </p:nvGraphicFramePr>
        <p:xfrm>
          <a:off x="8962721" y="239321"/>
          <a:ext cx="2615575" cy="3079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검색기능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관리자권한으로 예약변경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예약현황을 확인하는 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37464AA-5B82-4FE4-B153-0478C4988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352" y="5384037"/>
            <a:ext cx="5973373" cy="7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7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489072906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관리자접근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예약일 변경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관리자권한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-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예약일 변경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157711534"/>
              </p:ext>
            </p:extLst>
          </p:nvPr>
        </p:nvGraphicFramePr>
        <p:xfrm>
          <a:off x="8955204" y="100208"/>
          <a:ext cx="2615575" cy="263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 교체불가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월일을 체크하여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관리자가 예약일을 </a:t>
                      </a:r>
                      <a:endParaRPr lang="en-US" altLang="ko-KR" sz="1200" u="none" strike="noStrike" cap="none" dirty="0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직접 변경 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/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취소 가능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A72EBE7-F568-458C-ADF8-117DD717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87" y="1368404"/>
            <a:ext cx="3781953" cy="3505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EA9E9-5876-4BDA-BA97-AD19C67A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8" y="5115945"/>
            <a:ext cx="4258269" cy="120031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2D3EE5-AC0B-4C75-8652-8A14F08BC0F7}"/>
              </a:ext>
            </a:extLst>
          </p:cNvPr>
          <p:cNvCxnSpPr>
            <a:cxnSpLocks/>
          </p:cNvCxnSpPr>
          <p:nvPr/>
        </p:nvCxnSpPr>
        <p:spPr>
          <a:xfrm>
            <a:off x="2256090" y="4874093"/>
            <a:ext cx="611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057F138C-230A-4360-ACAA-658A0872BE98}"/>
              </a:ext>
            </a:extLst>
          </p:cNvPr>
          <p:cNvSpPr/>
          <p:nvPr/>
        </p:nvSpPr>
        <p:spPr>
          <a:xfrm>
            <a:off x="3131561" y="217928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201E261D-6147-4F43-A268-E9809FDAB03D}"/>
              </a:ext>
            </a:extLst>
          </p:cNvPr>
          <p:cNvSpPr/>
          <p:nvPr/>
        </p:nvSpPr>
        <p:spPr>
          <a:xfrm>
            <a:off x="3131561" y="341472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CC357A78-E828-4FA0-AD03-CEF6D9003790}"/>
              </a:ext>
            </a:extLst>
          </p:cNvPr>
          <p:cNvSpPr/>
          <p:nvPr/>
        </p:nvSpPr>
        <p:spPr>
          <a:xfrm>
            <a:off x="2893402" y="5255858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774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3335449817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매출관리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매출현황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 매출관리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379324692"/>
              </p:ext>
            </p:extLst>
          </p:nvPr>
        </p:nvGraphicFramePr>
        <p:xfrm>
          <a:off x="9071837" y="349875"/>
          <a:ext cx="2615575" cy="3258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총매출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년도선택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그래프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관리자는 총 매출현황을 볼 수 있는 화면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년도별로 회원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비회원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총 회원의 매출을 확인 할 수 있다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A1191E1-FEDA-4385-A141-FC5C95AF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77" y="1537428"/>
            <a:ext cx="6192448" cy="4443992"/>
          </a:xfrm>
          <a:prstGeom prst="rect">
            <a:avLst/>
          </a:prstGeom>
        </p:spPr>
      </p:pic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D516AB20-A8BB-40F7-8440-B2650ACF7BEA}"/>
              </a:ext>
            </a:extLst>
          </p:cNvPr>
          <p:cNvSpPr/>
          <p:nvPr/>
        </p:nvSpPr>
        <p:spPr>
          <a:xfrm>
            <a:off x="1837051" y="209074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A134AE19-E749-472E-BD85-BF12185576D3}"/>
              </a:ext>
            </a:extLst>
          </p:cNvPr>
          <p:cNvSpPr/>
          <p:nvPr/>
        </p:nvSpPr>
        <p:spPr>
          <a:xfrm>
            <a:off x="5095238" y="2428202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32222F44-FCF2-4145-A561-546776DE0CFC}"/>
              </a:ext>
            </a:extLst>
          </p:cNvPr>
          <p:cNvSpPr/>
          <p:nvPr/>
        </p:nvSpPr>
        <p:spPr>
          <a:xfrm>
            <a:off x="3274436" y="4005270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56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848963860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매출관리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매출현황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년도별로 구분하여 원형으로 </a:t>
                      </a: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분율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구분 그래프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2712060803"/>
              </p:ext>
            </p:extLst>
          </p:nvPr>
        </p:nvGraphicFramePr>
        <p:xfrm>
          <a:off x="8955204" y="419100"/>
          <a:ext cx="2615575" cy="2742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63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년도구분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원형그래프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1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3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12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개월을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분율로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확인하여 매출현황을 알 수 있는 그래프이다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1526092-5B21-4508-A703-48123BF4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54" y="1944658"/>
            <a:ext cx="5868219" cy="3629532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33E7A170-6842-4843-B940-29C5921B3FFF}"/>
              </a:ext>
            </a:extLst>
          </p:cNvPr>
          <p:cNvSpPr/>
          <p:nvPr/>
        </p:nvSpPr>
        <p:spPr>
          <a:xfrm>
            <a:off x="5772074" y="1728029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97D373FD-9BE6-4176-8464-2BEFBA695EC6}"/>
              </a:ext>
            </a:extLst>
          </p:cNvPr>
          <p:cNvSpPr/>
          <p:nvPr/>
        </p:nvSpPr>
        <p:spPr>
          <a:xfrm>
            <a:off x="3380101" y="359069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45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433788511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로그아웃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C0C0C"/>
                          </a:solidFill>
                        </a:rPr>
                        <a:t>MY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page</a:t>
                      </a: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 로그아웃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794158906"/>
              </p:ext>
            </p:extLst>
          </p:nvPr>
        </p:nvGraphicFramePr>
        <p:xfrm>
          <a:off x="8955204" y="204933"/>
          <a:ext cx="2615575" cy="263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로그아웃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알림창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회원 로그아웃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D8A89CD-D1C3-4061-AD23-3C8D5C76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79" y="2472656"/>
            <a:ext cx="2765770" cy="732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18DBA-C18B-431B-A04B-6B6DA7DC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84" y="3429000"/>
            <a:ext cx="5910560" cy="1692509"/>
          </a:xfrm>
          <a:prstGeom prst="rect">
            <a:avLst/>
          </a:prstGeom>
        </p:spPr>
      </p:pic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B171C603-4336-4D55-9D6A-D9848EDCF97A}"/>
              </a:ext>
            </a:extLst>
          </p:cNvPr>
          <p:cNvSpPr/>
          <p:nvPr/>
        </p:nvSpPr>
        <p:spPr>
          <a:xfrm>
            <a:off x="3542846" y="250147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8FC94BD1-2A60-4F28-B4A2-9B3EC2BE6440}"/>
              </a:ext>
            </a:extLst>
          </p:cNvPr>
          <p:cNvSpPr/>
          <p:nvPr/>
        </p:nvSpPr>
        <p:spPr>
          <a:xfrm>
            <a:off x="5934037" y="4025476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267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971190383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로그아웃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S-SI-001-001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관리자 로그아웃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관리자는 </a:t>
                      </a:r>
                      <a:r>
                        <a:rPr lang="en-US" altLang="ko-KR" sz="1100" u="none" strike="noStrike" cap="none" dirty="0">
                          <a:solidFill>
                            <a:srgbClr val="0C0C0C"/>
                          </a:solidFill>
                        </a:rPr>
                        <a:t>My page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없이 로그아웃만 가능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6852470"/>
              </p:ext>
            </p:extLst>
          </p:nvPr>
        </p:nvGraphicFramePr>
        <p:xfrm>
          <a:off x="8955204" y="100208"/>
          <a:ext cx="2615575" cy="3046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관리자메뉴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관리자가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로그인되어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있는 경우에 관리자 메뉴가 활성화 되어있고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관리자 로그아웃을 하면 로그아웃후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메인화면으로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</a:rPr>
                        <a:t>돌아감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1BE0C5C-91A6-45E9-ADF2-29665AD3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76" y="3011100"/>
            <a:ext cx="6370975" cy="1496647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2B9EA052-0CC1-4064-94A6-1021B8706526}"/>
              </a:ext>
            </a:extLst>
          </p:cNvPr>
          <p:cNvSpPr/>
          <p:nvPr/>
        </p:nvSpPr>
        <p:spPr>
          <a:xfrm>
            <a:off x="2818126" y="2673643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7C1393AF-EE93-4BF6-A8C3-2B1BD24EEB45}"/>
              </a:ext>
            </a:extLst>
          </p:cNvPr>
          <p:cNvSpPr/>
          <p:nvPr/>
        </p:nvSpPr>
        <p:spPr>
          <a:xfrm>
            <a:off x="7123426" y="3843345"/>
            <a:ext cx="323926" cy="3374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9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55053406"/>
              </p:ext>
            </p:extLst>
          </p:nvPr>
        </p:nvGraphicFramePr>
        <p:xfrm>
          <a:off x="2160977" y="100208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오시는 길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solidFill>
                            <a:srgbClr val="0C0C0C"/>
                          </a:solidFill>
                        </a:rPr>
                        <a:t>오는길을</a:t>
                      </a: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 확인 하는 페이지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929008" y="1064710"/>
            <a:ext cx="6834914" cy="5389429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792289729"/>
              </p:ext>
            </p:extLst>
          </p:nvPr>
        </p:nvGraphicFramePr>
        <p:xfrm>
          <a:off x="8942626" y="234660"/>
          <a:ext cx="2615575" cy="25838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오시는 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</a:rPr>
                        <a:t>오는 길을 이미지 파일로 나타냄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4C3A630-B3EC-4496-B064-F505CCD0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01" y="2014047"/>
            <a:ext cx="5140525" cy="4398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A96A04-494A-4236-BDA1-BA4C4FC0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67" y="1526573"/>
            <a:ext cx="6404085" cy="61162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61118-B513-447B-9045-91555334707B}"/>
              </a:ext>
            </a:extLst>
          </p:cNvPr>
          <p:cNvSpPr/>
          <p:nvPr/>
        </p:nvSpPr>
        <p:spPr>
          <a:xfrm>
            <a:off x="2954908" y="1202588"/>
            <a:ext cx="392269" cy="390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3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AC95E2-C312-49C9-BF27-FF92B00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86" y="1333224"/>
            <a:ext cx="4972277" cy="4640028"/>
          </a:xfrm>
          <a:prstGeom prst="rect">
            <a:avLst/>
          </a:prstGeom>
        </p:spPr>
      </p:pic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356897339"/>
              </p:ext>
            </p:extLst>
          </p:nvPr>
        </p:nvGraphicFramePr>
        <p:xfrm>
          <a:off x="1486720" y="186112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로그인화면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C0C0C"/>
                          </a:solidFill>
                        </a:rPr>
                        <a:t>로그인 화면 구성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567180" y="1206902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4066682976"/>
              </p:ext>
            </p:extLst>
          </p:nvPr>
        </p:nvGraphicFramePr>
        <p:xfrm>
          <a:off x="8009245" y="186112"/>
          <a:ext cx="2615575" cy="25838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입력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아이디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일반회원으로 로그인하는 페이지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8" name="Google Shape;118;p15"/>
          <p:cNvSpPr/>
          <p:nvPr/>
        </p:nvSpPr>
        <p:spPr>
          <a:xfrm>
            <a:off x="3073178" y="3737252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073178" y="4114402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073177" y="4816557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EAC0D-76F5-46A7-B4A3-A1928E3CCD0D}"/>
              </a:ext>
            </a:extLst>
          </p:cNvPr>
          <p:cNvSpPr txBox="1"/>
          <p:nvPr/>
        </p:nvSpPr>
        <p:spPr>
          <a:xfrm>
            <a:off x="3328301" y="3694505"/>
            <a:ext cx="107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5C31B-8C1C-4014-AEE8-BD355CA24266}"/>
              </a:ext>
            </a:extLst>
          </p:cNvPr>
          <p:cNvSpPr txBox="1"/>
          <p:nvPr/>
        </p:nvSpPr>
        <p:spPr>
          <a:xfrm>
            <a:off x="3328300" y="4071655"/>
            <a:ext cx="128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lang="ko-KR" altLang="en-US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lang="ko-KR" altLang="en-US" sz="1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19437190"/>
              </p:ext>
            </p:extLst>
          </p:nvPr>
        </p:nvGraphicFramePr>
        <p:xfrm>
          <a:off x="1612973" y="254569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사용자 회원등록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회원가입 </a:t>
                      </a:r>
                      <a:r>
                        <a:rPr lang="ko-KR" sz="1100" u="none" strike="noStrike" cap="none" dirty="0">
                          <a:solidFill>
                            <a:srgbClr val="0C0C0C"/>
                          </a:solidFill>
                        </a:rPr>
                        <a:t>화면 구성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669817" y="1412176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313892125"/>
              </p:ext>
            </p:extLst>
          </p:nvPr>
        </p:nvGraphicFramePr>
        <p:xfrm>
          <a:off x="8111882" y="254569"/>
          <a:ext cx="2615575" cy="5113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인증키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회원의 기본정보를 토대로 회원가입을 실행하는 화면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11D895-9F80-4E9B-B045-AE6EB0E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77" y="1636962"/>
            <a:ext cx="4413965" cy="4443100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BAE5B94B-9473-4FED-9AD0-009AFB6F2CDF}"/>
              </a:ext>
            </a:extLst>
          </p:cNvPr>
          <p:cNvSpPr/>
          <p:nvPr/>
        </p:nvSpPr>
        <p:spPr>
          <a:xfrm>
            <a:off x="2842212" y="2278281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938E3CB1-2B92-4165-BC8E-E9D884CBC4AE}"/>
              </a:ext>
            </a:extLst>
          </p:cNvPr>
          <p:cNvSpPr/>
          <p:nvPr/>
        </p:nvSpPr>
        <p:spPr>
          <a:xfrm>
            <a:off x="2842211" y="2670199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8DD109C8-A3A7-4DF5-811F-E4724DC618C7}"/>
              </a:ext>
            </a:extLst>
          </p:cNvPr>
          <p:cNvSpPr/>
          <p:nvPr/>
        </p:nvSpPr>
        <p:spPr>
          <a:xfrm>
            <a:off x="2842213" y="3064027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B8AAA843-05C0-499F-99E1-FB8EB58F236B}"/>
              </a:ext>
            </a:extLst>
          </p:cNvPr>
          <p:cNvSpPr/>
          <p:nvPr/>
        </p:nvSpPr>
        <p:spPr>
          <a:xfrm>
            <a:off x="2842216" y="3451182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B7D75381-A934-4633-BECD-DF63C3AFE419}"/>
              </a:ext>
            </a:extLst>
          </p:cNvPr>
          <p:cNvSpPr/>
          <p:nvPr/>
        </p:nvSpPr>
        <p:spPr>
          <a:xfrm>
            <a:off x="2842211" y="3847588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8;p15">
            <a:extLst>
              <a:ext uri="{FF2B5EF4-FFF2-40B4-BE49-F238E27FC236}">
                <a16:creationId xmlns:a16="http://schemas.microsoft.com/office/drawing/2014/main" id="{E102C561-1CB2-4058-9394-A1CC7BDCFB87}"/>
              </a:ext>
            </a:extLst>
          </p:cNvPr>
          <p:cNvSpPr/>
          <p:nvPr/>
        </p:nvSpPr>
        <p:spPr>
          <a:xfrm>
            <a:off x="2842211" y="4244543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8;p15">
            <a:extLst>
              <a:ext uri="{FF2B5EF4-FFF2-40B4-BE49-F238E27FC236}">
                <a16:creationId xmlns:a16="http://schemas.microsoft.com/office/drawing/2014/main" id="{55907DF1-85F7-412C-A041-0FA77C334ABC}"/>
              </a:ext>
            </a:extLst>
          </p:cNvPr>
          <p:cNvSpPr/>
          <p:nvPr/>
        </p:nvSpPr>
        <p:spPr>
          <a:xfrm>
            <a:off x="2842215" y="4646484"/>
            <a:ext cx="250825" cy="2508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5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554178567"/>
              </p:ext>
            </p:extLst>
          </p:nvPr>
        </p:nvGraphicFramePr>
        <p:xfrm>
          <a:off x="1528998" y="189255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차량번호 찾기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차량번호를 찾기 위한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585841" y="1346862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753521606"/>
              </p:ext>
            </p:extLst>
          </p:nvPr>
        </p:nvGraphicFramePr>
        <p:xfrm>
          <a:off x="8131319" y="189255"/>
          <a:ext cx="2615575" cy="27629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r>
                        <a:rPr lang="ko-KR" sz="12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b="1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차량번호를 찾으려면 </a:t>
                      </a:r>
                      <a:r>
                        <a:rPr lang="ko-KR" altLang="en-US" sz="1200" u="none" strike="noStrike" cap="none" dirty="0" err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회원가입했던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이름과 이메일을 사용하여 찾을 수 있음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AF72128-284C-462E-9549-CD416C90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09" y="2440460"/>
            <a:ext cx="4867954" cy="2705478"/>
          </a:xfrm>
          <a:prstGeom prst="rect">
            <a:avLst/>
          </a:prstGeom>
        </p:spPr>
      </p:pic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96BB864D-F35B-4FBD-B1B7-D08453710E3F}"/>
              </a:ext>
            </a:extLst>
          </p:cNvPr>
          <p:cNvSpPr/>
          <p:nvPr/>
        </p:nvSpPr>
        <p:spPr>
          <a:xfrm>
            <a:off x="2049160" y="2939142"/>
            <a:ext cx="462691" cy="4898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1C0969CB-1AF6-4F7A-A1A6-5E2EE276B149}"/>
              </a:ext>
            </a:extLst>
          </p:cNvPr>
          <p:cNvSpPr/>
          <p:nvPr/>
        </p:nvSpPr>
        <p:spPr>
          <a:xfrm>
            <a:off x="4483139" y="2939143"/>
            <a:ext cx="462691" cy="4898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3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2641726347"/>
              </p:ext>
            </p:extLst>
          </p:nvPr>
        </p:nvGraphicFramePr>
        <p:xfrm>
          <a:off x="1575651" y="325417"/>
          <a:ext cx="6370975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u="none" strike="noStrike" cap="none" dirty="0">
                          <a:solidFill>
                            <a:schemeClr val="dk1"/>
                          </a:solidFill>
                        </a:rPr>
                        <a:t>PPAP-002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Date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2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1</a:t>
                      </a:r>
                      <a:r>
                        <a:rPr lang="ko-KR" sz="1100" b="1" u="none" strike="noStrike" cap="none" dirty="0">
                          <a:solidFill>
                            <a:srgbClr val="0C0C0C"/>
                          </a:solidFill>
                        </a:rPr>
                        <a:t>0</a:t>
                      </a:r>
                      <a:r>
                        <a:rPr lang="en-US" altLang="ko-KR" sz="1100" b="1" u="none" strike="noStrike" cap="none" dirty="0">
                          <a:solidFill>
                            <a:srgbClr val="0C0C0C"/>
                          </a:solidFill>
                        </a:rPr>
                        <a:t>420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Author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u="none" strike="noStrike" cap="none" dirty="0">
                          <a:solidFill>
                            <a:srgbClr val="0C0C0C"/>
                          </a:solidFill>
                        </a:rPr>
                        <a:t>비밀번호 찾기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 dirty="0" err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0C0C0C"/>
                          </a:solidFill>
                        </a:rPr>
                        <a:t>비밀번호를 찾기 위한 창</a:t>
                      </a:r>
                      <a:endParaRPr sz="11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632494" y="1399772"/>
            <a:ext cx="6257290" cy="4892675"/>
          </a:xfrm>
          <a:prstGeom prst="rect">
            <a:avLst/>
          </a:prstGeom>
          <a:noFill/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" name="Google Shape;113;p15"/>
          <p:cNvGraphicFramePr/>
          <p:nvPr>
            <p:extLst>
              <p:ext uri="{D42A27DB-BD31-4B8C-83A1-F6EECF244321}">
                <p14:modId xmlns:p14="http://schemas.microsoft.com/office/powerpoint/2010/main" val="1607143254"/>
              </p:ext>
            </p:extLst>
          </p:nvPr>
        </p:nvGraphicFramePr>
        <p:xfrm>
          <a:off x="8156686" y="325417"/>
          <a:ext cx="2615575" cy="3484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 Description</a:t>
                      </a:r>
                      <a:endParaRPr sz="1200" b="1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20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0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찾으려면 회원가입때 입력했던 차량번호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이메일을 통해 비밀번호 인증키를 받을 수 있음</a:t>
                      </a:r>
                      <a:r>
                        <a:rPr lang="en-US" altLang="ko-KR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7C5EF32-F2E5-43DE-8DE5-0C821C1D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25" y="2231396"/>
            <a:ext cx="4858428" cy="3229426"/>
          </a:xfrm>
          <a:prstGeom prst="rect">
            <a:avLst/>
          </a:prstGeom>
        </p:spPr>
      </p:pic>
      <p:sp>
        <p:nvSpPr>
          <p:cNvPr id="7" name="Google Shape;118;p15">
            <a:extLst>
              <a:ext uri="{FF2B5EF4-FFF2-40B4-BE49-F238E27FC236}">
                <a16:creationId xmlns:a16="http://schemas.microsoft.com/office/drawing/2014/main" id="{ABEB25A7-C765-4A6B-BE15-B6899F6F992F}"/>
              </a:ext>
            </a:extLst>
          </p:cNvPr>
          <p:cNvSpPr/>
          <p:nvPr/>
        </p:nvSpPr>
        <p:spPr>
          <a:xfrm>
            <a:off x="2170458" y="2810106"/>
            <a:ext cx="462691" cy="4898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AE9F3EEA-3532-4FB2-B5CC-DB815B2A6FD7}"/>
              </a:ext>
            </a:extLst>
          </p:cNvPr>
          <p:cNvSpPr/>
          <p:nvPr/>
        </p:nvSpPr>
        <p:spPr>
          <a:xfrm>
            <a:off x="4529792" y="2777449"/>
            <a:ext cx="462691" cy="4898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BEE96C69-412C-4CC7-822A-06E27AB92EBD}"/>
              </a:ext>
            </a:extLst>
          </p:cNvPr>
          <p:cNvSpPr/>
          <p:nvPr/>
        </p:nvSpPr>
        <p:spPr>
          <a:xfrm>
            <a:off x="2170458" y="3356251"/>
            <a:ext cx="462691" cy="48985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998425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2204</Words>
  <Application>Microsoft Office PowerPoint</Application>
  <PresentationFormat>와이드스크린</PresentationFormat>
  <Paragraphs>1051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Gulim</vt:lpstr>
      <vt:lpstr>맑은 고딕</vt:lpstr>
      <vt:lpstr>맑은 고딕</vt:lpstr>
      <vt:lpstr>Batang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박세웅</cp:lastModifiedBy>
  <cp:revision>551</cp:revision>
  <dcterms:created xsi:type="dcterms:W3CDTF">2021-03-15T01:16:55Z</dcterms:created>
  <dcterms:modified xsi:type="dcterms:W3CDTF">2021-04-21T10:04:11Z</dcterms:modified>
</cp:coreProperties>
</file>