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1" r:id="rId4"/>
    <p:sldId id="269" r:id="rId5"/>
    <p:sldId id="272" r:id="rId6"/>
    <p:sldId id="280" r:id="rId7"/>
    <p:sldId id="262" r:id="rId8"/>
    <p:sldId id="257" r:id="rId9"/>
    <p:sldId id="275" r:id="rId10"/>
    <p:sldId id="276" r:id="rId11"/>
    <p:sldId id="286" r:id="rId12"/>
    <p:sldId id="287" r:id="rId13"/>
    <p:sldId id="288" r:id="rId14"/>
    <p:sldId id="289" r:id="rId15"/>
    <p:sldId id="290" r:id="rId16"/>
    <p:sldId id="270" r:id="rId17"/>
    <p:sldId id="273" r:id="rId18"/>
    <p:sldId id="274" r:id="rId19"/>
    <p:sldId id="277" r:id="rId20"/>
    <p:sldId id="278" r:id="rId21"/>
    <p:sldId id="279" r:id="rId22"/>
    <p:sldId id="285" r:id="rId23"/>
    <p:sldId id="281" r:id="rId24"/>
    <p:sldId id="282" r:id="rId25"/>
    <p:sldId id="283" r:id="rId26"/>
    <p:sldId id="284" r:id="rId27"/>
    <p:sldId id="271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FF9999"/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34" autoAdjust="0"/>
  </p:normalViewPr>
  <p:slideViewPr>
    <p:cSldViewPr>
      <p:cViewPr>
        <p:scale>
          <a:sx n="86" d="100"/>
          <a:sy n="8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E200-EF9E-4D5F-B655-BC50791D2276}" type="datetimeFigureOut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FDDAD-8E96-47CE-A95A-29C0B6BA7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3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FF12-3B27-4625-947C-1BCC09EEBA33}" type="datetimeFigureOut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6EFD-8660-46DE-8541-3DE23E45A0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Good evening. I’m Taka.</a:t>
            </a:r>
          </a:p>
          <a:p>
            <a:r>
              <a:rPr kumimoji="1" lang="en-US" altLang="ja-JP" dirty="0" smtClean="0"/>
              <a:t>I'd</a:t>
            </a:r>
            <a:r>
              <a:rPr kumimoji="1" lang="en-US" altLang="ja-JP" baseline="0" dirty="0" smtClean="0"/>
              <a:t> like to talk a little about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63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the type named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variable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6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2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7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4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in the buffer,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1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Another characteristic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C++ is zero-copy deserialization.</a:t>
            </a:r>
          </a:p>
          <a:p>
            <a:r>
              <a:rPr kumimoji="1" lang="en-US" altLang="ja-JP" baseline="0" dirty="0" smtClean="0"/>
              <a:t>Here is an example of an unpacker buffer.</a:t>
            </a:r>
          </a:p>
          <a:p>
            <a:r>
              <a:rPr kumimoji="1" lang="en-US" altLang="ja-JP" baseline="0" dirty="0" smtClean="0"/>
              <a:t>It contains an array that has three elements.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After unpacking the buffer,</a:t>
            </a:r>
            <a:r>
              <a:rPr kumimoji="1" lang="en-US" altLang="ja-JP" baseline="0" dirty="0" smtClean="0"/>
              <a:t> the client accesses the object named unpacked. The unpacked object  contains an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::object, and the object contains three sub objects.</a:t>
            </a:r>
          </a:p>
          <a:p>
            <a:r>
              <a:rPr kumimoji="1" lang="en-US" altLang="ja-JP" baseline="0" dirty="0" smtClean="0"/>
              <a:t>The sub objects </a:t>
            </a:r>
            <a:r>
              <a:rPr kumimoji="1" lang="en-US" altLang="ja-JP" baseline="0" dirty="0" smtClean="0"/>
              <a:t>are allocated on the memory </a:t>
            </a:r>
            <a:r>
              <a:rPr kumimoji="1" lang="en-US" altLang="ja-JP" baseline="0" dirty="0" smtClean="0"/>
              <a:t>pool named </a:t>
            </a:r>
            <a:r>
              <a:rPr kumimoji="1" lang="en-US" altLang="ja-JP" baseline="0" dirty="0" smtClean="0"/>
              <a:t>zone.</a:t>
            </a:r>
          </a:p>
          <a:p>
            <a:r>
              <a:rPr kumimoji="1" lang="en-US" altLang="ja-JP" baseline="0" dirty="0" smtClean="0"/>
              <a:t>When the type of object is string or bin, the objects refer to unpacker buffer. Strictly speaking, you can choose reference or copy. Let's say we choose a reference.</a:t>
            </a:r>
          </a:p>
          <a:p>
            <a:r>
              <a:rPr kumimoji="1" lang="en-US" altLang="ja-JP" dirty="0" smtClean="0"/>
              <a:t>So far, no copies</a:t>
            </a:r>
            <a:r>
              <a:rPr kumimoji="1" lang="en-US" altLang="ja-JP" baseline="0" dirty="0" smtClean="0"/>
              <a:t> are occurred.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 client might convert from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 to C++ types. If you choose a reference type such as boost </a:t>
            </a:r>
            <a:r>
              <a:rPr kumimoji="1" lang="en-US" altLang="ja-JP" baseline="0" dirty="0" err="1" smtClean="0"/>
              <a:t>string_ref</a:t>
            </a:r>
            <a:r>
              <a:rPr kumimoji="1" lang="en-US" altLang="ja-JP" baseline="0" dirty="0" smtClean="0"/>
              <a:t>, no copies are occurred.</a:t>
            </a:r>
          </a:p>
          <a:p>
            <a:r>
              <a:rPr kumimoji="1" lang="en-US" altLang="ja-JP" baseline="0" dirty="0" smtClean="0"/>
              <a:t>You can also choose a copy operation. For example converting to a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::vector. The data is copied to the vector.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baseline="0" dirty="0" smtClean="0"/>
              <a:t> provides adaptors for basic C++ types and containers.</a:t>
            </a:r>
          </a:p>
          <a:p>
            <a:r>
              <a:rPr kumimoji="1" lang="en-US" altLang="ja-JP" dirty="0" smtClean="0"/>
              <a:t>Now,</a:t>
            </a:r>
            <a:r>
              <a:rPr kumimoji="1" lang="en-US" altLang="ja-JP" baseline="0" dirty="0" smtClean="0"/>
              <a:t> we just started to support boost types. 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Before I do that though, let me introduce myself.</a:t>
            </a:r>
          </a:p>
          <a:p>
            <a:r>
              <a:rPr kumimoji="1" lang="en-US" altLang="ja-JP" dirty="0" smtClean="0"/>
              <a:t>I'm</a:t>
            </a:r>
            <a:r>
              <a:rPr kumimoji="1" lang="en-US" altLang="ja-JP" baseline="0" dirty="0" smtClean="0"/>
              <a:t> from TOKYO, JAPAN.</a:t>
            </a:r>
          </a:p>
          <a:p>
            <a:r>
              <a:rPr kumimoji="1" lang="en-US" altLang="ja-JP" baseline="0" dirty="0" smtClean="0"/>
              <a:t>I'm developing publish/subscribe style </a:t>
            </a:r>
            <a:r>
              <a:rPr kumimoji="1" lang="en-US" altLang="ja-JP" baseline="0" dirty="0" err="1" smtClean="0"/>
              <a:t>IoT</a:t>
            </a:r>
            <a:r>
              <a:rPr kumimoji="1" lang="en-US" altLang="ja-JP" baseline="0" dirty="0" smtClean="0"/>
              <a:t>, Internet of Things platform, based on </a:t>
            </a:r>
            <a:r>
              <a:rPr kumimoji="1" lang="en-US" altLang="ja-JP" baseline="0" dirty="0" err="1" smtClean="0"/>
              <a:t>websockets</a:t>
            </a:r>
            <a:r>
              <a:rPr kumimoji="1" lang="en-US" altLang="ja-JP" baseline="0" dirty="0" smtClean="0"/>
              <a:t> using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I'm a committer on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open source project.</a:t>
            </a:r>
          </a:p>
          <a:p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is a C and C++ implementation of the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specification.</a:t>
            </a:r>
          </a:p>
          <a:p>
            <a:r>
              <a:rPr kumimoji="1" lang="en-US" altLang="ja-JP" baseline="0" dirty="0" smtClean="0"/>
              <a:t>The C++ version is a native implementation. Not just a wrapper on the C version.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have some other related experience.</a:t>
            </a:r>
          </a:p>
          <a:p>
            <a:r>
              <a:rPr kumimoji="1" lang="en-US" altLang="ja-JP" baseline="0" dirty="0" smtClean="0"/>
              <a:t>I wrote the Boost Meta State Machine Guide.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Let's move on to </a:t>
            </a:r>
            <a:r>
              <a:rPr kumimoji="1" lang="en-US" altLang="ja-JP" dirty="0" err="1" smtClean="0"/>
              <a:t>M</a:t>
            </a:r>
            <a:r>
              <a:rPr kumimoji="1" lang="en-US" altLang="ja-JP" baseline="0" dirty="0" err="1" smtClean="0"/>
              <a:t>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can also adapt your class to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using MSGPACK_DEFINE</a:t>
            </a:r>
            <a:r>
              <a:rPr kumimoji="1" lang="en-US" altLang="ja-JP" baseline="0" dirty="0" smtClean="0"/>
              <a:t> macro.</a:t>
            </a:r>
          </a:p>
          <a:p>
            <a:r>
              <a:rPr kumimoji="1" lang="en-US" altLang="ja-JP" baseline="0" dirty="0" smtClean="0"/>
              <a:t>The base classes can adapt using MSGPACK_BASE macro.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is an intrusive approach.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also provides a non-intrusive approach.</a:t>
            </a:r>
          </a:p>
          <a:p>
            <a:r>
              <a:rPr kumimoji="1" lang="en-US" altLang="ja-JP" baseline="0" dirty="0" smtClean="0"/>
              <a:t>You can see that the URL on the slide.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look at the various kinds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header bytes.</a:t>
            </a:r>
          </a:p>
          <a:p>
            <a:r>
              <a:rPr kumimoji="1" lang="en-US" altLang="ja-JP" dirty="0" err="1" smtClean="0"/>
              <a:t>MessagePack</a:t>
            </a:r>
            <a:r>
              <a:rPr kumimoji="1" lang="en-US" altLang="ja-JP" baseline="0" dirty="0" smtClean="0"/>
              <a:t> supports JSON types and binary types.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885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look at the beginning part of</a:t>
            </a:r>
            <a:r>
              <a:rPr kumimoji="1" lang="en-US" altLang="ja-JP" baseline="0" dirty="0" smtClean="0"/>
              <a:t> the table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The symbol 'x' in</a:t>
            </a:r>
            <a:r>
              <a:rPr kumimoji="1" lang="en-US" altLang="ja-JP" baseline="0" dirty="0" smtClean="0"/>
              <a:t> the table means user data. The types that are frequently used are mapped to headers of one to a few bits in length. Static Huffman coding uses similar strategy.</a:t>
            </a:r>
          </a:p>
          <a:p>
            <a:r>
              <a:rPr kumimoji="1" lang="en-US" altLang="ja-JP" dirty="0" smtClean="0"/>
              <a:t>For more information, see</a:t>
            </a:r>
            <a:r>
              <a:rPr kumimoji="1" lang="en-US" altLang="ja-JP" baseline="0" dirty="0" smtClean="0"/>
              <a:t> the URL on the slide.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794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13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54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 composite</a:t>
            </a:r>
            <a:r>
              <a:rPr kumimoji="1" lang="en-US" altLang="ja-JP" baseline="0" dirty="0" smtClean="0"/>
              <a:t> data structure means that arrays and maps can contain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objects.</a:t>
            </a:r>
          </a:p>
          <a:p>
            <a:r>
              <a:rPr kumimoji="1" lang="en-US" altLang="ja-JP" dirty="0" smtClean="0"/>
              <a:t>The differences</a:t>
            </a:r>
            <a:r>
              <a:rPr kumimoji="1" lang="en-US" altLang="ja-JP" baseline="0" dirty="0" smtClean="0"/>
              <a:t> between JSON and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are ...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more compact than JSON.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binary coded. So it can handle binary data without text encoding such as Base64.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easier to parse, it requires less computing power.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may be interested</a:t>
            </a:r>
            <a:r>
              <a:rPr kumimoji="1" lang="en-US" altLang="ja-JP" baseline="0" dirty="0" smtClean="0"/>
              <a:t> in</a:t>
            </a:r>
            <a:r>
              <a:rPr kumimoji="1" lang="en-US" altLang="ja-JP" dirty="0" smtClean="0"/>
              <a:t> the difference</a:t>
            </a:r>
            <a:r>
              <a:rPr kumimoji="1" lang="en-US" altLang="ja-JP" baseline="0" dirty="0" smtClean="0"/>
              <a:t> between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The goals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 are different.</a:t>
            </a:r>
          </a:p>
          <a:p>
            <a:r>
              <a:rPr kumimoji="1" lang="en-US" altLang="ja-JP" baseline="0" dirty="0" err="1" smtClean="0"/>
              <a:t>MessagePack's</a:t>
            </a:r>
            <a:r>
              <a:rPr kumimoji="1" lang="en-US" altLang="ja-JP" baseline="0" dirty="0" smtClean="0"/>
              <a:t> goal is interexchange data with different programming languages.</a:t>
            </a:r>
          </a:p>
          <a:p>
            <a:r>
              <a:rPr kumimoji="1" lang="en-US" altLang="ja-JP" baseline="0" dirty="0" smtClean="0"/>
              <a:t>Boost serialization's goal is serializing and </a:t>
            </a:r>
            <a:r>
              <a:rPr kumimoji="1" lang="en-US" altLang="ja-JP" baseline="0" dirty="0" err="1" smtClean="0"/>
              <a:t>deserializing</a:t>
            </a:r>
            <a:r>
              <a:rPr kumimoji="1" lang="en-US" altLang="ja-JP" baseline="0" dirty="0" smtClean="0"/>
              <a:t> every C++ data </a:t>
            </a:r>
            <a:r>
              <a:rPr kumimoji="1" lang="en-US" altLang="ja-JP" b="1" baseline="0" dirty="0" smtClean="0"/>
              <a:t>including their relations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For example, these three shared pointers point to the objects that have value 42, but the first two shared pointers are sharing the same object.</a:t>
            </a:r>
          </a:p>
          <a:p>
            <a:r>
              <a:rPr kumimoji="1" lang="en-US" altLang="ja-JP" baseline="0" dirty="0" smtClean="0"/>
              <a:t>Boost serialization can serialize and </a:t>
            </a:r>
            <a:r>
              <a:rPr kumimoji="1" lang="en-US" altLang="ja-JP" baseline="0" dirty="0" err="1" smtClean="0"/>
              <a:t>deserialize</a:t>
            </a:r>
            <a:r>
              <a:rPr kumimoji="1" lang="en-US" altLang="ja-JP" baseline="0" dirty="0" smtClean="0"/>
              <a:t> these kinds of relations.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be used as a portable binary archive of Boost Serialization.</a:t>
            </a:r>
          </a:p>
          <a:p>
            <a:r>
              <a:rPr kumimoji="1" lang="en-US" altLang="ja-JP" baseline="0" dirty="0" smtClean="0"/>
              <a:t>You can get the code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archive for Boost Serialization from my </a:t>
            </a:r>
            <a:r>
              <a:rPr kumimoji="1" lang="en-US" altLang="ja-JP" baseline="0" dirty="0" err="1" smtClean="0"/>
              <a:t>github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The original version is written by </a:t>
            </a:r>
            <a:r>
              <a:rPr kumimoji="1" lang="en-US" altLang="ja-JP" baseline="0" dirty="0" err="1" smtClean="0"/>
              <a:t>Norihisa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02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Here is a</a:t>
            </a:r>
            <a:r>
              <a:rPr kumimoji="1" lang="en-US" altLang="ja-JP" baseline="0" dirty="0" smtClean="0"/>
              <a:t> list of programming languages that support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 look at a code example.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client</a:t>
            </a:r>
            <a:r>
              <a:rPr kumimoji="1" lang="en-US" altLang="ja-JP" baseline="0" dirty="0" smtClean="0"/>
              <a:t> needs to include msgpack.hpp. A C++ version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is a header only library.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top part of the code</a:t>
            </a:r>
            <a:r>
              <a:rPr kumimoji="1" lang="en-US" altLang="ja-JP" baseline="0" dirty="0" smtClean="0"/>
              <a:t> example demonstrates how to pack a tuple. We can generate a byte stream that is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format using the 'pack‘ function.</a:t>
            </a:r>
          </a:p>
          <a:p>
            <a:r>
              <a:rPr kumimoji="1" lang="en-US" altLang="ja-JP" baseline="0" dirty="0" smtClean="0"/>
              <a:t>The first argument of the pack function is a stream. A stream is an object of any type that has a write member function.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middle part of the code example demonstrates how to unpack. We</a:t>
            </a:r>
            <a:r>
              <a:rPr kumimoji="1" lang="en-US" altLang="ja-JP" baseline="0" dirty="0" smtClean="0"/>
              <a:t> can generate 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from a byte stream using the ‘unpack’ function.</a:t>
            </a:r>
          </a:p>
          <a:p>
            <a:r>
              <a:rPr kumimoji="1" lang="en-US" altLang="ja-JP" baseline="0" dirty="0" smtClean="0"/>
              <a:t>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is a simple variant type. It is implemented using a union.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Although we can use a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object directly,</a:t>
            </a:r>
            <a:r>
              <a:rPr kumimoji="1" lang="en-US" altLang="ja-JP" baseline="0" dirty="0" smtClean="0"/>
              <a:t> it is usually more useful to convert to C++ types.</a:t>
            </a:r>
          </a:p>
          <a:p>
            <a:r>
              <a:rPr kumimoji="1" lang="en-US" altLang="ja-JP" baseline="0" dirty="0" smtClean="0"/>
              <a:t>The last part of the code example demonstrates how to convert from a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to C++ types.</a:t>
            </a:r>
          </a:p>
          <a:p>
            <a:r>
              <a:rPr kumimoji="1" lang="en-US" altLang="ja-JP" baseline="0" dirty="0" smtClean="0"/>
              <a:t>Using the ‘as’ member function template, we can convert to any C++ types that is adapted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also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provids</a:t>
            </a:r>
            <a:r>
              <a:rPr kumimoji="1" lang="en-US" altLang="ja-JP" baseline="0" dirty="0" smtClean="0"/>
              <a:t> a stream </a:t>
            </a:r>
            <a:r>
              <a:rPr kumimoji="1" lang="en-US" altLang="ja-JP" baseline="0" dirty="0" err="1" smtClean="0"/>
              <a:t>deserializer</a:t>
            </a:r>
            <a:r>
              <a:rPr kumimoji="1" lang="en-US" altLang="ja-JP" baseline="0" dirty="0" smtClean="0"/>
              <a:t> named unpacker.</a:t>
            </a:r>
          </a:p>
          <a:p>
            <a:r>
              <a:rPr kumimoji="1" lang="en-US" altLang="ja-JP" baseline="0" dirty="0" smtClean="0"/>
              <a:t>It has four member functions. </a:t>
            </a:r>
            <a:r>
              <a:rPr kumimoji="1" lang="en-US" altLang="ja-JP" baseline="0" dirty="0" err="1" smtClean="0"/>
              <a:t>reserve_buffer</a:t>
            </a:r>
            <a:r>
              <a:rPr kumimoji="1" lang="en-US" altLang="ja-JP" baseline="0" dirty="0" smtClean="0"/>
              <a:t>, buffer,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, and next.</a:t>
            </a:r>
          </a:p>
          <a:p>
            <a:r>
              <a:rPr kumimoji="1" lang="en-US" altLang="ja-JP" baseline="0" dirty="0" smtClean="0"/>
              <a:t>Let's look at some client code.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4FFA854E-A894-4780-A98D-160B69AA0EBB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E0CC-20A8-4FDA-9179-A7717AB64500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0AE7-F80B-4562-9A52-48F878B3A280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20F427A6-5B7C-40F3-AE15-5052A3EBE0A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9E5-AE72-475E-9E9C-1BD33792C3E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F6B-52FB-41BE-B435-7832E53F9194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D08-8FB0-4C62-9158-28FACFDE312C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DC5-77F2-410A-944A-32C68EF6835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B02-F5CD-4DB2-95A4-A77DC2DDE852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E951-561E-4B73-8314-49F74F967523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5496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5B04-2E16-41ED-9DA0-3466DC6247ED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617245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74904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dboltz.wikidot.com/boost-msm-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edboltz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/blob/master/spec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/blob/master/spec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gpack/msgpack/blob/master/spec.md#int-format-famil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boltz/rui/tree/support_boost_1_57_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):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A Compact and Fast Serialization Library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5496" y="6617245"/>
            <a:ext cx="2133600" cy="196131"/>
          </a:xfrm>
        </p:spPr>
        <p:txBody>
          <a:bodyPr/>
          <a:lstStyle/>
          <a:p>
            <a:fld id="{7647159E-56E4-4C92-BAF2-FF7239B7F5EF}" type="datetime1">
              <a:rPr kumimoji="1" lang="ja-JP" altLang="en-US" smtClean="0"/>
              <a:t>2015/5/12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74904" y="6617245"/>
            <a:ext cx="2133600" cy="196131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3124200" y="6617245"/>
            <a:ext cx="2895600" cy="196131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6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7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</p:spTree>
    <p:extLst>
      <p:ext uri="{BB962C8B-B14F-4D97-AF65-F5344CB8AC3E}">
        <p14:creationId xmlns:p14="http://schemas.microsoft.com/office/powerpoint/2010/main" val="1380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4092649" y="4581128"/>
            <a:ext cx="4896544" cy="360040"/>
          </a:xfrm>
          <a:prstGeom prst="wedgeRoundRectCallout">
            <a:avLst>
              <a:gd name="adj1" fmla="val -34619"/>
              <a:gd name="adj2" fmla="val -94198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notify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msgpack::unpacker actual consumed size.</a:t>
            </a:r>
          </a:p>
        </p:txBody>
      </p:sp>
    </p:spTree>
    <p:extLst>
      <p:ext uri="{BB962C8B-B14F-4D97-AF65-F5344CB8AC3E}">
        <p14:creationId xmlns:p14="http://schemas.microsoft.com/office/powerpoint/2010/main" val="3651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4092649" y="4581128"/>
            <a:ext cx="4896544" cy="360040"/>
          </a:xfrm>
          <a:prstGeom prst="wedgeRoundRectCallout">
            <a:avLst>
              <a:gd name="adj1" fmla="val -34619"/>
              <a:gd name="adj2" fmla="val -94198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notify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msgpack::unpacker actual consumed size.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3273868" y="5733256"/>
            <a:ext cx="4970539" cy="360040"/>
          </a:xfrm>
          <a:prstGeom prst="wedgeRoundRectCallout">
            <a:avLst>
              <a:gd name="adj1" fmla="val -86419"/>
              <a:gd name="adj2" fmla="val -4800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obj. convert to C++ types</a:t>
            </a: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967624" y="6237312"/>
            <a:ext cx="5980640" cy="504056"/>
          </a:xfrm>
          <a:prstGeom prst="wedgeRoundRectCallout">
            <a:avLst>
              <a:gd name="adj1" fmla="val -47042"/>
              <a:gd name="adj2" fmla="val -80970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All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complete msgpack message is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processed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at this point,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then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continue to read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addtional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35868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Zero-Copy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07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" name="角丸四角形吹き出し 90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23363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2844757" y="1444572"/>
            <a:ext cx="1377499" cy="4594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convert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18536" y="953102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Convert to any types that adapts </a:t>
            </a:r>
            <a:r>
              <a:rPr kumimoji="1" lang="en-US" altLang="ja-JP" sz="1600" dirty="0" err="1" smtClean="0"/>
              <a:t>MessagePack</a:t>
            </a:r>
            <a:endParaRPr kumimoji="1" lang="ja-JP" altLang="en-US" sz="16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98860" y="1507890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std</a:t>
            </a:r>
            <a:r>
              <a:rPr kumimoji="1" lang="en-US" altLang="ja-JP" sz="1600" dirty="0" smtClean="0"/>
              <a:t>::tuple&lt;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, boost::</a:t>
            </a:r>
            <a:r>
              <a:rPr kumimoji="1" lang="en-US" altLang="ja-JP" sz="1600" dirty="0" err="1" smtClean="0"/>
              <a:t>string_ref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std</a:t>
            </a:r>
            <a:r>
              <a:rPr lang="en-US" altLang="ja-JP" sz="1600" dirty="0" smtClean="0"/>
              <a:t>::vector&lt;char&gt;&gt;</a:t>
            </a:r>
            <a:endParaRPr kumimoji="1" lang="ja-JP" altLang="en-US" sz="1600" dirty="0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4366272" y="1846444"/>
            <a:ext cx="1890210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5525114" y="1846444"/>
            <a:ext cx="1927206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6366662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copy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358550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ref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3258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6228020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88451"/>
              </p:ext>
            </p:extLst>
          </p:nvPr>
        </p:nvGraphicFramePr>
        <p:xfrm>
          <a:off x="179512" y="908720"/>
          <a:ext cx="4176464" cy="4744936"/>
        </p:xfrm>
        <a:graphic>
          <a:graphicData uri="http://schemas.openxmlformats.org/drawingml/2006/table">
            <a:tbl>
              <a:tblPr/>
              <a:tblGrid>
                <a:gridCol w="1800200"/>
                <a:gridCol w="2376264"/>
              </a:tblGrid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C++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msgpack::object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char*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std::deque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*1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unsigned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*2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std</a:t>
                      </a:r>
                      <a:r>
                        <a:rPr lang="en-US" sz="1600" dirty="0">
                          <a:effectLst/>
                        </a:rPr>
                        <a:t>::list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std::map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std::pair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std::set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std::string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std::vector&lt;char&gt;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89144" y="5704800"/>
            <a:ext cx="7974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*1 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signed char, signed short, 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  <a:p>
            <a:r>
              <a:rPr lang="en-US" altLang="ja-JP" sz="1400" dirty="0"/>
              <a:t>*2 unsigned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unsigned char, unsigned short, unsigned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69992"/>
              </p:ext>
            </p:extLst>
          </p:nvPr>
        </p:nvGraphicFramePr>
        <p:xfrm>
          <a:off x="4591702" y="908720"/>
          <a:ext cx="3456384" cy="32613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C++11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std::array&lt;char&gt;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std::forward_list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std::tuple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std::unordered_map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14941"/>
              </p:ext>
            </p:extLst>
          </p:nvPr>
        </p:nvGraphicFramePr>
        <p:xfrm>
          <a:off x="4607392" y="4323824"/>
          <a:ext cx="3456384" cy="13182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boost </a:t>
                      </a:r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boost::optional&lt;T&gt;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</a:t>
                      </a:r>
                      <a:r>
                        <a:rPr lang="en-US" dirty="0" err="1" smtClean="0">
                          <a:effectLst/>
                        </a:rPr>
                        <a:t>string_ref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str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Taka (</a:t>
            </a:r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Kondo)</a:t>
            </a:r>
          </a:p>
          <a:p>
            <a:pPr lvl="1"/>
            <a:r>
              <a:rPr kumimoji="1" lang="en-US" altLang="ja-JP" dirty="0" smtClean="0"/>
              <a:t>from TOKYO, JAPAN</a:t>
            </a:r>
          </a:p>
          <a:p>
            <a:r>
              <a:rPr kumimoji="1" lang="en-US" altLang="ja-JP" dirty="0" smtClean="0"/>
              <a:t>OGIS-RI </a:t>
            </a:r>
            <a:r>
              <a:rPr lang="en-US" altLang="ja-JP" dirty="0" smtClean="0"/>
              <a:t>Co., Ltd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dirty="0"/>
              <a:t>Developing Pub/Sub </a:t>
            </a:r>
            <a:r>
              <a:rPr lang="en-US" altLang="ja-JP" dirty="0" err="1"/>
              <a:t>IoT</a:t>
            </a:r>
            <a:r>
              <a:rPr lang="en-US" altLang="ja-JP" dirty="0"/>
              <a:t> Platform </a:t>
            </a:r>
            <a:r>
              <a:rPr lang="en-US" altLang="ja-JP" dirty="0" smtClean="0"/>
              <a:t>using </a:t>
            </a:r>
            <a:r>
              <a:rPr lang="en-US" altLang="ja-JP" dirty="0" err="1" smtClean="0"/>
              <a:t>MessagePack</a:t>
            </a:r>
            <a:endParaRPr kumimoji="1" lang="en-US" altLang="ja-JP" dirty="0" smtClean="0"/>
          </a:p>
          <a:p>
            <a:r>
              <a:rPr kumimoji="1" lang="en-US" altLang="ja-JP" dirty="0" smtClean="0"/>
              <a:t>A committer on the 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-c OSS project</a:t>
            </a:r>
          </a:p>
          <a:p>
            <a:r>
              <a:rPr lang="en-US" altLang="ja-JP" dirty="0" smtClean="0"/>
              <a:t>Other experience: Wrote the “</a:t>
            </a:r>
            <a:r>
              <a:rPr lang="en-US" altLang="ja-JP" dirty="0" err="1" smtClean="0"/>
              <a:t>Boost.MSM</a:t>
            </a:r>
            <a:r>
              <a:rPr lang="en-US" altLang="ja-JP" dirty="0" smtClean="0"/>
              <a:t> Guide”</a:t>
            </a:r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redboltz.wikidot.com/boost-msm-guide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About 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4293096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1052736"/>
            <a:ext cx="8640960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&lt;msgpack.hpp&gt;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struct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your_class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: base1, base2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a;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 b;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You can choose any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It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represented to the msgpack array elements 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MSGPACK_DEFINE(a, b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MSGPACK_BASE(base1), MSGPACK_BASE(base2));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If you have questions,</a:t>
            </a:r>
            <a:br>
              <a:rPr kumimoji="1" lang="en-US" altLang="ja-JP" dirty="0" smtClean="0"/>
            </a:br>
            <a:r>
              <a:rPr kumimoji="1" lang="en-US" altLang="ja-JP" dirty="0" smtClean="0"/>
              <a:t>feel free to contact me :)</a:t>
            </a:r>
          </a:p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</a:p>
          <a:p>
            <a:pPr lvl="1"/>
            <a:r>
              <a:rPr lang="en-US" altLang="ja-JP" dirty="0" smtClean="0">
                <a:hlinkClick r:id="rId3"/>
              </a:rPr>
              <a:t>redboltz@gmail.com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twitter: </a:t>
            </a:r>
            <a:r>
              <a:rPr lang="en-US" altLang="ja-JP" dirty="0" err="1" smtClean="0"/>
              <a:t>redboltz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Extra Slides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D08-8FB0-4C62-9158-28FACFDE312C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0" y="769626"/>
          <a:ext cx="4464496" cy="5992014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positive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0xxxxxxx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0x00 - 0x7f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fixmap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1000xxxx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0x80 - 0x8f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fixarray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1001xxxx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0x90 - 0x9f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fixstr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0xa0 - 0xbf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(never used)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99992" y="6001543"/>
            <a:ext cx="4645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</a:t>
            </a:r>
            <a:r>
              <a:rPr lang="en-US" altLang="ja-JP" sz="1400" dirty="0" smtClean="0">
                <a:hlinkClick r:id="rId3"/>
              </a:rPr>
              <a:t>github.com/msgpack/msgpack/blob/master/spec.md</a:t>
            </a:r>
            <a:endParaRPr lang="en-US" altLang="ja-JP" sz="1400" dirty="0" smtClean="0"/>
          </a:p>
        </p:txBody>
      </p:sp>
      <p:graphicFrame>
        <p:nvGraphicFramePr>
          <p:cNvPr id="12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4679504" y="769626"/>
          <a:ext cx="4464496" cy="5014092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negative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0xe0 - 0xff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1187624" y="1340768"/>
          <a:ext cx="6473366" cy="4155528"/>
        </p:xfrm>
        <a:graphic>
          <a:graphicData uri="http://schemas.openxmlformats.org/drawingml/2006/table">
            <a:tbl>
              <a:tblPr/>
              <a:tblGrid>
                <a:gridCol w="1557643"/>
                <a:gridCol w="2234553"/>
                <a:gridCol w="2681170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Format </a:t>
                      </a:r>
                      <a:r>
                        <a:rPr lang="en-US" sz="20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positive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0x00 - 0x7f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fixmap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1000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0x80 - 0x8f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fixarray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1001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0x90 - 0x9f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fixstr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101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0xa0 - 0xbf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nil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(never used)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false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99992" y="6001543"/>
            <a:ext cx="4645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</a:t>
            </a:r>
            <a:r>
              <a:rPr lang="en-US" altLang="ja-JP" sz="1400" dirty="0" smtClean="0">
                <a:hlinkClick r:id="rId3"/>
              </a:rPr>
              <a:t>github.com/msgpack/msgpack/blob/master/spec.md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567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6"/>
          <a:stretch/>
        </p:blipFill>
        <p:spPr bwMode="auto">
          <a:xfrm>
            <a:off x="31058" y="741186"/>
            <a:ext cx="7617474" cy="611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411760" y="764704"/>
            <a:ext cx="610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4"/>
              </a:rPr>
              <a:t>https://</a:t>
            </a:r>
            <a:r>
              <a:rPr lang="en-US" altLang="ja-JP" sz="1400" dirty="0" smtClean="0">
                <a:hlinkClick r:id="rId4"/>
              </a:rPr>
              <a:t>github.com/msgpack/msgpack/blob/master/spec.md#int-format-family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460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5"/>
          <a:stretch/>
        </p:blipFill>
        <p:spPr bwMode="auto">
          <a:xfrm>
            <a:off x="31058" y="741186"/>
            <a:ext cx="7617474" cy="103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4"/>
          <a:stretch/>
        </p:blipFill>
        <p:spPr bwMode="auto">
          <a:xfrm>
            <a:off x="35496" y="1772816"/>
            <a:ext cx="7617474" cy="215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076290" cy="57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324543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" r="71558" b="66195"/>
          <a:stretch/>
        </p:blipFill>
        <p:spPr bwMode="auto">
          <a:xfrm>
            <a:off x="5796136" y="4929133"/>
            <a:ext cx="172819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/>
              <a:t>Easier to parse, requires less computing </a:t>
            </a:r>
            <a:r>
              <a:rPr lang="en-US" altLang="ja-JP" dirty="0" smtClean="0"/>
              <a:t>power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 smtClean="0"/>
              <a:t>Easier to parse, requires less computing power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54526" y="2183378"/>
            <a:ext cx="194421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::object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1520" y="3326214"/>
            <a:ext cx="648072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nil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98836" y="3326214"/>
            <a:ext cx="1212924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boolean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4980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u64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19872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i64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27984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f64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1031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str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53818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970550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ext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5067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058782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59" name="二等辺三角形 58"/>
          <p:cNvSpPr/>
          <p:nvPr/>
        </p:nvSpPr>
        <p:spPr>
          <a:xfrm>
            <a:off x="6499398" y="2552710"/>
            <a:ext cx="371252" cy="259754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49" idx="0"/>
            <a:endCxn id="59" idx="3"/>
          </p:cNvCxnSpPr>
          <p:nvPr/>
        </p:nvCxnSpPr>
        <p:spPr>
          <a:xfrm rot="5400000" flipH="1" flipV="1">
            <a:off x="3373415" y="14605"/>
            <a:ext cx="513750" cy="61094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0" idx="0"/>
            <a:endCxn id="59" idx="3"/>
          </p:cNvCxnSpPr>
          <p:nvPr/>
        </p:nvCxnSpPr>
        <p:spPr>
          <a:xfrm rot="5400000" flipH="1" flipV="1">
            <a:off x="3988286" y="629476"/>
            <a:ext cx="513750" cy="48797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1" idx="0"/>
            <a:endCxn id="59" idx="3"/>
          </p:cNvCxnSpPr>
          <p:nvPr/>
        </p:nvCxnSpPr>
        <p:spPr>
          <a:xfrm rot="5400000" flipH="1" flipV="1">
            <a:off x="4528346" y="1169536"/>
            <a:ext cx="513750" cy="3799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52" idx="0"/>
            <a:endCxn id="59" idx="3"/>
          </p:cNvCxnSpPr>
          <p:nvPr/>
        </p:nvCxnSpPr>
        <p:spPr>
          <a:xfrm rot="5400000" flipH="1" flipV="1">
            <a:off x="4990792" y="1631982"/>
            <a:ext cx="513750" cy="2874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3" idx="0"/>
            <a:endCxn id="59" idx="3"/>
          </p:cNvCxnSpPr>
          <p:nvPr/>
        </p:nvCxnSpPr>
        <p:spPr>
          <a:xfrm rot="5400000" flipH="1" flipV="1">
            <a:off x="5494848" y="2136038"/>
            <a:ext cx="513750" cy="1866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0"/>
            <a:endCxn id="59" idx="3"/>
          </p:cNvCxnSpPr>
          <p:nvPr/>
        </p:nvCxnSpPr>
        <p:spPr>
          <a:xfrm rot="5400000" flipH="1" flipV="1">
            <a:off x="4685735" y="2327477"/>
            <a:ext cx="1514302" cy="2484276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5" idx="0"/>
            <a:endCxn id="59" idx="3"/>
          </p:cNvCxnSpPr>
          <p:nvPr/>
        </p:nvCxnSpPr>
        <p:spPr>
          <a:xfrm rot="5400000" flipH="1" flipV="1">
            <a:off x="5207489" y="2849231"/>
            <a:ext cx="1514302" cy="1440768"/>
          </a:xfrm>
          <a:prstGeom prst="bentConnector3">
            <a:avLst>
              <a:gd name="adj1" fmla="val 198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56" idx="0"/>
            <a:endCxn id="59" idx="3"/>
          </p:cNvCxnSpPr>
          <p:nvPr/>
        </p:nvCxnSpPr>
        <p:spPr>
          <a:xfrm rot="5400000" flipH="1" flipV="1">
            <a:off x="5761395" y="3412057"/>
            <a:ext cx="1523222" cy="32403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57" idx="0"/>
            <a:endCxn id="59" idx="3"/>
          </p:cNvCxnSpPr>
          <p:nvPr/>
        </p:nvCxnSpPr>
        <p:spPr>
          <a:xfrm rot="16200000" flipV="1">
            <a:off x="6305915" y="3191573"/>
            <a:ext cx="1514302" cy="756084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58" idx="0"/>
            <a:endCxn id="59" idx="3"/>
          </p:cNvCxnSpPr>
          <p:nvPr/>
        </p:nvCxnSpPr>
        <p:spPr>
          <a:xfrm rot="16200000" flipV="1">
            <a:off x="6805511" y="2691977"/>
            <a:ext cx="1523222" cy="176419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7" idx="2"/>
            <a:endCxn id="48" idx="3"/>
          </p:cNvCxnSpPr>
          <p:nvPr/>
        </p:nvCxnSpPr>
        <p:spPr>
          <a:xfrm rot="5400000" flipH="1" flipV="1">
            <a:off x="6405898" y="3403254"/>
            <a:ext cx="2328054" cy="257634"/>
          </a:xfrm>
          <a:prstGeom prst="bentConnector4">
            <a:avLst>
              <a:gd name="adj1" fmla="val -9819"/>
              <a:gd name="adj2" fmla="val 61886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698742" y="2132856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481850" y="3205161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80" name="角丸四角形吹き出し 79"/>
          <p:cNvSpPr/>
          <p:nvPr/>
        </p:nvSpPr>
        <p:spPr>
          <a:xfrm>
            <a:off x="5247667" y="3374438"/>
            <a:ext cx="1384846" cy="263437"/>
          </a:xfrm>
          <a:prstGeom prst="wedgeRoundRectCallout">
            <a:avLst>
              <a:gd name="adj1" fmla="val -55780"/>
              <a:gd name="adj2" fmla="val 17927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double, float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16104" y="3258868"/>
            <a:ext cx="126574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object_kv</a:t>
            </a:r>
            <a:endParaRPr kumimoji="1" lang="ja-JP" altLang="en-US" dirty="0"/>
          </a:p>
        </p:txBody>
      </p:sp>
      <p:cxnSp>
        <p:nvCxnSpPr>
          <p:cNvPr id="82" name="直線矢印コネクタ 81"/>
          <p:cNvCxnSpPr/>
          <p:nvPr/>
        </p:nvCxnSpPr>
        <p:spPr>
          <a:xfrm flipV="1">
            <a:off x="756992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34150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925549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key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558422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val</a:t>
            </a:r>
            <a:endParaRPr kumimoji="1" lang="ja-JP" altLang="en-US" sz="1600" dirty="0"/>
          </a:p>
        </p:txBody>
      </p:sp>
      <p:cxnSp>
        <p:nvCxnSpPr>
          <p:cNvPr id="86" name="カギ線コネクタ 85"/>
          <p:cNvCxnSpPr>
            <a:stCxn id="58" idx="3"/>
            <a:endCxn id="81" idx="3"/>
          </p:cNvCxnSpPr>
          <p:nvPr/>
        </p:nvCxnSpPr>
        <p:spPr>
          <a:xfrm flipH="1" flipV="1">
            <a:off x="8481850" y="3443534"/>
            <a:ext cx="357808" cy="1076818"/>
          </a:xfrm>
          <a:prstGeom prst="bentConnector3">
            <a:avLst>
              <a:gd name="adj1" fmla="val -2768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/</a:t>
            </a:r>
            <a:r>
              <a:rPr lang="en-US" altLang="ja-JP" sz="3200" dirty="0" err="1" smtClean="0"/>
              <a:t>Boost.Serialization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The goals of the </a:t>
            </a:r>
            <a:r>
              <a:rPr lang="en-US" altLang="ja-JP" dirty="0" err="1"/>
              <a:t>msgpack</a:t>
            </a:r>
            <a:r>
              <a:rPr lang="en-US" altLang="ja-JP" dirty="0"/>
              <a:t> and the </a:t>
            </a:r>
            <a:r>
              <a:rPr lang="en-US" altLang="ja-JP" dirty="0" err="1"/>
              <a:t>Boost.Serialization</a:t>
            </a:r>
            <a:r>
              <a:rPr lang="en-US" altLang="ja-JP" dirty="0"/>
              <a:t> are different.</a:t>
            </a:r>
          </a:p>
          <a:p>
            <a:pPr lvl="1"/>
            <a:r>
              <a:rPr lang="en-US" altLang="ja-JP" dirty="0" err="1"/>
              <a:t>msgpack</a:t>
            </a:r>
            <a:r>
              <a:rPr lang="en-US" altLang="ja-JP" dirty="0"/>
              <a:t>: Interexchange the data with</a:t>
            </a:r>
            <a:br>
              <a:rPr lang="en-US" altLang="ja-JP" dirty="0"/>
            </a:br>
            <a:r>
              <a:rPr lang="en-US" altLang="ja-JP" dirty="0"/>
              <a:t>different programming languages.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err="1" smtClean="0"/>
              <a:t>Boost.Serialization</a:t>
            </a:r>
            <a:r>
              <a:rPr lang="en-US" altLang="ja-JP" dirty="0"/>
              <a:t>: Serialize every data and relations.</a:t>
            </a:r>
            <a:br>
              <a:rPr lang="en-US" altLang="ja-JP" dirty="0"/>
            </a:br>
            <a:r>
              <a:rPr lang="en-US" altLang="ja-JP" dirty="0"/>
              <a:t> e.g.) </a:t>
            </a:r>
            <a:r>
              <a:rPr lang="en-US" altLang="ja-JP" dirty="0" err="1"/>
              <a:t>shared_ptr</a:t>
            </a:r>
            <a:endParaRPr lang="ja-JP" altLang="en-US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 can be used as a portable binary archive of the </a:t>
            </a:r>
            <a:r>
              <a:rPr kumimoji="1" lang="en-US" altLang="ja-JP" dirty="0" err="1" smtClean="0"/>
              <a:t>Boost.Serialization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sz="2000" dirty="0">
                <a:hlinkClick r:id="rId3"/>
              </a:rPr>
              <a:t>https://</a:t>
            </a:r>
            <a:r>
              <a:rPr lang="en-US" altLang="ja-JP" sz="2000" dirty="0" smtClean="0">
                <a:hlinkClick r:id="rId3"/>
              </a:rPr>
              <a:t>github.com/redboltz/rui/tree/support_boost_1_57_0</a:t>
            </a:r>
            <a:endParaRPr lang="en-US" altLang="ja-JP" sz="2000" dirty="0" smtClean="0"/>
          </a:p>
          <a:p>
            <a:pPr lvl="2"/>
            <a:r>
              <a:rPr lang="en-US" altLang="ja-JP" sz="1600" b="1" dirty="0" smtClean="0"/>
              <a:t>Forked from </a:t>
            </a:r>
            <a:r>
              <a:rPr lang="en-US" altLang="ja-JP" sz="1600" b="1" dirty="0" err="1" smtClean="0"/>
              <a:t>Norihisa</a:t>
            </a:r>
            <a:r>
              <a:rPr lang="en-US" altLang="ja-JP" sz="1600" b="1" dirty="0" smtClean="0"/>
              <a:t> Fujita’s implementation</a:t>
            </a:r>
            <a:endParaRPr kumimoji="1" lang="en-US" altLang="ja-JP" sz="1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940152" y="2420888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168860"/>
            <a:ext cx="1368152" cy="4320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msgpack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876256" y="162880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ruby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79653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python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4" idx="1"/>
          </p:cNvCxnSpPr>
          <p:nvPr/>
        </p:nvCxnSpPr>
        <p:spPr>
          <a:xfrm flipV="1">
            <a:off x="6948264" y="2384884"/>
            <a:ext cx="288032" cy="21602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2"/>
          </p:cNvCxnSpPr>
          <p:nvPr/>
        </p:nvCxnSpPr>
        <p:spPr>
          <a:xfrm flipH="1" flipV="1">
            <a:off x="7380312" y="1988840"/>
            <a:ext cx="144016" cy="18002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2" idx="0"/>
          </p:cNvCxnSpPr>
          <p:nvPr/>
        </p:nvCxnSpPr>
        <p:spPr>
          <a:xfrm flipH="1" flipV="1">
            <a:off x="8100392" y="2600908"/>
            <a:ext cx="360040" cy="19562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707904" y="3645024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07904" y="4149080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707904" y="4602882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808476" y="3882802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808476" y="4458866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cxnSp>
        <p:nvCxnSpPr>
          <p:cNvPr id="31" name="直線コネクタ 30"/>
          <p:cNvCxnSpPr>
            <a:stCxn id="26" idx="3"/>
            <a:endCxn id="29" idx="1"/>
          </p:cNvCxnSpPr>
          <p:nvPr/>
        </p:nvCxnSpPr>
        <p:spPr>
          <a:xfrm>
            <a:off x="5436096" y="3825044"/>
            <a:ext cx="372380" cy="2737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9" idx="1"/>
          </p:cNvCxnSpPr>
          <p:nvPr/>
        </p:nvCxnSpPr>
        <p:spPr>
          <a:xfrm flipV="1">
            <a:off x="5436096" y="4098826"/>
            <a:ext cx="372380" cy="230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8" idx="3"/>
            <a:endCxn id="30" idx="1"/>
          </p:cNvCxnSpPr>
          <p:nvPr/>
        </p:nvCxnSpPr>
        <p:spPr>
          <a:xfrm flipV="1">
            <a:off x="5436096" y="4674890"/>
            <a:ext cx="372380" cy="108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513512" y="4401641"/>
            <a:ext cx="434752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6984268" y="4134601"/>
            <a:ext cx="2124236" cy="540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Boost.Serialization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format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Supporte</a:t>
            </a:r>
            <a:r>
              <a:rPr lang="en-US" altLang="ja-JP" dirty="0" smtClean="0"/>
              <a:t>d Programming Languages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E4D-4393-4208-BE10-2A8A34378194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1" b="53523"/>
          <a:stretch/>
        </p:blipFill>
        <p:spPr bwMode="auto">
          <a:xfrm>
            <a:off x="755576" y="692696"/>
            <a:ext cx="3984061" cy="561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9" r="63570" b="389"/>
          <a:stretch/>
        </p:blipFill>
        <p:spPr bwMode="auto">
          <a:xfrm>
            <a:off x="4585614" y="692696"/>
            <a:ext cx="380138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611560" y="4094214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11560" y="5445224"/>
            <a:ext cx="8208912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11560" y="2708920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Pack/Unpack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79512" y="1052736"/>
            <a:ext cx="8856984" cy="54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&lt;tuple&gt;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&lt;string&gt;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sstream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&lt;msgpack.hpp&gt;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main() {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auto t1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make_tuple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("hello", true, 42, 12.3);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stringstream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t1);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=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().data(),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().size());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msgpack::object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unpacked.get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auto t2 = obj.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::tuple&lt;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double&gt;&gt;();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assert(t1 == t2);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067944" y="3165047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You can use any types that have </a:t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member function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write(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char*,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::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size_t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);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236296" y="2564904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packing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308304" y="3933056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unpacking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7308304" y="5150052"/>
            <a:ext cx="1440160" cy="36718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convering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2015/5/12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95536" y="1052736"/>
            <a:ext cx="8424936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 unpacker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public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Constructor is omitted in this presentation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char*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size);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(unpacked&amp; result);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5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4102</Words>
  <Application>Microsoft Office PowerPoint</Application>
  <PresentationFormat>画面に合わせる (4:3)</PresentationFormat>
  <Paragraphs>869</Paragraphs>
  <Slides>27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DejaVu Sans</vt:lpstr>
      <vt:lpstr>ＭＳ Ｐゴシック</vt:lpstr>
      <vt:lpstr>ＭＳ ゴシック</vt:lpstr>
      <vt:lpstr>メイリオ</vt:lpstr>
      <vt:lpstr>Arial</vt:lpstr>
      <vt:lpstr>Calibri</vt:lpstr>
      <vt:lpstr>Consolas</vt:lpstr>
      <vt:lpstr>Office テーマ</vt:lpstr>
      <vt:lpstr>MessagePack(msgpack):  A Compact and Fast Serialization Library</vt:lpstr>
      <vt:lpstr>About me</vt:lpstr>
      <vt:lpstr>What is MessagePack?</vt:lpstr>
      <vt:lpstr>MessagePack vs. JSON</vt:lpstr>
      <vt:lpstr>MessagePack vs. JSON</vt:lpstr>
      <vt:lpstr>MessagePack/Boost.Serialization</vt:lpstr>
      <vt:lpstr>Supported Programming Languages</vt:lpstr>
      <vt:lpstr>Pack/Unpack</vt:lpstr>
      <vt:lpstr>Stream Deserialization</vt:lpstr>
      <vt:lpstr>Stream Deserialization</vt:lpstr>
      <vt:lpstr>Stream Deserialization</vt:lpstr>
      <vt:lpstr>Stream Deserialization</vt:lpstr>
      <vt:lpstr>Stream Deserialization</vt:lpstr>
      <vt:lpstr>Stream Deserialization</vt:lpstr>
      <vt:lpstr>Stream Deserialization</vt:lpstr>
      <vt:lpstr>Zero-Copy Deserialization</vt:lpstr>
      <vt:lpstr>Zero copy deserialization</vt:lpstr>
      <vt:lpstr>Zero copy deserialization</vt:lpstr>
      <vt:lpstr>MessagePack Adaptors</vt:lpstr>
      <vt:lpstr>MessagePack Adaptors</vt:lpstr>
      <vt:lpstr>Thank you</vt:lpstr>
      <vt:lpstr>Extra Slides</vt:lpstr>
      <vt:lpstr>MessagePack Formats</vt:lpstr>
      <vt:lpstr>MessagePack Formats</vt:lpstr>
      <vt:lpstr>MessagePack Format</vt:lpstr>
      <vt:lpstr>MessagepPack format</vt:lpstr>
      <vt:lpstr>What is MessagePack?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C++14の</dc:title>
  <dc:creator>kondo</dc:creator>
  <cp:lastModifiedBy>Red Boltz</cp:lastModifiedBy>
  <cp:revision>305</cp:revision>
  <dcterms:created xsi:type="dcterms:W3CDTF">2014-09-13T06:39:43Z</dcterms:created>
  <dcterms:modified xsi:type="dcterms:W3CDTF">2015-05-12T21:21:11Z</dcterms:modified>
</cp:coreProperties>
</file>