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6" r:id="rId3"/>
    <p:sldId id="261" r:id="rId4"/>
    <p:sldId id="269" r:id="rId5"/>
    <p:sldId id="272" r:id="rId6"/>
    <p:sldId id="280" r:id="rId7"/>
    <p:sldId id="262" r:id="rId8"/>
    <p:sldId id="257" r:id="rId9"/>
    <p:sldId id="275" r:id="rId10"/>
    <p:sldId id="276" r:id="rId11"/>
    <p:sldId id="286" r:id="rId12"/>
    <p:sldId id="287" r:id="rId13"/>
    <p:sldId id="288" r:id="rId14"/>
    <p:sldId id="289" r:id="rId15"/>
    <p:sldId id="290" r:id="rId16"/>
    <p:sldId id="270" r:id="rId17"/>
    <p:sldId id="273" r:id="rId18"/>
    <p:sldId id="274" r:id="rId19"/>
    <p:sldId id="277" r:id="rId20"/>
    <p:sldId id="278" r:id="rId21"/>
    <p:sldId id="279" r:id="rId22"/>
    <p:sldId id="285" r:id="rId23"/>
    <p:sldId id="281" r:id="rId24"/>
    <p:sldId id="282" r:id="rId25"/>
    <p:sldId id="283" r:id="rId26"/>
    <p:sldId id="284" r:id="rId27"/>
    <p:sldId id="271" r:id="rId2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0000FF"/>
    <a:srgbClr val="FF9999"/>
    <a:srgbClr val="FF7C8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834" autoAdjust="0"/>
  </p:normalViewPr>
  <p:slideViewPr>
    <p:cSldViewPr>
      <p:cViewPr varScale="1">
        <p:scale>
          <a:sx n="86" d="100"/>
          <a:sy n="86" d="100"/>
        </p:scale>
        <p:origin x="157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2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1E200-EF9E-4D5F-B655-BC50791D2276}" type="datetimeFigureOut">
              <a:rPr kumimoji="1" lang="ja-JP" altLang="en-US" smtClean="0"/>
              <a:t>2015/5/11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FDDAD-8E96-47CE-A95A-29C0B6BA7D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317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CFF12-3B27-4625-947C-1BCC09EEBA33}" type="datetimeFigureOut">
              <a:rPr kumimoji="1" lang="ja-JP" altLang="en-US" smtClean="0"/>
              <a:t>2015/5/11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A6EFD-8660-46DE-8541-3DE23E45A0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4257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Good evening. I’m Taka.</a:t>
            </a:r>
          </a:p>
          <a:p>
            <a:r>
              <a:rPr kumimoji="1" lang="en-US" altLang="ja-JP" dirty="0" smtClean="0"/>
              <a:t>I'd</a:t>
            </a:r>
            <a:r>
              <a:rPr kumimoji="1" lang="en-US" altLang="ja-JP" baseline="0" dirty="0" smtClean="0"/>
              <a:t> like to talk a little about </a:t>
            </a:r>
            <a:r>
              <a:rPr kumimoji="1" lang="en-US" altLang="ja-JP" baseline="0" dirty="0" err="1" smtClean="0"/>
              <a:t>MessagePack</a:t>
            </a:r>
            <a:r>
              <a:rPr kumimoji="1" lang="en-US" altLang="ja-JP" baseline="0" dirty="0" smtClean="0"/>
              <a:t>.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6EFD-8660-46DE-8541-3DE23E45A04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9630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These four member functions are used</a:t>
            </a:r>
            <a:r>
              <a:rPr kumimoji="1" lang="en-US" altLang="ja-JP" baseline="0" dirty="0" smtClean="0"/>
              <a:t> in the client code.</a:t>
            </a:r>
          </a:p>
          <a:p>
            <a:r>
              <a:rPr kumimoji="1" lang="en-US" altLang="ja-JP" baseline="0" dirty="0" smtClean="0"/>
              <a:t>This code is a part of the packet receiving function.</a:t>
            </a:r>
          </a:p>
          <a:p>
            <a:r>
              <a:rPr kumimoji="1" lang="en-US" altLang="ja-JP" baseline="0" dirty="0" smtClean="0"/>
              <a:t> </a:t>
            </a:r>
          </a:p>
          <a:p>
            <a:r>
              <a:rPr kumimoji="1" lang="en-US" altLang="ja-JP" baseline="0" dirty="0" smtClean="0"/>
              <a:t>Let's say the client tries to read 100 bytes at a time.</a:t>
            </a:r>
          </a:p>
          <a:p>
            <a:r>
              <a:rPr kumimoji="1" lang="en-US" altLang="ja-JP" dirty="0" smtClean="0"/>
              <a:t>This is a packet receiving loop.</a:t>
            </a:r>
          </a:p>
          <a:p>
            <a:r>
              <a:rPr kumimoji="1" lang="en-US" altLang="ja-JP" dirty="0" smtClean="0"/>
              <a:t>When a packet is arrived, the client calls the </a:t>
            </a:r>
            <a:r>
              <a:rPr kumimoji="1" lang="en-US" altLang="ja-JP" dirty="0" err="1" smtClean="0"/>
              <a:t>reserve_buffer</a:t>
            </a:r>
            <a:r>
              <a:rPr kumimoji="1" lang="en-US" altLang="ja-JP" dirty="0" smtClean="0"/>
              <a:t> function.</a:t>
            </a:r>
          </a:p>
          <a:p>
            <a:r>
              <a:rPr kumimoji="1" lang="en-US" altLang="ja-JP" dirty="0" smtClean="0"/>
              <a:t>The unpacker prepares buffer memory internally</a:t>
            </a:r>
            <a:r>
              <a:rPr kumimoji="1" lang="en-US" altLang="ja-JP" baseline="0" dirty="0" smtClean="0"/>
              <a:t>, similar to the </a:t>
            </a:r>
            <a:r>
              <a:rPr kumimoji="1" lang="en-US" altLang="ja-JP" baseline="0" dirty="0" err="1" smtClean="0"/>
              <a:t>std</a:t>
            </a:r>
            <a:r>
              <a:rPr kumimoji="1" lang="en-US" altLang="ja-JP" baseline="0" dirty="0" smtClean="0"/>
              <a:t>::vector's reserve.</a:t>
            </a:r>
          </a:p>
          <a:p>
            <a:r>
              <a:rPr kumimoji="1" lang="en-US" altLang="ja-JP" baseline="0" dirty="0" smtClean="0"/>
              <a:t>And then, the client copies the data it receives to the prepared buffer. In order to access the internal buffer, the client calls the buffer() function.</a:t>
            </a:r>
          </a:p>
          <a:p>
            <a:r>
              <a:rPr kumimoji="1" lang="en-US" altLang="ja-JP" baseline="0" dirty="0" smtClean="0"/>
              <a:t>Then, the client notifies the unpacker the actual read size using the </a:t>
            </a:r>
            <a:r>
              <a:rPr kumimoji="1" lang="en-US" altLang="ja-JP" baseline="0" dirty="0" err="1" smtClean="0"/>
              <a:t>buffer_consumed</a:t>
            </a:r>
            <a:r>
              <a:rPr kumimoji="1" lang="en-US" altLang="ja-JP" baseline="0" dirty="0" smtClean="0"/>
              <a:t>() function.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The inner while loop generates </a:t>
            </a:r>
            <a:r>
              <a:rPr kumimoji="1" lang="en-US" altLang="ja-JP" baseline="0" dirty="0" err="1" smtClean="0"/>
              <a:t>MessagePack</a:t>
            </a:r>
            <a:r>
              <a:rPr kumimoji="1" lang="en-US" altLang="ja-JP" baseline="0" dirty="0" smtClean="0"/>
              <a:t> objects that are wrapped in the type named </a:t>
            </a:r>
            <a:r>
              <a:rPr kumimoji="1" lang="en-US" altLang="ja-JP" baseline="0" dirty="0" err="1" smtClean="0"/>
              <a:t>msgpak</a:t>
            </a:r>
            <a:r>
              <a:rPr kumimoji="1" lang="en-US" altLang="ja-JP" baseline="0" dirty="0" smtClean="0"/>
              <a:t>::unpacked.</a:t>
            </a:r>
            <a:endParaRPr kumimoji="1" lang="en-US" altLang="ja-JP" baseline="0" dirty="0" smtClean="0"/>
          </a:p>
          <a:p>
            <a:r>
              <a:rPr kumimoji="1" lang="en-US" altLang="ja-JP" baseline="0" dirty="0" smtClean="0"/>
              <a:t>For each </a:t>
            </a:r>
            <a:r>
              <a:rPr kumimoji="1" lang="en-US" altLang="ja-JP" baseline="0" dirty="0" err="1" smtClean="0"/>
              <a:t>msgpack</a:t>
            </a:r>
            <a:r>
              <a:rPr kumimoji="1" lang="en-US" altLang="ja-JP" baseline="0" dirty="0" smtClean="0"/>
              <a:t> </a:t>
            </a:r>
            <a:r>
              <a:rPr kumimoji="1" lang="en-US" altLang="ja-JP" baseline="0" dirty="0" smtClean="0"/>
              <a:t>object in the buffer, </a:t>
            </a:r>
            <a:r>
              <a:rPr kumimoji="1" lang="en-US" altLang="ja-JP" baseline="0" dirty="0" smtClean="0"/>
              <a:t>the ‘next’ function returns true and sets the </a:t>
            </a:r>
            <a:r>
              <a:rPr kumimoji="1" lang="en-US" altLang="ja-JP" baseline="0" dirty="0" smtClean="0"/>
              <a:t>variable result</a:t>
            </a:r>
            <a:r>
              <a:rPr kumimoji="1" lang="en-US" altLang="ja-JP" baseline="0" dirty="0" smtClean="0"/>
              <a:t>.</a:t>
            </a:r>
          </a:p>
          <a:p>
            <a:r>
              <a:rPr kumimoji="1" lang="en-US" altLang="ja-JP" baseline="0" dirty="0" smtClean="0"/>
              <a:t>If the </a:t>
            </a:r>
            <a:r>
              <a:rPr kumimoji="1" lang="en-US" altLang="ja-JP" baseline="0" dirty="0" err="1" smtClean="0"/>
              <a:t>msgpack</a:t>
            </a:r>
            <a:r>
              <a:rPr kumimoji="1" lang="en-US" altLang="ja-JP" baseline="0" dirty="0" smtClean="0"/>
              <a:t> object is empty, then the ‘next’ function returns false.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Even if the function 'next' returns false, the unpacker preserves the context so that the unpacker can continue parsing when the 'next‘ function will call again.</a:t>
            </a:r>
          </a:p>
          <a:p>
            <a:endParaRPr kumimoji="1" lang="en-US" altLang="ja-JP" baseline="0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6EFD-8660-46DE-8541-3DE23E45A042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0830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These four member functions are used</a:t>
            </a:r>
            <a:r>
              <a:rPr kumimoji="1" lang="en-US" altLang="ja-JP" baseline="0" dirty="0" smtClean="0"/>
              <a:t> in the client code.</a:t>
            </a:r>
          </a:p>
          <a:p>
            <a:r>
              <a:rPr kumimoji="1" lang="en-US" altLang="ja-JP" baseline="0" dirty="0" smtClean="0"/>
              <a:t>This code is a part of the packet receiving function.</a:t>
            </a:r>
          </a:p>
          <a:p>
            <a:r>
              <a:rPr kumimoji="1" lang="en-US" altLang="ja-JP" baseline="0" dirty="0" smtClean="0"/>
              <a:t> </a:t>
            </a:r>
          </a:p>
          <a:p>
            <a:r>
              <a:rPr kumimoji="1" lang="en-US" altLang="ja-JP" baseline="0" dirty="0" smtClean="0"/>
              <a:t>Let's say the client tries to read 100 bytes at a time.</a:t>
            </a:r>
          </a:p>
          <a:p>
            <a:r>
              <a:rPr kumimoji="1" lang="en-US" altLang="ja-JP" dirty="0" smtClean="0"/>
              <a:t>This is a packet receiving loop.</a:t>
            </a:r>
          </a:p>
          <a:p>
            <a:r>
              <a:rPr kumimoji="1" lang="en-US" altLang="ja-JP" dirty="0" smtClean="0"/>
              <a:t>When a packet is arrived, the client calls the </a:t>
            </a:r>
            <a:r>
              <a:rPr kumimoji="1" lang="en-US" altLang="ja-JP" dirty="0" err="1" smtClean="0"/>
              <a:t>reserve_buffer</a:t>
            </a:r>
            <a:r>
              <a:rPr kumimoji="1" lang="en-US" altLang="ja-JP" dirty="0" smtClean="0"/>
              <a:t> function.</a:t>
            </a:r>
          </a:p>
          <a:p>
            <a:r>
              <a:rPr kumimoji="1" lang="en-US" altLang="ja-JP" dirty="0" smtClean="0"/>
              <a:t>The unpacker prepares buffer memory internally</a:t>
            </a:r>
            <a:r>
              <a:rPr kumimoji="1" lang="en-US" altLang="ja-JP" baseline="0" dirty="0" smtClean="0"/>
              <a:t>, similar to the </a:t>
            </a:r>
            <a:r>
              <a:rPr kumimoji="1" lang="en-US" altLang="ja-JP" baseline="0" dirty="0" err="1" smtClean="0"/>
              <a:t>std</a:t>
            </a:r>
            <a:r>
              <a:rPr kumimoji="1" lang="en-US" altLang="ja-JP" baseline="0" dirty="0" smtClean="0"/>
              <a:t>::vector's reserve.</a:t>
            </a:r>
          </a:p>
          <a:p>
            <a:r>
              <a:rPr kumimoji="1" lang="en-US" altLang="ja-JP" baseline="0" dirty="0" smtClean="0"/>
              <a:t>And then, the client copies the data it receives to the prepared buffer. In order to access the internal buffer, the client calls the buffer() function.</a:t>
            </a:r>
          </a:p>
          <a:p>
            <a:r>
              <a:rPr kumimoji="1" lang="en-US" altLang="ja-JP" baseline="0" dirty="0" smtClean="0"/>
              <a:t>Then, the client notifies the unpacker the actual read size using the </a:t>
            </a:r>
            <a:r>
              <a:rPr kumimoji="1" lang="en-US" altLang="ja-JP" baseline="0" dirty="0" err="1" smtClean="0"/>
              <a:t>buffer_consumed</a:t>
            </a:r>
            <a:r>
              <a:rPr kumimoji="1" lang="en-US" altLang="ja-JP" baseline="0" dirty="0" smtClean="0"/>
              <a:t>() function.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The inner while loop generates </a:t>
            </a:r>
            <a:r>
              <a:rPr kumimoji="1" lang="en-US" altLang="ja-JP" baseline="0" dirty="0" err="1" smtClean="0"/>
              <a:t>MessagePack</a:t>
            </a:r>
            <a:r>
              <a:rPr kumimoji="1" lang="en-US" altLang="ja-JP" baseline="0" dirty="0" smtClean="0"/>
              <a:t> objects that are wrapped in </a:t>
            </a:r>
            <a:r>
              <a:rPr kumimoji="1" lang="en-US" altLang="ja-JP" baseline="0" dirty="0" err="1" smtClean="0"/>
              <a:t>msgpak</a:t>
            </a:r>
            <a:r>
              <a:rPr kumimoji="1" lang="en-US" altLang="ja-JP" baseline="0" dirty="0" smtClean="0"/>
              <a:t>::unpacked.</a:t>
            </a:r>
            <a:endParaRPr kumimoji="1" lang="en-US" altLang="ja-JP" baseline="0" dirty="0" smtClean="0"/>
          </a:p>
          <a:p>
            <a:r>
              <a:rPr kumimoji="1" lang="en-US" altLang="ja-JP" baseline="0" dirty="0" smtClean="0"/>
              <a:t>For each </a:t>
            </a:r>
            <a:r>
              <a:rPr kumimoji="1" lang="en-US" altLang="ja-JP" baseline="0" dirty="0" err="1" smtClean="0"/>
              <a:t>msgpack</a:t>
            </a:r>
            <a:r>
              <a:rPr kumimoji="1" lang="en-US" altLang="ja-JP" baseline="0" dirty="0" smtClean="0"/>
              <a:t> </a:t>
            </a:r>
            <a:r>
              <a:rPr kumimoji="1" lang="en-US" altLang="ja-JP" baseline="0" dirty="0" smtClean="0"/>
              <a:t>object in the buffer, </a:t>
            </a:r>
            <a:r>
              <a:rPr kumimoji="1" lang="en-US" altLang="ja-JP" baseline="0" dirty="0" smtClean="0"/>
              <a:t>the ‘next’ function returns true and sets the result.</a:t>
            </a:r>
          </a:p>
          <a:p>
            <a:r>
              <a:rPr kumimoji="1" lang="en-US" altLang="ja-JP" baseline="0" dirty="0" smtClean="0"/>
              <a:t>If the </a:t>
            </a:r>
            <a:r>
              <a:rPr kumimoji="1" lang="en-US" altLang="ja-JP" baseline="0" dirty="0" err="1" smtClean="0"/>
              <a:t>msgpack</a:t>
            </a:r>
            <a:r>
              <a:rPr kumimoji="1" lang="en-US" altLang="ja-JP" baseline="0" dirty="0" smtClean="0"/>
              <a:t> object is empty, then the ‘next’ function returns false.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Even if the function 'next' returns false, the unpacker preserves the context so that the unpacker can continue parsing when the 'next‘ function will call again.</a:t>
            </a:r>
          </a:p>
          <a:p>
            <a:endParaRPr kumimoji="1" lang="en-US" altLang="ja-JP" baseline="0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6EFD-8660-46DE-8541-3DE23E45A042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065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These four member functions are used</a:t>
            </a:r>
            <a:r>
              <a:rPr kumimoji="1" lang="en-US" altLang="ja-JP" baseline="0" dirty="0" smtClean="0"/>
              <a:t> in the client code.</a:t>
            </a:r>
          </a:p>
          <a:p>
            <a:r>
              <a:rPr kumimoji="1" lang="en-US" altLang="ja-JP" baseline="0" dirty="0" smtClean="0"/>
              <a:t>This code is a part of the packet receiving function.</a:t>
            </a:r>
          </a:p>
          <a:p>
            <a:r>
              <a:rPr kumimoji="1" lang="en-US" altLang="ja-JP" baseline="0" dirty="0" smtClean="0"/>
              <a:t> </a:t>
            </a:r>
          </a:p>
          <a:p>
            <a:r>
              <a:rPr kumimoji="1" lang="en-US" altLang="ja-JP" baseline="0" dirty="0" smtClean="0"/>
              <a:t>Let's say the client tries to read 100 bytes at a time.</a:t>
            </a:r>
          </a:p>
          <a:p>
            <a:r>
              <a:rPr kumimoji="1" lang="en-US" altLang="ja-JP" dirty="0" smtClean="0"/>
              <a:t>This is a packet receiving loop.</a:t>
            </a:r>
          </a:p>
          <a:p>
            <a:r>
              <a:rPr kumimoji="1" lang="en-US" altLang="ja-JP" dirty="0" smtClean="0"/>
              <a:t>When a packet is arrived, the client calls the </a:t>
            </a:r>
            <a:r>
              <a:rPr kumimoji="1" lang="en-US" altLang="ja-JP" dirty="0" err="1" smtClean="0"/>
              <a:t>reserve_buffer</a:t>
            </a:r>
            <a:r>
              <a:rPr kumimoji="1" lang="en-US" altLang="ja-JP" dirty="0" smtClean="0"/>
              <a:t> function.</a:t>
            </a:r>
          </a:p>
          <a:p>
            <a:r>
              <a:rPr kumimoji="1" lang="en-US" altLang="ja-JP" dirty="0" smtClean="0"/>
              <a:t>The unpacker prepares buffer memory internally</a:t>
            </a:r>
            <a:r>
              <a:rPr kumimoji="1" lang="en-US" altLang="ja-JP" baseline="0" dirty="0" smtClean="0"/>
              <a:t>, similar to the </a:t>
            </a:r>
            <a:r>
              <a:rPr kumimoji="1" lang="en-US" altLang="ja-JP" baseline="0" dirty="0" err="1" smtClean="0"/>
              <a:t>std</a:t>
            </a:r>
            <a:r>
              <a:rPr kumimoji="1" lang="en-US" altLang="ja-JP" baseline="0" dirty="0" smtClean="0"/>
              <a:t>::vector's reserve.</a:t>
            </a:r>
          </a:p>
          <a:p>
            <a:r>
              <a:rPr kumimoji="1" lang="en-US" altLang="ja-JP" baseline="0" dirty="0" smtClean="0"/>
              <a:t>And then, the client copies the data it receives to the prepared buffer. In order to access the internal buffer, the client calls the buffer() function.</a:t>
            </a:r>
          </a:p>
          <a:p>
            <a:r>
              <a:rPr kumimoji="1" lang="en-US" altLang="ja-JP" baseline="0" dirty="0" smtClean="0"/>
              <a:t>Then, the client notifies the unpacker the actual read size using the </a:t>
            </a:r>
            <a:r>
              <a:rPr kumimoji="1" lang="en-US" altLang="ja-JP" baseline="0" dirty="0" err="1" smtClean="0"/>
              <a:t>buffer_consumed</a:t>
            </a:r>
            <a:r>
              <a:rPr kumimoji="1" lang="en-US" altLang="ja-JP" baseline="0" dirty="0" smtClean="0"/>
              <a:t>() function.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The inner while loop generates </a:t>
            </a:r>
            <a:r>
              <a:rPr kumimoji="1" lang="en-US" altLang="ja-JP" baseline="0" dirty="0" err="1" smtClean="0"/>
              <a:t>MessagePack</a:t>
            </a:r>
            <a:r>
              <a:rPr kumimoji="1" lang="en-US" altLang="ja-JP" baseline="0" dirty="0" smtClean="0"/>
              <a:t> objects that are wrapped in </a:t>
            </a:r>
            <a:r>
              <a:rPr kumimoji="1" lang="en-US" altLang="ja-JP" baseline="0" dirty="0" err="1" smtClean="0"/>
              <a:t>msgpak</a:t>
            </a:r>
            <a:r>
              <a:rPr kumimoji="1" lang="en-US" altLang="ja-JP" baseline="0" dirty="0" smtClean="0"/>
              <a:t>::unpacked.</a:t>
            </a:r>
            <a:endParaRPr kumimoji="1" lang="en-US" altLang="ja-JP" baseline="0" dirty="0" smtClean="0"/>
          </a:p>
          <a:p>
            <a:r>
              <a:rPr kumimoji="1" lang="en-US" altLang="ja-JP" baseline="0" dirty="0" smtClean="0"/>
              <a:t>For each </a:t>
            </a:r>
            <a:r>
              <a:rPr kumimoji="1" lang="en-US" altLang="ja-JP" baseline="0" dirty="0" err="1" smtClean="0"/>
              <a:t>msgpack</a:t>
            </a:r>
            <a:r>
              <a:rPr kumimoji="1" lang="en-US" altLang="ja-JP" baseline="0" dirty="0" smtClean="0"/>
              <a:t> </a:t>
            </a:r>
            <a:r>
              <a:rPr kumimoji="1" lang="en-US" altLang="ja-JP" baseline="0" dirty="0" smtClean="0"/>
              <a:t>object in the buffer, </a:t>
            </a:r>
            <a:r>
              <a:rPr kumimoji="1" lang="en-US" altLang="ja-JP" baseline="0" dirty="0" smtClean="0"/>
              <a:t>the ‘next’ function returns true and sets the result.</a:t>
            </a:r>
          </a:p>
          <a:p>
            <a:r>
              <a:rPr kumimoji="1" lang="en-US" altLang="ja-JP" baseline="0" dirty="0" smtClean="0"/>
              <a:t>If the </a:t>
            </a:r>
            <a:r>
              <a:rPr kumimoji="1" lang="en-US" altLang="ja-JP" baseline="0" dirty="0" err="1" smtClean="0"/>
              <a:t>msgpack</a:t>
            </a:r>
            <a:r>
              <a:rPr kumimoji="1" lang="en-US" altLang="ja-JP" baseline="0" dirty="0" smtClean="0"/>
              <a:t> object is empty, then the ‘next’ function returns false.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Even if the function 'next' returns false, the unpacker preserves the context so that the unpacker can continue parsing when the 'next‘ function will call again.</a:t>
            </a:r>
          </a:p>
          <a:p>
            <a:endParaRPr kumimoji="1" lang="en-US" altLang="ja-JP" baseline="0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6EFD-8660-46DE-8541-3DE23E45A042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2288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These four member functions are used</a:t>
            </a:r>
            <a:r>
              <a:rPr kumimoji="1" lang="en-US" altLang="ja-JP" baseline="0" dirty="0" smtClean="0"/>
              <a:t> in the client code.</a:t>
            </a:r>
          </a:p>
          <a:p>
            <a:r>
              <a:rPr kumimoji="1" lang="en-US" altLang="ja-JP" baseline="0" dirty="0" smtClean="0"/>
              <a:t>This code is a part of the packet receiving function.</a:t>
            </a:r>
          </a:p>
          <a:p>
            <a:r>
              <a:rPr kumimoji="1" lang="en-US" altLang="ja-JP" baseline="0" dirty="0" smtClean="0"/>
              <a:t> </a:t>
            </a:r>
          </a:p>
          <a:p>
            <a:r>
              <a:rPr kumimoji="1" lang="en-US" altLang="ja-JP" baseline="0" dirty="0" smtClean="0"/>
              <a:t>Let's say the client tries to read 100 bytes at a time.</a:t>
            </a:r>
          </a:p>
          <a:p>
            <a:r>
              <a:rPr kumimoji="1" lang="en-US" altLang="ja-JP" dirty="0" smtClean="0"/>
              <a:t>This is a packet receiving loop.</a:t>
            </a:r>
          </a:p>
          <a:p>
            <a:r>
              <a:rPr kumimoji="1" lang="en-US" altLang="ja-JP" dirty="0" smtClean="0"/>
              <a:t>When a packet is arrived, the client calls the </a:t>
            </a:r>
            <a:r>
              <a:rPr kumimoji="1" lang="en-US" altLang="ja-JP" dirty="0" err="1" smtClean="0"/>
              <a:t>reserve_buffer</a:t>
            </a:r>
            <a:r>
              <a:rPr kumimoji="1" lang="en-US" altLang="ja-JP" dirty="0" smtClean="0"/>
              <a:t> function.</a:t>
            </a:r>
          </a:p>
          <a:p>
            <a:r>
              <a:rPr kumimoji="1" lang="en-US" altLang="ja-JP" dirty="0" smtClean="0"/>
              <a:t>The unpacker prepares buffer memory internally</a:t>
            </a:r>
            <a:r>
              <a:rPr kumimoji="1" lang="en-US" altLang="ja-JP" baseline="0" dirty="0" smtClean="0"/>
              <a:t>, similar to the </a:t>
            </a:r>
            <a:r>
              <a:rPr kumimoji="1" lang="en-US" altLang="ja-JP" baseline="0" dirty="0" err="1" smtClean="0"/>
              <a:t>std</a:t>
            </a:r>
            <a:r>
              <a:rPr kumimoji="1" lang="en-US" altLang="ja-JP" baseline="0" dirty="0" smtClean="0"/>
              <a:t>::vector's reserve.</a:t>
            </a:r>
          </a:p>
          <a:p>
            <a:r>
              <a:rPr kumimoji="1" lang="en-US" altLang="ja-JP" baseline="0" dirty="0" smtClean="0"/>
              <a:t>And then, the client copies the data it receives to the prepared buffer. In order to access the internal buffer, the client calls the buffer() function.</a:t>
            </a:r>
          </a:p>
          <a:p>
            <a:r>
              <a:rPr kumimoji="1" lang="en-US" altLang="ja-JP" baseline="0" dirty="0" smtClean="0"/>
              <a:t>Then, the client notifies the unpacker the actual read size using the </a:t>
            </a:r>
            <a:r>
              <a:rPr kumimoji="1" lang="en-US" altLang="ja-JP" baseline="0" dirty="0" err="1" smtClean="0"/>
              <a:t>buffer_consumed</a:t>
            </a:r>
            <a:r>
              <a:rPr kumimoji="1" lang="en-US" altLang="ja-JP" baseline="0" dirty="0" smtClean="0"/>
              <a:t>() function.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The inner while loop generates </a:t>
            </a:r>
            <a:r>
              <a:rPr kumimoji="1" lang="en-US" altLang="ja-JP" baseline="0" dirty="0" err="1" smtClean="0"/>
              <a:t>MessagePack</a:t>
            </a:r>
            <a:r>
              <a:rPr kumimoji="1" lang="en-US" altLang="ja-JP" baseline="0" dirty="0" smtClean="0"/>
              <a:t> objects that are wrapped in </a:t>
            </a:r>
            <a:r>
              <a:rPr kumimoji="1" lang="en-US" altLang="ja-JP" baseline="0" dirty="0" err="1" smtClean="0"/>
              <a:t>msgpak</a:t>
            </a:r>
            <a:r>
              <a:rPr kumimoji="1" lang="en-US" altLang="ja-JP" baseline="0" dirty="0" smtClean="0"/>
              <a:t>::unpacked.</a:t>
            </a:r>
            <a:endParaRPr kumimoji="1" lang="en-US" altLang="ja-JP" baseline="0" dirty="0" smtClean="0"/>
          </a:p>
          <a:p>
            <a:r>
              <a:rPr kumimoji="1" lang="en-US" altLang="ja-JP" baseline="0" dirty="0" smtClean="0"/>
              <a:t>For each </a:t>
            </a:r>
            <a:r>
              <a:rPr kumimoji="1" lang="en-US" altLang="ja-JP" baseline="0" dirty="0" err="1" smtClean="0"/>
              <a:t>msgpack</a:t>
            </a:r>
            <a:r>
              <a:rPr kumimoji="1" lang="en-US" altLang="ja-JP" baseline="0" dirty="0" smtClean="0"/>
              <a:t> </a:t>
            </a:r>
            <a:r>
              <a:rPr kumimoji="1" lang="en-US" altLang="ja-JP" baseline="0" dirty="0" smtClean="0"/>
              <a:t>object in the buffer, </a:t>
            </a:r>
            <a:r>
              <a:rPr kumimoji="1" lang="en-US" altLang="ja-JP" baseline="0" dirty="0" smtClean="0"/>
              <a:t>the ‘next’ function returns true and sets the result.</a:t>
            </a:r>
          </a:p>
          <a:p>
            <a:r>
              <a:rPr kumimoji="1" lang="en-US" altLang="ja-JP" baseline="0" dirty="0" smtClean="0"/>
              <a:t>If the </a:t>
            </a:r>
            <a:r>
              <a:rPr kumimoji="1" lang="en-US" altLang="ja-JP" baseline="0" dirty="0" err="1" smtClean="0"/>
              <a:t>msgpack</a:t>
            </a:r>
            <a:r>
              <a:rPr kumimoji="1" lang="en-US" altLang="ja-JP" baseline="0" dirty="0" smtClean="0"/>
              <a:t> object is empty, then the ‘next’ function returns false.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Even if the function 'next' returns false, the unpacker preserves the context so that the unpacker can continue parsing when the 'next‘ function will call again.</a:t>
            </a:r>
          </a:p>
          <a:p>
            <a:endParaRPr kumimoji="1" lang="en-US" altLang="ja-JP" baseline="0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6EFD-8660-46DE-8541-3DE23E45A042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6765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These four member functions are used</a:t>
            </a:r>
            <a:r>
              <a:rPr kumimoji="1" lang="en-US" altLang="ja-JP" baseline="0" dirty="0" smtClean="0"/>
              <a:t> in the client code.</a:t>
            </a:r>
          </a:p>
          <a:p>
            <a:r>
              <a:rPr kumimoji="1" lang="en-US" altLang="ja-JP" baseline="0" dirty="0" smtClean="0"/>
              <a:t>This code is a part of the packet receiving function.</a:t>
            </a:r>
          </a:p>
          <a:p>
            <a:r>
              <a:rPr kumimoji="1" lang="en-US" altLang="ja-JP" baseline="0" dirty="0" smtClean="0"/>
              <a:t> </a:t>
            </a:r>
          </a:p>
          <a:p>
            <a:r>
              <a:rPr kumimoji="1" lang="en-US" altLang="ja-JP" baseline="0" dirty="0" smtClean="0"/>
              <a:t>Let's say the client tries to read 100 bytes at a time.</a:t>
            </a:r>
          </a:p>
          <a:p>
            <a:r>
              <a:rPr kumimoji="1" lang="en-US" altLang="ja-JP" dirty="0" smtClean="0"/>
              <a:t>This is a packet receiving loop.</a:t>
            </a:r>
          </a:p>
          <a:p>
            <a:r>
              <a:rPr kumimoji="1" lang="en-US" altLang="ja-JP" dirty="0" smtClean="0"/>
              <a:t>When a packet is arrived, the client calls the </a:t>
            </a:r>
            <a:r>
              <a:rPr kumimoji="1" lang="en-US" altLang="ja-JP" dirty="0" err="1" smtClean="0"/>
              <a:t>reserve_buffer</a:t>
            </a:r>
            <a:r>
              <a:rPr kumimoji="1" lang="en-US" altLang="ja-JP" dirty="0" smtClean="0"/>
              <a:t> function.</a:t>
            </a:r>
          </a:p>
          <a:p>
            <a:r>
              <a:rPr kumimoji="1" lang="en-US" altLang="ja-JP" dirty="0" smtClean="0"/>
              <a:t>The unpacker prepares buffer memory internally</a:t>
            </a:r>
            <a:r>
              <a:rPr kumimoji="1" lang="en-US" altLang="ja-JP" baseline="0" dirty="0" smtClean="0"/>
              <a:t>, similar to the </a:t>
            </a:r>
            <a:r>
              <a:rPr kumimoji="1" lang="en-US" altLang="ja-JP" baseline="0" dirty="0" err="1" smtClean="0"/>
              <a:t>std</a:t>
            </a:r>
            <a:r>
              <a:rPr kumimoji="1" lang="en-US" altLang="ja-JP" baseline="0" dirty="0" smtClean="0"/>
              <a:t>::vector's reserve.</a:t>
            </a:r>
          </a:p>
          <a:p>
            <a:r>
              <a:rPr kumimoji="1" lang="en-US" altLang="ja-JP" baseline="0" dirty="0" smtClean="0"/>
              <a:t>And then, the client copies the data it receives to the prepared buffer. In order to access the internal buffer, the client calls the buffer() function.</a:t>
            </a:r>
          </a:p>
          <a:p>
            <a:r>
              <a:rPr kumimoji="1" lang="en-US" altLang="ja-JP" baseline="0" dirty="0" smtClean="0"/>
              <a:t>Then, the client notifies the unpacker the actual read size using the </a:t>
            </a:r>
            <a:r>
              <a:rPr kumimoji="1" lang="en-US" altLang="ja-JP" baseline="0" dirty="0" err="1" smtClean="0"/>
              <a:t>buffer_consumed</a:t>
            </a:r>
            <a:r>
              <a:rPr kumimoji="1" lang="en-US" altLang="ja-JP" baseline="0" dirty="0" smtClean="0"/>
              <a:t>() function.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The inner while loop generates </a:t>
            </a:r>
            <a:r>
              <a:rPr kumimoji="1" lang="en-US" altLang="ja-JP" baseline="0" dirty="0" err="1" smtClean="0"/>
              <a:t>MessagePack</a:t>
            </a:r>
            <a:r>
              <a:rPr kumimoji="1" lang="en-US" altLang="ja-JP" baseline="0" dirty="0" smtClean="0"/>
              <a:t> objects that are wrapped in </a:t>
            </a:r>
            <a:r>
              <a:rPr kumimoji="1" lang="en-US" altLang="ja-JP" baseline="0" dirty="0" err="1" smtClean="0"/>
              <a:t>msgpak</a:t>
            </a:r>
            <a:r>
              <a:rPr kumimoji="1" lang="en-US" altLang="ja-JP" baseline="0" dirty="0" smtClean="0"/>
              <a:t>::unpacked.</a:t>
            </a:r>
            <a:endParaRPr kumimoji="1" lang="en-US" altLang="ja-JP" baseline="0" dirty="0" smtClean="0"/>
          </a:p>
          <a:p>
            <a:r>
              <a:rPr kumimoji="1" lang="en-US" altLang="ja-JP" baseline="0" dirty="0" smtClean="0"/>
              <a:t>For each </a:t>
            </a:r>
            <a:r>
              <a:rPr kumimoji="1" lang="en-US" altLang="ja-JP" baseline="0" dirty="0" err="1" smtClean="0"/>
              <a:t>msgpack</a:t>
            </a:r>
            <a:r>
              <a:rPr kumimoji="1" lang="en-US" altLang="ja-JP" baseline="0" dirty="0" smtClean="0"/>
              <a:t> </a:t>
            </a:r>
            <a:r>
              <a:rPr kumimoji="1" lang="en-US" altLang="ja-JP" baseline="0" dirty="0" smtClean="0"/>
              <a:t>object in the buffer, </a:t>
            </a:r>
            <a:r>
              <a:rPr kumimoji="1" lang="en-US" altLang="ja-JP" baseline="0" dirty="0" smtClean="0"/>
              <a:t>the ‘next’ function returns true and sets the result.</a:t>
            </a:r>
          </a:p>
          <a:p>
            <a:r>
              <a:rPr kumimoji="1" lang="en-US" altLang="ja-JP" baseline="0" dirty="0" smtClean="0"/>
              <a:t>If the </a:t>
            </a:r>
            <a:r>
              <a:rPr kumimoji="1" lang="en-US" altLang="ja-JP" baseline="0" dirty="0" err="1" smtClean="0"/>
              <a:t>msgpack</a:t>
            </a:r>
            <a:r>
              <a:rPr kumimoji="1" lang="en-US" altLang="ja-JP" baseline="0" dirty="0" smtClean="0"/>
              <a:t> object is empty, then the ‘next’ function returns false.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Even if the function 'next' returns false, the unpacker preserves the context so that the unpacker can continue parsing when the 'next‘ function will call again.</a:t>
            </a:r>
          </a:p>
          <a:p>
            <a:endParaRPr kumimoji="1" lang="en-US" altLang="ja-JP" baseline="0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6EFD-8660-46DE-8541-3DE23E45A042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99428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These four member functions are used</a:t>
            </a:r>
            <a:r>
              <a:rPr kumimoji="1" lang="en-US" altLang="ja-JP" baseline="0" dirty="0" smtClean="0"/>
              <a:t> in the client code.</a:t>
            </a:r>
          </a:p>
          <a:p>
            <a:r>
              <a:rPr kumimoji="1" lang="en-US" altLang="ja-JP" baseline="0" dirty="0" smtClean="0"/>
              <a:t>This code is a part of the packet receiving function.</a:t>
            </a:r>
          </a:p>
          <a:p>
            <a:r>
              <a:rPr kumimoji="1" lang="en-US" altLang="ja-JP" baseline="0" dirty="0" smtClean="0"/>
              <a:t> </a:t>
            </a:r>
          </a:p>
          <a:p>
            <a:r>
              <a:rPr kumimoji="1" lang="en-US" altLang="ja-JP" baseline="0" dirty="0" smtClean="0"/>
              <a:t>Let's say the client tries to read 100 bytes at a time.</a:t>
            </a:r>
          </a:p>
          <a:p>
            <a:r>
              <a:rPr kumimoji="1" lang="en-US" altLang="ja-JP" dirty="0" smtClean="0"/>
              <a:t>This is a packet receiving loop.</a:t>
            </a:r>
          </a:p>
          <a:p>
            <a:r>
              <a:rPr kumimoji="1" lang="en-US" altLang="ja-JP" dirty="0" smtClean="0"/>
              <a:t>When a packet is arrived, the client calls the </a:t>
            </a:r>
            <a:r>
              <a:rPr kumimoji="1" lang="en-US" altLang="ja-JP" dirty="0" err="1" smtClean="0"/>
              <a:t>reserve_buffer</a:t>
            </a:r>
            <a:r>
              <a:rPr kumimoji="1" lang="en-US" altLang="ja-JP" dirty="0" smtClean="0"/>
              <a:t> function.</a:t>
            </a:r>
          </a:p>
          <a:p>
            <a:r>
              <a:rPr kumimoji="1" lang="en-US" altLang="ja-JP" dirty="0" smtClean="0"/>
              <a:t>The unpacker prepares buffer memory internally</a:t>
            </a:r>
            <a:r>
              <a:rPr kumimoji="1" lang="en-US" altLang="ja-JP" baseline="0" dirty="0" smtClean="0"/>
              <a:t>, similar to the </a:t>
            </a:r>
            <a:r>
              <a:rPr kumimoji="1" lang="en-US" altLang="ja-JP" baseline="0" dirty="0" err="1" smtClean="0"/>
              <a:t>std</a:t>
            </a:r>
            <a:r>
              <a:rPr kumimoji="1" lang="en-US" altLang="ja-JP" baseline="0" dirty="0" smtClean="0"/>
              <a:t>::vector's reserve.</a:t>
            </a:r>
          </a:p>
          <a:p>
            <a:r>
              <a:rPr kumimoji="1" lang="en-US" altLang="ja-JP" baseline="0" dirty="0" smtClean="0"/>
              <a:t>And then, the client copies the data it receives to the prepared buffer. In order to access the internal buffer, the client calls the buffer() function.</a:t>
            </a:r>
          </a:p>
          <a:p>
            <a:r>
              <a:rPr kumimoji="1" lang="en-US" altLang="ja-JP" baseline="0" dirty="0" smtClean="0"/>
              <a:t>Then, the client notifies the unpacker the actual read size using the </a:t>
            </a:r>
            <a:r>
              <a:rPr kumimoji="1" lang="en-US" altLang="ja-JP" baseline="0" dirty="0" err="1" smtClean="0"/>
              <a:t>buffer_consumed</a:t>
            </a:r>
            <a:r>
              <a:rPr kumimoji="1" lang="en-US" altLang="ja-JP" baseline="0" dirty="0" smtClean="0"/>
              <a:t>() function.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The inner while loop generates </a:t>
            </a:r>
            <a:r>
              <a:rPr kumimoji="1" lang="en-US" altLang="ja-JP" baseline="0" dirty="0" err="1" smtClean="0"/>
              <a:t>MessagePack</a:t>
            </a:r>
            <a:r>
              <a:rPr kumimoji="1" lang="en-US" altLang="ja-JP" baseline="0" dirty="0" smtClean="0"/>
              <a:t> objects that are wrapped in </a:t>
            </a:r>
            <a:r>
              <a:rPr kumimoji="1" lang="en-US" altLang="ja-JP" baseline="0" dirty="0" err="1" smtClean="0"/>
              <a:t>msgpak</a:t>
            </a:r>
            <a:r>
              <a:rPr kumimoji="1" lang="en-US" altLang="ja-JP" baseline="0" dirty="0" smtClean="0"/>
              <a:t>::unpacked.</a:t>
            </a:r>
            <a:endParaRPr kumimoji="1" lang="en-US" altLang="ja-JP" baseline="0" dirty="0" smtClean="0"/>
          </a:p>
          <a:p>
            <a:r>
              <a:rPr kumimoji="1" lang="en-US" altLang="ja-JP" baseline="0" dirty="0" smtClean="0"/>
              <a:t>For each </a:t>
            </a:r>
            <a:r>
              <a:rPr kumimoji="1" lang="en-US" altLang="ja-JP" baseline="0" dirty="0" err="1" smtClean="0"/>
              <a:t>msgpack</a:t>
            </a:r>
            <a:r>
              <a:rPr kumimoji="1" lang="en-US" altLang="ja-JP" baseline="0" dirty="0" smtClean="0"/>
              <a:t> </a:t>
            </a:r>
            <a:r>
              <a:rPr kumimoji="1" lang="en-US" altLang="ja-JP" baseline="0" dirty="0" smtClean="0"/>
              <a:t>object in the buffer, </a:t>
            </a:r>
            <a:r>
              <a:rPr kumimoji="1" lang="en-US" altLang="ja-JP" baseline="0" dirty="0" smtClean="0"/>
              <a:t>the ‘next’ function returns true and sets the result.</a:t>
            </a:r>
          </a:p>
          <a:p>
            <a:r>
              <a:rPr kumimoji="1" lang="en-US" altLang="ja-JP" baseline="0" dirty="0" smtClean="0"/>
              <a:t>If the </a:t>
            </a:r>
            <a:r>
              <a:rPr kumimoji="1" lang="en-US" altLang="ja-JP" baseline="0" dirty="0" err="1" smtClean="0"/>
              <a:t>msgpack</a:t>
            </a:r>
            <a:r>
              <a:rPr kumimoji="1" lang="en-US" altLang="ja-JP" baseline="0" dirty="0" smtClean="0"/>
              <a:t> object is empty, then the ‘next’ function returns false.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Even if the function 'next' returns false, the unpacker preserves the context so that the unpacker can continue parsing when the 'next‘ function will call again.</a:t>
            </a:r>
          </a:p>
          <a:p>
            <a:endParaRPr kumimoji="1" lang="en-US" altLang="ja-JP" baseline="0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6EFD-8660-46DE-8541-3DE23E45A042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59173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Another characteristic</a:t>
            </a:r>
            <a:r>
              <a:rPr kumimoji="1" lang="en-US" altLang="ja-JP" baseline="0" dirty="0" smtClean="0"/>
              <a:t> of </a:t>
            </a:r>
            <a:r>
              <a:rPr kumimoji="1" lang="en-US" altLang="ja-JP" baseline="0" dirty="0" err="1" smtClean="0"/>
              <a:t>MessagePack</a:t>
            </a:r>
            <a:r>
              <a:rPr kumimoji="1" lang="en-US" altLang="ja-JP" baseline="0" dirty="0" smtClean="0"/>
              <a:t> C++ is zero-copy deserialization.</a:t>
            </a:r>
          </a:p>
          <a:p>
            <a:r>
              <a:rPr kumimoji="1" lang="en-US" altLang="ja-JP" baseline="0" dirty="0" smtClean="0"/>
              <a:t>Here is an example of an unpacker buffer.</a:t>
            </a:r>
          </a:p>
          <a:p>
            <a:r>
              <a:rPr kumimoji="1" lang="en-US" altLang="ja-JP" baseline="0" dirty="0" smtClean="0"/>
              <a:t>It contains an array that has three elements.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6EFD-8660-46DE-8541-3DE23E45A042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0830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After unpacking the buffer,</a:t>
            </a:r>
            <a:r>
              <a:rPr kumimoji="1" lang="en-US" altLang="ja-JP" baseline="0" dirty="0" smtClean="0"/>
              <a:t> the client accesses the object named unpacked. The unpacked object  contains an </a:t>
            </a:r>
            <a:r>
              <a:rPr kumimoji="1" lang="en-US" altLang="ja-JP" baseline="0" dirty="0" err="1" smtClean="0"/>
              <a:t>msgpack</a:t>
            </a:r>
            <a:r>
              <a:rPr kumimoji="1" lang="en-US" altLang="ja-JP" baseline="0" dirty="0" smtClean="0"/>
              <a:t>::object, and the object contains three sub objects.</a:t>
            </a:r>
          </a:p>
          <a:p>
            <a:r>
              <a:rPr kumimoji="1" lang="en-US" altLang="ja-JP" baseline="0" dirty="0" smtClean="0"/>
              <a:t>Those objects are implemented using flyweight pattern. The objects are allocated on the memory from flyweight factory named zone.</a:t>
            </a:r>
          </a:p>
          <a:p>
            <a:r>
              <a:rPr kumimoji="1" lang="en-US" altLang="ja-JP" baseline="0" dirty="0" smtClean="0"/>
              <a:t>When the type of object is string or bin, the objects refer to unpacker buffer. Strictly speaking, you can choose reference or copy. Let's say we choose a reference.</a:t>
            </a:r>
          </a:p>
          <a:p>
            <a:r>
              <a:rPr kumimoji="1" lang="en-US" altLang="ja-JP" dirty="0" smtClean="0"/>
              <a:t>So far, no copies</a:t>
            </a:r>
            <a:r>
              <a:rPr kumimoji="1" lang="en-US" altLang="ja-JP" baseline="0" dirty="0" smtClean="0"/>
              <a:t> are occurred.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6EFD-8660-46DE-8541-3DE23E45A042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0830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The client might convert from</a:t>
            </a:r>
            <a:r>
              <a:rPr kumimoji="1" lang="en-US" altLang="ja-JP" baseline="0" dirty="0" smtClean="0"/>
              <a:t> </a:t>
            </a:r>
            <a:r>
              <a:rPr kumimoji="1" lang="en-US" altLang="ja-JP" dirty="0" smtClean="0"/>
              <a:t>the</a:t>
            </a:r>
            <a:r>
              <a:rPr kumimoji="1" lang="en-US" altLang="ja-JP" baseline="0" dirty="0" smtClean="0"/>
              <a:t> </a:t>
            </a:r>
            <a:r>
              <a:rPr kumimoji="1" lang="en-US" altLang="ja-JP" baseline="0" dirty="0" err="1" smtClean="0"/>
              <a:t>msgpack</a:t>
            </a:r>
            <a:r>
              <a:rPr kumimoji="1" lang="en-US" altLang="ja-JP" baseline="0" dirty="0" smtClean="0"/>
              <a:t>::object to C++ types. If you choose a reference type such as boost </a:t>
            </a:r>
            <a:r>
              <a:rPr kumimoji="1" lang="en-US" altLang="ja-JP" baseline="0" dirty="0" err="1" smtClean="0"/>
              <a:t>string_ref</a:t>
            </a:r>
            <a:r>
              <a:rPr kumimoji="1" lang="en-US" altLang="ja-JP" baseline="0" dirty="0" smtClean="0"/>
              <a:t>, no copies are occurred.</a:t>
            </a:r>
          </a:p>
          <a:p>
            <a:r>
              <a:rPr kumimoji="1" lang="en-US" altLang="ja-JP" baseline="0" dirty="0" smtClean="0"/>
              <a:t>You can also choose a copy operation. For example converting to a </a:t>
            </a:r>
            <a:r>
              <a:rPr kumimoji="1" lang="en-US" altLang="ja-JP" baseline="0" dirty="0" err="1" smtClean="0"/>
              <a:t>std</a:t>
            </a:r>
            <a:r>
              <a:rPr kumimoji="1" lang="en-US" altLang="ja-JP" baseline="0" dirty="0" smtClean="0"/>
              <a:t>::vector. The data is copied to the vector.</a:t>
            </a:r>
          </a:p>
          <a:p>
            <a:endParaRPr kumimoji="1" lang="en-US" altLang="ja-JP" baseline="0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6EFD-8660-46DE-8541-3DE23E45A042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0830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MessagePack</a:t>
            </a:r>
            <a:r>
              <a:rPr kumimoji="1" lang="en-US" altLang="ja-JP" baseline="0" dirty="0" smtClean="0"/>
              <a:t> provides adaptors for basic C++ types and containers.</a:t>
            </a:r>
          </a:p>
          <a:p>
            <a:r>
              <a:rPr kumimoji="1" lang="en-US" altLang="ja-JP" dirty="0" smtClean="0"/>
              <a:t>Now,</a:t>
            </a:r>
            <a:r>
              <a:rPr kumimoji="1" lang="en-US" altLang="ja-JP" baseline="0" dirty="0" smtClean="0"/>
              <a:t> we just started to support boost types. 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6EFD-8660-46DE-8541-3DE23E45A042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083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Before I do that though, let me introduce myself.</a:t>
            </a:r>
          </a:p>
          <a:p>
            <a:r>
              <a:rPr kumimoji="1" lang="en-US" altLang="ja-JP" dirty="0" smtClean="0"/>
              <a:t>I'm</a:t>
            </a:r>
            <a:r>
              <a:rPr kumimoji="1" lang="en-US" altLang="ja-JP" baseline="0" dirty="0" smtClean="0"/>
              <a:t> from TOKYO, JAPAN.</a:t>
            </a:r>
          </a:p>
          <a:p>
            <a:r>
              <a:rPr kumimoji="1" lang="en-US" altLang="ja-JP" baseline="0" dirty="0" smtClean="0"/>
              <a:t>I'm developing publish/subscribe style </a:t>
            </a:r>
            <a:r>
              <a:rPr kumimoji="1" lang="en-US" altLang="ja-JP" baseline="0" dirty="0" err="1" smtClean="0"/>
              <a:t>IoT</a:t>
            </a:r>
            <a:r>
              <a:rPr kumimoji="1" lang="en-US" altLang="ja-JP" baseline="0" dirty="0" smtClean="0"/>
              <a:t>, Internet of Things platform, based on </a:t>
            </a:r>
            <a:r>
              <a:rPr kumimoji="1" lang="en-US" altLang="ja-JP" baseline="0" dirty="0" err="1" smtClean="0"/>
              <a:t>websockets</a:t>
            </a:r>
            <a:r>
              <a:rPr kumimoji="1" lang="en-US" altLang="ja-JP" baseline="0" dirty="0" smtClean="0"/>
              <a:t> using </a:t>
            </a:r>
            <a:r>
              <a:rPr kumimoji="1" lang="en-US" altLang="ja-JP" baseline="0" dirty="0" err="1" smtClean="0"/>
              <a:t>MessagePack</a:t>
            </a:r>
            <a:r>
              <a:rPr kumimoji="1" lang="en-US" altLang="ja-JP" baseline="0" dirty="0" smtClean="0"/>
              <a:t>.</a:t>
            </a:r>
          </a:p>
          <a:p>
            <a:r>
              <a:rPr kumimoji="1" lang="en-US" altLang="ja-JP" baseline="0" dirty="0" smtClean="0"/>
              <a:t>I'm a committer on the </a:t>
            </a:r>
            <a:r>
              <a:rPr kumimoji="1" lang="en-US" altLang="ja-JP" baseline="0" dirty="0" err="1" smtClean="0"/>
              <a:t>msgpack</a:t>
            </a:r>
            <a:r>
              <a:rPr kumimoji="1" lang="en-US" altLang="ja-JP" baseline="0" dirty="0" smtClean="0"/>
              <a:t>-c open source project.</a:t>
            </a:r>
          </a:p>
          <a:p>
            <a:r>
              <a:rPr kumimoji="1" lang="en-US" altLang="ja-JP" baseline="0" dirty="0" err="1" smtClean="0"/>
              <a:t>msgpack</a:t>
            </a:r>
            <a:r>
              <a:rPr kumimoji="1" lang="en-US" altLang="ja-JP" baseline="0" dirty="0" smtClean="0"/>
              <a:t>-c is a C and C++ implementation of the </a:t>
            </a:r>
            <a:r>
              <a:rPr kumimoji="1" lang="en-US" altLang="ja-JP" baseline="0" dirty="0" err="1" smtClean="0"/>
              <a:t>MessagePack</a:t>
            </a:r>
            <a:r>
              <a:rPr kumimoji="1" lang="en-US" altLang="ja-JP" baseline="0" dirty="0" smtClean="0"/>
              <a:t> specification.</a:t>
            </a:r>
          </a:p>
          <a:p>
            <a:r>
              <a:rPr kumimoji="1" lang="en-US" altLang="ja-JP" baseline="0" dirty="0" smtClean="0"/>
              <a:t>The C++ version is a native implementation. Not just a wrapper on the C version.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I have some other related experience.</a:t>
            </a:r>
          </a:p>
          <a:p>
            <a:r>
              <a:rPr kumimoji="1" lang="en-US" altLang="ja-JP" baseline="0" dirty="0" smtClean="0"/>
              <a:t>I wrote the Boost Meta State Machine Guide.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Let's move on to </a:t>
            </a:r>
            <a:r>
              <a:rPr kumimoji="1" lang="en-US" altLang="ja-JP" dirty="0" err="1" smtClean="0"/>
              <a:t>M</a:t>
            </a:r>
            <a:r>
              <a:rPr kumimoji="1" lang="en-US" altLang="ja-JP" baseline="0" dirty="0" err="1" smtClean="0"/>
              <a:t>essagePack</a:t>
            </a:r>
            <a:r>
              <a:rPr kumimoji="1" lang="en-US" altLang="ja-JP" baseline="0" dirty="0" smtClean="0"/>
              <a:t>.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6EFD-8660-46DE-8541-3DE23E45A04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32629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You can also adapt your class to </a:t>
            </a:r>
            <a:r>
              <a:rPr kumimoji="1" lang="en-US" altLang="ja-JP" dirty="0" err="1" smtClean="0"/>
              <a:t>MessagePack</a:t>
            </a:r>
            <a:r>
              <a:rPr kumimoji="1" lang="en-US" altLang="ja-JP" dirty="0" smtClean="0"/>
              <a:t> using MSGPACK_DEFINE</a:t>
            </a:r>
            <a:r>
              <a:rPr kumimoji="1" lang="en-US" altLang="ja-JP" baseline="0" dirty="0" smtClean="0"/>
              <a:t> macro.</a:t>
            </a:r>
          </a:p>
          <a:p>
            <a:r>
              <a:rPr kumimoji="1" lang="en-US" altLang="ja-JP" baseline="0" dirty="0" smtClean="0"/>
              <a:t>The base classes can adapt using MSGPACK_BASE macro.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This is an intrusive approach. </a:t>
            </a:r>
            <a:r>
              <a:rPr kumimoji="1" lang="en-US" altLang="ja-JP" baseline="0" dirty="0" err="1" smtClean="0"/>
              <a:t>MessagePack</a:t>
            </a:r>
            <a:r>
              <a:rPr kumimoji="1" lang="en-US" altLang="ja-JP" baseline="0" dirty="0" smtClean="0"/>
              <a:t> also provides a non-intrusive approach.</a:t>
            </a:r>
          </a:p>
          <a:p>
            <a:r>
              <a:rPr kumimoji="1" lang="en-US" altLang="ja-JP" baseline="0" dirty="0" smtClean="0"/>
              <a:t>You can see that the URL on the slide.</a:t>
            </a:r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6EFD-8660-46DE-8541-3DE23E45A042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0830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6EFD-8660-46DE-8541-3DE23E45A042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32629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Let's look at the various kinds</a:t>
            </a:r>
            <a:r>
              <a:rPr kumimoji="1" lang="en-US" altLang="ja-JP" baseline="0" dirty="0" smtClean="0"/>
              <a:t> of </a:t>
            </a:r>
            <a:r>
              <a:rPr kumimoji="1" lang="en-US" altLang="ja-JP" dirty="0" err="1" smtClean="0"/>
              <a:t>MessagePack</a:t>
            </a:r>
            <a:r>
              <a:rPr kumimoji="1" lang="en-US" altLang="ja-JP" dirty="0" smtClean="0"/>
              <a:t> header bytes</a:t>
            </a:r>
            <a:r>
              <a:rPr kumimoji="1" lang="en-US" altLang="ja-JP" dirty="0" smtClean="0"/>
              <a:t>.</a:t>
            </a:r>
          </a:p>
          <a:p>
            <a:r>
              <a:rPr kumimoji="1" lang="en-US" altLang="ja-JP" dirty="0" err="1" smtClean="0"/>
              <a:t>MessagePack</a:t>
            </a:r>
            <a:r>
              <a:rPr kumimoji="1" lang="en-US" altLang="ja-JP" baseline="0" dirty="0" smtClean="0"/>
              <a:t> supports JSON types and binary types.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6EFD-8660-46DE-8541-3DE23E45A042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28850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Let's look at the </a:t>
            </a:r>
            <a:r>
              <a:rPr kumimoji="1" lang="en-US" altLang="ja-JP" dirty="0" smtClean="0"/>
              <a:t>beginning part of</a:t>
            </a:r>
            <a:r>
              <a:rPr kumimoji="1" lang="en-US" altLang="ja-JP" baseline="0" dirty="0" smtClean="0"/>
              <a:t> the table</a:t>
            </a:r>
            <a:r>
              <a:rPr kumimoji="1" lang="en-US" altLang="ja-JP" dirty="0" smtClean="0"/>
              <a:t>.</a:t>
            </a:r>
            <a:endParaRPr kumimoji="1" lang="en-US" altLang="ja-JP" dirty="0" smtClean="0"/>
          </a:p>
          <a:p>
            <a:r>
              <a:rPr kumimoji="1" lang="en-US" altLang="ja-JP" dirty="0" smtClean="0"/>
              <a:t>The symbol 'x' in</a:t>
            </a:r>
            <a:r>
              <a:rPr kumimoji="1" lang="en-US" altLang="ja-JP" baseline="0" dirty="0" smtClean="0"/>
              <a:t> the table means user data. The types that are frequently used are mapped to headers of one to a few bits in length. Static Huffman coding uses similar strategy.</a:t>
            </a:r>
          </a:p>
          <a:p>
            <a:r>
              <a:rPr kumimoji="1" lang="en-US" altLang="ja-JP" dirty="0" smtClean="0"/>
              <a:t>For more information, see</a:t>
            </a:r>
            <a:r>
              <a:rPr kumimoji="1" lang="en-US" altLang="ja-JP" baseline="0" dirty="0" smtClean="0"/>
              <a:t> the URL on the slide.</a:t>
            </a:r>
          </a:p>
          <a:p>
            <a:endParaRPr kumimoji="1" lang="en-US" altLang="ja-JP" baseline="0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6EFD-8660-46DE-8541-3DE23E45A042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17945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Let's</a:t>
            </a:r>
            <a:r>
              <a:rPr kumimoji="1" lang="en-US" altLang="ja-JP" baseline="0" dirty="0" smtClean="0"/>
              <a:t> look at the integer format. </a:t>
            </a:r>
            <a:r>
              <a:rPr kumimoji="1" lang="en-US" altLang="ja-JP" baseline="0" dirty="0" err="1" smtClean="0"/>
              <a:t>MessagePack</a:t>
            </a:r>
            <a:r>
              <a:rPr kumimoji="1" lang="en-US" altLang="ja-JP" baseline="0" dirty="0" smtClean="0"/>
              <a:t> can express an integer of up to 7 bits positive and up to 5 bits negative in a single byte.</a:t>
            </a:r>
          </a:p>
          <a:p>
            <a:r>
              <a:rPr kumimoji="1" lang="en-US" altLang="ja-JP" dirty="0" smtClean="0"/>
              <a:t>The rest of the integers up to 8 bits require</a:t>
            </a:r>
            <a:r>
              <a:rPr kumimoji="1" lang="en-US" altLang="ja-JP" baseline="0" dirty="0" smtClean="0"/>
              <a:t> 2 bytes.</a:t>
            </a:r>
          </a:p>
          <a:p>
            <a:r>
              <a:rPr kumimoji="1" lang="en-US" altLang="ja-JP" baseline="0" dirty="0" smtClean="0"/>
              <a:t>Similarly, integers between 8 and 16bits require 3 bytes, between 16 and 32bits require 5 bytes, between 32 and 64 bits require 9 bytes.</a:t>
            </a:r>
            <a:endParaRPr kumimoji="1" lang="ja-JP" altLang="en-US" dirty="0" smtClean="0"/>
          </a:p>
          <a:p>
            <a:r>
              <a:rPr kumimoji="1" lang="en-US" altLang="ja-JP" baseline="0" dirty="0" smtClean="0"/>
              <a:t>The value are expressed as a big endian.</a:t>
            </a:r>
          </a:p>
          <a:p>
            <a:endParaRPr kumimoji="1" lang="en-US" altLang="ja-JP" baseline="0" dirty="0" smtClean="0"/>
          </a:p>
          <a:p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6EFD-8660-46DE-8541-3DE23E45A042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2135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Let's</a:t>
            </a:r>
            <a:r>
              <a:rPr kumimoji="1" lang="en-US" altLang="ja-JP" baseline="0" dirty="0" smtClean="0"/>
              <a:t> look at the integer format. </a:t>
            </a:r>
            <a:r>
              <a:rPr kumimoji="1" lang="en-US" altLang="ja-JP" baseline="0" dirty="0" err="1" smtClean="0"/>
              <a:t>MessagePack</a:t>
            </a:r>
            <a:r>
              <a:rPr kumimoji="1" lang="en-US" altLang="ja-JP" baseline="0" dirty="0" smtClean="0"/>
              <a:t> can express an integer of up to 7 bits positive and up to 5 bits negative in a single byte.</a:t>
            </a:r>
          </a:p>
          <a:p>
            <a:r>
              <a:rPr kumimoji="1" lang="en-US" altLang="ja-JP" dirty="0" smtClean="0"/>
              <a:t>The rest of the integers up to 8 bits require</a:t>
            </a:r>
            <a:r>
              <a:rPr kumimoji="1" lang="en-US" altLang="ja-JP" baseline="0" dirty="0" smtClean="0"/>
              <a:t> 2 bytes.</a:t>
            </a:r>
          </a:p>
          <a:p>
            <a:r>
              <a:rPr kumimoji="1" lang="en-US" altLang="ja-JP" baseline="0" dirty="0" smtClean="0"/>
              <a:t>Similarly, integers between 8 and 16bits require 3 bytes, between 16 and 32bits require 5 bytes, between 32 and 64 bits require 9 bytes.</a:t>
            </a:r>
            <a:endParaRPr kumimoji="1" lang="ja-JP" altLang="en-US" dirty="0" smtClean="0"/>
          </a:p>
          <a:p>
            <a:r>
              <a:rPr kumimoji="1" lang="en-US" altLang="ja-JP" baseline="0" dirty="0" smtClean="0"/>
              <a:t>The value are expressed as a big endian.</a:t>
            </a:r>
          </a:p>
          <a:p>
            <a:endParaRPr kumimoji="1" lang="en-US" altLang="ja-JP" baseline="0" dirty="0" smtClean="0"/>
          </a:p>
          <a:p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6EFD-8660-46DE-8541-3DE23E45A042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17549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kumimoji="1" lang="en-US" altLang="ja-JP" dirty="0" err="1" smtClean="0"/>
              <a:t>MessagePack</a:t>
            </a:r>
            <a:r>
              <a:rPr kumimoji="1" lang="en-US" altLang="ja-JP" dirty="0" smtClean="0"/>
              <a:t> is a binary data format. It's like JSON. </a:t>
            </a:r>
            <a:r>
              <a:rPr kumimoji="1" lang="en-US" altLang="ja-JP" baseline="0" dirty="0" smtClean="0"/>
              <a:t>This is an example of some JSON data and this is the equivalent </a:t>
            </a:r>
            <a:r>
              <a:rPr kumimoji="1" lang="en-US" altLang="ja-JP" baseline="0" dirty="0" err="1" smtClean="0"/>
              <a:t>MessagePack</a:t>
            </a:r>
            <a:r>
              <a:rPr kumimoji="1" lang="en-US" altLang="ja-JP" baseline="0" dirty="0" smtClean="0"/>
              <a:t> data.</a:t>
            </a:r>
          </a:p>
          <a:p>
            <a:pPr algn="r"/>
            <a:endParaRPr kumimoji="1" lang="en-US" altLang="ja-JP" baseline="0" dirty="0" smtClean="0"/>
          </a:p>
          <a:p>
            <a:r>
              <a:rPr kumimoji="1" lang="en-US" altLang="ja-JP" baseline="0" dirty="0" err="1" smtClean="0"/>
              <a:t>MessagePack</a:t>
            </a:r>
            <a:r>
              <a:rPr kumimoji="1" lang="en-US" altLang="ja-JP" baseline="0" dirty="0" smtClean="0"/>
              <a:t> is used by </a:t>
            </a:r>
            <a:r>
              <a:rPr kumimoji="1" lang="en-US" altLang="ja-JP" baseline="0" dirty="0" err="1" smtClean="0"/>
              <a:t>redis</a:t>
            </a:r>
            <a:r>
              <a:rPr kumimoji="1" lang="en-US" altLang="ja-JP" baseline="0" dirty="0" smtClean="0"/>
              <a:t>, </a:t>
            </a:r>
            <a:r>
              <a:rPr kumimoji="1" lang="en-US" altLang="ja-JP" baseline="0" dirty="0" err="1" smtClean="0"/>
              <a:t>fluentd</a:t>
            </a:r>
            <a:r>
              <a:rPr kumimoji="1" lang="en-US" altLang="ja-JP" baseline="0" dirty="0" smtClean="0"/>
              <a:t>, Facebook Messenger, and others.</a:t>
            </a:r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6EFD-8660-46DE-8541-3DE23E45A042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083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kumimoji="1" lang="en-US" altLang="ja-JP" dirty="0" err="1" smtClean="0"/>
              <a:t>MessagePack</a:t>
            </a:r>
            <a:r>
              <a:rPr kumimoji="1" lang="en-US" altLang="ja-JP" dirty="0" smtClean="0"/>
              <a:t> is a binary data format. It's like JSON. </a:t>
            </a:r>
            <a:r>
              <a:rPr kumimoji="1" lang="en-US" altLang="ja-JP" baseline="0" dirty="0" smtClean="0"/>
              <a:t>This is an example of some JSON data and this is the equivalent </a:t>
            </a:r>
            <a:r>
              <a:rPr kumimoji="1" lang="en-US" altLang="ja-JP" baseline="0" dirty="0" err="1" smtClean="0"/>
              <a:t>MessagePack</a:t>
            </a:r>
            <a:r>
              <a:rPr kumimoji="1" lang="en-US" altLang="ja-JP" baseline="0" dirty="0" smtClean="0"/>
              <a:t> data.</a:t>
            </a:r>
          </a:p>
          <a:p>
            <a:pPr algn="r"/>
            <a:endParaRPr kumimoji="1" lang="en-US" altLang="ja-JP" baseline="0" dirty="0" smtClean="0"/>
          </a:p>
          <a:p>
            <a:r>
              <a:rPr kumimoji="1" lang="en-US" altLang="ja-JP" baseline="0" dirty="0" err="1" smtClean="0"/>
              <a:t>MessagePack</a:t>
            </a:r>
            <a:r>
              <a:rPr kumimoji="1" lang="en-US" altLang="ja-JP" baseline="0" dirty="0" smtClean="0"/>
              <a:t> is used by </a:t>
            </a:r>
            <a:r>
              <a:rPr kumimoji="1" lang="en-US" altLang="ja-JP" baseline="0" dirty="0" err="1" smtClean="0"/>
              <a:t>redis</a:t>
            </a:r>
            <a:r>
              <a:rPr kumimoji="1" lang="en-US" altLang="ja-JP" baseline="0" dirty="0" smtClean="0"/>
              <a:t>, </a:t>
            </a:r>
            <a:r>
              <a:rPr kumimoji="1" lang="en-US" altLang="ja-JP" baseline="0" dirty="0" err="1" smtClean="0"/>
              <a:t>fluentd</a:t>
            </a:r>
            <a:r>
              <a:rPr kumimoji="1" lang="en-US" altLang="ja-JP" baseline="0" dirty="0" smtClean="0"/>
              <a:t>, Facebook Messenger, and others.</a:t>
            </a:r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6EFD-8660-46DE-8541-3DE23E45A04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083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/>
              <a:t>Which</a:t>
            </a:r>
            <a:r>
              <a:rPr kumimoji="1" lang="en-US" altLang="ja-JP" baseline="0" dirty="0" smtClean="0"/>
              <a:t> </a:t>
            </a:r>
            <a:r>
              <a:rPr kumimoji="1" lang="en-US" altLang="ja-JP" baseline="0" dirty="0" err="1" smtClean="0"/>
              <a:t>MessagePack</a:t>
            </a:r>
            <a:r>
              <a:rPr kumimoji="1" lang="en-US" altLang="ja-JP" baseline="0" dirty="0" smtClean="0"/>
              <a:t> features are the same as JSON?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aseline="0" dirty="0" smtClean="0"/>
              <a:t>Both are portable, both contain basic type information. They are a composite data structure.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6EFD-8660-46DE-8541-3DE23E45A04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5414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/>
              <a:t>Which</a:t>
            </a:r>
            <a:r>
              <a:rPr kumimoji="1" lang="en-US" altLang="ja-JP" baseline="0" dirty="0" smtClean="0"/>
              <a:t> </a:t>
            </a:r>
            <a:r>
              <a:rPr kumimoji="1" lang="en-US" altLang="ja-JP" baseline="0" dirty="0" err="1" smtClean="0"/>
              <a:t>MessagePack</a:t>
            </a:r>
            <a:r>
              <a:rPr kumimoji="1" lang="en-US" altLang="ja-JP" baseline="0" dirty="0" smtClean="0"/>
              <a:t> features are the same as JSON?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aseline="0" dirty="0" smtClean="0"/>
              <a:t>Both are portable, both contain basic type information. They are a composite data structure.</a:t>
            </a:r>
            <a:endParaRPr kumimoji="1" lang="ja-JP" altLang="en-US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A composite</a:t>
            </a:r>
            <a:r>
              <a:rPr kumimoji="1" lang="en-US" altLang="ja-JP" baseline="0" dirty="0" smtClean="0"/>
              <a:t> data structure means that arrays and maps can contain </a:t>
            </a:r>
            <a:r>
              <a:rPr kumimoji="1" lang="en-US" altLang="ja-JP" baseline="0" dirty="0" err="1" smtClean="0"/>
              <a:t>msgpack</a:t>
            </a:r>
            <a:r>
              <a:rPr kumimoji="1" lang="en-US" altLang="ja-JP" baseline="0" dirty="0" smtClean="0"/>
              <a:t> objects.</a:t>
            </a:r>
          </a:p>
          <a:p>
            <a:r>
              <a:rPr kumimoji="1" lang="en-US" altLang="ja-JP" dirty="0" smtClean="0"/>
              <a:t>The differences</a:t>
            </a:r>
            <a:r>
              <a:rPr kumimoji="1" lang="en-US" altLang="ja-JP" baseline="0" dirty="0" smtClean="0"/>
              <a:t> between JSON and </a:t>
            </a:r>
            <a:r>
              <a:rPr kumimoji="1" lang="en-US" altLang="ja-JP" baseline="0" dirty="0" err="1" smtClean="0"/>
              <a:t>MessagePack</a:t>
            </a:r>
            <a:r>
              <a:rPr kumimoji="1" lang="en-US" altLang="ja-JP" baseline="0" dirty="0" smtClean="0"/>
              <a:t> are ...</a:t>
            </a:r>
          </a:p>
          <a:p>
            <a:r>
              <a:rPr kumimoji="1" lang="en-US" altLang="ja-JP" baseline="0" dirty="0" err="1" smtClean="0"/>
              <a:t>MessagePack</a:t>
            </a:r>
            <a:r>
              <a:rPr kumimoji="1" lang="en-US" altLang="ja-JP" baseline="0" dirty="0" smtClean="0"/>
              <a:t> is more compact than JSON.</a:t>
            </a:r>
          </a:p>
          <a:p>
            <a:r>
              <a:rPr kumimoji="1" lang="en-US" altLang="ja-JP" baseline="0" dirty="0" err="1" smtClean="0"/>
              <a:t>MessagePack</a:t>
            </a:r>
            <a:r>
              <a:rPr kumimoji="1" lang="en-US" altLang="ja-JP" baseline="0" dirty="0" smtClean="0"/>
              <a:t> is binary coded. So it can handle binary data without text encoding such as Base64.</a:t>
            </a:r>
          </a:p>
          <a:p>
            <a:r>
              <a:rPr kumimoji="1" lang="en-US" altLang="ja-JP" baseline="0" dirty="0" err="1" smtClean="0"/>
              <a:t>MessagePack</a:t>
            </a:r>
            <a:r>
              <a:rPr kumimoji="1" lang="en-US" altLang="ja-JP" baseline="0" dirty="0" smtClean="0"/>
              <a:t> is easier to parse, it requires less computing power.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6EFD-8660-46DE-8541-3DE23E45A04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5414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You may be interested</a:t>
            </a:r>
            <a:r>
              <a:rPr kumimoji="1" lang="en-US" altLang="ja-JP" baseline="0" dirty="0" smtClean="0"/>
              <a:t> in</a:t>
            </a:r>
            <a:r>
              <a:rPr kumimoji="1" lang="en-US" altLang="ja-JP" dirty="0" smtClean="0"/>
              <a:t> the difference</a:t>
            </a:r>
            <a:r>
              <a:rPr kumimoji="1" lang="en-US" altLang="ja-JP" baseline="0" dirty="0" smtClean="0"/>
              <a:t> between </a:t>
            </a:r>
            <a:r>
              <a:rPr kumimoji="1" lang="en-US" altLang="ja-JP" baseline="0" dirty="0" err="1" smtClean="0"/>
              <a:t>MessagePack</a:t>
            </a:r>
            <a:r>
              <a:rPr kumimoji="1" lang="en-US" altLang="ja-JP" baseline="0" dirty="0" smtClean="0"/>
              <a:t> and Boost Serialization.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dirty="0" smtClean="0"/>
              <a:t>The goals</a:t>
            </a:r>
            <a:r>
              <a:rPr kumimoji="1" lang="en-US" altLang="ja-JP" baseline="0" dirty="0" smtClean="0"/>
              <a:t> of </a:t>
            </a:r>
            <a:r>
              <a:rPr kumimoji="1" lang="en-US" altLang="ja-JP" baseline="0" dirty="0" err="1" smtClean="0"/>
              <a:t>MessagePack</a:t>
            </a:r>
            <a:r>
              <a:rPr kumimoji="1" lang="en-US" altLang="ja-JP" baseline="0" dirty="0" smtClean="0"/>
              <a:t> and Boost Serialization are different.</a:t>
            </a:r>
          </a:p>
          <a:p>
            <a:r>
              <a:rPr kumimoji="1" lang="en-US" altLang="ja-JP" baseline="0" dirty="0" err="1" smtClean="0"/>
              <a:t>MessagePack's</a:t>
            </a:r>
            <a:r>
              <a:rPr kumimoji="1" lang="en-US" altLang="ja-JP" baseline="0" dirty="0" smtClean="0"/>
              <a:t> goal is interexchange data with different programming languages.</a:t>
            </a:r>
          </a:p>
          <a:p>
            <a:r>
              <a:rPr kumimoji="1" lang="en-US" altLang="ja-JP" baseline="0" dirty="0" smtClean="0"/>
              <a:t>Boost serialization's goal is serializing and </a:t>
            </a:r>
            <a:r>
              <a:rPr kumimoji="1" lang="en-US" altLang="ja-JP" baseline="0" dirty="0" err="1" smtClean="0"/>
              <a:t>deserializing</a:t>
            </a:r>
            <a:r>
              <a:rPr kumimoji="1" lang="en-US" altLang="ja-JP" baseline="0" dirty="0" smtClean="0"/>
              <a:t> every C++ data </a:t>
            </a:r>
            <a:r>
              <a:rPr kumimoji="1" lang="en-US" altLang="ja-JP" b="1" baseline="0" dirty="0" smtClean="0"/>
              <a:t>including their relations</a:t>
            </a:r>
            <a:r>
              <a:rPr kumimoji="1" lang="en-US" altLang="ja-JP" baseline="0" dirty="0" smtClean="0"/>
              <a:t>.</a:t>
            </a:r>
          </a:p>
          <a:p>
            <a:r>
              <a:rPr kumimoji="1" lang="en-US" altLang="ja-JP" baseline="0" dirty="0" smtClean="0"/>
              <a:t>For example, these three shared pointers point to the objects that have value 42, but the first two shared pointers are sharing the same object.</a:t>
            </a:r>
          </a:p>
          <a:p>
            <a:r>
              <a:rPr kumimoji="1" lang="en-US" altLang="ja-JP" baseline="0" dirty="0" smtClean="0"/>
              <a:t>Boost serialization can serialize and </a:t>
            </a:r>
            <a:r>
              <a:rPr kumimoji="1" lang="en-US" altLang="ja-JP" baseline="0" dirty="0" err="1" smtClean="0"/>
              <a:t>deserialize</a:t>
            </a:r>
            <a:r>
              <a:rPr kumimoji="1" lang="en-US" altLang="ja-JP" baseline="0" dirty="0" smtClean="0"/>
              <a:t> these kinds of relations.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err="1" smtClean="0"/>
              <a:t>MessagePack</a:t>
            </a:r>
            <a:r>
              <a:rPr kumimoji="1" lang="en-US" altLang="ja-JP" baseline="0" dirty="0" smtClean="0"/>
              <a:t> can be used as a portable binary archive of Boost Serialization.</a:t>
            </a:r>
          </a:p>
          <a:p>
            <a:r>
              <a:rPr kumimoji="1" lang="en-US" altLang="ja-JP" baseline="0" dirty="0" smtClean="0"/>
              <a:t>You can get the code of </a:t>
            </a:r>
            <a:r>
              <a:rPr kumimoji="1" lang="en-US" altLang="ja-JP" baseline="0" dirty="0" err="1" smtClean="0"/>
              <a:t>msgpack</a:t>
            </a:r>
            <a:r>
              <a:rPr kumimoji="1" lang="en-US" altLang="ja-JP" baseline="0" dirty="0" smtClean="0"/>
              <a:t> archive for Boost Serialization from my </a:t>
            </a:r>
            <a:r>
              <a:rPr kumimoji="1" lang="en-US" altLang="ja-JP" baseline="0" dirty="0" err="1" smtClean="0"/>
              <a:t>github</a:t>
            </a:r>
            <a:r>
              <a:rPr kumimoji="1" lang="en-US" altLang="ja-JP" baseline="0" dirty="0" smtClean="0"/>
              <a:t>.</a:t>
            </a:r>
          </a:p>
          <a:p>
            <a:r>
              <a:rPr kumimoji="1" lang="en-US" altLang="ja-JP" baseline="0" dirty="0" smtClean="0"/>
              <a:t>The original version is written by </a:t>
            </a:r>
            <a:r>
              <a:rPr kumimoji="1" lang="en-US" altLang="ja-JP" baseline="0" dirty="0" err="1" smtClean="0"/>
              <a:t>Norihisa</a:t>
            </a:r>
            <a:r>
              <a:rPr kumimoji="1" lang="en-US" altLang="ja-JP" baseline="0" dirty="0" smtClean="0"/>
              <a:t>.</a:t>
            </a:r>
          </a:p>
          <a:p>
            <a:endParaRPr kumimoji="1" lang="en-US" altLang="ja-JP" baseline="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6EFD-8660-46DE-8541-3DE23E45A04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6020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Here is a</a:t>
            </a:r>
            <a:r>
              <a:rPr kumimoji="1" lang="en-US" altLang="ja-JP" baseline="0" dirty="0" smtClean="0"/>
              <a:t> list of programming languages that support </a:t>
            </a:r>
            <a:r>
              <a:rPr kumimoji="1" lang="en-US" altLang="ja-JP" baseline="0" dirty="0" err="1" smtClean="0"/>
              <a:t>MessagePack</a:t>
            </a:r>
            <a:r>
              <a:rPr kumimoji="1" lang="en-US" altLang="ja-JP" baseline="0" dirty="0" smtClean="0"/>
              <a:t>. 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6EFD-8660-46DE-8541-3DE23E45A04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083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Let's  look at a code example.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The client</a:t>
            </a:r>
            <a:r>
              <a:rPr kumimoji="1" lang="en-US" altLang="ja-JP" baseline="0" dirty="0" smtClean="0"/>
              <a:t> needs to include msgpack.hpp. A C++ version of </a:t>
            </a:r>
            <a:r>
              <a:rPr kumimoji="1" lang="en-US" altLang="ja-JP" baseline="0" dirty="0" err="1" smtClean="0"/>
              <a:t>Msgpack</a:t>
            </a:r>
            <a:r>
              <a:rPr kumimoji="1" lang="en-US" altLang="ja-JP" baseline="0" dirty="0" smtClean="0"/>
              <a:t> is a header only library.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The top part of the code</a:t>
            </a:r>
            <a:r>
              <a:rPr kumimoji="1" lang="en-US" altLang="ja-JP" baseline="0" dirty="0" smtClean="0"/>
              <a:t> example demonstrates how to pack a tuple. We can generate a byte stream that is </a:t>
            </a:r>
            <a:r>
              <a:rPr kumimoji="1" lang="en-US" altLang="ja-JP" baseline="0" dirty="0" err="1" smtClean="0"/>
              <a:t>MessagePack</a:t>
            </a:r>
            <a:r>
              <a:rPr kumimoji="1" lang="en-US" altLang="ja-JP" baseline="0" dirty="0" smtClean="0"/>
              <a:t> format using the 'pack‘ function.</a:t>
            </a:r>
          </a:p>
          <a:p>
            <a:r>
              <a:rPr kumimoji="1" lang="en-US" altLang="ja-JP" baseline="0" dirty="0" smtClean="0"/>
              <a:t>The first argument of the pack function is a stream. A stream is an object of any type that has a write member function.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The middle part of the code example demonstrates how to unpack. We</a:t>
            </a:r>
            <a:r>
              <a:rPr kumimoji="1" lang="en-US" altLang="ja-JP" baseline="0" dirty="0" smtClean="0"/>
              <a:t> can generate a </a:t>
            </a:r>
            <a:r>
              <a:rPr kumimoji="1" lang="en-US" altLang="ja-JP" baseline="0" dirty="0" err="1" smtClean="0"/>
              <a:t>MessagePack</a:t>
            </a:r>
            <a:r>
              <a:rPr kumimoji="1" lang="en-US" altLang="ja-JP" baseline="0" dirty="0" smtClean="0"/>
              <a:t> object from a byte stream using the ‘unpack’ function.</a:t>
            </a:r>
          </a:p>
          <a:p>
            <a:r>
              <a:rPr kumimoji="1" lang="en-US" altLang="ja-JP" baseline="0" dirty="0" smtClean="0"/>
              <a:t>A </a:t>
            </a:r>
            <a:r>
              <a:rPr kumimoji="1" lang="en-US" altLang="ja-JP" baseline="0" dirty="0" err="1" smtClean="0"/>
              <a:t>MessagePack</a:t>
            </a:r>
            <a:r>
              <a:rPr kumimoji="1" lang="en-US" altLang="ja-JP" baseline="0" dirty="0" smtClean="0"/>
              <a:t> object is a simple variant type. It is implemented using a union.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dirty="0" smtClean="0"/>
              <a:t>Although we can use a </a:t>
            </a:r>
            <a:r>
              <a:rPr kumimoji="1" lang="en-US" altLang="ja-JP" dirty="0" err="1" smtClean="0"/>
              <a:t>MessagePack</a:t>
            </a:r>
            <a:r>
              <a:rPr kumimoji="1" lang="en-US" altLang="ja-JP" dirty="0" smtClean="0"/>
              <a:t> object directly,</a:t>
            </a:r>
            <a:r>
              <a:rPr kumimoji="1" lang="en-US" altLang="ja-JP" baseline="0" dirty="0" smtClean="0"/>
              <a:t> it is usually more useful to convert to C++ types.</a:t>
            </a:r>
          </a:p>
          <a:p>
            <a:r>
              <a:rPr kumimoji="1" lang="en-US" altLang="ja-JP" baseline="0" dirty="0" smtClean="0"/>
              <a:t>The last part of the code example demonstrates how to convert from a </a:t>
            </a:r>
            <a:r>
              <a:rPr kumimoji="1" lang="en-US" altLang="ja-JP" baseline="0" dirty="0" err="1" smtClean="0"/>
              <a:t>msgpack</a:t>
            </a:r>
            <a:r>
              <a:rPr kumimoji="1" lang="en-US" altLang="ja-JP" baseline="0" dirty="0" smtClean="0"/>
              <a:t> object to C++ types.</a:t>
            </a:r>
          </a:p>
          <a:p>
            <a:r>
              <a:rPr kumimoji="1" lang="en-US" altLang="ja-JP" baseline="0" dirty="0" smtClean="0"/>
              <a:t>Using the ‘as’ member function template, we can convert to any C++ types that is adapted </a:t>
            </a:r>
            <a:r>
              <a:rPr kumimoji="1" lang="en-US" altLang="ja-JP" baseline="0" dirty="0" err="1" smtClean="0"/>
              <a:t>MessagePack</a:t>
            </a:r>
            <a:r>
              <a:rPr kumimoji="1" lang="en-US" altLang="ja-JP" baseline="0" dirty="0" smtClean="0"/>
              <a:t>.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6EFD-8660-46DE-8541-3DE23E45A04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083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MessagePack</a:t>
            </a:r>
            <a:r>
              <a:rPr kumimoji="1" lang="en-US" altLang="ja-JP" dirty="0" smtClean="0"/>
              <a:t> also</a:t>
            </a:r>
            <a:r>
              <a:rPr kumimoji="1" lang="en-US" altLang="ja-JP" baseline="0" dirty="0" smtClean="0"/>
              <a:t> </a:t>
            </a:r>
            <a:r>
              <a:rPr kumimoji="1" lang="en-US" altLang="ja-JP" baseline="0" dirty="0" err="1" smtClean="0"/>
              <a:t>provids</a:t>
            </a:r>
            <a:r>
              <a:rPr kumimoji="1" lang="en-US" altLang="ja-JP" baseline="0" dirty="0" smtClean="0"/>
              <a:t> a stream </a:t>
            </a:r>
            <a:r>
              <a:rPr kumimoji="1" lang="en-US" altLang="ja-JP" baseline="0" dirty="0" err="1" smtClean="0"/>
              <a:t>deserializer</a:t>
            </a:r>
            <a:r>
              <a:rPr kumimoji="1" lang="en-US" altLang="ja-JP" baseline="0" dirty="0" smtClean="0"/>
              <a:t> named unpacker.</a:t>
            </a:r>
          </a:p>
          <a:p>
            <a:r>
              <a:rPr kumimoji="1" lang="en-US" altLang="ja-JP" baseline="0" dirty="0" smtClean="0"/>
              <a:t>It has four member functions. </a:t>
            </a:r>
            <a:r>
              <a:rPr kumimoji="1" lang="en-US" altLang="ja-JP" baseline="0" dirty="0" err="1" smtClean="0"/>
              <a:t>reserve_buffer</a:t>
            </a:r>
            <a:r>
              <a:rPr kumimoji="1" lang="en-US" altLang="ja-JP" baseline="0" dirty="0" smtClean="0"/>
              <a:t>, buffer, </a:t>
            </a:r>
            <a:r>
              <a:rPr kumimoji="1" lang="en-US" altLang="ja-JP" baseline="0" dirty="0" err="1" smtClean="0"/>
              <a:t>buffer_consumed</a:t>
            </a:r>
            <a:r>
              <a:rPr kumimoji="1" lang="en-US" altLang="ja-JP" baseline="0" dirty="0" smtClean="0"/>
              <a:t>, and next.</a:t>
            </a:r>
          </a:p>
          <a:p>
            <a:r>
              <a:rPr kumimoji="1" lang="en-US" altLang="ja-JP" baseline="0" dirty="0" smtClean="0"/>
              <a:t>Let's look at some client code.</a:t>
            </a:r>
          </a:p>
          <a:p>
            <a:endParaRPr kumimoji="1" lang="en-US" altLang="ja-JP" baseline="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6EFD-8660-46DE-8541-3DE23E45A04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083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35496" y="6597352"/>
            <a:ext cx="2133600" cy="221109"/>
          </a:xfrm>
        </p:spPr>
        <p:txBody>
          <a:bodyPr/>
          <a:lstStyle/>
          <a:p>
            <a:fld id="{4FFA854E-A894-4780-A98D-160B69AA0EBB}" type="datetime1">
              <a:rPr kumimoji="1" lang="ja-JP" altLang="en-US" smtClean="0"/>
              <a:t>2015/5/11</a:t>
            </a:fld>
            <a:endParaRPr kumimoji="1" lang="ja-JP" alt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597352"/>
            <a:ext cx="2895600" cy="221109"/>
          </a:xfrm>
        </p:spPr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 dirty="0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948264" y="6597352"/>
            <a:ext cx="2133600" cy="221109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E0CC-20A8-4FDA-9179-A7717AB64500}" type="datetime1">
              <a:rPr kumimoji="1" lang="ja-JP" altLang="en-US" smtClean="0"/>
              <a:t>2015/5/11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0AE7-F80B-4562-9A52-48F878B3A280}" type="datetime1">
              <a:rPr kumimoji="1" lang="ja-JP" altLang="en-US" smtClean="0"/>
              <a:t>2015/5/11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35496" y="6597352"/>
            <a:ext cx="2133600" cy="221109"/>
          </a:xfrm>
        </p:spPr>
        <p:txBody>
          <a:bodyPr/>
          <a:lstStyle/>
          <a:p>
            <a:fld id="{20F427A6-5B7C-40F3-AE15-5052A3EBE0A6}" type="datetime1">
              <a:rPr kumimoji="1" lang="ja-JP" altLang="en-US" smtClean="0"/>
              <a:t>2015/5/11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597352"/>
            <a:ext cx="2895600" cy="221109"/>
          </a:xfrm>
        </p:spPr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948264" y="6597352"/>
            <a:ext cx="2133600" cy="221109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0"/>
            <a:ext cx="755576" cy="264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189E5-AE72-475E-9E9C-1BD33792C3E6}" type="datetime1">
              <a:rPr kumimoji="1" lang="ja-JP" altLang="en-US" smtClean="0"/>
              <a:t>2015/5/11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FE3B-E4B6-4BE9-B4B1-AA20BF856ACF}" type="datetime1">
              <a:rPr kumimoji="1" lang="ja-JP" altLang="en-US" smtClean="0"/>
              <a:t>2015/5/11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37F6B-52FB-41BE-B435-7832E53F9194}" type="datetime1">
              <a:rPr kumimoji="1" lang="ja-JP" altLang="en-US" smtClean="0"/>
              <a:t>2015/5/11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9D08-8FB0-4C62-9158-28FACFDE312C}" type="datetime1">
              <a:rPr kumimoji="1" lang="ja-JP" altLang="en-US" smtClean="0"/>
              <a:t>2015/5/11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9DC5-77F2-410A-944A-32C68EF68356}" type="datetime1">
              <a:rPr kumimoji="1" lang="ja-JP" altLang="en-US" smtClean="0"/>
              <a:t>2015/5/11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A5B02-F5CD-4DB2-95A4-A77DC2DDE852}" type="datetime1">
              <a:rPr kumimoji="1" lang="ja-JP" altLang="en-US" smtClean="0"/>
              <a:t>2015/5/11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E951-561E-4B73-8314-49F74F967523}" type="datetime1">
              <a:rPr kumimoji="1" lang="ja-JP" altLang="en-US" smtClean="0"/>
              <a:t>2015/5/11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35496" y="6617245"/>
            <a:ext cx="2133600" cy="196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85B04-2E16-41ED-9DA0-3466DC6247ED}" type="datetime1">
              <a:rPr kumimoji="1" lang="ja-JP" altLang="en-US" smtClean="0"/>
              <a:t>2015/5/11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617245"/>
            <a:ext cx="2895600" cy="196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 smtClean="0"/>
              <a:t>Copyright OGIS-RI 2015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974904" y="6617245"/>
            <a:ext cx="2133600" cy="196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0"/>
            <a:ext cx="755576" cy="264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sgpack/msgpack-c/wiki/v1_1_cpp_adaptor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redboltz.wikidot.com/boost-msm-guid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sgpack/msgpack-c/wiki/v1_1_cpp_adaptor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redboltz@gmail.com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sgpack/msgpack/blob/master/spec.md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sgpack/msgpack/blob/master/spec.md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sgpack/msgpack/blob/master/spec.md#int-format-family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dboltz/rui/tree/support_boost_1_57_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1470025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err="1" smtClean="0"/>
              <a:t>MessagePack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msgpack</a:t>
            </a:r>
            <a:r>
              <a:rPr kumimoji="1" lang="en-US" altLang="ja-JP" dirty="0" smtClean="0"/>
              <a:t>): </a:t>
            </a:r>
            <a:br>
              <a:rPr kumimoji="1" lang="en-US" altLang="ja-JP" dirty="0" smtClean="0"/>
            </a:br>
            <a:r>
              <a:rPr kumimoji="1" lang="en-US" altLang="ja-JP" dirty="0" smtClean="0"/>
              <a:t>A Compact and Fast Serialization Library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Takatoshi</a:t>
            </a:r>
            <a:r>
              <a:rPr kumimoji="1" lang="en-US" altLang="ja-JP" dirty="0" smtClean="0"/>
              <a:t> Kondo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35496" y="6617245"/>
            <a:ext cx="2133600" cy="196131"/>
          </a:xfrm>
        </p:spPr>
        <p:txBody>
          <a:bodyPr/>
          <a:lstStyle/>
          <a:p>
            <a:fld id="{7647159E-56E4-4C92-BAF2-FF7239B7F5EF}" type="datetime1">
              <a:rPr kumimoji="1" lang="ja-JP" altLang="en-US" smtClean="0"/>
              <a:t>2015/5/11</a:t>
            </a:fld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974904" y="6617245"/>
            <a:ext cx="2133600" cy="196131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>
          <a:xfrm>
            <a:off x="3124200" y="6617245"/>
            <a:ext cx="2895600" cy="196131"/>
          </a:xfrm>
        </p:spPr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87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/>
          <a:p>
            <a:r>
              <a:rPr lang="en-US" altLang="ja-JP" sz="3200" dirty="0" smtClean="0"/>
              <a:t>Stream Deserialization</a:t>
            </a:r>
            <a:endParaRPr kumimoji="1" lang="ja-JP" altLang="en-US" sz="320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62E9-2FCB-43E3-A5A3-0442C68E9D07}" type="datetime1">
              <a:rPr kumimoji="1" lang="ja-JP" altLang="en-US" smtClean="0"/>
              <a:t>2015/5/11</a:t>
            </a:fld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20" name="フッター プレースホルダー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95536" y="692696"/>
            <a:ext cx="8424936" cy="58326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1700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std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::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size_t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const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try_read_size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= 100;</a:t>
            </a:r>
          </a:p>
          <a:p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msgpack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::unpacker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unp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;</a:t>
            </a:r>
          </a:p>
          <a:p>
            <a:endParaRPr lang="en-US" altLang="ja-JP" sz="1700" dirty="0" smtClean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endParaRPr lang="en-US" altLang="ja-JP" sz="1700" dirty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while 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(/* block until input becomes readable */) {</a:t>
            </a:r>
          </a:p>
          <a:p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unp.</a:t>
            </a:r>
            <a:r>
              <a:rPr lang="en-US" altLang="ja-JP" sz="1700" dirty="0" err="1">
                <a:solidFill>
                  <a:srgbClr val="3366F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reserve_buffer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try_read_size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);</a:t>
            </a:r>
          </a:p>
          <a:p>
            <a:endParaRPr lang="en-US" altLang="ja-JP" sz="1700" dirty="0" smtClean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endParaRPr lang="en-US" altLang="ja-JP" sz="1700" dirty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</a:t>
            </a:r>
            <a:r>
              <a:rPr lang="en-US" altLang="ja-JP" sz="1700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std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::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size_t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actual_read_size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=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input.readsome</a:t>
            </a:r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</a:t>
            </a:r>
          </a:p>
          <a:p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  </a:t>
            </a:r>
            <a:r>
              <a:rPr lang="en-US" altLang="ja-JP" sz="1700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unp.</a:t>
            </a:r>
            <a:r>
              <a:rPr lang="en-US" altLang="ja-JP" sz="1700" dirty="0" err="1" smtClean="0">
                <a:solidFill>
                  <a:srgbClr val="3366F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buffer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(),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try_read_size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);</a:t>
            </a:r>
          </a:p>
          <a:p>
            <a:endParaRPr lang="en-US" altLang="ja-JP" sz="1700" dirty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endParaRPr lang="en-US" altLang="ja-JP" sz="1700" dirty="0" smtClean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endParaRPr lang="en-US" altLang="ja-JP" sz="1700" dirty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</a:t>
            </a:r>
            <a:r>
              <a:rPr lang="en-US" altLang="ja-JP" sz="1700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unp.</a:t>
            </a:r>
            <a:r>
              <a:rPr lang="en-US" altLang="ja-JP" sz="1700" dirty="0" err="1" smtClean="0">
                <a:solidFill>
                  <a:srgbClr val="3366F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buffer_consumed</a:t>
            </a:r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</a:t>
            </a:r>
            <a:r>
              <a:rPr lang="en-US" altLang="ja-JP" sz="1700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actual_read_size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);</a:t>
            </a:r>
          </a:p>
          <a:p>
            <a:endParaRPr lang="en-US" altLang="ja-JP" sz="1700" dirty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msgpack::unpacked result;</a:t>
            </a:r>
          </a:p>
          <a:p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// </a:t>
            </a:r>
            <a:r>
              <a:rPr lang="en-US" altLang="ja-JP" sz="1700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MessagePack</a:t>
            </a:r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data loop</a:t>
            </a:r>
          </a:p>
          <a:p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while(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unp.</a:t>
            </a:r>
            <a:r>
              <a:rPr lang="en-US" altLang="ja-JP" sz="1700" dirty="0" err="1">
                <a:solidFill>
                  <a:srgbClr val="3366F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next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(result)) {</a:t>
            </a:r>
          </a:p>
          <a:p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   msgpack::object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obj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result.get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());</a:t>
            </a:r>
          </a:p>
          <a:p>
            <a:endParaRPr lang="en-US" altLang="ja-JP" sz="1700" dirty="0" smtClean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}</a:t>
            </a:r>
            <a:endParaRPr lang="en-US" altLang="ja-JP" sz="1700" dirty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682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/>
          <a:p>
            <a:r>
              <a:rPr lang="en-US" altLang="ja-JP" sz="3200" dirty="0" smtClean="0"/>
              <a:t>Stream Deserialization</a:t>
            </a:r>
            <a:endParaRPr kumimoji="1" lang="ja-JP" altLang="en-US" sz="320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62E9-2FCB-43E3-A5A3-0442C68E9D07}" type="datetime1">
              <a:rPr kumimoji="1" lang="ja-JP" altLang="en-US" smtClean="0"/>
              <a:t>2015/5/11</a:t>
            </a:fld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20" name="フッター プレースホルダー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95536" y="692696"/>
            <a:ext cx="8424936" cy="58326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1700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std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::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size_t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const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try_read_size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= 100;</a:t>
            </a:r>
          </a:p>
          <a:p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msgpack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::unpacker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unp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;</a:t>
            </a:r>
          </a:p>
          <a:p>
            <a:endParaRPr lang="en-US" altLang="ja-JP" sz="1700" dirty="0" smtClean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endParaRPr lang="en-US" altLang="ja-JP" sz="1700" dirty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while 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(/* block until input becomes readable */) {</a:t>
            </a:r>
          </a:p>
          <a:p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unp.</a:t>
            </a:r>
            <a:r>
              <a:rPr lang="en-US" altLang="ja-JP" sz="1700" dirty="0" err="1">
                <a:solidFill>
                  <a:srgbClr val="3366F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reserve_buffer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try_read_size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);</a:t>
            </a:r>
          </a:p>
          <a:p>
            <a:endParaRPr lang="en-US" altLang="ja-JP" sz="1700" dirty="0" smtClean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endParaRPr lang="en-US" altLang="ja-JP" sz="1700" dirty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</a:t>
            </a:r>
            <a:r>
              <a:rPr lang="en-US" altLang="ja-JP" sz="1700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std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::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size_t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actual_read_size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=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input.readsome</a:t>
            </a:r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</a:t>
            </a:r>
          </a:p>
          <a:p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  </a:t>
            </a:r>
            <a:r>
              <a:rPr lang="en-US" altLang="ja-JP" sz="1700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unp.</a:t>
            </a:r>
            <a:r>
              <a:rPr lang="en-US" altLang="ja-JP" sz="1700" dirty="0" err="1" smtClean="0">
                <a:solidFill>
                  <a:srgbClr val="3366F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buffer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(),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try_read_size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);</a:t>
            </a:r>
          </a:p>
          <a:p>
            <a:endParaRPr lang="en-US" altLang="ja-JP" sz="1700" dirty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endParaRPr lang="en-US" altLang="ja-JP" sz="1700" dirty="0" smtClean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endParaRPr lang="en-US" altLang="ja-JP" sz="1700" dirty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</a:t>
            </a:r>
            <a:r>
              <a:rPr lang="en-US" altLang="ja-JP" sz="1700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unp.</a:t>
            </a:r>
            <a:r>
              <a:rPr lang="en-US" altLang="ja-JP" sz="1700" dirty="0" err="1" smtClean="0">
                <a:solidFill>
                  <a:srgbClr val="3366F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buffer_consumed</a:t>
            </a:r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</a:t>
            </a:r>
            <a:r>
              <a:rPr lang="en-US" altLang="ja-JP" sz="1700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actual_read_size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);</a:t>
            </a:r>
          </a:p>
          <a:p>
            <a:endParaRPr lang="en-US" altLang="ja-JP" sz="1700" dirty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msgpack::unpacked result;</a:t>
            </a:r>
          </a:p>
          <a:p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// </a:t>
            </a:r>
            <a:r>
              <a:rPr lang="en-US" altLang="ja-JP" sz="1700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MessagePack</a:t>
            </a:r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data loop</a:t>
            </a:r>
          </a:p>
          <a:p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while(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unp.</a:t>
            </a:r>
            <a:r>
              <a:rPr lang="en-US" altLang="ja-JP" sz="1700" dirty="0" err="1">
                <a:solidFill>
                  <a:srgbClr val="3366F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next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(result)) {</a:t>
            </a:r>
          </a:p>
          <a:p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   msgpack::object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obj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result.get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());</a:t>
            </a:r>
          </a:p>
          <a:p>
            <a:endParaRPr lang="en-US" altLang="ja-JP" sz="1700" dirty="0" smtClean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}</a:t>
            </a:r>
            <a:endParaRPr lang="en-US" altLang="ja-JP" sz="1700" dirty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角丸四角形吹き出し 7"/>
          <p:cNvSpPr/>
          <p:nvPr/>
        </p:nvSpPr>
        <p:spPr>
          <a:xfrm>
            <a:off x="4122390" y="1052736"/>
            <a:ext cx="4680520" cy="696001"/>
          </a:xfrm>
          <a:prstGeom prst="wedgeRoundRectCallout">
            <a:avLst>
              <a:gd name="adj1" fmla="val -67620"/>
              <a:gd name="adj2" fmla="val -53523"/>
              <a:gd name="adj3" fmla="val 16667"/>
            </a:avLst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The size may decided by receive performance, transmit layer's protocol and so on.</a:t>
            </a:r>
            <a:endParaRPr lang="en-US" altLang="ja-JP" dirty="0" smtClean="0">
              <a:latin typeface="Calibri" panose="020F0502020204030204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669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/>
          <a:p>
            <a:r>
              <a:rPr lang="en-US" altLang="ja-JP" sz="3200" dirty="0" smtClean="0"/>
              <a:t>Stream Deserialization</a:t>
            </a:r>
            <a:endParaRPr kumimoji="1" lang="ja-JP" altLang="en-US" sz="320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62E9-2FCB-43E3-A5A3-0442C68E9D07}" type="datetime1">
              <a:rPr kumimoji="1" lang="ja-JP" altLang="en-US" smtClean="0"/>
              <a:t>2015/5/11</a:t>
            </a:fld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20" name="フッター プレースホルダー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95536" y="692696"/>
            <a:ext cx="8424936" cy="58326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1700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std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::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size_t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const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try_read_size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= 100;</a:t>
            </a:r>
          </a:p>
          <a:p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msgpack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::unpacker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unp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;</a:t>
            </a:r>
          </a:p>
          <a:p>
            <a:endParaRPr lang="en-US" altLang="ja-JP" sz="1700" dirty="0" smtClean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endParaRPr lang="en-US" altLang="ja-JP" sz="1700" dirty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while 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(/* block until input becomes readable */) {</a:t>
            </a:r>
          </a:p>
          <a:p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unp.</a:t>
            </a:r>
            <a:r>
              <a:rPr lang="en-US" altLang="ja-JP" sz="1700" dirty="0" err="1">
                <a:solidFill>
                  <a:srgbClr val="3366F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reserve_buffer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try_read_size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);</a:t>
            </a:r>
          </a:p>
          <a:p>
            <a:endParaRPr lang="en-US" altLang="ja-JP" sz="1700" dirty="0" smtClean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endParaRPr lang="en-US" altLang="ja-JP" sz="1700" dirty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</a:t>
            </a:r>
            <a:r>
              <a:rPr lang="en-US" altLang="ja-JP" sz="1700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std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::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size_t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actual_read_size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=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input.readsome</a:t>
            </a:r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</a:t>
            </a:r>
          </a:p>
          <a:p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  </a:t>
            </a:r>
            <a:r>
              <a:rPr lang="en-US" altLang="ja-JP" sz="1700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unp.</a:t>
            </a:r>
            <a:r>
              <a:rPr lang="en-US" altLang="ja-JP" sz="1700" dirty="0" err="1" smtClean="0">
                <a:solidFill>
                  <a:srgbClr val="3366F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buffer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(),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try_read_size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);</a:t>
            </a:r>
          </a:p>
          <a:p>
            <a:endParaRPr lang="en-US" altLang="ja-JP" sz="1700" dirty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endParaRPr lang="en-US" altLang="ja-JP" sz="1700" dirty="0" smtClean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endParaRPr lang="en-US" altLang="ja-JP" sz="1700" dirty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</a:t>
            </a:r>
            <a:r>
              <a:rPr lang="en-US" altLang="ja-JP" sz="1700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unp.</a:t>
            </a:r>
            <a:r>
              <a:rPr lang="en-US" altLang="ja-JP" sz="1700" dirty="0" err="1" smtClean="0">
                <a:solidFill>
                  <a:srgbClr val="3366F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buffer_consumed</a:t>
            </a:r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</a:t>
            </a:r>
            <a:r>
              <a:rPr lang="en-US" altLang="ja-JP" sz="1700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actual_read_size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);</a:t>
            </a:r>
          </a:p>
          <a:p>
            <a:endParaRPr lang="en-US" altLang="ja-JP" sz="1700" dirty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msgpack::unpacked result;</a:t>
            </a:r>
          </a:p>
          <a:p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// </a:t>
            </a:r>
            <a:r>
              <a:rPr lang="en-US" altLang="ja-JP" sz="1700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MessagePack</a:t>
            </a:r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data loop</a:t>
            </a:r>
          </a:p>
          <a:p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while(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unp.</a:t>
            </a:r>
            <a:r>
              <a:rPr lang="en-US" altLang="ja-JP" sz="1700" dirty="0" err="1">
                <a:solidFill>
                  <a:srgbClr val="3366F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next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(result)) {</a:t>
            </a:r>
          </a:p>
          <a:p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   msgpack::object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obj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result.get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());</a:t>
            </a:r>
          </a:p>
          <a:p>
            <a:endParaRPr lang="en-US" altLang="ja-JP" sz="1700" dirty="0" smtClean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}</a:t>
            </a:r>
            <a:endParaRPr lang="en-US" altLang="ja-JP" sz="1700" dirty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角丸四角形吹き出し 7"/>
          <p:cNvSpPr/>
          <p:nvPr/>
        </p:nvSpPr>
        <p:spPr>
          <a:xfrm>
            <a:off x="4122390" y="1052736"/>
            <a:ext cx="4680520" cy="696001"/>
          </a:xfrm>
          <a:prstGeom prst="wedgeRoundRectCallout">
            <a:avLst>
              <a:gd name="adj1" fmla="val -67620"/>
              <a:gd name="adj2" fmla="val -53523"/>
              <a:gd name="adj3" fmla="val 16667"/>
            </a:avLst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The size may decided by receive performance, transmit layer's protocol and so on.</a:t>
            </a:r>
            <a:endParaRPr lang="en-US" altLang="ja-JP" dirty="0" smtClean="0">
              <a:latin typeface="Calibri" panose="020F0502020204030204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角丸四角形吹き出し 8"/>
          <p:cNvSpPr/>
          <p:nvPr/>
        </p:nvSpPr>
        <p:spPr>
          <a:xfrm>
            <a:off x="2051720" y="2420888"/>
            <a:ext cx="6192688" cy="288032"/>
          </a:xfrm>
          <a:prstGeom prst="wedgeRoundRectCallout">
            <a:avLst>
              <a:gd name="adj1" fmla="val -47317"/>
              <a:gd name="adj2" fmla="val -93206"/>
              <a:gd name="adj3" fmla="val 16667"/>
            </a:avLst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unp</a:t>
            </a:r>
            <a:r>
              <a:rPr lang="en-US" altLang="ja-JP" dirty="0" smtClean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has at least </a:t>
            </a:r>
            <a:r>
              <a:rPr lang="en-US" altLang="ja-JP" dirty="0" err="1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try_read_size</a:t>
            </a:r>
            <a:r>
              <a:rPr lang="en-US" altLang="ja-JP" dirty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 buffer on </a:t>
            </a:r>
            <a:r>
              <a:rPr lang="en-US" altLang="ja-JP" dirty="0" smtClean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this point</a:t>
            </a:r>
            <a:r>
              <a:rPr lang="en-US" altLang="ja-JP" dirty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.</a:t>
            </a:r>
            <a:endParaRPr lang="en-US" altLang="ja-JP" dirty="0" smtClean="0">
              <a:latin typeface="Calibri" panose="020F0502020204030204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574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/>
          <a:p>
            <a:r>
              <a:rPr lang="en-US" altLang="ja-JP" sz="3200" dirty="0" smtClean="0"/>
              <a:t>Stream Deserialization</a:t>
            </a:r>
            <a:endParaRPr kumimoji="1" lang="ja-JP" altLang="en-US" sz="320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62E9-2FCB-43E3-A5A3-0442C68E9D07}" type="datetime1">
              <a:rPr kumimoji="1" lang="ja-JP" altLang="en-US" smtClean="0"/>
              <a:t>2015/5/11</a:t>
            </a:fld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20" name="フッター プレースホルダー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95536" y="692696"/>
            <a:ext cx="8424936" cy="58326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1700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std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::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size_t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const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try_read_size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= 100;</a:t>
            </a:r>
          </a:p>
          <a:p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msgpack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::unpacker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unp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;</a:t>
            </a:r>
          </a:p>
          <a:p>
            <a:endParaRPr lang="en-US" altLang="ja-JP" sz="1700" dirty="0" smtClean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endParaRPr lang="en-US" altLang="ja-JP" sz="1700" dirty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while 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(/* block until input becomes readable */) {</a:t>
            </a:r>
          </a:p>
          <a:p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unp.</a:t>
            </a:r>
            <a:r>
              <a:rPr lang="en-US" altLang="ja-JP" sz="1700" dirty="0" err="1">
                <a:solidFill>
                  <a:srgbClr val="3366F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reserve_buffer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try_read_size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);</a:t>
            </a:r>
          </a:p>
          <a:p>
            <a:endParaRPr lang="en-US" altLang="ja-JP" sz="1700" dirty="0" smtClean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endParaRPr lang="en-US" altLang="ja-JP" sz="1700" dirty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</a:t>
            </a:r>
            <a:r>
              <a:rPr lang="en-US" altLang="ja-JP" sz="1700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std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::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size_t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actual_read_size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=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input.readsome</a:t>
            </a:r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</a:t>
            </a:r>
          </a:p>
          <a:p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  </a:t>
            </a:r>
            <a:r>
              <a:rPr lang="en-US" altLang="ja-JP" sz="1700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unp.</a:t>
            </a:r>
            <a:r>
              <a:rPr lang="en-US" altLang="ja-JP" sz="1700" dirty="0" err="1" smtClean="0">
                <a:solidFill>
                  <a:srgbClr val="3366F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buffer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(),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try_read_size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);</a:t>
            </a:r>
          </a:p>
          <a:p>
            <a:endParaRPr lang="en-US" altLang="ja-JP" sz="1700" dirty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endParaRPr lang="en-US" altLang="ja-JP" sz="1700" dirty="0" smtClean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endParaRPr lang="en-US" altLang="ja-JP" sz="1700" dirty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</a:t>
            </a:r>
            <a:r>
              <a:rPr lang="en-US" altLang="ja-JP" sz="1700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unp.</a:t>
            </a:r>
            <a:r>
              <a:rPr lang="en-US" altLang="ja-JP" sz="1700" dirty="0" err="1" smtClean="0">
                <a:solidFill>
                  <a:srgbClr val="3366F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buffer_consumed</a:t>
            </a:r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</a:t>
            </a:r>
            <a:r>
              <a:rPr lang="en-US" altLang="ja-JP" sz="1700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actual_read_size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);</a:t>
            </a:r>
          </a:p>
          <a:p>
            <a:endParaRPr lang="en-US" altLang="ja-JP" sz="1700" dirty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msgpack::unpacked result;</a:t>
            </a:r>
          </a:p>
          <a:p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// </a:t>
            </a:r>
            <a:r>
              <a:rPr lang="en-US" altLang="ja-JP" sz="1700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MessagePack</a:t>
            </a:r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data loop</a:t>
            </a:r>
          </a:p>
          <a:p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while(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unp.</a:t>
            </a:r>
            <a:r>
              <a:rPr lang="en-US" altLang="ja-JP" sz="1700" dirty="0" err="1">
                <a:solidFill>
                  <a:srgbClr val="3366F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next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(result)) {</a:t>
            </a:r>
          </a:p>
          <a:p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   msgpack::object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obj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result.get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());</a:t>
            </a:r>
          </a:p>
          <a:p>
            <a:endParaRPr lang="en-US" altLang="ja-JP" sz="1700" dirty="0" smtClean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}</a:t>
            </a:r>
            <a:endParaRPr lang="en-US" altLang="ja-JP" sz="1700" dirty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角丸四角形吹き出し 7"/>
          <p:cNvSpPr/>
          <p:nvPr/>
        </p:nvSpPr>
        <p:spPr>
          <a:xfrm>
            <a:off x="4122390" y="1052736"/>
            <a:ext cx="4680520" cy="696001"/>
          </a:xfrm>
          <a:prstGeom prst="wedgeRoundRectCallout">
            <a:avLst>
              <a:gd name="adj1" fmla="val -67620"/>
              <a:gd name="adj2" fmla="val -53523"/>
              <a:gd name="adj3" fmla="val 16667"/>
            </a:avLst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The size may decided by receive performance, transmit layer's protocol and so on.</a:t>
            </a:r>
            <a:endParaRPr lang="en-US" altLang="ja-JP" dirty="0" smtClean="0">
              <a:latin typeface="Calibri" panose="020F0502020204030204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角丸四角形吹き出し 8"/>
          <p:cNvSpPr/>
          <p:nvPr/>
        </p:nvSpPr>
        <p:spPr>
          <a:xfrm>
            <a:off x="2051720" y="2420888"/>
            <a:ext cx="6192688" cy="288032"/>
          </a:xfrm>
          <a:prstGeom prst="wedgeRoundRectCallout">
            <a:avLst>
              <a:gd name="adj1" fmla="val -47317"/>
              <a:gd name="adj2" fmla="val -93206"/>
              <a:gd name="adj3" fmla="val 16667"/>
            </a:avLst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unp</a:t>
            </a:r>
            <a:r>
              <a:rPr lang="en-US" altLang="ja-JP" dirty="0" smtClean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has at least </a:t>
            </a:r>
            <a:r>
              <a:rPr lang="en-US" altLang="ja-JP" dirty="0" err="1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try_read_size</a:t>
            </a:r>
            <a:r>
              <a:rPr lang="en-US" altLang="ja-JP" dirty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 buffer on </a:t>
            </a:r>
            <a:r>
              <a:rPr lang="en-US" altLang="ja-JP" dirty="0" smtClean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this point</a:t>
            </a:r>
            <a:r>
              <a:rPr lang="en-US" altLang="ja-JP" dirty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.</a:t>
            </a:r>
            <a:endParaRPr lang="en-US" altLang="ja-JP" dirty="0" smtClean="0">
              <a:latin typeface="Calibri" panose="020F0502020204030204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" name="角丸四角形吹き出し 9"/>
          <p:cNvSpPr/>
          <p:nvPr/>
        </p:nvSpPr>
        <p:spPr>
          <a:xfrm>
            <a:off x="2250182" y="3429000"/>
            <a:ext cx="6552728" cy="576064"/>
          </a:xfrm>
          <a:prstGeom prst="wedgeRoundRectCallout">
            <a:avLst>
              <a:gd name="adj1" fmla="val 4286"/>
              <a:gd name="adj2" fmla="val -91553"/>
              <a:gd name="adj3" fmla="val 16667"/>
            </a:avLst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input </a:t>
            </a:r>
            <a:r>
              <a:rPr lang="en-US" altLang="ja-JP" dirty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is a kind of I/O library object.</a:t>
            </a:r>
          </a:p>
          <a:p>
            <a:r>
              <a:rPr lang="en-US" altLang="ja-JP" dirty="0" smtClean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read </a:t>
            </a:r>
            <a:r>
              <a:rPr lang="en-US" altLang="ja-JP" dirty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message to msgpack::unpacker's internal buffer directly.</a:t>
            </a:r>
          </a:p>
        </p:txBody>
      </p:sp>
    </p:spTree>
    <p:extLst>
      <p:ext uri="{BB962C8B-B14F-4D97-AF65-F5344CB8AC3E}">
        <p14:creationId xmlns:p14="http://schemas.microsoft.com/office/powerpoint/2010/main" val="138053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/>
          <a:p>
            <a:r>
              <a:rPr lang="en-US" altLang="ja-JP" sz="3200" dirty="0" smtClean="0"/>
              <a:t>Stream Deserialization</a:t>
            </a:r>
            <a:endParaRPr kumimoji="1" lang="ja-JP" altLang="en-US" sz="320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62E9-2FCB-43E3-A5A3-0442C68E9D07}" type="datetime1">
              <a:rPr kumimoji="1" lang="ja-JP" altLang="en-US" smtClean="0"/>
              <a:t>2015/5/11</a:t>
            </a:fld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20" name="フッター プレースホルダー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95536" y="692696"/>
            <a:ext cx="8424936" cy="58326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1700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std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::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size_t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const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try_read_size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= 100;</a:t>
            </a:r>
          </a:p>
          <a:p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msgpack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::unpacker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unp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;</a:t>
            </a:r>
          </a:p>
          <a:p>
            <a:endParaRPr lang="en-US" altLang="ja-JP" sz="1700" dirty="0" smtClean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endParaRPr lang="en-US" altLang="ja-JP" sz="1700" dirty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while 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(/* block until input becomes readable */) {</a:t>
            </a:r>
          </a:p>
          <a:p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unp.</a:t>
            </a:r>
            <a:r>
              <a:rPr lang="en-US" altLang="ja-JP" sz="1700" dirty="0" err="1">
                <a:solidFill>
                  <a:srgbClr val="3366F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reserve_buffer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try_read_size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);</a:t>
            </a:r>
          </a:p>
          <a:p>
            <a:endParaRPr lang="en-US" altLang="ja-JP" sz="1700" dirty="0" smtClean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endParaRPr lang="en-US" altLang="ja-JP" sz="1700" dirty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</a:t>
            </a:r>
            <a:r>
              <a:rPr lang="en-US" altLang="ja-JP" sz="1700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std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::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size_t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actual_read_size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=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input.readsome</a:t>
            </a:r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</a:t>
            </a:r>
          </a:p>
          <a:p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  </a:t>
            </a:r>
            <a:r>
              <a:rPr lang="en-US" altLang="ja-JP" sz="1700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unp.</a:t>
            </a:r>
            <a:r>
              <a:rPr lang="en-US" altLang="ja-JP" sz="1700" dirty="0" err="1" smtClean="0">
                <a:solidFill>
                  <a:srgbClr val="3366F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buffer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(),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try_read_size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);</a:t>
            </a:r>
          </a:p>
          <a:p>
            <a:endParaRPr lang="en-US" altLang="ja-JP" sz="1700" dirty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endParaRPr lang="en-US" altLang="ja-JP" sz="1700" dirty="0" smtClean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endParaRPr lang="en-US" altLang="ja-JP" sz="1700" dirty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</a:t>
            </a:r>
            <a:r>
              <a:rPr lang="en-US" altLang="ja-JP" sz="1700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unp.</a:t>
            </a:r>
            <a:r>
              <a:rPr lang="en-US" altLang="ja-JP" sz="1700" dirty="0" err="1" smtClean="0">
                <a:solidFill>
                  <a:srgbClr val="3366F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buffer_consumed</a:t>
            </a:r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</a:t>
            </a:r>
            <a:r>
              <a:rPr lang="en-US" altLang="ja-JP" sz="1700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actual_read_size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);</a:t>
            </a:r>
          </a:p>
          <a:p>
            <a:endParaRPr lang="en-US" altLang="ja-JP" sz="1700" dirty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msgpack::unpacked result;</a:t>
            </a:r>
          </a:p>
          <a:p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// </a:t>
            </a:r>
            <a:r>
              <a:rPr lang="en-US" altLang="ja-JP" sz="1700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MessagePack</a:t>
            </a:r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data loop</a:t>
            </a:r>
          </a:p>
          <a:p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while(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unp.</a:t>
            </a:r>
            <a:r>
              <a:rPr lang="en-US" altLang="ja-JP" sz="1700" dirty="0" err="1">
                <a:solidFill>
                  <a:srgbClr val="3366F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next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(result)) {</a:t>
            </a:r>
          </a:p>
          <a:p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   msgpack::object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obj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result.get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());</a:t>
            </a:r>
          </a:p>
          <a:p>
            <a:endParaRPr lang="en-US" altLang="ja-JP" sz="1700" dirty="0" smtClean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}</a:t>
            </a:r>
            <a:endParaRPr lang="en-US" altLang="ja-JP" sz="1700" dirty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角丸四角形吹き出し 7"/>
          <p:cNvSpPr/>
          <p:nvPr/>
        </p:nvSpPr>
        <p:spPr>
          <a:xfrm>
            <a:off x="4122390" y="1052736"/>
            <a:ext cx="4680520" cy="696001"/>
          </a:xfrm>
          <a:prstGeom prst="wedgeRoundRectCallout">
            <a:avLst>
              <a:gd name="adj1" fmla="val -67620"/>
              <a:gd name="adj2" fmla="val -53523"/>
              <a:gd name="adj3" fmla="val 16667"/>
            </a:avLst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The size may decided by receive performance, transmit layer's protocol and so on.</a:t>
            </a:r>
            <a:endParaRPr lang="en-US" altLang="ja-JP" dirty="0" smtClean="0">
              <a:latin typeface="Calibri" panose="020F0502020204030204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角丸四角形吹き出し 8"/>
          <p:cNvSpPr/>
          <p:nvPr/>
        </p:nvSpPr>
        <p:spPr>
          <a:xfrm>
            <a:off x="2051720" y="2420888"/>
            <a:ext cx="6192688" cy="288032"/>
          </a:xfrm>
          <a:prstGeom prst="wedgeRoundRectCallout">
            <a:avLst>
              <a:gd name="adj1" fmla="val -47317"/>
              <a:gd name="adj2" fmla="val -93206"/>
              <a:gd name="adj3" fmla="val 16667"/>
            </a:avLst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unp</a:t>
            </a:r>
            <a:r>
              <a:rPr lang="en-US" altLang="ja-JP" dirty="0" smtClean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has at least </a:t>
            </a:r>
            <a:r>
              <a:rPr lang="en-US" altLang="ja-JP" dirty="0" err="1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try_read_size</a:t>
            </a:r>
            <a:r>
              <a:rPr lang="en-US" altLang="ja-JP" dirty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 buffer on </a:t>
            </a:r>
            <a:r>
              <a:rPr lang="en-US" altLang="ja-JP" dirty="0" smtClean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this point</a:t>
            </a:r>
            <a:r>
              <a:rPr lang="en-US" altLang="ja-JP" dirty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.</a:t>
            </a:r>
            <a:endParaRPr lang="en-US" altLang="ja-JP" dirty="0" smtClean="0">
              <a:latin typeface="Calibri" panose="020F0502020204030204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" name="角丸四角形吹き出し 9"/>
          <p:cNvSpPr/>
          <p:nvPr/>
        </p:nvSpPr>
        <p:spPr>
          <a:xfrm>
            <a:off x="2250182" y="3429000"/>
            <a:ext cx="6552728" cy="576064"/>
          </a:xfrm>
          <a:prstGeom prst="wedgeRoundRectCallout">
            <a:avLst>
              <a:gd name="adj1" fmla="val 4286"/>
              <a:gd name="adj2" fmla="val -91553"/>
              <a:gd name="adj3" fmla="val 16667"/>
            </a:avLst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input </a:t>
            </a:r>
            <a:r>
              <a:rPr lang="en-US" altLang="ja-JP" dirty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is a kind of I/O library object.</a:t>
            </a:r>
          </a:p>
          <a:p>
            <a:r>
              <a:rPr lang="en-US" altLang="ja-JP" dirty="0" smtClean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read </a:t>
            </a:r>
            <a:r>
              <a:rPr lang="en-US" altLang="ja-JP" dirty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message to msgpack::unpacker's internal buffer directly.</a:t>
            </a:r>
          </a:p>
        </p:txBody>
      </p:sp>
      <p:sp>
        <p:nvSpPr>
          <p:cNvPr id="12" name="角丸四角形吹き出し 11"/>
          <p:cNvSpPr/>
          <p:nvPr/>
        </p:nvSpPr>
        <p:spPr>
          <a:xfrm>
            <a:off x="4092649" y="4581128"/>
            <a:ext cx="4896544" cy="360040"/>
          </a:xfrm>
          <a:prstGeom prst="wedgeRoundRectCallout">
            <a:avLst>
              <a:gd name="adj1" fmla="val -34619"/>
              <a:gd name="adj2" fmla="val -94198"/>
              <a:gd name="adj3" fmla="val 16667"/>
            </a:avLst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notify </a:t>
            </a:r>
            <a:r>
              <a:rPr lang="en-US" altLang="ja-JP" dirty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msgpack::unpacker actual consumed size.</a:t>
            </a:r>
          </a:p>
        </p:txBody>
      </p:sp>
    </p:spTree>
    <p:extLst>
      <p:ext uri="{BB962C8B-B14F-4D97-AF65-F5344CB8AC3E}">
        <p14:creationId xmlns:p14="http://schemas.microsoft.com/office/powerpoint/2010/main" val="365116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/>
          <a:p>
            <a:r>
              <a:rPr lang="en-US" altLang="ja-JP" sz="3200" dirty="0" smtClean="0"/>
              <a:t>Stream Deserialization</a:t>
            </a:r>
            <a:endParaRPr kumimoji="1" lang="ja-JP" altLang="en-US" sz="320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62E9-2FCB-43E3-A5A3-0442C68E9D07}" type="datetime1">
              <a:rPr kumimoji="1" lang="ja-JP" altLang="en-US" smtClean="0"/>
              <a:t>2015/5/11</a:t>
            </a:fld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20" name="フッター プレースホルダー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95536" y="692696"/>
            <a:ext cx="8424936" cy="58326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1700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std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::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size_t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const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try_read_size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= 100;</a:t>
            </a:r>
          </a:p>
          <a:p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msgpack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::unpacker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unp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;</a:t>
            </a:r>
          </a:p>
          <a:p>
            <a:endParaRPr lang="en-US" altLang="ja-JP" sz="1700" dirty="0" smtClean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endParaRPr lang="en-US" altLang="ja-JP" sz="1700" dirty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while 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(/* block until input becomes readable */) {</a:t>
            </a:r>
          </a:p>
          <a:p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unp.</a:t>
            </a:r>
            <a:r>
              <a:rPr lang="en-US" altLang="ja-JP" sz="1700" dirty="0" err="1">
                <a:solidFill>
                  <a:srgbClr val="3366F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reserve_buffer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try_read_size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);</a:t>
            </a:r>
          </a:p>
          <a:p>
            <a:endParaRPr lang="en-US" altLang="ja-JP" sz="1700" dirty="0" smtClean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endParaRPr lang="en-US" altLang="ja-JP" sz="1700" dirty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</a:t>
            </a:r>
            <a:r>
              <a:rPr lang="en-US" altLang="ja-JP" sz="1700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std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::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size_t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actual_read_size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=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input.readsome</a:t>
            </a:r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</a:t>
            </a:r>
          </a:p>
          <a:p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  </a:t>
            </a:r>
            <a:r>
              <a:rPr lang="en-US" altLang="ja-JP" sz="1700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unp.</a:t>
            </a:r>
            <a:r>
              <a:rPr lang="en-US" altLang="ja-JP" sz="1700" dirty="0" err="1" smtClean="0">
                <a:solidFill>
                  <a:srgbClr val="3366F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buffer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(),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try_read_size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);</a:t>
            </a:r>
          </a:p>
          <a:p>
            <a:endParaRPr lang="en-US" altLang="ja-JP" sz="1700" dirty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endParaRPr lang="en-US" altLang="ja-JP" sz="1700" dirty="0" smtClean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endParaRPr lang="en-US" altLang="ja-JP" sz="1700" dirty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</a:t>
            </a:r>
            <a:r>
              <a:rPr lang="en-US" altLang="ja-JP" sz="1700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unp.</a:t>
            </a:r>
            <a:r>
              <a:rPr lang="en-US" altLang="ja-JP" sz="1700" dirty="0" err="1" smtClean="0">
                <a:solidFill>
                  <a:srgbClr val="3366F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buffer_consumed</a:t>
            </a:r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</a:t>
            </a:r>
            <a:r>
              <a:rPr lang="en-US" altLang="ja-JP" sz="1700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actual_read_size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);</a:t>
            </a:r>
          </a:p>
          <a:p>
            <a:endParaRPr lang="en-US" altLang="ja-JP" sz="1700" dirty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msgpack::unpacked result;</a:t>
            </a:r>
          </a:p>
          <a:p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// </a:t>
            </a:r>
            <a:r>
              <a:rPr lang="en-US" altLang="ja-JP" sz="1700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MessagePack</a:t>
            </a:r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data loop</a:t>
            </a:r>
          </a:p>
          <a:p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while(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unp.</a:t>
            </a:r>
            <a:r>
              <a:rPr lang="en-US" altLang="ja-JP" sz="1700" dirty="0" err="1">
                <a:solidFill>
                  <a:srgbClr val="3366F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next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(result)) {</a:t>
            </a:r>
          </a:p>
          <a:p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   msgpack::object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obj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result.get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());</a:t>
            </a:r>
          </a:p>
          <a:p>
            <a:endParaRPr lang="en-US" altLang="ja-JP" sz="1700" dirty="0" smtClean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}</a:t>
            </a:r>
            <a:endParaRPr lang="en-US" altLang="ja-JP" sz="1700" dirty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角丸四角形吹き出し 7"/>
          <p:cNvSpPr/>
          <p:nvPr/>
        </p:nvSpPr>
        <p:spPr>
          <a:xfrm>
            <a:off x="4122390" y="1052736"/>
            <a:ext cx="4680520" cy="696001"/>
          </a:xfrm>
          <a:prstGeom prst="wedgeRoundRectCallout">
            <a:avLst>
              <a:gd name="adj1" fmla="val -67620"/>
              <a:gd name="adj2" fmla="val -53523"/>
              <a:gd name="adj3" fmla="val 16667"/>
            </a:avLst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The size may decided by receive performance, transmit layer's protocol and so on.</a:t>
            </a:r>
            <a:endParaRPr lang="en-US" altLang="ja-JP" dirty="0" smtClean="0">
              <a:latin typeface="Calibri" panose="020F0502020204030204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角丸四角形吹き出し 8"/>
          <p:cNvSpPr/>
          <p:nvPr/>
        </p:nvSpPr>
        <p:spPr>
          <a:xfrm>
            <a:off x="2051720" y="2420888"/>
            <a:ext cx="6192688" cy="288032"/>
          </a:xfrm>
          <a:prstGeom prst="wedgeRoundRectCallout">
            <a:avLst>
              <a:gd name="adj1" fmla="val -47317"/>
              <a:gd name="adj2" fmla="val -93206"/>
              <a:gd name="adj3" fmla="val 16667"/>
            </a:avLst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unp</a:t>
            </a:r>
            <a:r>
              <a:rPr lang="en-US" altLang="ja-JP" dirty="0" smtClean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has at least </a:t>
            </a:r>
            <a:r>
              <a:rPr lang="en-US" altLang="ja-JP" dirty="0" err="1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try_read_size</a:t>
            </a:r>
            <a:r>
              <a:rPr lang="en-US" altLang="ja-JP" dirty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 buffer on </a:t>
            </a:r>
            <a:r>
              <a:rPr lang="en-US" altLang="ja-JP" dirty="0" smtClean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this point</a:t>
            </a:r>
            <a:r>
              <a:rPr lang="en-US" altLang="ja-JP" dirty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.</a:t>
            </a:r>
            <a:endParaRPr lang="en-US" altLang="ja-JP" dirty="0" smtClean="0">
              <a:latin typeface="Calibri" panose="020F0502020204030204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" name="角丸四角形吹き出し 9"/>
          <p:cNvSpPr/>
          <p:nvPr/>
        </p:nvSpPr>
        <p:spPr>
          <a:xfrm>
            <a:off x="2250182" y="3429000"/>
            <a:ext cx="6552728" cy="576064"/>
          </a:xfrm>
          <a:prstGeom prst="wedgeRoundRectCallout">
            <a:avLst>
              <a:gd name="adj1" fmla="val 4286"/>
              <a:gd name="adj2" fmla="val -91553"/>
              <a:gd name="adj3" fmla="val 16667"/>
            </a:avLst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input </a:t>
            </a:r>
            <a:r>
              <a:rPr lang="en-US" altLang="ja-JP" dirty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is a kind of I/O library object.</a:t>
            </a:r>
          </a:p>
          <a:p>
            <a:r>
              <a:rPr lang="en-US" altLang="ja-JP" dirty="0" smtClean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read </a:t>
            </a:r>
            <a:r>
              <a:rPr lang="en-US" altLang="ja-JP" dirty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message to msgpack::unpacker's internal buffer directly.</a:t>
            </a:r>
          </a:p>
        </p:txBody>
      </p:sp>
      <p:sp>
        <p:nvSpPr>
          <p:cNvPr id="12" name="角丸四角形吹き出し 11"/>
          <p:cNvSpPr/>
          <p:nvPr/>
        </p:nvSpPr>
        <p:spPr>
          <a:xfrm>
            <a:off x="4092649" y="4581128"/>
            <a:ext cx="4896544" cy="360040"/>
          </a:xfrm>
          <a:prstGeom prst="wedgeRoundRectCallout">
            <a:avLst>
              <a:gd name="adj1" fmla="val -34619"/>
              <a:gd name="adj2" fmla="val -94198"/>
              <a:gd name="adj3" fmla="val 16667"/>
            </a:avLst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notify </a:t>
            </a:r>
            <a:r>
              <a:rPr lang="en-US" altLang="ja-JP" dirty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msgpack::unpacker actual consumed size.</a:t>
            </a:r>
          </a:p>
        </p:txBody>
      </p:sp>
      <p:sp>
        <p:nvSpPr>
          <p:cNvPr id="13" name="角丸四角形吹き出し 12"/>
          <p:cNvSpPr/>
          <p:nvPr/>
        </p:nvSpPr>
        <p:spPr>
          <a:xfrm>
            <a:off x="3273868" y="5733256"/>
            <a:ext cx="4970539" cy="360040"/>
          </a:xfrm>
          <a:prstGeom prst="wedgeRoundRectCallout">
            <a:avLst>
              <a:gd name="adj1" fmla="val -86419"/>
              <a:gd name="adj2" fmla="val -48003"/>
              <a:gd name="adj3" fmla="val 16667"/>
            </a:avLst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Use </a:t>
            </a:r>
            <a:r>
              <a:rPr lang="en-US" altLang="ja-JP" dirty="0" smtClean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obj. convert </a:t>
            </a:r>
            <a:r>
              <a:rPr lang="en-US" altLang="ja-JP" dirty="0" smtClean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to C++ types</a:t>
            </a:r>
            <a:endParaRPr lang="en-US" altLang="ja-JP" dirty="0">
              <a:solidFill>
                <a:schemeClr val="tx1"/>
              </a:solidFill>
              <a:latin typeface="Calibri" panose="020F0502020204030204" pitchFamily="34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</p:txBody>
      </p:sp>
      <p:sp>
        <p:nvSpPr>
          <p:cNvPr id="14" name="角丸四角形吹き出し 13"/>
          <p:cNvSpPr/>
          <p:nvPr/>
        </p:nvSpPr>
        <p:spPr>
          <a:xfrm>
            <a:off x="967624" y="6237312"/>
            <a:ext cx="5980640" cy="504056"/>
          </a:xfrm>
          <a:prstGeom prst="wedgeRoundRectCallout">
            <a:avLst>
              <a:gd name="adj1" fmla="val -47042"/>
              <a:gd name="adj2" fmla="val -80970"/>
              <a:gd name="adj3" fmla="val 16667"/>
            </a:avLst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All </a:t>
            </a:r>
            <a:r>
              <a:rPr lang="en-US" altLang="ja-JP" dirty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complete msgpack message is </a:t>
            </a:r>
            <a:r>
              <a:rPr lang="en-US" altLang="ja-JP" dirty="0" smtClean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processed </a:t>
            </a:r>
            <a:r>
              <a:rPr lang="en-US" altLang="ja-JP" dirty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at this point,</a:t>
            </a:r>
          </a:p>
          <a:p>
            <a:r>
              <a:rPr lang="en-US" altLang="ja-JP" dirty="0" smtClean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then </a:t>
            </a:r>
            <a:r>
              <a:rPr lang="en-US" altLang="ja-JP" dirty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continue to read </a:t>
            </a:r>
            <a:r>
              <a:rPr lang="en-US" altLang="ja-JP" dirty="0" err="1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addtional</a:t>
            </a:r>
            <a:r>
              <a:rPr lang="en-US" altLang="ja-JP" dirty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 message.</a:t>
            </a:r>
          </a:p>
        </p:txBody>
      </p:sp>
    </p:spTree>
    <p:extLst>
      <p:ext uri="{BB962C8B-B14F-4D97-AF65-F5344CB8AC3E}">
        <p14:creationId xmlns:p14="http://schemas.microsoft.com/office/powerpoint/2010/main" val="358683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/>
          <a:p>
            <a:r>
              <a:rPr lang="en-US" altLang="ja-JP" sz="3200" dirty="0" smtClean="0"/>
              <a:t>Zero-Copy Deserialization</a:t>
            </a:r>
            <a:endParaRPr kumimoji="1" lang="ja-JP" altLang="en-US" sz="320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62E9-2FCB-43E3-A5A3-0442C68E9D07}" type="datetime1">
              <a:rPr kumimoji="1" lang="ja-JP" altLang="en-US" smtClean="0"/>
              <a:t>2015/5/11</a:t>
            </a:fld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20" name="フッター プレースホルダー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801876" y="3075868"/>
            <a:ext cx="6156684" cy="369332"/>
          </a:xfrm>
          <a:prstGeom prst="rect">
            <a:avLst/>
          </a:prstGeom>
          <a:solidFill>
            <a:srgbClr val="00FFFF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unpacker buffer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3658835" y="3075868"/>
            <a:ext cx="56342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int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4203977" y="3075868"/>
            <a:ext cx="117040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  string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5356105" y="3075868"/>
            <a:ext cx="117040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   bin</a:t>
            </a:r>
            <a:endParaRPr kumimoji="1" lang="ja-JP" altLang="en-US" dirty="0"/>
          </a:p>
        </p:txBody>
      </p:sp>
      <p:cxnSp>
        <p:nvCxnSpPr>
          <p:cNvPr id="65" name="直線コネクタ 64"/>
          <p:cNvCxnSpPr/>
          <p:nvPr/>
        </p:nvCxnSpPr>
        <p:spPr>
          <a:xfrm>
            <a:off x="4366272" y="3075868"/>
            <a:ext cx="0" cy="3693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>
            <a:off x="5525114" y="3075868"/>
            <a:ext cx="0" cy="3693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/>
          <p:nvPr/>
        </p:nvCxnSpPr>
        <p:spPr>
          <a:xfrm>
            <a:off x="4203977" y="2820055"/>
            <a:ext cx="0" cy="255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/>
          <p:nvPr/>
        </p:nvCxnSpPr>
        <p:spPr>
          <a:xfrm>
            <a:off x="4366272" y="2827675"/>
            <a:ext cx="0" cy="255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/>
          <p:nvPr/>
        </p:nvCxnSpPr>
        <p:spPr>
          <a:xfrm>
            <a:off x="5356105" y="2827675"/>
            <a:ext cx="0" cy="255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>
            <a:off x="5520275" y="2827675"/>
            <a:ext cx="0" cy="255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3629323" y="2596335"/>
            <a:ext cx="79866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header</a:t>
            </a:r>
            <a:endParaRPr kumimoji="1" lang="ja-JP" altLang="en-US" sz="1400" dirty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4235469" y="2596335"/>
            <a:ext cx="84058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payload</a:t>
            </a:r>
            <a:endParaRPr kumimoji="1" lang="ja-JP" altLang="en-US" sz="1400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4860032" y="2596335"/>
            <a:ext cx="79866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header</a:t>
            </a:r>
            <a:endParaRPr kumimoji="1" lang="ja-JP" altLang="en-US" sz="1400" dirty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5459605" y="2596335"/>
            <a:ext cx="84058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payload</a:t>
            </a:r>
            <a:endParaRPr kumimoji="1" lang="ja-JP" altLang="en-US" sz="1400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2926113" y="3075868"/>
            <a:ext cx="73272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array</a:t>
            </a:r>
            <a:endParaRPr kumimoji="1" lang="ja-JP" altLang="en-US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7243235" y="2016209"/>
            <a:ext cx="187473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client memory</a:t>
            </a:r>
            <a:endParaRPr kumimoji="1" lang="ja-JP" altLang="en-US" sz="1600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7243235" y="2325727"/>
            <a:ext cx="187473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 smtClean="0"/>
              <a:t>msgpack</a:t>
            </a:r>
            <a:r>
              <a:rPr kumimoji="1" lang="en-US" altLang="ja-JP" sz="1600" dirty="0" smtClean="0"/>
              <a:t> memory</a:t>
            </a:r>
            <a:endParaRPr kumimoji="1" lang="ja-JP" altLang="en-US" sz="1600" dirty="0"/>
          </a:p>
        </p:txBody>
      </p:sp>
      <p:cxnSp>
        <p:nvCxnSpPr>
          <p:cNvPr id="84" name="直線コネクタ 83"/>
          <p:cNvCxnSpPr/>
          <p:nvPr/>
        </p:nvCxnSpPr>
        <p:spPr>
          <a:xfrm>
            <a:off x="189808" y="2376249"/>
            <a:ext cx="8928158" cy="0"/>
          </a:xfrm>
          <a:prstGeom prst="line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35077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/>
          <a:p>
            <a:r>
              <a:rPr lang="en-US" altLang="ja-JP" sz="3200" dirty="0" smtClean="0"/>
              <a:t>Zero copy deserialization</a:t>
            </a:r>
            <a:endParaRPr kumimoji="1" lang="ja-JP" altLang="en-US" sz="320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62E9-2FCB-43E3-A5A3-0442C68E9D07}" type="datetime1">
              <a:rPr kumimoji="1" lang="ja-JP" altLang="en-US" smtClean="0"/>
              <a:t>2015/5/11</a:t>
            </a:fld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20" name="フッター プレースホルダー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801876" y="5136360"/>
            <a:ext cx="7308812" cy="1200329"/>
          </a:xfrm>
          <a:prstGeom prst="rect">
            <a:avLst/>
          </a:prstGeom>
          <a:solidFill>
            <a:srgbClr val="FFCC66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zone</a:t>
            </a:r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51" name="角丸四角形吹き出し 50"/>
          <p:cNvSpPr/>
          <p:nvPr/>
        </p:nvSpPr>
        <p:spPr>
          <a:xfrm>
            <a:off x="4222256" y="3913012"/>
            <a:ext cx="3888432" cy="1007323"/>
          </a:xfrm>
          <a:prstGeom prst="wedgeRoundRectCallout">
            <a:avLst>
              <a:gd name="adj1" fmla="val -40149"/>
              <a:gd name="adj2" fmla="val 85420"/>
              <a:gd name="adj3" fmla="val 16667"/>
            </a:avLst>
          </a:prstGeom>
          <a:solidFill>
            <a:srgbClr val="FF99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629968" y="5274859"/>
            <a:ext cx="1152128" cy="369332"/>
          </a:xfrm>
          <a:prstGeom prst="rect">
            <a:avLst/>
          </a:prstGeom>
          <a:solidFill>
            <a:srgbClr val="FF99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chunk_list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629968" y="5787923"/>
            <a:ext cx="1800200" cy="369332"/>
          </a:xfrm>
          <a:prstGeom prst="rect">
            <a:avLst/>
          </a:prstGeom>
          <a:solidFill>
            <a:srgbClr val="FF99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finalizer_array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73912" y="1657910"/>
            <a:ext cx="1854206" cy="646331"/>
          </a:xfrm>
          <a:prstGeom prst="rect">
            <a:avLst/>
          </a:prstGeom>
          <a:solidFill>
            <a:srgbClr val="00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object </a:t>
            </a:r>
          </a:p>
          <a:p>
            <a:r>
              <a:rPr kumimoji="1" lang="en-US" altLang="ja-JP" dirty="0" smtClean="0"/>
              <a:t>(array)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690308" y="4043503"/>
            <a:ext cx="1044116" cy="646331"/>
          </a:xfrm>
          <a:prstGeom prst="rect">
            <a:avLst/>
          </a:prstGeom>
          <a:solidFill>
            <a:srgbClr val="00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object</a:t>
            </a:r>
          </a:p>
          <a:p>
            <a:r>
              <a:rPr lang="en-US" altLang="ja-JP" dirty="0" smtClean="0"/>
              <a:t>(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5734424" y="4043503"/>
            <a:ext cx="1044116" cy="646331"/>
          </a:xfrm>
          <a:prstGeom prst="rect">
            <a:avLst/>
          </a:prstGeom>
          <a:solidFill>
            <a:srgbClr val="00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object</a:t>
            </a:r>
          </a:p>
          <a:p>
            <a:r>
              <a:rPr lang="en-US" altLang="ja-JP" dirty="0" smtClean="0"/>
              <a:t>(string)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6778540" y="4043503"/>
            <a:ext cx="1044116" cy="646331"/>
          </a:xfrm>
          <a:prstGeom prst="rect">
            <a:avLst/>
          </a:prstGeom>
          <a:solidFill>
            <a:srgbClr val="00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object</a:t>
            </a:r>
          </a:p>
          <a:p>
            <a:r>
              <a:rPr lang="en-US" altLang="ja-JP" dirty="0" smtClean="0"/>
              <a:t>(bin)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2701052" y="4043503"/>
            <a:ext cx="145823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 smtClean="0"/>
              <a:t>via.array.ptr</a:t>
            </a:r>
            <a:endParaRPr kumimoji="1" lang="ja-JP" altLang="en-US" sz="16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3321810" y="5274859"/>
            <a:ext cx="1890555" cy="369332"/>
          </a:xfrm>
          <a:prstGeom prst="rect">
            <a:avLst/>
          </a:prstGeom>
          <a:solidFill>
            <a:srgbClr val="FF99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chunk</a:t>
            </a:r>
            <a:endParaRPr kumimoji="1" lang="ja-JP" altLang="en-US" dirty="0"/>
          </a:p>
        </p:txBody>
      </p:sp>
      <p:cxnSp>
        <p:nvCxnSpPr>
          <p:cNvPr id="60" name="直線矢印コネクタ 59"/>
          <p:cNvCxnSpPr>
            <a:stCxn id="52" idx="3"/>
            <a:endCxn id="59" idx="1"/>
          </p:cNvCxnSpPr>
          <p:nvPr/>
        </p:nvCxnSpPr>
        <p:spPr>
          <a:xfrm>
            <a:off x="2782096" y="5459525"/>
            <a:ext cx="53971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801876" y="3075868"/>
            <a:ext cx="6156684" cy="369332"/>
          </a:xfrm>
          <a:prstGeom prst="rect">
            <a:avLst/>
          </a:prstGeom>
          <a:solidFill>
            <a:srgbClr val="00FFFF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unpacker buffer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3658835" y="3075868"/>
            <a:ext cx="56342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int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4203977" y="3075868"/>
            <a:ext cx="117040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  string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5356105" y="3075868"/>
            <a:ext cx="117040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   bin</a:t>
            </a:r>
            <a:endParaRPr kumimoji="1" lang="ja-JP" altLang="en-US" dirty="0"/>
          </a:p>
        </p:txBody>
      </p:sp>
      <p:cxnSp>
        <p:nvCxnSpPr>
          <p:cNvPr id="65" name="直線コネクタ 64"/>
          <p:cNvCxnSpPr/>
          <p:nvPr/>
        </p:nvCxnSpPr>
        <p:spPr>
          <a:xfrm>
            <a:off x="4366272" y="3075868"/>
            <a:ext cx="0" cy="3693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>
            <a:off x="5525114" y="3075868"/>
            <a:ext cx="0" cy="3693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/>
          <p:nvPr/>
        </p:nvCxnSpPr>
        <p:spPr>
          <a:xfrm>
            <a:off x="4203977" y="2820055"/>
            <a:ext cx="0" cy="255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/>
          <p:nvPr/>
        </p:nvCxnSpPr>
        <p:spPr>
          <a:xfrm>
            <a:off x="4366272" y="2827675"/>
            <a:ext cx="0" cy="255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/>
          <p:nvPr/>
        </p:nvCxnSpPr>
        <p:spPr>
          <a:xfrm>
            <a:off x="5356105" y="2827675"/>
            <a:ext cx="0" cy="255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>
            <a:off x="5520275" y="2827675"/>
            <a:ext cx="0" cy="255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3629323" y="2596335"/>
            <a:ext cx="79866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header</a:t>
            </a:r>
            <a:endParaRPr kumimoji="1" lang="ja-JP" altLang="en-US" sz="1400" dirty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4235469" y="2596335"/>
            <a:ext cx="84058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payload</a:t>
            </a:r>
            <a:endParaRPr kumimoji="1" lang="ja-JP" altLang="en-US" sz="1400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4860032" y="2596335"/>
            <a:ext cx="79866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header</a:t>
            </a:r>
            <a:endParaRPr kumimoji="1" lang="ja-JP" altLang="en-US" sz="1400" dirty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5459605" y="2596335"/>
            <a:ext cx="84058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payload</a:t>
            </a:r>
            <a:endParaRPr kumimoji="1" lang="ja-JP" altLang="en-US" sz="1400" dirty="0"/>
          </a:p>
        </p:txBody>
      </p:sp>
      <p:cxnSp>
        <p:nvCxnSpPr>
          <p:cNvPr id="75" name="直線矢印コネクタ 74"/>
          <p:cNvCxnSpPr>
            <a:stCxn id="56" idx="0"/>
          </p:cNvCxnSpPr>
          <p:nvPr/>
        </p:nvCxnSpPr>
        <p:spPr>
          <a:xfrm flipH="1" flipV="1">
            <a:off x="4366272" y="3427149"/>
            <a:ext cx="1890210" cy="6163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>
            <a:stCxn id="57" idx="0"/>
          </p:cNvCxnSpPr>
          <p:nvPr/>
        </p:nvCxnSpPr>
        <p:spPr>
          <a:xfrm flipH="1" flipV="1">
            <a:off x="5525114" y="3427149"/>
            <a:ext cx="1775484" cy="6163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4438280" y="3573670"/>
            <a:ext cx="12069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 smtClean="0"/>
              <a:t>via.str.ptr</a:t>
            </a:r>
            <a:endParaRPr kumimoji="1" lang="ja-JP" altLang="en-US" sz="1600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6759737" y="3573670"/>
            <a:ext cx="12069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 smtClean="0"/>
              <a:t>via.bin.ptr</a:t>
            </a:r>
            <a:endParaRPr kumimoji="1" lang="ja-JP" altLang="en-US" sz="1600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2926113" y="3075868"/>
            <a:ext cx="73272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array</a:t>
            </a:r>
            <a:endParaRPr kumimoji="1" lang="ja-JP" altLang="en-US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1110059" y="3443595"/>
            <a:ext cx="18160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(</a:t>
            </a:r>
            <a:r>
              <a:rPr kumimoji="1" lang="en-US" altLang="ja-JP" sz="1400" dirty="0" err="1" smtClean="0"/>
              <a:t>msgpack</a:t>
            </a:r>
            <a:r>
              <a:rPr kumimoji="1" lang="en-US" altLang="ja-JP" sz="1400" dirty="0" smtClean="0"/>
              <a:t> format)</a:t>
            </a:r>
            <a:endParaRPr kumimoji="1" lang="ja-JP" altLang="en-US" sz="1400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7243235" y="2016209"/>
            <a:ext cx="187473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client memory</a:t>
            </a:r>
            <a:endParaRPr kumimoji="1" lang="ja-JP" altLang="en-US" sz="1600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7243235" y="2325727"/>
            <a:ext cx="187473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 smtClean="0"/>
              <a:t>msgpack</a:t>
            </a:r>
            <a:r>
              <a:rPr kumimoji="1" lang="en-US" altLang="ja-JP" sz="1600" dirty="0" smtClean="0"/>
              <a:t> memory</a:t>
            </a:r>
            <a:endParaRPr kumimoji="1" lang="ja-JP" altLang="en-US" sz="1600" dirty="0"/>
          </a:p>
        </p:txBody>
      </p:sp>
      <p:sp>
        <p:nvSpPr>
          <p:cNvPr id="83" name="フリーフォーム 82"/>
          <p:cNvSpPr/>
          <p:nvPr/>
        </p:nvSpPr>
        <p:spPr>
          <a:xfrm>
            <a:off x="391296" y="1981075"/>
            <a:ext cx="4318000" cy="2397230"/>
          </a:xfrm>
          <a:custGeom>
            <a:avLst/>
            <a:gdLst>
              <a:gd name="connsiteX0" fmla="*/ 482600 w 4318000"/>
              <a:gd name="connsiteY0" fmla="*/ 0 h 1866900"/>
              <a:gd name="connsiteX1" fmla="*/ 0 w 4318000"/>
              <a:gd name="connsiteY1" fmla="*/ 0 h 1866900"/>
              <a:gd name="connsiteX2" fmla="*/ 0 w 4318000"/>
              <a:gd name="connsiteY2" fmla="*/ 1866900 h 1866900"/>
              <a:gd name="connsiteX3" fmla="*/ 4318000 w 4318000"/>
              <a:gd name="connsiteY3" fmla="*/ 1866900 h 186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8000" h="1866900">
                <a:moveTo>
                  <a:pt x="482600" y="0"/>
                </a:moveTo>
                <a:lnTo>
                  <a:pt x="0" y="0"/>
                </a:lnTo>
                <a:lnTo>
                  <a:pt x="0" y="1866900"/>
                </a:lnTo>
                <a:lnTo>
                  <a:pt x="4318000" y="1866900"/>
                </a:lnTo>
              </a:path>
            </a:pathLst>
          </a:cu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4" name="直線コネクタ 83"/>
          <p:cNvCxnSpPr/>
          <p:nvPr/>
        </p:nvCxnSpPr>
        <p:spPr>
          <a:xfrm>
            <a:off x="189808" y="2376249"/>
            <a:ext cx="8928158" cy="0"/>
          </a:xfrm>
          <a:prstGeom prst="line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5" name="フリーフォーム 84"/>
          <p:cNvSpPr/>
          <p:nvPr/>
        </p:nvSpPr>
        <p:spPr>
          <a:xfrm>
            <a:off x="579918" y="3427149"/>
            <a:ext cx="1055978" cy="2527300"/>
          </a:xfrm>
          <a:custGeom>
            <a:avLst/>
            <a:gdLst>
              <a:gd name="connsiteX0" fmla="*/ 1055978 w 1055978"/>
              <a:gd name="connsiteY0" fmla="*/ 2527300 h 2527300"/>
              <a:gd name="connsiteX1" fmla="*/ 52678 w 1055978"/>
              <a:gd name="connsiteY1" fmla="*/ 1892300 h 2527300"/>
              <a:gd name="connsiteX2" fmla="*/ 230478 w 1055978"/>
              <a:gd name="connsiteY2" fmla="*/ 0 h 252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5978" h="2527300">
                <a:moveTo>
                  <a:pt x="1055978" y="2527300"/>
                </a:moveTo>
                <a:cubicBezTo>
                  <a:pt x="623119" y="2420408"/>
                  <a:pt x="190261" y="2313517"/>
                  <a:pt x="52678" y="1892300"/>
                </a:cubicBezTo>
                <a:cubicBezTo>
                  <a:pt x="-84905" y="1471083"/>
                  <a:pt x="72786" y="735541"/>
                  <a:pt x="230478" y="0"/>
                </a:cubicBezTo>
              </a:path>
            </a:pathLst>
          </a:cu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615813" y="4612558"/>
            <a:ext cx="28143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rgbClr val="FF0000"/>
                </a:solidFill>
              </a:rPr>
              <a:t>managed using reference counter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873912" y="1257019"/>
            <a:ext cx="185420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unpacked</a:t>
            </a:r>
            <a:endParaRPr kumimoji="1" lang="ja-JP" altLang="en-US" dirty="0"/>
          </a:p>
        </p:txBody>
      </p:sp>
      <p:sp>
        <p:nvSpPr>
          <p:cNvPr id="88" name="フリーフォーム 87"/>
          <p:cNvSpPr/>
          <p:nvPr/>
        </p:nvSpPr>
        <p:spPr>
          <a:xfrm>
            <a:off x="693864" y="1368137"/>
            <a:ext cx="190652" cy="520700"/>
          </a:xfrm>
          <a:custGeom>
            <a:avLst/>
            <a:gdLst>
              <a:gd name="connsiteX0" fmla="*/ 165252 w 190652"/>
              <a:gd name="connsiteY0" fmla="*/ 0 h 520700"/>
              <a:gd name="connsiteX1" fmla="*/ 152 w 190652"/>
              <a:gd name="connsiteY1" fmla="*/ 139700 h 520700"/>
              <a:gd name="connsiteX2" fmla="*/ 190652 w 190652"/>
              <a:gd name="connsiteY2" fmla="*/ 520700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652" h="520700">
                <a:moveTo>
                  <a:pt x="165252" y="0"/>
                </a:moveTo>
                <a:cubicBezTo>
                  <a:pt x="80585" y="26458"/>
                  <a:pt x="-4081" y="52917"/>
                  <a:pt x="152" y="139700"/>
                </a:cubicBezTo>
                <a:cubicBezTo>
                  <a:pt x="4385" y="226483"/>
                  <a:pt x="97518" y="373591"/>
                  <a:pt x="190652" y="520700"/>
                </a:cubicBez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フリーフォーム 88"/>
          <p:cNvSpPr/>
          <p:nvPr/>
        </p:nvSpPr>
        <p:spPr>
          <a:xfrm>
            <a:off x="164934" y="1369749"/>
            <a:ext cx="696262" cy="4432300"/>
          </a:xfrm>
          <a:custGeom>
            <a:avLst/>
            <a:gdLst>
              <a:gd name="connsiteX0" fmla="*/ 696262 w 696262"/>
              <a:gd name="connsiteY0" fmla="*/ 0 h 4432300"/>
              <a:gd name="connsiteX1" fmla="*/ 48562 w 696262"/>
              <a:gd name="connsiteY1" fmla="*/ 711200 h 4432300"/>
              <a:gd name="connsiteX2" fmla="*/ 112062 w 696262"/>
              <a:gd name="connsiteY2" fmla="*/ 3124200 h 4432300"/>
              <a:gd name="connsiteX3" fmla="*/ 632762 w 696262"/>
              <a:gd name="connsiteY3" fmla="*/ 4432300 h 443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262" h="4432300">
                <a:moveTo>
                  <a:pt x="696262" y="0"/>
                </a:moveTo>
                <a:cubicBezTo>
                  <a:pt x="421095" y="95250"/>
                  <a:pt x="145929" y="190500"/>
                  <a:pt x="48562" y="711200"/>
                </a:cubicBezTo>
                <a:cubicBezTo>
                  <a:pt x="-48805" y="1231900"/>
                  <a:pt x="14695" y="2504017"/>
                  <a:pt x="112062" y="3124200"/>
                </a:cubicBezTo>
                <a:cubicBezTo>
                  <a:pt x="209429" y="3744383"/>
                  <a:pt x="421095" y="4088341"/>
                  <a:pt x="632762" y="4432300"/>
                </a:cubicBez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6" name="角丸四角形吹き出し 45"/>
          <p:cNvSpPr/>
          <p:nvPr/>
        </p:nvSpPr>
        <p:spPr>
          <a:xfrm>
            <a:off x="6085576" y="4974791"/>
            <a:ext cx="2315317" cy="484734"/>
          </a:xfrm>
          <a:prstGeom prst="wedgeRoundRectCallout">
            <a:avLst>
              <a:gd name="adj1" fmla="val -55606"/>
              <a:gd name="adj2" fmla="val -92823"/>
              <a:gd name="adj3" fmla="val 16667"/>
            </a:avLst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Flyweights</a:t>
            </a:r>
          </a:p>
        </p:txBody>
      </p:sp>
      <p:sp>
        <p:nvSpPr>
          <p:cNvPr id="47" name="角丸四角形吹き出し 46"/>
          <p:cNvSpPr/>
          <p:nvPr/>
        </p:nvSpPr>
        <p:spPr>
          <a:xfrm>
            <a:off x="4195543" y="6329638"/>
            <a:ext cx="2315317" cy="484734"/>
          </a:xfrm>
          <a:prstGeom prst="wedgeRoundRectCallout">
            <a:avLst>
              <a:gd name="adj1" fmla="val -55606"/>
              <a:gd name="adj2" fmla="val -92823"/>
              <a:gd name="adj3" fmla="val 16667"/>
            </a:avLst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Flyweight factory</a:t>
            </a:r>
          </a:p>
        </p:txBody>
      </p:sp>
      <p:sp>
        <p:nvSpPr>
          <p:cNvPr id="6" name="平行四辺形 5"/>
          <p:cNvSpPr/>
          <p:nvPr/>
        </p:nvSpPr>
        <p:spPr>
          <a:xfrm>
            <a:off x="5734423" y="5459525"/>
            <a:ext cx="1508811" cy="877164"/>
          </a:xfrm>
          <a:prstGeom prst="parallelogram">
            <a:avLst>
              <a:gd name="adj" fmla="val 84724"/>
            </a:avLst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角丸四角形 89"/>
          <p:cNvSpPr/>
          <p:nvPr/>
        </p:nvSpPr>
        <p:spPr>
          <a:xfrm>
            <a:off x="5520275" y="5655740"/>
            <a:ext cx="2315317" cy="484734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Flyweight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pattern</a:t>
            </a:r>
          </a:p>
        </p:txBody>
      </p:sp>
      <p:sp>
        <p:nvSpPr>
          <p:cNvPr id="91" name="角丸四角形吹き出し 90"/>
          <p:cNvSpPr/>
          <p:nvPr/>
        </p:nvSpPr>
        <p:spPr>
          <a:xfrm>
            <a:off x="861196" y="3751371"/>
            <a:ext cx="3298087" cy="292131"/>
          </a:xfrm>
          <a:prstGeom prst="wedgeRoundRectCallout">
            <a:avLst>
              <a:gd name="adj1" fmla="val 69157"/>
              <a:gd name="adj2" fmla="val -99344"/>
              <a:gd name="adj3" fmla="val 16667"/>
            </a:avLst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copy or reference is selectable</a:t>
            </a:r>
          </a:p>
        </p:txBody>
      </p:sp>
    </p:spTree>
    <p:extLst>
      <p:ext uri="{BB962C8B-B14F-4D97-AF65-F5344CB8AC3E}">
        <p14:creationId xmlns:p14="http://schemas.microsoft.com/office/powerpoint/2010/main" val="233630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/>
          <a:p>
            <a:r>
              <a:rPr lang="en-US" altLang="ja-JP" sz="3200" dirty="0" smtClean="0"/>
              <a:t>Zero copy deserialization</a:t>
            </a:r>
            <a:endParaRPr kumimoji="1" lang="ja-JP" altLang="en-US" sz="320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62E9-2FCB-43E3-A5A3-0442C68E9D07}" type="datetime1">
              <a:rPr kumimoji="1" lang="ja-JP" altLang="en-US" smtClean="0"/>
              <a:t>2015/5/11</a:t>
            </a:fld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20" name="フッター プレースホルダー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801876" y="5136360"/>
            <a:ext cx="7308812" cy="1200329"/>
          </a:xfrm>
          <a:prstGeom prst="rect">
            <a:avLst/>
          </a:prstGeom>
          <a:solidFill>
            <a:srgbClr val="FFCC66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zone</a:t>
            </a:r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51" name="角丸四角形吹き出し 50"/>
          <p:cNvSpPr/>
          <p:nvPr/>
        </p:nvSpPr>
        <p:spPr>
          <a:xfrm>
            <a:off x="4222256" y="3913012"/>
            <a:ext cx="3888432" cy="1007323"/>
          </a:xfrm>
          <a:prstGeom prst="wedgeRoundRectCallout">
            <a:avLst>
              <a:gd name="adj1" fmla="val -40149"/>
              <a:gd name="adj2" fmla="val 85420"/>
              <a:gd name="adj3" fmla="val 16667"/>
            </a:avLst>
          </a:prstGeom>
          <a:solidFill>
            <a:srgbClr val="FF99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629968" y="5274859"/>
            <a:ext cx="1152128" cy="369332"/>
          </a:xfrm>
          <a:prstGeom prst="rect">
            <a:avLst/>
          </a:prstGeom>
          <a:solidFill>
            <a:srgbClr val="FF99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chunk_list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629968" y="5787923"/>
            <a:ext cx="1800200" cy="369332"/>
          </a:xfrm>
          <a:prstGeom prst="rect">
            <a:avLst/>
          </a:prstGeom>
          <a:solidFill>
            <a:srgbClr val="FF99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finalizer_array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73912" y="1657910"/>
            <a:ext cx="1854206" cy="646331"/>
          </a:xfrm>
          <a:prstGeom prst="rect">
            <a:avLst/>
          </a:prstGeom>
          <a:solidFill>
            <a:srgbClr val="00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object </a:t>
            </a:r>
          </a:p>
          <a:p>
            <a:r>
              <a:rPr kumimoji="1" lang="en-US" altLang="ja-JP" dirty="0" smtClean="0"/>
              <a:t>(array)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690308" y="4043503"/>
            <a:ext cx="1044116" cy="646331"/>
          </a:xfrm>
          <a:prstGeom prst="rect">
            <a:avLst/>
          </a:prstGeom>
          <a:solidFill>
            <a:srgbClr val="00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object</a:t>
            </a:r>
          </a:p>
          <a:p>
            <a:r>
              <a:rPr lang="en-US" altLang="ja-JP" dirty="0" smtClean="0"/>
              <a:t>(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5734424" y="4043503"/>
            <a:ext cx="1044116" cy="646331"/>
          </a:xfrm>
          <a:prstGeom prst="rect">
            <a:avLst/>
          </a:prstGeom>
          <a:solidFill>
            <a:srgbClr val="00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object</a:t>
            </a:r>
          </a:p>
          <a:p>
            <a:r>
              <a:rPr lang="en-US" altLang="ja-JP" dirty="0" smtClean="0"/>
              <a:t>(string)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6778540" y="4043503"/>
            <a:ext cx="1044116" cy="646331"/>
          </a:xfrm>
          <a:prstGeom prst="rect">
            <a:avLst/>
          </a:prstGeom>
          <a:solidFill>
            <a:srgbClr val="00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object</a:t>
            </a:r>
          </a:p>
          <a:p>
            <a:r>
              <a:rPr lang="en-US" altLang="ja-JP" dirty="0" smtClean="0"/>
              <a:t>(bin)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2701052" y="4043503"/>
            <a:ext cx="145823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 smtClean="0"/>
              <a:t>via.array.ptr</a:t>
            </a:r>
            <a:endParaRPr kumimoji="1" lang="ja-JP" altLang="en-US" sz="16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3321810" y="5274859"/>
            <a:ext cx="1890555" cy="369332"/>
          </a:xfrm>
          <a:prstGeom prst="rect">
            <a:avLst/>
          </a:prstGeom>
          <a:solidFill>
            <a:srgbClr val="FF99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chunk</a:t>
            </a:r>
            <a:endParaRPr kumimoji="1" lang="ja-JP" altLang="en-US" dirty="0"/>
          </a:p>
        </p:txBody>
      </p:sp>
      <p:cxnSp>
        <p:nvCxnSpPr>
          <p:cNvPr id="60" name="直線矢印コネクタ 59"/>
          <p:cNvCxnSpPr>
            <a:stCxn id="52" idx="3"/>
            <a:endCxn id="59" idx="1"/>
          </p:cNvCxnSpPr>
          <p:nvPr/>
        </p:nvCxnSpPr>
        <p:spPr>
          <a:xfrm>
            <a:off x="2782096" y="5459525"/>
            <a:ext cx="53971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801876" y="3075868"/>
            <a:ext cx="6156684" cy="369332"/>
          </a:xfrm>
          <a:prstGeom prst="rect">
            <a:avLst/>
          </a:prstGeom>
          <a:solidFill>
            <a:srgbClr val="00FFFF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unpacker buffer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3658835" y="3075868"/>
            <a:ext cx="56342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int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4203977" y="3075868"/>
            <a:ext cx="117040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  string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5356105" y="3075868"/>
            <a:ext cx="117040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   bin</a:t>
            </a:r>
            <a:endParaRPr kumimoji="1" lang="ja-JP" altLang="en-US" dirty="0"/>
          </a:p>
        </p:txBody>
      </p:sp>
      <p:cxnSp>
        <p:nvCxnSpPr>
          <p:cNvPr id="65" name="直線コネクタ 64"/>
          <p:cNvCxnSpPr/>
          <p:nvPr/>
        </p:nvCxnSpPr>
        <p:spPr>
          <a:xfrm>
            <a:off x="4366272" y="3075868"/>
            <a:ext cx="0" cy="3693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>
            <a:off x="5525114" y="3075868"/>
            <a:ext cx="0" cy="3693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/>
          <p:nvPr/>
        </p:nvCxnSpPr>
        <p:spPr>
          <a:xfrm>
            <a:off x="4203977" y="2820055"/>
            <a:ext cx="0" cy="255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/>
          <p:nvPr/>
        </p:nvCxnSpPr>
        <p:spPr>
          <a:xfrm>
            <a:off x="4366272" y="2827675"/>
            <a:ext cx="0" cy="255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/>
          <p:nvPr/>
        </p:nvCxnSpPr>
        <p:spPr>
          <a:xfrm>
            <a:off x="5356105" y="2827675"/>
            <a:ext cx="0" cy="255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>
            <a:off x="5520275" y="2827675"/>
            <a:ext cx="0" cy="255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3629323" y="2596335"/>
            <a:ext cx="79866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header</a:t>
            </a:r>
            <a:endParaRPr kumimoji="1" lang="ja-JP" altLang="en-US" sz="1400" dirty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4235469" y="2596335"/>
            <a:ext cx="84058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payload</a:t>
            </a:r>
            <a:endParaRPr kumimoji="1" lang="ja-JP" altLang="en-US" sz="1400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4860032" y="2596335"/>
            <a:ext cx="79866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header</a:t>
            </a:r>
            <a:endParaRPr kumimoji="1" lang="ja-JP" altLang="en-US" sz="1400" dirty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5459605" y="2596335"/>
            <a:ext cx="84058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payload</a:t>
            </a:r>
            <a:endParaRPr kumimoji="1" lang="ja-JP" altLang="en-US" sz="1400" dirty="0"/>
          </a:p>
        </p:txBody>
      </p:sp>
      <p:cxnSp>
        <p:nvCxnSpPr>
          <p:cNvPr id="75" name="直線矢印コネクタ 74"/>
          <p:cNvCxnSpPr>
            <a:stCxn id="56" idx="0"/>
          </p:cNvCxnSpPr>
          <p:nvPr/>
        </p:nvCxnSpPr>
        <p:spPr>
          <a:xfrm flipH="1" flipV="1">
            <a:off x="4366272" y="3427149"/>
            <a:ext cx="1890210" cy="6163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>
            <a:stCxn id="57" idx="0"/>
          </p:cNvCxnSpPr>
          <p:nvPr/>
        </p:nvCxnSpPr>
        <p:spPr>
          <a:xfrm flipH="1" flipV="1">
            <a:off x="5525114" y="3427149"/>
            <a:ext cx="1775484" cy="6163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4438280" y="3573670"/>
            <a:ext cx="12069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 smtClean="0"/>
              <a:t>via.str.ptr</a:t>
            </a:r>
            <a:endParaRPr kumimoji="1" lang="ja-JP" altLang="en-US" sz="1600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6759737" y="3573670"/>
            <a:ext cx="12069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 smtClean="0"/>
              <a:t>via.bin.ptr</a:t>
            </a:r>
            <a:endParaRPr kumimoji="1" lang="ja-JP" altLang="en-US" sz="1600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2926113" y="3075868"/>
            <a:ext cx="73272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array</a:t>
            </a:r>
            <a:endParaRPr kumimoji="1" lang="ja-JP" altLang="en-US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1110059" y="3443595"/>
            <a:ext cx="18160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(</a:t>
            </a:r>
            <a:r>
              <a:rPr kumimoji="1" lang="en-US" altLang="ja-JP" sz="1400" dirty="0" err="1" smtClean="0"/>
              <a:t>msgpack</a:t>
            </a:r>
            <a:r>
              <a:rPr kumimoji="1" lang="en-US" altLang="ja-JP" sz="1400" dirty="0" smtClean="0"/>
              <a:t> format)</a:t>
            </a:r>
            <a:endParaRPr kumimoji="1" lang="ja-JP" altLang="en-US" sz="1400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7243235" y="2016209"/>
            <a:ext cx="187473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client memory</a:t>
            </a:r>
            <a:endParaRPr kumimoji="1" lang="ja-JP" altLang="en-US" sz="1600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7243235" y="2325727"/>
            <a:ext cx="187473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 smtClean="0"/>
              <a:t>msgpack</a:t>
            </a:r>
            <a:r>
              <a:rPr kumimoji="1" lang="en-US" altLang="ja-JP" sz="1600" dirty="0" smtClean="0"/>
              <a:t> memory</a:t>
            </a:r>
            <a:endParaRPr kumimoji="1" lang="ja-JP" altLang="en-US" sz="1600" dirty="0"/>
          </a:p>
        </p:txBody>
      </p:sp>
      <p:sp>
        <p:nvSpPr>
          <p:cNvPr id="83" name="フリーフォーム 82"/>
          <p:cNvSpPr/>
          <p:nvPr/>
        </p:nvSpPr>
        <p:spPr>
          <a:xfrm>
            <a:off x="391296" y="1981075"/>
            <a:ext cx="4318000" cy="2397230"/>
          </a:xfrm>
          <a:custGeom>
            <a:avLst/>
            <a:gdLst>
              <a:gd name="connsiteX0" fmla="*/ 482600 w 4318000"/>
              <a:gd name="connsiteY0" fmla="*/ 0 h 1866900"/>
              <a:gd name="connsiteX1" fmla="*/ 0 w 4318000"/>
              <a:gd name="connsiteY1" fmla="*/ 0 h 1866900"/>
              <a:gd name="connsiteX2" fmla="*/ 0 w 4318000"/>
              <a:gd name="connsiteY2" fmla="*/ 1866900 h 1866900"/>
              <a:gd name="connsiteX3" fmla="*/ 4318000 w 4318000"/>
              <a:gd name="connsiteY3" fmla="*/ 1866900 h 186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8000" h="1866900">
                <a:moveTo>
                  <a:pt x="482600" y="0"/>
                </a:moveTo>
                <a:lnTo>
                  <a:pt x="0" y="0"/>
                </a:lnTo>
                <a:lnTo>
                  <a:pt x="0" y="1866900"/>
                </a:lnTo>
                <a:lnTo>
                  <a:pt x="4318000" y="1866900"/>
                </a:lnTo>
              </a:path>
            </a:pathLst>
          </a:cu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4" name="直線コネクタ 83"/>
          <p:cNvCxnSpPr/>
          <p:nvPr/>
        </p:nvCxnSpPr>
        <p:spPr>
          <a:xfrm>
            <a:off x="189808" y="2376249"/>
            <a:ext cx="8928158" cy="0"/>
          </a:xfrm>
          <a:prstGeom prst="line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5" name="フリーフォーム 84"/>
          <p:cNvSpPr/>
          <p:nvPr/>
        </p:nvSpPr>
        <p:spPr>
          <a:xfrm>
            <a:off x="579918" y="3427149"/>
            <a:ext cx="1055978" cy="2527300"/>
          </a:xfrm>
          <a:custGeom>
            <a:avLst/>
            <a:gdLst>
              <a:gd name="connsiteX0" fmla="*/ 1055978 w 1055978"/>
              <a:gd name="connsiteY0" fmla="*/ 2527300 h 2527300"/>
              <a:gd name="connsiteX1" fmla="*/ 52678 w 1055978"/>
              <a:gd name="connsiteY1" fmla="*/ 1892300 h 2527300"/>
              <a:gd name="connsiteX2" fmla="*/ 230478 w 1055978"/>
              <a:gd name="connsiteY2" fmla="*/ 0 h 252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5978" h="2527300">
                <a:moveTo>
                  <a:pt x="1055978" y="2527300"/>
                </a:moveTo>
                <a:cubicBezTo>
                  <a:pt x="623119" y="2420408"/>
                  <a:pt x="190261" y="2313517"/>
                  <a:pt x="52678" y="1892300"/>
                </a:cubicBezTo>
                <a:cubicBezTo>
                  <a:pt x="-84905" y="1471083"/>
                  <a:pt x="72786" y="735541"/>
                  <a:pt x="230478" y="0"/>
                </a:cubicBezTo>
              </a:path>
            </a:pathLst>
          </a:cu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615813" y="4612558"/>
            <a:ext cx="28143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rgbClr val="FF0000"/>
                </a:solidFill>
              </a:rPr>
              <a:t>managed using reference counter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873912" y="1257019"/>
            <a:ext cx="185420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unpacked</a:t>
            </a:r>
            <a:endParaRPr kumimoji="1" lang="ja-JP" altLang="en-US" dirty="0"/>
          </a:p>
        </p:txBody>
      </p:sp>
      <p:sp>
        <p:nvSpPr>
          <p:cNvPr id="88" name="フリーフォーム 87"/>
          <p:cNvSpPr/>
          <p:nvPr/>
        </p:nvSpPr>
        <p:spPr>
          <a:xfrm>
            <a:off x="693864" y="1368137"/>
            <a:ext cx="190652" cy="520700"/>
          </a:xfrm>
          <a:custGeom>
            <a:avLst/>
            <a:gdLst>
              <a:gd name="connsiteX0" fmla="*/ 165252 w 190652"/>
              <a:gd name="connsiteY0" fmla="*/ 0 h 520700"/>
              <a:gd name="connsiteX1" fmla="*/ 152 w 190652"/>
              <a:gd name="connsiteY1" fmla="*/ 139700 h 520700"/>
              <a:gd name="connsiteX2" fmla="*/ 190652 w 190652"/>
              <a:gd name="connsiteY2" fmla="*/ 520700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652" h="520700">
                <a:moveTo>
                  <a:pt x="165252" y="0"/>
                </a:moveTo>
                <a:cubicBezTo>
                  <a:pt x="80585" y="26458"/>
                  <a:pt x="-4081" y="52917"/>
                  <a:pt x="152" y="139700"/>
                </a:cubicBezTo>
                <a:cubicBezTo>
                  <a:pt x="4385" y="226483"/>
                  <a:pt x="97518" y="373591"/>
                  <a:pt x="190652" y="520700"/>
                </a:cubicBez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フリーフォーム 88"/>
          <p:cNvSpPr/>
          <p:nvPr/>
        </p:nvSpPr>
        <p:spPr>
          <a:xfrm>
            <a:off x="164934" y="1369749"/>
            <a:ext cx="696262" cy="4432300"/>
          </a:xfrm>
          <a:custGeom>
            <a:avLst/>
            <a:gdLst>
              <a:gd name="connsiteX0" fmla="*/ 696262 w 696262"/>
              <a:gd name="connsiteY0" fmla="*/ 0 h 4432300"/>
              <a:gd name="connsiteX1" fmla="*/ 48562 w 696262"/>
              <a:gd name="connsiteY1" fmla="*/ 711200 h 4432300"/>
              <a:gd name="connsiteX2" fmla="*/ 112062 w 696262"/>
              <a:gd name="connsiteY2" fmla="*/ 3124200 h 4432300"/>
              <a:gd name="connsiteX3" fmla="*/ 632762 w 696262"/>
              <a:gd name="connsiteY3" fmla="*/ 4432300 h 443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262" h="4432300">
                <a:moveTo>
                  <a:pt x="696262" y="0"/>
                </a:moveTo>
                <a:cubicBezTo>
                  <a:pt x="421095" y="95250"/>
                  <a:pt x="145929" y="190500"/>
                  <a:pt x="48562" y="711200"/>
                </a:cubicBezTo>
                <a:cubicBezTo>
                  <a:pt x="-48805" y="1231900"/>
                  <a:pt x="14695" y="2504017"/>
                  <a:pt x="112062" y="3124200"/>
                </a:cubicBezTo>
                <a:cubicBezTo>
                  <a:pt x="209429" y="3744383"/>
                  <a:pt x="421095" y="4088341"/>
                  <a:pt x="632762" y="4432300"/>
                </a:cubicBez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6" name="角丸四角形吹き出し 45"/>
          <p:cNvSpPr/>
          <p:nvPr/>
        </p:nvSpPr>
        <p:spPr>
          <a:xfrm>
            <a:off x="6085576" y="4974791"/>
            <a:ext cx="2315317" cy="484734"/>
          </a:xfrm>
          <a:prstGeom prst="wedgeRoundRectCallout">
            <a:avLst>
              <a:gd name="adj1" fmla="val -55606"/>
              <a:gd name="adj2" fmla="val -92823"/>
              <a:gd name="adj3" fmla="val 16667"/>
            </a:avLst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Flyweights</a:t>
            </a:r>
          </a:p>
        </p:txBody>
      </p:sp>
      <p:sp>
        <p:nvSpPr>
          <p:cNvPr id="47" name="角丸四角形吹き出し 46"/>
          <p:cNvSpPr/>
          <p:nvPr/>
        </p:nvSpPr>
        <p:spPr>
          <a:xfrm>
            <a:off x="4195543" y="6329638"/>
            <a:ext cx="2315317" cy="484734"/>
          </a:xfrm>
          <a:prstGeom prst="wedgeRoundRectCallout">
            <a:avLst>
              <a:gd name="adj1" fmla="val -55606"/>
              <a:gd name="adj2" fmla="val -92823"/>
              <a:gd name="adj3" fmla="val 16667"/>
            </a:avLst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Flyweight factory</a:t>
            </a:r>
          </a:p>
        </p:txBody>
      </p:sp>
      <p:sp>
        <p:nvSpPr>
          <p:cNvPr id="6" name="平行四辺形 5"/>
          <p:cNvSpPr/>
          <p:nvPr/>
        </p:nvSpPr>
        <p:spPr>
          <a:xfrm>
            <a:off x="5734423" y="5459525"/>
            <a:ext cx="1508811" cy="877164"/>
          </a:xfrm>
          <a:prstGeom prst="parallelogram">
            <a:avLst>
              <a:gd name="adj" fmla="val 84724"/>
            </a:avLst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角丸四角形 89"/>
          <p:cNvSpPr/>
          <p:nvPr/>
        </p:nvSpPr>
        <p:spPr>
          <a:xfrm>
            <a:off x="5520275" y="5655740"/>
            <a:ext cx="2315317" cy="484734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Flyweight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pattern</a:t>
            </a:r>
          </a:p>
        </p:txBody>
      </p:sp>
      <p:sp>
        <p:nvSpPr>
          <p:cNvPr id="3" name="右矢印 2"/>
          <p:cNvSpPr/>
          <p:nvPr/>
        </p:nvSpPr>
        <p:spPr>
          <a:xfrm>
            <a:off x="2844757" y="1444572"/>
            <a:ext cx="1377499" cy="45941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convert</a:t>
            </a:r>
            <a:endParaRPr kumimoji="1" lang="ja-JP" altLang="en-US" dirty="0"/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2818536" y="953102"/>
            <a:ext cx="488165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Convert to any types that adapts </a:t>
            </a:r>
            <a:r>
              <a:rPr kumimoji="1" lang="en-US" altLang="ja-JP" sz="1600" dirty="0" err="1" smtClean="0"/>
              <a:t>MessagePack</a:t>
            </a:r>
            <a:endParaRPr kumimoji="1" lang="ja-JP" altLang="en-US" sz="1600" dirty="0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4298860" y="1507890"/>
            <a:ext cx="488165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 smtClean="0"/>
              <a:t>std</a:t>
            </a:r>
            <a:r>
              <a:rPr kumimoji="1" lang="en-US" altLang="ja-JP" sz="1600" dirty="0" smtClean="0"/>
              <a:t>::tuple&lt;</a:t>
            </a:r>
            <a:r>
              <a:rPr kumimoji="1" lang="en-US" altLang="ja-JP" sz="1600" dirty="0" err="1" smtClean="0"/>
              <a:t>int</a:t>
            </a:r>
            <a:r>
              <a:rPr kumimoji="1" lang="en-US" altLang="ja-JP" sz="1600" dirty="0" smtClean="0"/>
              <a:t>, boost::</a:t>
            </a:r>
            <a:r>
              <a:rPr kumimoji="1" lang="en-US" altLang="ja-JP" sz="1600" dirty="0" err="1" smtClean="0"/>
              <a:t>string_ref</a:t>
            </a:r>
            <a:r>
              <a:rPr lang="en-US" altLang="ja-JP" sz="1600" dirty="0" smtClean="0"/>
              <a:t>, </a:t>
            </a:r>
            <a:r>
              <a:rPr lang="en-US" altLang="ja-JP" sz="1600" dirty="0" err="1" smtClean="0"/>
              <a:t>std</a:t>
            </a:r>
            <a:r>
              <a:rPr lang="en-US" altLang="ja-JP" sz="1600" dirty="0" smtClean="0"/>
              <a:t>::vector&lt;char&gt;&gt;</a:t>
            </a:r>
            <a:endParaRPr kumimoji="1" lang="ja-JP" altLang="en-US" sz="1600" dirty="0"/>
          </a:p>
        </p:txBody>
      </p:sp>
      <p:cxnSp>
        <p:nvCxnSpPr>
          <p:cNvPr id="93" name="直線矢印コネクタ 92"/>
          <p:cNvCxnSpPr/>
          <p:nvPr/>
        </p:nvCxnSpPr>
        <p:spPr>
          <a:xfrm flipH="1">
            <a:off x="4366272" y="1846444"/>
            <a:ext cx="1890210" cy="12294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/>
          <p:nvPr/>
        </p:nvCxnSpPr>
        <p:spPr>
          <a:xfrm flipV="1">
            <a:off x="5525114" y="1846444"/>
            <a:ext cx="1927206" cy="12294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/>
          <p:cNvSpPr txBox="1"/>
          <p:nvPr/>
        </p:nvSpPr>
        <p:spPr>
          <a:xfrm>
            <a:off x="6366662" y="1988840"/>
            <a:ext cx="79762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rgbClr val="FF0000"/>
                </a:solidFill>
              </a:rPr>
              <a:t>copy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5358550" y="1988840"/>
            <a:ext cx="79762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rgbClr val="FF0000"/>
                </a:solidFill>
              </a:rPr>
              <a:t>ref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97" name="角丸四角形吹き出し 96"/>
          <p:cNvSpPr/>
          <p:nvPr/>
        </p:nvSpPr>
        <p:spPr>
          <a:xfrm>
            <a:off x="861196" y="3751371"/>
            <a:ext cx="3298087" cy="292131"/>
          </a:xfrm>
          <a:prstGeom prst="wedgeRoundRectCallout">
            <a:avLst>
              <a:gd name="adj1" fmla="val 69157"/>
              <a:gd name="adj2" fmla="val -99344"/>
              <a:gd name="adj3" fmla="val 16667"/>
            </a:avLst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copy or reference is selectable</a:t>
            </a:r>
          </a:p>
        </p:txBody>
      </p:sp>
    </p:spTree>
    <p:extLst>
      <p:ext uri="{BB962C8B-B14F-4D97-AF65-F5344CB8AC3E}">
        <p14:creationId xmlns:p14="http://schemas.microsoft.com/office/powerpoint/2010/main" val="32581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/>
          <a:p>
            <a:r>
              <a:rPr lang="en-US" altLang="ja-JP" sz="3200" dirty="0" err="1" smtClean="0"/>
              <a:t>MessagePack</a:t>
            </a:r>
            <a:r>
              <a:rPr lang="en-US" altLang="ja-JP" sz="3200" dirty="0" smtClean="0"/>
              <a:t> Adaptors</a:t>
            </a:r>
            <a:endParaRPr kumimoji="1" lang="ja-JP" altLang="en-US" sz="320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62E9-2FCB-43E3-A5A3-0442C68E9D07}" type="datetime1">
              <a:rPr kumimoji="1" lang="ja-JP" altLang="en-US" smtClean="0"/>
              <a:t>2015/5/11</a:t>
            </a:fld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19</a:t>
            </a:fld>
            <a:endParaRPr kumimoji="1" lang="ja-JP" altLang="en-US" dirty="0"/>
          </a:p>
        </p:txBody>
      </p:sp>
      <p:sp>
        <p:nvSpPr>
          <p:cNvPr id="20" name="フッター プレースホルダー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1259632" y="6228020"/>
            <a:ext cx="6822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hlinkClick r:id="rId3"/>
              </a:rPr>
              <a:t>https://</a:t>
            </a:r>
            <a:r>
              <a:rPr lang="en-US" altLang="ja-JP" dirty="0" smtClean="0">
                <a:hlinkClick r:id="rId3"/>
              </a:rPr>
              <a:t>github.com/msgpack/msgpack-c/wiki/v1_1_cpp_adaptor</a:t>
            </a:r>
            <a:endParaRPr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788451"/>
              </p:ext>
            </p:extLst>
          </p:nvPr>
        </p:nvGraphicFramePr>
        <p:xfrm>
          <a:off x="179512" y="908720"/>
          <a:ext cx="4176464" cy="4744936"/>
        </p:xfrm>
        <a:graphic>
          <a:graphicData uri="http://schemas.openxmlformats.org/drawingml/2006/table">
            <a:tbl>
              <a:tblPr/>
              <a:tblGrid>
                <a:gridCol w="1800200"/>
                <a:gridCol w="2376264"/>
              </a:tblGrid>
              <a:tr h="323283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effectLst/>
                        </a:rPr>
                        <a:t>C++ type</a:t>
                      </a:r>
                    </a:p>
                  </a:txBody>
                  <a:tcPr marL="103007" marR="103007" marT="47542" marB="4754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effectLst/>
                        </a:rPr>
                        <a:t>msgpack::object type</a:t>
                      </a:r>
                    </a:p>
                  </a:txBody>
                  <a:tcPr marL="103007" marR="103007" marT="47542" marB="4754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bool</a:t>
                      </a:r>
                    </a:p>
                  </a:txBody>
                  <a:tcPr marL="103007" marR="103007" marT="47542" marB="4754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bool</a:t>
                      </a:r>
                    </a:p>
                  </a:txBody>
                  <a:tcPr marL="103007" marR="103007" marT="47542" marB="4754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char*</a:t>
                      </a:r>
                    </a:p>
                  </a:txBody>
                  <a:tcPr marL="103007" marR="103007" marT="47542" marB="4754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str</a:t>
                      </a:r>
                    </a:p>
                  </a:txBody>
                  <a:tcPr marL="103007" marR="103007" marT="47542" marB="4754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std::deque</a:t>
                      </a:r>
                    </a:p>
                  </a:txBody>
                  <a:tcPr marL="103007" marR="103007" marT="47542" marB="4754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array</a:t>
                      </a:r>
                    </a:p>
                  </a:txBody>
                  <a:tcPr marL="103007" marR="103007" marT="47542" marB="4754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char</a:t>
                      </a:r>
                    </a:p>
                  </a:txBody>
                  <a:tcPr marL="103007" marR="103007" marT="47542" marB="4754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positive/negative integer</a:t>
                      </a:r>
                    </a:p>
                  </a:txBody>
                  <a:tcPr marL="103007" marR="103007" marT="47542" marB="4754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signed </a:t>
                      </a:r>
                      <a:r>
                        <a:rPr lang="en-US" sz="1600" dirty="0" err="1" smtClean="0">
                          <a:effectLst/>
                        </a:rPr>
                        <a:t>ints</a:t>
                      </a:r>
                      <a:r>
                        <a:rPr lang="en-US" sz="1600" dirty="0" smtClean="0">
                          <a:effectLst/>
                        </a:rPr>
                        <a:t> *1</a:t>
                      </a:r>
                      <a:endParaRPr lang="en-US" sz="1600" dirty="0">
                        <a:effectLst/>
                      </a:endParaRPr>
                    </a:p>
                  </a:txBody>
                  <a:tcPr marL="103007" marR="103007" marT="47542" marB="4754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positive/negative integer</a:t>
                      </a:r>
                    </a:p>
                  </a:txBody>
                  <a:tcPr marL="103007" marR="103007" marT="47542" marB="4754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effectLst/>
                        </a:rPr>
                        <a:t>unsigned </a:t>
                      </a:r>
                      <a:r>
                        <a:rPr lang="en-US" sz="1600" dirty="0" err="1" smtClean="0">
                          <a:effectLst/>
                        </a:rPr>
                        <a:t>ints</a:t>
                      </a:r>
                      <a:r>
                        <a:rPr lang="en-US" sz="1600" dirty="0" smtClean="0">
                          <a:effectLst/>
                        </a:rPr>
                        <a:t> *2</a:t>
                      </a:r>
                      <a:endParaRPr lang="en-US" sz="1600" dirty="0">
                        <a:effectLst/>
                      </a:endParaRPr>
                    </a:p>
                  </a:txBody>
                  <a:tcPr marL="103007" marR="103007" marT="47542" marB="4754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positive integer</a:t>
                      </a:r>
                    </a:p>
                  </a:txBody>
                  <a:tcPr marL="103007" marR="103007" marT="47542" marB="4754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effectLst/>
                        </a:rPr>
                        <a:t>std</a:t>
                      </a:r>
                      <a:r>
                        <a:rPr lang="en-US" sz="1600" dirty="0">
                          <a:effectLst/>
                        </a:rPr>
                        <a:t>::list</a:t>
                      </a:r>
                    </a:p>
                  </a:txBody>
                  <a:tcPr marL="103007" marR="103007" marT="47542" marB="4754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array</a:t>
                      </a:r>
                    </a:p>
                  </a:txBody>
                  <a:tcPr marL="103007" marR="103007" marT="47542" marB="4754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std::map</a:t>
                      </a:r>
                    </a:p>
                  </a:txBody>
                  <a:tcPr marL="103007" marR="103007" marT="47542" marB="4754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array</a:t>
                      </a:r>
                    </a:p>
                  </a:txBody>
                  <a:tcPr marL="103007" marR="103007" marT="47542" marB="4754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std::pair</a:t>
                      </a:r>
                    </a:p>
                  </a:txBody>
                  <a:tcPr marL="103007" marR="103007" marT="47542" marB="4754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array</a:t>
                      </a:r>
                    </a:p>
                  </a:txBody>
                  <a:tcPr marL="103007" marR="103007" marT="47542" marB="4754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std::set</a:t>
                      </a:r>
                    </a:p>
                  </a:txBody>
                  <a:tcPr marL="103007" marR="103007" marT="47542" marB="4754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array</a:t>
                      </a:r>
                    </a:p>
                  </a:txBody>
                  <a:tcPr marL="103007" marR="103007" marT="47542" marB="4754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std::string</a:t>
                      </a:r>
                    </a:p>
                  </a:txBody>
                  <a:tcPr marL="103007" marR="103007" marT="47542" marB="4754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str</a:t>
                      </a:r>
                    </a:p>
                  </a:txBody>
                  <a:tcPr marL="103007" marR="103007" marT="47542" marB="4754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std::vector</a:t>
                      </a:r>
                    </a:p>
                  </a:txBody>
                  <a:tcPr marL="103007" marR="103007" marT="47542" marB="4754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array</a:t>
                      </a:r>
                    </a:p>
                  </a:txBody>
                  <a:tcPr marL="103007" marR="103007" marT="47542" marB="4754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std::vector&lt;char&gt;</a:t>
                      </a:r>
                    </a:p>
                  </a:txBody>
                  <a:tcPr marL="103007" marR="103007" marT="47542" marB="4754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bin</a:t>
                      </a:r>
                    </a:p>
                  </a:txBody>
                  <a:tcPr marL="103007" marR="103007" marT="47542" marB="4754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正方形/長方形 8"/>
          <p:cNvSpPr/>
          <p:nvPr/>
        </p:nvSpPr>
        <p:spPr>
          <a:xfrm>
            <a:off x="89144" y="5704800"/>
            <a:ext cx="79746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/>
              <a:t>*1 signed </a:t>
            </a:r>
            <a:r>
              <a:rPr lang="en-US" altLang="ja-JP" sz="1400" dirty="0" err="1"/>
              <a:t>ints</a:t>
            </a:r>
            <a:r>
              <a:rPr lang="en-US" altLang="ja-JP" sz="1400" dirty="0"/>
              <a:t> signed char, signed short, signed </a:t>
            </a:r>
            <a:r>
              <a:rPr lang="en-US" altLang="ja-JP" sz="1400" dirty="0" err="1"/>
              <a:t>int</a:t>
            </a:r>
            <a:r>
              <a:rPr lang="en-US" altLang="ja-JP" sz="1400" dirty="0"/>
              <a:t>, signed long, signed long </a:t>
            </a:r>
            <a:r>
              <a:rPr lang="en-US" altLang="ja-JP" sz="1400" dirty="0" err="1"/>
              <a:t>long</a:t>
            </a:r>
            <a:endParaRPr lang="en-US" altLang="ja-JP" sz="1400" dirty="0"/>
          </a:p>
          <a:p>
            <a:r>
              <a:rPr lang="en-US" altLang="ja-JP" sz="1400" dirty="0"/>
              <a:t>*2 unsigned </a:t>
            </a:r>
            <a:r>
              <a:rPr lang="en-US" altLang="ja-JP" sz="1400" dirty="0" err="1"/>
              <a:t>ints</a:t>
            </a:r>
            <a:r>
              <a:rPr lang="en-US" altLang="ja-JP" sz="1400" dirty="0"/>
              <a:t> unsigned char, unsigned short, unsigned </a:t>
            </a:r>
            <a:r>
              <a:rPr lang="en-US" altLang="ja-JP" sz="1400" dirty="0" err="1"/>
              <a:t>int</a:t>
            </a:r>
            <a:r>
              <a:rPr lang="en-US" altLang="ja-JP" sz="1400" dirty="0"/>
              <a:t>, signed long, signed long </a:t>
            </a:r>
            <a:r>
              <a:rPr lang="en-US" altLang="ja-JP" sz="1400" dirty="0" err="1"/>
              <a:t>long</a:t>
            </a:r>
            <a:endParaRPr lang="en-US" altLang="ja-JP" sz="1400" dirty="0"/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969992"/>
              </p:ext>
            </p:extLst>
          </p:nvPr>
        </p:nvGraphicFramePr>
        <p:xfrm>
          <a:off x="4591702" y="908720"/>
          <a:ext cx="3456384" cy="3261360"/>
        </p:xfrm>
        <a:graphic>
          <a:graphicData uri="http://schemas.openxmlformats.org/drawingml/2006/table">
            <a:tbl>
              <a:tblPr/>
              <a:tblGrid>
                <a:gridCol w="2376264"/>
                <a:gridCol w="108012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C++11 type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msgpack::object type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std::array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array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std::array&lt;char&gt;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bin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std::forward_list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array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std::tuple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array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std::array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array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std::unordered_map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array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std::unordered_set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array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314941"/>
              </p:ext>
            </p:extLst>
          </p:nvPr>
        </p:nvGraphicFramePr>
        <p:xfrm>
          <a:off x="4607392" y="4323824"/>
          <a:ext cx="3456384" cy="1318260"/>
        </p:xfrm>
        <a:graphic>
          <a:graphicData uri="http://schemas.openxmlformats.org/drawingml/2006/table">
            <a:tbl>
              <a:tblPr/>
              <a:tblGrid>
                <a:gridCol w="2376264"/>
                <a:gridCol w="108012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effectLst/>
                        </a:rPr>
                        <a:t>boost </a:t>
                      </a:r>
                      <a:r>
                        <a:rPr lang="en-US" b="1" dirty="0">
                          <a:effectLst/>
                        </a:rPr>
                        <a:t>type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msgpack::object type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effectLst/>
                        </a:rPr>
                        <a:t>boost::optional&lt;T&gt;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effectLst/>
                        </a:rPr>
                        <a:t>T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effectLst/>
                        </a:rPr>
                        <a:t>boost::</a:t>
                      </a:r>
                      <a:r>
                        <a:rPr lang="en-US" dirty="0" err="1" smtClean="0">
                          <a:effectLst/>
                        </a:rPr>
                        <a:t>string_ref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>
                          <a:effectLst/>
                        </a:rPr>
                        <a:t>str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02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8147248" cy="5145435"/>
          </a:xfrm>
        </p:spPr>
        <p:txBody>
          <a:bodyPr/>
          <a:lstStyle/>
          <a:p>
            <a:r>
              <a:rPr kumimoji="1" lang="en-US" altLang="ja-JP" dirty="0" smtClean="0"/>
              <a:t>Taka (</a:t>
            </a:r>
            <a:r>
              <a:rPr kumimoji="1" lang="en-US" altLang="ja-JP" dirty="0" err="1" smtClean="0"/>
              <a:t>Takatoshi</a:t>
            </a:r>
            <a:r>
              <a:rPr kumimoji="1" lang="en-US" altLang="ja-JP" dirty="0" smtClean="0"/>
              <a:t> Kondo)</a:t>
            </a:r>
          </a:p>
          <a:p>
            <a:pPr lvl="1"/>
            <a:r>
              <a:rPr kumimoji="1" lang="en-US" altLang="ja-JP" dirty="0" smtClean="0"/>
              <a:t>from TOKYO, JAPAN</a:t>
            </a:r>
          </a:p>
          <a:p>
            <a:r>
              <a:rPr kumimoji="1" lang="en-US" altLang="ja-JP" dirty="0" smtClean="0"/>
              <a:t>OGIS-RI </a:t>
            </a:r>
            <a:r>
              <a:rPr lang="en-US" altLang="ja-JP" dirty="0" smtClean="0"/>
              <a:t>Co., Ltd</a:t>
            </a:r>
            <a:r>
              <a:rPr kumimoji="1" lang="en-US" altLang="ja-JP" dirty="0" smtClean="0"/>
              <a:t>.</a:t>
            </a:r>
          </a:p>
          <a:p>
            <a:pPr lvl="1"/>
            <a:r>
              <a:rPr lang="en-US" altLang="ja-JP" dirty="0"/>
              <a:t>Developing Pub/Sub </a:t>
            </a:r>
            <a:r>
              <a:rPr lang="en-US" altLang="ja-JP" dirty="0" err="1"/>
              <a:t>IoT</a:t>
            </a:r>
            <a:r>
              <a:rPr lang="en-US" altLang="ja-JP" dirty="0"/>
              <a:t> Platform </a:t>
            </a:r>
            <a:r>
              <a:rPr lang="en-US" altLang="ja-JP" dirty="0" smtClean="0"/>
              <a:t>using </a:t>
            </a:r>
            <a:r>
              <a:rPr lang="en-US" altLang="ja-JP" dirty="0" err="1" smtClean="0"/>
              <a:t>MessagePack</a:t>
            </a:r>
            <a:endParaRPr kumimoji="1" lang="en-US" altLang="ja-JP" dirty="0" smtClean="0"/>
          </a:p>
          <a:p>
            <a:r>
              <a:rPr kumimoji="1" lang="en-US" altLang="ja-JP" dirty="0" smtClean="0"/>
              <a:t>A committer on the </a:t>
            </a:r>
            <a:r>
              <a:rPr kumimoji="1" lang="en-US" altLang="ja-JP" dirty="0" err="1" smtClean="0"/>
              <a:t>msgpack</a:t>
            </a:r>
            <a:r>
              <a:rPr kumimoji="1" lang="en-US" altLang="ja-JP" dirty="0" smtClean="0"/>
              <a:t>-c OSS project</a:t>
            </a:r>
          </a:p>
          <a:p>
            <a:r>
              <a:rPr lang="en-US" altLang="ja-JP" dirty="0" smtClean="0"/>
              <a:t>Other experience: Wrote the “</a:t>
            </a:r>
            <a:r>
              <a:rPr lang="en-US" altLang="ja-JP" dirty="0" err="1" smtClean="0"/>
              <a:t>Boost.MSM</a:t>
            </a:r>
            <a:r>
              <a:rPr lang="en-US" altLang="ja-JP" dirty="0" smtClean="0"/>
              <a:t> Guide”</a:t>
            </a:r>
          </a:p>
          <a:p>
            <a:pPr lvl="1"/>
            <a:r>
              <a:rPr lang="en-US" altLang="ja-JP" dirty="0">
                <a:hlinkClick r:id="rId3"/>
              </a:rPr>
              <a:t>http://</a:t>
            </a:r>
            <a:r>
              <a:rPr lang="en-US" altLang="ja-JP" dirty="0" smtClean="0">
                <a:hlinkClick r:id="rId3"/>
              </a:rPr>
              <a:t>redboltz.wikidot.com/boost-msm-guide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FE3B-E4B6-4BE9-B4B1-AA20BF856ACF}" type="datetime1">
              <a:rPr kumimoji="1" lang="ja-JP" altLang="en-US" smtClean="0"/>
              <a:t>2015/5/11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78098"/>
          </a:xfrm>
        </p:spPr>
        <p:txBody>
          <a:bodyPr/>
          <a:lstStyle/>
          <a:p>
            <a:r>
              <a:rPr kumimoji="1" lang="en-US" altLang="ja-JP" dirty="0" smtClean="0"/>
              <a:t>About 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815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/>
          <a:p>
            <a:r>
              <a:rPr lang="en-US" altLang="ja-JP" sz="3200" dirty="0" err="1" smtClean="0"/>
              <a:t>MessagePack</a:t>
            </a:r>
            <a:r>
              <a:rPr lang="en-US" altLang="ja-JP" sz="3200" dirty="0" smtClean="0"/>
              <a:t> Adaptors</a:t>
            </a:r>
            <a:endParaRPr kumimoji="1" lang="ja-JP" altLang="en-US" sz="320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62E9-2FCB-43E3-A5A3-0442C68E9D07}" type="datetime1">
              <a:rPr kumimoji="1" lang="ja-JP" altLang="en-US" smtClean="0"/>
              <a:t>2015/5/11</a:t>
            </a:fld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20</a:t>
            </a:fld>
            <a:endParaRPr kumimoji="1" lang="ja-JP" altLang="en-US" dirty="0"/>
          </a:p>
        </p:txBody>
      </p:sp>
      <p:sp>
        <p:nvSpPr>
          <p:cNvPr id="20" name="フッター プレースホルダー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1259632" y="4293096"/>
            <a:ext cx="6822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hlinkClick r:id="rId3"/>
              </a:rPr>
              <a:t>https://</a:t>
            </a:r>
            <a:r>
              <a:rPr lang="en-US" altLang="ja-JP" dirty="0" smtClean="0">
                <a:hlinkClick r:id="rId3"/>
              </a:rPr>
              <a:t>github.com/msgpack/msgpack-c/wiki/v1_1_cpp_adaptor</a:t>
            </a:r>
            <a:endParaRPr lang="en-US" altLang="ja-JP" dirty="0" smtClean="0"/>
          </a:p>
        </p:txBody>
      </p:sp>
      <p:sp>
        <p:nvSpPr>
          <p:cNvPr id="11" name="正方形/長方形 10"/>
          <p:cNvSpPr/>
          <p:nvPr/>
        </p:nvSpPr>
        <p:spPr>
          <a:xfrm>
            <a:off x="395536" y="1052736"/>
            <a:ext cx="8640960" cy="309634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#include &lt;msgpack.hpp&gt;</a:t>
            </a:r>
          </a:p>
          <a:p>
            <a:endParaRPr lang="en-US" altLang="ja-JP" dirty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struct</a:t>
            </a:r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your_class</a:t>
            </a:r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: base1, base2 {</a:t>
            </a:r>
          </a:p>
          <a:p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</a:t>
            </a:r>
            <a:r>
              <a:rPr lang="en-US" altLang="ja-JP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a;</a:t>
            </a:r>
          </a:p>
          <a:p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</a:t>
            </a:r>
            <a:r>
              <a:rPr lang="en-US" altLang="ja-JP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std</a:t>
            </a:r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::string b;</a:t>
            </a:r>
          </a:p>
          <a:p>
            <a:endParaRPr lang="en-US" altLang="ja-JP" dirty="0" smtClean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// You can choose any </a:t>
            </a:r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order.</a:t>
            </a:r>
          </a:p>
          <a:p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// It </a:t>
            </a:r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is represented to the msgpack array elements order.</a:t>
            </a:r>
          </a:p>
          <a:p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</a:t>
            </a:r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MSGPACK_DEFINE(a, b</a:t>
            </a:r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, </a:t>
            </a:r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MSGPACK_BASE(base1), MSGPACK_BASE(base2));</a:t>
            </a:r>
            <a:endParaRPr lang="en-US" altLang="ja-JP" dirty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};</a:t>
            </a:r>
            <a:endParaRPr lang="en-US" altLang="ja-JP" dirty="0" smtClean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24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8147248" cy="5145435"/>
          </a:xfrm>
        </p:spPr>
        <p:txBody>
          <a:bodyPr/>
          <a:lstStyle/>
          <a:p>
            <a:r>
              <a:rPr kumimoji="1" lang="en-US" altLang="ja-JP" dirty="0" smtClean="0"/>
              <a:t>If you have questions,</a:t>
            </a:r>
            <a:br>
              <a:rPr kumimoji="1" lang="en-US" altLang="ja-JP" dirty="0" smtClean="0"/>
            </a:br>
            <a:r>
              <a:rPr kumimoji="1" lang="en-US" altLang="ja-JP" dirty="0" smtClean="0"/>
              <a:t>feel free to contact me :)</a:t>
            </a:r>
          </a:p>
          <a:p>
            <a:r>
              <a:rPr kumimoji="1" lang="en-US" altLang="ja-JP" dirty="0" err="1" smtClean="0"/>
              <a:t>Takatoshi</a:t>
            </a:r>
            <a:r>
              <a:rPr kumimoji="1" lang="en-US" altLang="ja-JP" dirty="0" smtClean="0"/>
              <a:t> Kondo</a:t>
            </a:r>
          </a:p>
          <a:p>
            <a:pPr lvl="1"/>
            <a:r>
              <a:rPr lang="en-US" altLang="ja-JP" dirty="0" smtClean="0">
                <a:hlinkClick r:id="rId3"/>
              </a:rPr>
              <a:t>redboltz@gmail.com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twitter: </a:t>
            </a:r>
            <a:r>
              <a:rPr lang="en-US" altLang="ja-JP" dirty="0" err="1" smtClean="0"/>
              <a:t>redboltz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FE3B-E4B6-4BE9-B4B1-AA20BF856ACF}" type="datetime1">
              <a:rPr kumimoji="1" lang="ja-JP" altLang="en-US" smtClean="0"/>
              <a:t>2015/5/11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21</a:t>
            </a:fld>
            <a:endParaRPr kumimoji="1"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78098"/>
          </a:xfrm>
        </p:spPr>
        <p:txBody>
          <a:bodyPr/>
          <a:lstStyle/>
          <a:p>
            <a:r>
              <a:rPr kumimoji="1" lang="en-US" altLang="ja-JP" dirty="0" smtClean="0"/>
              <a:t>Thank you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495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Extra Slides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9D08-8FB0-4C62-9158-28FACFDE312C}" type="datetime1">
              <a:rPr kumimoji="1" lang="ja-JP" altLang="en-US" smtClean="0"/>
              <a:t>2015/5/11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015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コンテンツ プレースホルダー 9"/>
          <p:cNvGraphicFramePr>
            <a:graphicFrameLocks noGrp="1"/>
          </p:cNvGraphicFramePr>
          <p:nvPr>
            <p:ph idx="1"/>
            <p:extLst/>
          </p:nvPr>
        </p:nvGraphicFramePr>
        <p:xfrm>
          <a:off x="0" y="769626"/>
          <a:ext cx="4464496" cy="5992014"/>
        </p:xfrm>
        <a:graphic>
          <a:graphicData uri="http://schemas.openxmlformats.org/drawingml/2006/table">
            <a:tbl>
              <a:tblPr/>
              <a:tblGrid>
                <a:gridCol w="988933"/>
                <a:gridCol w="1819379"/>
                <a:gridCol w="1656184"/>
              </a:tblGrid>
              <a:tr h="141079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effectLst/>
                        </a:rPr>
                        <a:t>Format </a:t>
                      </a:r>
                      <a:r>
                        <a:rPr lang="en-US" sz="1400" b="1" dirty="0">
                          <a:effectLst/>
                        </a:rPr>
                        <a:t>name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first byte (in binary)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first byte (in hex)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positive fixint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0xxxxxxx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0x00 - 0x7f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fixmap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1000xxxx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0x80 - 0x8f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fixarray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1001xxxx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0x90 - 0x9f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fixstr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101xxxxx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0xa0 - 0xbf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nil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11000000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0xc0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(never used)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11000001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0xc1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false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11000010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0xc2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true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11000011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0xc3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bin 8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11000100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0xc4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bin 16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11000101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0xc5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bin 32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11000110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0xc6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ext 8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11000111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0xc7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ext 16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11001000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0xc8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ext 32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11001001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0xc9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float 32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11001010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0xca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float 64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11001011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0xcb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uint 8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11001100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0xcc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uint 16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11001101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0xcd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uint 32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11001110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0xce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uint 64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11001111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0xcf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427A6-5B7C-40F3-AE15-5052A3EBE0A6}" type="datetime1">
              <a:rPr kumimoji="1" lang="ja-JP" altLang="en-US" smtClean="0"/>
              <a:t>2015/5/11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23</a:t>
            </a:fld>
            <a:endParaRPr kumimoji="1"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78098"/>
          </a:xfrm>
        </p:spPr>
        <p:txBody>
          <a:bodyPr/>
          <a:lstStyle/>
          <a:p>
            <a:r>
              <a:rPr lang="en-US" altLang="ja-JP" dirty="0" err="1" smtClean="0"/>
              <a:t>MessagePack</a:t>
            </a:r>
            <a:r>
              <a:rPr lang="en-US" altLang="ja-JP" dirty="0" smtClean="0"/>
              <a:t> Formats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4499992" y="6001543"/>
            <a:ext cx="4645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hlinkClick r:id="rId3"/>
              </a:rPr>
              <a:t>https://</a:t>
            </a:r>
            <a:r>
              <a:rPr lang="en-US" altLang="ja-JP" sz="1400" dirty="0" smtClean="0">
                <a:hlinkClick r:id="rId3"/>
              </a:rPr>
              <a:t>github.com/msgpack/msgpack/blob/master/spec.md</a:t>
            </a:r>
            <a:endParaRPr lang="en-US" altLang="ja-JP" sz="1400" dirty="0" smtClean="0"/>
          </a:p>
        </p:txBody>
      </p:sp>
      <p:graphicFrame>
        <p:nvGraphicFramePr>
          <p:cNvPr id="12" name="コンテンツ プレースホルダー 9"/>
          <p:cNvGraphicFramePr>
            <a:graphicFrameLocks noGrp="1"/>
          </p:cNvGraphicFramePr>
          <p:nvPr>
            <p:ph idx="1"/>
            <p:extLst/>
          </p:nvPr>
        </p:nvGraphicFramePr>
        <p:xfrm>
          <a:off x="4679504" y="769626"/>
          <a:ext cx="4464496" cy="5014092"/>
        </p:xfrm>
        <a:graphic>
          <a:graphicData uri="http://schemas.openxmlformats.org/drawingml/2006/table">
            <a:tbl>
              <a:tblPr/>
              <a:tblGrid>
                <a:gridCol w="988933"/>
                <a:gridCol w="1819379"/>
                <a:gridCol w="1656184"/>
              </a:tblGrid>
              <a:tr h="141079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effectLst/>
                        </a:rPr>
                        <a:t>Format </a:t>
                      </a:r>
                      <a:r>
                        <a:rPr lang="en-US" sz="1400" b="1" dirty="0">
                          <a:effectLst/>
                        </a:rPr>
                        <a:t>name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first byte (in binary)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first byte (in hex)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int</a:t>
                      </a:r>
                      <a:r>
                        <a:rPr lang="en-US" sz="1400" dirty="0">
                          <a:effectLst/>
                        </a:rPr>
                        <a:t> 8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11010000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0xd0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int 16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11010001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0xd1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int 32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11010010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0xd2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int 64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11010011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0xd3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fixext 1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11010100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0xd4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fixext 2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11010101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0xd5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fixext 4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11010110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0xd6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fixext 8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11010111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0xd7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fixext 16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11011000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0xd8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str 8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11011001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0xd9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str 16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11011010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0xda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str 32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11011011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0xdb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array 16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11011100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0xdc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array 32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11011101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0xdd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map 16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11011110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0xde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map 32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11011111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0xdf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negative fixint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111xxxxx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0xe0 - 0xff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807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コンテンツ プレースホルダー 9"/>
          <p:cNvGraphicFramePr>
            <a:graphicFrameLocks noGrp="1"/>
          </p:cNvGraphicFramePr>
          <p:nvPr>
            <p:ph idx="1"/>
            <p:extLst/>
          </p:nvPr>
        </p:nvGraphicFramePr>
        <p:xfrm>
          <a:off x="1187624" y="1340768"/>
          <a:ext cx="6473366" cy="4155528"/>
        </p:xfrm>
        <a:graphic>
          <a:graphicData uri="http://schemas.openxmlformats.org/drawingml/2006/table">
            <a:tbl>
              <a:tblPr/>
              <a:tblGrid>
                <a:gridCol w="1557643"/>
                <a:gridCol w="2234553"/>
                <a:gridCol w="2681170"/>
              </a:tblGrid>
              <a:tr h="141079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/>
                        </a:rPr>
                        <a:t>Format </a:t>
                      </a:r>
                      <a:r>
                        <a:rPr lang="en-US" sz="2000" b="1" dirty="0">
                          <a:effectLst/>
                        </a:rPr>
                        <a:t>name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/>
                        </a:rPr>
                        <a:t>first byte (in binary)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/>
                        </a:rPr>
                        <a:t>first byte (in hex)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positive fixint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xxxxxxx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0x00 - 0x7f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fixmap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1000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xxxx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0x80 - 0x8f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fixarray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1001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xxxx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0x90 - 0x9f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fixstr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101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xxxxx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0xa0 - 0xbf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nil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0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11000000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0xc0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(never used)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0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11000001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0xc1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false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0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11000010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0xc2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true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0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11000011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0xc3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bin 8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0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11000100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0xc4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bin 16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0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11000101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0xc5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bin 32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0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11000110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0xc6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427A6-5B7C-40F3-AE15-5052A3EBE0A6}" type="datetime1">
              <a:rPr kumimoji="1" lang="ja-JP" altLang="en-US" smtClean="0"/>
              <a:t>2015/5/11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24</a:t>
            </a:fld>
            <a:endParaRPr kumimoji="1"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78098"/>
          </a:xfrm>
        </p:spPr>
        <p:txBody>
          <a:bodyPr/>
          <a:lstStyle/>
          <a:p>
            <a:r>
              <a:rPr lang="en-US" altLang="ja-JP" dirty="0" err="1" smtClean="0"/>
              <a:t>MessagePack</a:t>
            </a:r>
            <a:r>
              <a:rPr lang="en-US" altLang="ja-JP" dirty="0" smtClean="0"/>
              <a:t> Formats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4499992" y="6001543"/>
            <a:ext cx="4645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hlinkClick r:id="rId3"/>
              </a:rPr>
              <a:t>https://</a:t>
            </a:r>
            <a:r>
              <a:rPr lang="en-US" altLang="ja-JP" sz="1400" dirty="0" smtClean="0">
                <a:hlinkClick r:id="rId3"/>
              </a:rPr>
              <a:t>github.com/msgpack/msgpack/blob/master/spec.md</a:t>
            </a:r>
            <a:endParaRPr lang="en-US" altLang="ja-JP" sz="1400" dirty="0" smtClean="0"/>
          </a:p>
        </p:txBody>
      </p:sp>
    </p:spTree>
    <p:extLst>
      <p:ext uri="{BB962C8B-B14F-4D97-AF65-F5344CB8AC3E}">
        <p14:creationId xmlns:p14="http://schemas.microsoft.com/office/powerpoint/2010/main" val="105678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427A6-5B7C-40F3-AE15-5052A3EBE0A6}" type="datetime1">
              <a:rPr kumimoji="1" lang="ja-JP" altLang="en-US" smtClean="0"/>
              <a:t>2015/5/11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25</a:t>
            </a:fld>
            <a:endParaRPr kumimoji="1"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78098"/>
          </a:xfrm>
        </p:spPr>
        <p:txBody>
          <a:bodyPr/>
          <a:lstStyle/>
          <a:p>
            <a:r>
              <a:rPr lang="en-US" altLang="ja-JP" dirty="0" err="1" smtClean="0"/>
              <a:t>MessagePack</a:t>
            </a:r>
            <a:r>
              <a:rPr lang="en-US" altLang="ja-JP" dirty="0" smtClean="0"/>
              <a:t> Format</a:t>
            </a:r>
            <a:endParaRPr kumimoji="1" lang="ja-JP" altLang="en-US" dirty="0"/>
          </a:p>
        </p:txBody>
      </p:sp>
      <p:pic>
        <p:nvPicPr>
          <p:cNvPr id="3077" name="Picture 5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76"/>
          <a:stretch/>
        </p:blipFill>
        <p:spPr bwMode="auto">
          <a:xfrm>
            <a:off x="31058" y="741186"/>
            <a:ext cx="7617474" cy="6116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正方形/長方形 6"/>
          <p:cNvSpPr/>
          <p:nvPr/>
        </p:nvSpPr>
        <p:spPr>
          <a:xfrm>
            <a:off x="2411760" y="764704"/>
            <a:ext cx="6102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hlinkClick r:id="rId4"/>
              </a:rPr>
              <a:t>https://</a:t>
            </a:r>
            <a:r>
              <a:rPr lang="en-US" altLang="ja-JP" sz="1400" dirty="0" smtClean="0">
                <a:hlinkClick r:id="rId4"/>
              </a:rPr>
              <a:t>github.com/msgpack/msgpack/blob/master/spec.md#int-format-family</a:t>
            </a:r>
            <a:endParaRPr lang="en-US" altLang="ja-JP" sz="1400" dirty="0" smtClean="0"/>
          </a:p>
        </p:txBody>
      </p:sp>
    </p:spTree>
    <p:extLst>
      <p:ext uri="{BB962C8B-B14F-4D97-AF65-F5344CB8AC3E}">
        <p14:creationId xmlns:p14="http://schemas.microsoft.com/office/powerpoint/2010/main" val="14604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427A6-5B7C-40F3-AE15-5052A3EBE0A6}" type="datetime1">
              <a:rPr kumimoji="1" lang="ja-JP" altLang="en-US" smtClean="0"/>
              <a:t>2015/5/11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26</a:t>
            </a:fld>
            <a:endParaRPr kumimoji="1"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78098"/>
          </a:xfrm>
        </p:spPr>
        <p:txBody>
          <a:bodyPr/>
          <a:lstStyle/>
          <a:p>
            <a:r>
              <a:rPr lang="en-US" altLang="ja-JP" dirty="0" err="1" smtClean="0"/>
              <a:t>MessagepPack</a:t>
            </a:r>
            <a:r>
              <a:rPr lang="en-US" altLang="ja-JP" dirty="0" smtClean="0"/>
              <a:t> format</a:t>
            </a:r>
            <a:endParaRPr kumimoji="1" lang="ja-JP" altLang="en-US" dirty="0"/>
          </a:p>
        </p:txBody>
      </p:sp>
      <p:pic>
        <p:nvPicPr>
          <p:cNvPr id="3077" name="Picture 5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685"/>
          <a:stretch/>
        </p:blipFill>
        <p:spPr bwMode="auto">
          <a:xfrm>
            <a:off x="31058" y="741186"/>
            <a:ext cx="7617474" cy="1031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324"/>
          <a:stretch/>
        </p:blipFill>
        <p:spPr bwMode="auto">
          <a:xfrm>
            <a:off x="35496" y="1772816"/>
            <a:ext cx="7617474" cy="215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710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78098"/>
          </a:xfrm>
        </p:spPr>
        <p:txBody>
          <a:bodyPr/>
          <a:lstStyle/>
          <a:p>
            <a:r>
              <a:rPr lang="en-US" altLang="ja-JP" dirty="0" smtClean="0"/>
              <a:t>What is </a:t>
            </a:r>
            <a:r>
              <a:rPr lang="en-US" altLang="ja-JP" dirty="0" err="1" smtClean="0"/>
              <a:t>MessagePack</a:t>
            </a:r>
            <a:r>
              <a:rPr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9029-DF36-4128-90D5-F4BBB294E77D}" type="datetime1">
              <a:rPr kumimoji="1" lang="ja-JP" altLang="en-US" smtClean="0"/>
              <a:t>2015/5/11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27</a:t>
            </a:fld>
            <a:endParaRPr kumimoji="1" lang="ja-JP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764704"/>
            <a:ext cx="7916745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92696"/>
            <a:ext cx="6076290" cy="5751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692696"/>
            <a:ext cx="3245431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709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78098"/>
          </a:xfrm>
        </p:spPr>
        <p:txBody>
          <a:bodyPr/>
          <a:lstStyle/>
          <a:p>
            <a:r>
              <a:rPr lang="en-US" altLang="ja-JP" dirty="0" smtClean="0"/>
              <a:t>What is </a:t>
            </a:r>
            <a:r>
              <a:rPr lang="en-US" altLang="ja-JP" dirty="0" err="1" smtClean="0"/>
              <a:t>MessagePack</a:t>
            </a:r>
            <a:r>
              <a:rPr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9029-DF36-4128-90D5-F4BBB294E77D}" type="datetime1">
              <a:rPr kumimoji="1" lang="ja-JP" altLang="en-US" smtClean="0"/>
              <a:t>2015/5/11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764704"/>
            <a:ext cx="7916745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2" r="71558" b="66195"/>
          <a:stretch/>
        </p:blipFill>
        <p:spPr bwMode="auto">
          <a:xfrm>
            <a:off x="5796136" y="4929133"/>
            <a:ext cx="1728192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443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79512" y="980728"/>
            <a:ext cx="8712968" cy="5616624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Same as JSON</a:t>
            </a:r>
          </a:p>
          <a:p>
            <a:pPr lvl="1"/>
            <a:r>
              <a:rPr lang="en-US" altLang="ja-JP" dirty="0" smtClean="0"/>
              <a:t>Portable</a:t>
            </a:r>
          </a:p>
          <a:p>
            <a:pPr lvl="1"/>
            <a:r>
              <a:rPr kumimoji="1" lang="en-US" altLang="ja-JP" dirty="0" smtClean="0"/>
              <a:t>Contain basic type information</a:t>
            </a:r>
          </a:p>
          <a:p>
            <a:pPr lvl="2"/>
            <a:r>
              <a:rPr kumimoji="1" lang="en-US" altLang="ja-JP" dirty="0" smtClean="0"/>
              <a:t>For example, map, array, string, </a:t>
            </a:r>
            <a:r>
              <a:rPr kumimoji="1" lang="en-US" altLang="ja-JP" dirty="0" err="1" smtClean="0"/>
              <a:t>boolean</a:t>
            </a:r>
            <a:r>
              <a:rPr kumimoji="1" lang="en-US" altLang="ja-JP" dirty="0" smtClean="0"/>
              <a:t>...</a:t>
            </a:r>
          </a:p>
          <a:p>
            <a:pPr lvl="1"/>
            <a:r>
              <a:rPr lang="en-US" altLang="ja-JP" dirty="0" smtClean="0"/>
              <a:t>Composite data structure</a:t>
            </a:r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r>
              <a:rPr kumimoji="1" lang="en-US" altLang="ja-JP" dirty="0" smtClean="0"/>
              <a:t>Different from JSON</a:t>
            </a:r>
          </a:p>
          <a:p>
            <a:pPr lvl="1"/>
            <a:r>
              <a:rPr kumimoji="1" lang="en-US" altLang="ja-JP" dirty="0" smtClean="0"/>
              <a:t>Smaller size</a:t>
            </a:r>
          </a:p>
          <a:p>
            <a:pPr lvl="1"/>
            <a:r>
              <a:rPr kumimoji="1" lang="en-US" altLang="ja-JP" dirty="0" smtClean="0"/>
              <a:t>Binary coded</a:t>
            </a:r>
          </a:p>
          <a:p>
            <a:pPr lvl="1"/>
            <a:r>
              <a:rPr lang="en-US" altLang="ja-JP" dirty="0" smtClean="0"/>
              <a:t>Can handle binary data without text encoding such as Base64</a:t>
            </a:r>
          </a:p>
          <a:p>
            <a:pPr lvl="1"/>
            <a:r>
              <a:rPr lang="en-US" altLang="ja-JP" dirty="0"/>
              <a:t>Easier to parse, requires less computing </a:t>
            </a:r>
            <a:r>
              <a:rPr lang="en-US" altLang="ja-JP" dirty="0" smtClean="0"/>
              <a:t>power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FE3B-E4B6-4BE9-B4B1-AA20BF856ACF}" type="datetime1">
              <a:rPr kumimoji="1" lang="ja-JP" altLang="en-US" smtClean="0"/>
              <a:t>2015/5/11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78098"/>
          </a:xfrm>
        </p:spPr>
        <p:txBody>
          <a:bodyPr/>
          <a:lstStyle/>
          <a:p>
            <a:r>
              <a:rPr kumimoji="1" lang="en-US" altLang="ja-JP" dirty="0" err="1" smtClean="0"/>
              <a:t>MessagePack</a:t>
            </a:r>
            <a:r>
              <a:rPr kumimoji="1" lang="en-US" altLang="ja-JP" dirty="0" smtClean="0"/>
              <a:t> vs. JSON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12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79512" y="980728"/>
            <a:ext cx="8712968" cy="5616624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Same as JSON</a:t>
            </a:r>
          </a:p>
          <a:p>
            <a:pPr lvl="1"/>
            <a:r>
              <a:rPr lang="en-US" altLang="ja-JP" dirty="0" smtClean="0"/>
              <a:t>Portable</a:t>
            </a:r>
          </a:p>
          <a:p>
            <a:pPr lvl="1"/>
            <a:r>
              <a:rPr kumimoji="1" lang="en-US" altLang="ja-JP" dirty="0" smtClean="0"/>
              <a:t>Contain basic type information</a:t>
            </a:r>
          </a:p>
          <a:p>
            <a:pPr lvl="2"/>
            <a:r>
              <a:rPr kumimoji="1" lang="en-US" altLang="ja-JP" dirty="0" smtClean="0"/>
              <a:t>For example, map, array, string, </a:t>
            </a:r>
            <a:r>
              <a:rPr kumimoji="1" lang="en-US" altLang="ja-JP" dirty="0" err="1" smtClean="0"/>
              <a:t>boolean</a:t>
            </a:r>
            <a:r>
              <a:rPr kumimoji="1" lang="en-US" altLang="ja-JP" dirty="0" smtClean="0"/>
              <a:t>...</a:t>
            </a:r>
          </a:p>
          <a:p>
            <a:pPr lvl="1"/>
            <a:r>
              <a:rPr lang="en-US" altLang="ja-JP" dirty="0" smtClean="0"/>
              <a:t>Composite data structure</a:t>
            </a:r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r>
              <a:rPr kumimoji="1" lang="en-US" altLang="ja-JP" dirty="0" smtClean="0"/>
              <a:t>Different from JSON</a:t>
            </a:r>
          </a:p>
          <a:p>
            <a:pPr lvl="1"/>
            <a:r>
              <a:rPr kumimoji="1" lang="en-US" altLang="ja-JP" dirty="0" smtClean="0"/>
              <a:t>Smaller size</a:t>
            </a:r>
          </a:p>
          <a:p>
            <a:pPr lvl="1"/>
            <a:r>
              <a:rPr kumimoji="1" lang="en-US" altLang="ja-JP" dirty="0" smtClean="0"/>
              <a:t>Binary coded</a:t>
            </a:r>
          </a:p>
          <a:p>
            <a:pPr lvl="1"/>
            <a:r>
              <a:rPr lang="en-US" altLang="ja-JP" dirty="0" smtClean="0"/>
              <a:t>Can handle binary data without text encoding such as Base64</a:t>
            </a:r>
          </a:p>
          <a:p>
            <a:pPr lvl="1"/>
            <a:r>
              <a:rPr lang="en-US" altLang="ja-JP" dirty="0" smtClean="0"/>
              <a:t>Easier to parse, requires less computing power</a:t>
            </a:r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FE3B-E4B6-4BE9-B4B1-AA20BF856ACF}" type="datetime1">
              <a:rPr kumimoji="1" lang="ja-JP" altLang="en-US" smtClean="0"/>
              <a:t>2015/5/11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78098"/>
          </a:xfrm>
        </p:spPr>
        <p:txBody>
          <a:bodyPr/>
          <a:lstStyle/>
          <a:p>
            <a:r>
              <a:rPr kumimoji="1" lang="en-US" altLang="ja-JP" dirty="0" err="1" smtClean="0"/>
              <a:t>MessagePack</a:t>
            </a:r>
            <a:r>
              <a:rPr kumimoji="1" lang="en-US" altLang="ja-JP" dirty="0" smtClean="0"/>
              <a:t> vs. JSON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5754526" y="2183378"/>
            <a:ext cx="1944216" cy="369332"/>
          </a:xfrm>
          <a:prstGeom prst="rect">
            <a:avLst/>
          </a:prstGeom>
          <a:solidFill>
            <a:srgbClr val="00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msgpack</a:t>
            </a:r>
            <a:r>
              <a:rPr kumimoji="1" lang="en-US" altLang="ja-JP" dirty="0" smtClean="0"/>
              <a:t>::object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51520" y="3326214"/>
            <a:ext cx="648072" cy="369332"/>
          </a:xfrm>
          <a:prstGeom prst="rect">
            <a:avLst/>
          </a:prstGeom>
          <a:solidFill>
            <a:srgbClr val="00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nil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198836" y="3326214"/>
            <a:ext cx="1212924" cy="369332"/>
          </a:xfrm>
          <a:prstGeom prst="rect">
            <a:avLst/>
          </a:prstGeom>
          <a:solidFill>
            <a:srgbClr val="00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boolean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494980" y="3326214"/>
            <a:ext cx="780876" cy="369332"/>
          </a:xfrm>
          <a:prstGeom prst="rect">
            <a:avLst/>
          </a:prstGeom>
          <a:solidFill>
            <a:srgbClr val="00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u64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3419872" y="3326214"/>
            <a:ext cx="780876" cy="369332"/>
          </a:xfrm>
          <a:prstGeom prst="rect">
            <a:avLst/>
          </a:prstGeom>
          <a:solidFill>
            <a:srgbClr val="00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i64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427984" y="3326214"/>
            <a:ext cx="780876" cy="369332"/>
          </a:xfrm>
          <a:prstGeom prst="rect">
            <a:avLst/>
          </a:prstGeom>
          <a:solidFill>
            <a:srgbClr val="00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f64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810310" y="4326766"/>
            <a:ext cx="780876" cy="369332"/>
          </a:xfrm>
          <a:prstGeom prst="rect">
            <a:avLst/>
          </a:prstGeom>
          <a:solidFill>
            <a:srgbClr val="00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str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853818" y="4326766"/>
            <a:ext cx="780876" cy="369332"/>
          </a:xfrm>
          <a:prstGeom prst="rect">
            <a:avLst/>
          </a:prstGeom>
          <a:solidFill>
            <a:srgbClr val="00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bin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5970550" y="4335686"/>
            <a:ext cx="780876" cy="369332"/>
          </a:xfrm>
          <a:prstGeom prst="rect">
            <a:avLst/>
          </a:prstGeom>
          <a:solidFill>
            <a:srgbClr val="00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ext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7050670" y="4326766"/>
            <a:ext cx="780876" cy="369332"/>
          </a:xfrm>
          <a:prstGeom prst="rect">
            <a:avLst/>
          </a:prstGeom>
          <a:solidFill>
            <a:srgbClr val="00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array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8058782" y="4335686"/>
            <a:ext cx="780876" cy="369332"/>
          </a:xfrm>
          <a:prstGeom prst="rect">
            <a:avLst/>
          </a:prstGeom>
          <a:solidFill>
            <a:srgbClr val="00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map</a:t>
            </a:r>
            <a:endParaRPr kumimoji="1" lang="ja-JP" altLang="en-US" dirty="0"/>
          </a:p>
        </p:txBody>
      </p:sp>
      <p:sp>
        <p:nvSpPr>
          <p:cNvPr id="59" name="二等辺三角形 58"/>
          <p:cNvSpPr/>
          <p:nvPr/>
        </p:nvSpPr>
        <p:spPr>
          <a:xfrm>
            <a:off x="6499398" y="2552710"/>
            <a:ext cx="371252" cy="259754"/>
          </a:xfrm>
          <a:prstGeom prst="triangl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カギ線コネクタ 59"/>
          <p:cNvCxnSpPr>
            <a:stCxn id="49" idx="0"/>
            <a:endCxn id="59" idx="3"/>
          </p:cNvCxnSpPr>
          <p:nvPr/>
        </p:nvCxnSpPr>
        <p:spPr>
          <a:xfrm rot="5400000" flipH="1" flipV="1">
            <a:off x="3373415" y="14605"/>
            <a:ext cx="513750" cy="610946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カギ線コネクタ 60"/>
          <p:cNvCxnSpPr>
            <a:stCxn id="50" idx="0"/>
            <a:endCxn id="59" idx="3"/>
          </p:cNvCxnSpPr>
          <p:nvPr/>
        </p:nvCxnSpPr>
        <p:spPr>
          <a:xfrm rot="5400000" flipH="1" flipV="1">
            <a:off x="3988286" y="629476"/>
            <a:ext cx="513750" cy="487972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カギ線コネクタ 61"/>
          <p:cNvCxnSpPr>
            <a:stCxn id="51" idx="0"/>
            <a:endCxn id="59" idx="3"/>
          </p:cNvCxnSpPr>
          <p:nvPr/>
        </p:nvCxnSpPr>
        <p:spPr>
          <a:xfrm rot="5400000" flipH="1" flipV="1">
            <a:off x="4528346" y="1169536"/>
            <a:ext cx="513750" cy="379960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カギ線コネクタ 62"/>
          <p:cNvCxnSpPr>
            <a:stCxn id="52" idx="0"/>
            <a:endCxn id="59" idx="3"/>
          </p:cNvCxnSpPr>
          <p:nvPr/>
        </p:nvCxnSpPr>
        <p:spPr>
          <a:xfrm rot="5400000" flipH="1" flipV="1">
            <a:off x="4990792" y="1631982"/>
            <a:ext cx="513750" cy="287471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カギ線コネクタ 63"/>
          <p:cNvCxnSpPr>
            <a:stCxn id="53" idx="0"/>
            <a:endCxn id="59" idx="3"/>
          </p:cNvCxnSpPr>
          <p:nvPr/>
        </p:nvCxnSpPr>
        <p:spPr>
          <a:xfrm rot="5400000" flipH="1" flipV="1">
            <a:off x="5494848" y="2136038"/>
            <a:ext cx="513750" cy="186660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カギ線コネクタ 64"/>
          <p:cNvCxnSpPr>
            <a:stCxn id="54" idx="0"/>
            <a:endCxn id="59" idx="3"/>
          </p:cNvCxnSpPr>
          <p:nvPr/>
        </p:nvCxnSpPr>
        <p:spPr>
          <a:xfrm rot="5400000" flipH="1" flipV="1">
            <a:off x="4685735" y="2327477"/>
            <a:ext cx="1514302" cy="2484276"/>
          </a:xfrm>
          <a:prstGeom prst="bentConnector3">
            <a:avLst>
              <a:gd name="adj1" fmla="val 1980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カギ線コネクタ 65"/>
          <p:cNvCxnSpPr>
            <a:stCxn id="55" idx="0"/>
            <a:endCxn id="59" idx="3"/>
          </p:cNvCxnSpPr>
          <p:nvPr/>
        </p:nvCxnSpPr>
        <p:spPr>
          <a:xfrm rot="5400000" flipH="1" flipV="1">
            <a:off x="5207489" y="2849231"/>
            <a:ext cx="1514302" cy="1440768"/>
          </a:xfrm>
          <a:prstGeom prst="bentConnector3">
            <a:avLst>
              <a:gd name="adj1" fmla="val 1980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カギ線コネクタ 66"/>
          <p:cNvCxnSpPr>
            <a:stCxn id="56" idx="0"/>
            <a:endCxn id="59" idx="3"/>
          </p:cNvCxnSpPr>
          <p:nvPr/>
        </p:nvCxnSpPr>
        <p:spPr>
          <a:xfrm rot="5400000" flipH="1" flipV="1">
            <a:off x="5761395" y="3412057"/>
            <a:ext cx="1523222" cy="324036"/>
          </a:xfrm>
          <a:prstGeom prst="bentConnector3">
            <a:avLst>
              <a:gd name="adj1" fmla="val 2040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カギ線コネクタ 67"/>
          <p:cNvCxnSpPr>
            <a:stCxn id="57" idx="0"/>
            <a:endCxn id="59" idx="3"/>
          </p:cNvCxnSpPr>
          <p:nvPr/>
        </p:nvCxnSpPr>
        <p:spPr>
          <a:xfrm rot="16200000" flipV="1">
            <a:off x="6305915" y="3191573"/>
            <a:ext cx="1514302" cy="756084"/>
          </a:xfrm>
          <a:prstGeom prst="bentConnector3">
            <a:avLst>
              <a:gd name="adj1" fmla="val 1980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カギ線コネクタ 68"/>
          <p:cNvCxnSpPr>
            <a:stCxn id="58" idx="0"/>
            <a:endCxn id="59" idx="3"/>
          </p:cNvCxnSpPr>
          <p:nvPr/>
        </p:nvCxnSpPr>
        <p:spPr>
          <a:xfrm rot="16200000" flipV="1">
            <a:off x="6805511" y="2691977"/>
            <a:ext cx="1523222" cy="1764196"/>
          </a:xfrm>
          <a:prstGeom prst="bentConnector3">
            <a:avLst>
              <a:gd name="adj1" fmla="val 2040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カギ線コネクタ 69"/>
          <p:cNvCxnSpPr>
            <a:stCxn id="57" idx="2"/>
            <a:endCxn id="48" idx="3"/>
          </p:cNvCxnSpPr>
          <p:nvPr/>
        </p:nvCxnSpPr>
        <p:spPr>
          <a:xfrm rot="5400000" flipH="1" flipV="1">
            <a:off x="6405898" y="3403254"/>
            <a:ext cx="2328054" cy="257634"/>
          </a:xfrm>
          <a:prstGeom prst="bentConnector4">
            <a:avLst>
              <a:gd name="adj1" fmla="val -9819"/>
              <a:gd name="adj2" fmla="val 618862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7698742" y="2132856"/>
            <a:ext cx="29055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*</a:t>
            </a:r>
            <a:endParaRPr kumimoji="1" lang="ja-JP" altLang="en-US" sz="1600" dirty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8481850" y="3205161"/>
            <a:ext cx="29055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*</a:t>
            </a:r>
            <a:endParaRPr kumimoji="1" lang="ja-JP" altLang="en-US" sz="1600" dirty="0"/>
          </a:p>
        </p:txBody>
      </p:sp>
      <p:sp>
        <p:nvSpPr>
          <p:cNvPr id="80" name="角丸四角形吹き出し 79"/>
          <p:cNvSpPr/>
          <p:nvPr/>
        </p:nvSpPr>
        <p:spPr>
          <a:xfrm>
            <a:off x="5247667" y="3374438"/>
            <a:ext cx="1384846" cy="263437"/>
          </a:xfrm>
          <a:prstGeom prst="wedgeRoundRectCallout">
            <a:avLst>
              <a:gd name="adj1" fmla="val -55780"/>
              <a:gd name="adj2" fmla="val 17927"/>
              <a:gd name="adj3" fmla="val 16667"/>
            </a:avLst>
          </a:prstGeom>
          <a:solidFill>
            <a:srgbClr val="FF99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double, float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7216104" y="3258868"/>
            <a:ext cx="1265746" cy="369332"/>
          </a:xfrm>
          <a:prstGeom prst="rect">
            <a:avLst/>
          </a:prstGeom>
          <a:solidFill>
            <a:srgbClr val="00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object_kv</a:t>
            </a:r>
            <a:endParaRPr kumimoji="1" lang="ja-JP" altLang="en-US" dirty="0"/>
          </a:p>
        </p:txBody>
      </p:sp>
      <p:cxnSp>
        <p:nvCxnSpPr>
          <p:cNvPr id="82" name="直線矢印コネクタ 81"/>
          <p:cNvCxnSpPr/>
          <p:nvPr/>
        </p:nvCxnSpPr>
        <p:spPr>
          <a:xfrm flipV="1">
            <a:off x="7569925" y="2552711"/>
            <a:ext cx="0" cy="7061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/>
          <p:cNvCxnSpPr/>
          <p:nvPr/>
        </p:nvCxnSpPr>
        <p:spPr>
          <a:xfrm flipV="1">
            <a:off x="7341505" y="2552711"/>
            <a:ext cx="0" cy="7061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/>
          <p:cNvSpPr txBox="1"/>
          <p:nvPr/>
        </p:nvSpPr>
        <p:spPr>
          <a:xfrm>
            <a:off x="6925549" y="2564904"/>
            <a:ext cx="64437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key</a:t>
            </a:r>
            <a:endParaRPr kumimoji="1" lang="ja-JP" altLang="en-US" sz="1600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7558422" y="2564904"/>
            <a:ext cx="64437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 smtClean="0"/>
              <a:t>val</a:t>
            </a:r>
            <a:endParaRPr kumimoji="1" lang="ja-JP" altLang="en-US" sz="1600" dirty="0"/>
          </a:p>
        </p:txBody>
      </p:sp>
      <p:cxnSp>
        <p:nvCxnSpPr>
          <p:cNvPr id="86" name="カギ線コネクタ 85"/>
          <p:cNvCxnSpPr>
            <a:stCxn id="58" idx="3"/>
            <a:endCxn id="81" idx="3"/>
          </p:cNvCxnSpPr>
          <p:nvPr/>
        </p:nvCxnSpPr>
        <p:spPr>
          <a:xfrm flipH="1" flipV="1">
            <a:off x="8481850" y="3443534"/>
            <a:ext cx="357808" cy="1076818"/>
          </a:xfrm>
          <a:prstGeom prst="bentConnector3">
            <a:avLst>
              <a:gd name="adj1" fmla="val -27685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91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/>
          <a:p>
            <a:r>
              <a:rPr lang="en-US" altLang="ja-JP" sz="3200" dirty="0" err="1" smtClean="0"/>
              <a:t>MessagePack</a:t>
            </a:r>
            <a:r>
              <a:rPr lang="en-US" altLang="ja-JP" sz="3200" dirty="0" smtClean="0"/>
              <a:t>/</a:t>
            </a:r>
            <a:r>
              <a:rPr lang="en-US" altLang="ja-JP" sz="3200" dirty="0" err="1" smtClean="0"/>
              <a:t>Boost.Serialization</a:t>
            </a:r>
            <a:endParaRPr kumimoji="1" lang="ja-JP" altLang="en-US" sz="320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62E9-2FCB-43E3-A5A3-0442C68E9D07}" type="datetime1">
              <a:rPr kumimoji="1" lang="ja-JP" altLang="en-US" smtClean="0"/>
              <a:t>2015/5/11</a:t>
            </a:fld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  <p:sp>
        <p:nvSpPr>
          <p:cNvPr id="20" name="フッター プレースホルダー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 dirty="0"/>
          </a:p>
        </p:txBody>
      </p:sp>
      <p:sp>
        <p:nvSpPr>
          <p:cNvPr id="8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8147248" cy="5616624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dirty="0"/>
              <a:t>The goals of the </a:t>
            </a:r>
            <a:r>
              <a:rPr lang="en-US" altLang="ja-JP" dirty="0" err="1"/>
              <a:t>msgpack</a:t>
            </a:r>
            <a:r>
              <a:rPr lang="en-US" altLang="ja-JP" dirty="0"/>
              <a:t> and the </a:t>
            </a:r>
            <a:r>
              <a:rPr lang="en-US" altLang="ja-JP" dirty="0" err="1"/>
              <a:t>Boost.Serialization</a:t>
            </a:r>
            <a:r>
              <a:rPr lang="en-US" altLang="ja-JP" dirty="0"/>
              <a:t> are different.</a:t>
            </a:r>
          </a:p>
          <a:p>
            <a:pPr lvl="1"/>
            <a:r>
              <a:rPr lang="en-US" altLang="ja-JP" dirty="0" err="1"/>
              <a:t>msgpack</a:t>
            </a:r>
            <a:r>
              <a:rPr lang="en-US" altLang="ja-JP" dirty="0"/>
              <a:t>: Interexchange the data with</a:t>
            </a:r>
            <a:br>
              <a:rPr lang="en-US" altLang="ja-JP" dirty="0"/>
            </a:br>
            <a:r>
              <a:rPr lang="en-US" altLang="ja-JP" dirty="0"/>
              <a:t>different programming languages.</a:t>
            </a:r>
          </a:p>
          <a:p>
            <a:pPr lvl="1"/>
            <a:endParaRPr lang="en-US" altLang="ja-JP" dirty="0" smtClean="0"/>
          </a:p>
          <a:p>
            <a:pPr lvl="1"/>
            <a:r>
              <a:rPr lang="en-US" altLang="ja-JP" dirty="0" err="1" smtClean="0"/>
              <a:t>Boost.Serialization</a:t>
            </a:r>
            <a:r>
              <a:rPr lang="en-US" altLang="ja-JP" dirty="0"/>
              <a:t>: Serialize every data and relations.</a:t>
            </a:r>
            <a:br>
              <a:rPr lang="en-US" altLang="ja-JP" dirty="0"/>
            </a:br>
            <a:r>
              <a:rPr lang="en-US" altLang="ja-JP" dirty="0"/>
              <a:t> e.g.) </a:t>
            </a:r>
            <a:r>
              <a:rPr lang="en-US" altLang="ja-JP" dirty="0" err="1"/>
              <a:t>shared_ptr</a:t>
            </a:r>
            <a:endParaRPr lang="ja-JP" altLang="en-US" dirty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err="1" smtClean="0"/>
              <a:t>msgpack</a:t>
            </a:r>
            <a:r>
              <a:rPr kumimoji="1" lang="en-US" altLang="ja-JP" dirty="0" smtClean="0"/>
              <a:t> can be used as a portable binary archive of the </a:t>
            </a:r>
            <a:r>
              <a:rPr kumimoji="1" lang="en-US" altLang="ja-JP" dirty="0" err="1" smtClean="0"/>
              <a:t>Boost.Serialization</a:t>
            </a:r>
            <a:r>
              <a:rPr kumimoji="1" lang="en-US" altLang="ja-JP" dirty="0" smtClean="0"/>
              <a:t>.</a:t>
            </a:r>
          </a:p>
          <a:p>
            <a:pPr lvl="1"/>
            <a:r>
              <a:rPr lang="en-US" altLang="ja-JP" sz="2000" dirty="0">
                <a:hlinkClick r:id="rId3"/>
              </a:rPr>
              <a:t>https://</a:t>
            </a:r>
            <a:r>
              <a:rPr lang="en-US" altLang="ja-JP" sz="2000" dirty="0" smtClean="0">
                <a:hlinkClick r:id="rId3"/>
              </a:rPr>
              <a:t>github.com/redboltz/rui/tree/support_boost_1_57_0</a:t>
            </a:r>
            <a:endParaRPr lang="en-US" altLang="ja-JP" sz="2000" dirty="0" smtClean="0"/>
          </a:p>
          <a:p>
            <a:pPr lvl="2"/>
            <a:r>
              <a:rPr lang="en-US" altLang="ja-JP" sz="1600" b="1" dirty="0" smtClean="0"/>
              <a:t>Forked from </a:t>
            </a:r>
            <a:r>
              <a:rPr lang="en-US" altLang="ja-JP" sz="1600" b="1" dirty="0" err="1" smtClean="0"/>
              <a:t>Norihisa</a:t>
            </a:r>
            <a:r>
              <a:rPr lang="en-US" altLang="ja-JP" sz="1600" b="1" dirty="0" smtClean="0"/>
              <a:t> Fujita’s implementation</a:t>
            </a:r>
            <a:endParaRPr kumimoji="1" lang="en-US" altLang="ja-JP" sz="1600" dirty="0" smtClean="0"/>
          </a:p>
        </p:txBody>
      </p:sp>
      <p:sp>
        <p:nvSpPr>
          <p:cNvPr id="3" name="正方形/長方形 2"/>
          <p:cNvSpPr/>
          <p:nvPr/>
        </p:nvSpPr>
        <p:spPr>
          <a:xfrm>
            <a:off x="5940152" y="2420888"/>
            <a:ext cx="1008112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C++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7236296" y="2168860"/>
            <a:ext cx="1368152" cy="43204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msgpack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6876256" y="1628800"/>
            <a:ext cx="1008112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ruby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7956376" y="2796530"/>
            <a:ext cx="1008112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python</a:t>
            </a:r>
            <a:endParaRPr kumimoji="1" lang="ja-JP" altLang="en-US" dirty="0"/>
          </a:p>
        </p:txBody>
      </p:sp>
      <p:cxnSp>
        <p:nvCxnSpPr>
          <p:cNvPr id="9" name="直線コネクタ 8"/>
          <p:cNvCxnSpPr>
            <a:stCxn id="3" idx="3"/>
            <a:endCxn id="4" idx="1"/>
          </p:cNvCxnSpPr>
          <p:nvPr/>
        </p:nvCxnSpPr>
        <p:spPr>
          <a:xfrm flipV="1">
            <a:off x="6948264" y="2384884"/>
            <a:ext cx="288032" cy="216024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endCxn id="11" idx="2"/>
          </p:cNvCxnSpPr>
          <p:nvPr/>
        </p:nvCxnSpPr>
        <p:spPr>
          <a:xfrm flipH="1" flipV="1">
            <a:off x="7380312" y="1988840"/>
            <a:ext cx="144016" cy="180020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stCxn id="12" idx="0"/>
          </p:cNvCxnSpPr>
          <p:nvPr/>
        </p:nvCxnSpPr>
        <p:spPr>
          <a:xfrm flipH="1" flipV="1">
            <a:off x="8100392" y="2600908"/>
            <a:ext cx="360040" cy="195622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3707904" y="3645024"/>
            <a:ext cx="1728192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shared_ptr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3707904" y="4149080"/>
            <a:ext cx="1728192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shared_ptr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3707904" y="4602882"/>
            <a:ext cx="1728192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shared_ptr</a:t>
            </a:r>
            <a:endParaRPr kumimoji="1" lang="ja-JP" altLang="en-US" dirty="0"/>
          </a:p>
        </p:txBody>
      </p:sp>
      <p:sp>
        <p:nvSpPr>
          <p:cNvPr id="29" name="角丸四角形 28"/>
          <p:cNvSpPr/>
          <p:nvPr/>
        </p:nvSpPr>
        <p:spPr>
          <a:xfrm>
            <a:off x="5808476" y="3882802"/>
            <a:ext cx="707740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42</a:t>
            </a:r>
            <a:endParaRPr kumimoji="1" lang="ja-JP" altLang="en-US" dirty="0"/>
          </a:p>
        </p:txBody>
      </p:sp>
      <p:sp>
        <p:nvSpPr>
          <p:cNvPr id="30" name="角丸四角形 29"/>
          <p:cNvSpPr/>
          <p:nvPr/>
        </p:nvSpPr>
        <p:spPr>
          <a:xfrm>
            <a:off x="5808476" y="4458866"/>
            <a:ext cx="707740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42</a:t>
            </a:r>
            <a:endParaRPr kumimoji="1" lang="ja-JP" altLang="en-US" dirty="0"/>
          </a:p>
        </p:txBody>
      </p:sp>
      <p:cxnSp>
        <p:nvCxnSpPr>
          <p:cNvPr id="31" name="直線コネクタ 30"/>
          <p:cNvCxnSpPr>
            <a:stCxn id="26" idx="3"/>
            <a:endCxn id="29" idx="1"/>
          </p:cNvCxnSpPr>
          <p:nvPr/>
        </p:nvCxnSpPr>
        <p:spPr>
          <a:xfrm>
            <a:off x="5436096" y="3825044"/>
            <a:ext cx="372380" cy="2737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endCxn id="29" idx="1"/>
          </p:cNvCxnSpPr>
          <p:nvPr/>
        </p:nvCxnSpPr>
        <p:spPr>
          <a:xfrm flipV="1">
            <a:off x="5436096" y="4098826"/>
            <a:ext cx="372380" cy="2302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28" idx="3"/>
            <a:endCxn id="30" idx="1"/>
          </p:cNvCxnSpPr>
          <p:nvPr/>
        </p:nvCxnSpPr>
        <p:spPr>
          <a:xfrm flipV="1">
            <a:off x="5436096" y="4674890"/>
            <a:ext cx="372380" cy="10801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6513512" y="4401641"/>
            <a:ext cx="434752" cy="0"/>
          </a:xfrm>
          <a:prstGeom prst="line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44"/>
          <p:cNvSpPr/>
          <p:nvPr/>
        </p:nvSpPr>
        <p:spPr>
          <a:xfrm>
            <a:off x="6984268" y="4134601"/>
            <a:ext cx="2124236" cy="54028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Boost.Serialization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format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468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78098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Supporte</a:t>
            </a:r>
            <a:r>
              <a:rPr lang="en-US" altLang="ja-JP" dirty="0" smtClean="0"/>
              <a:t>d Programming Languages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AE4D-4393-4208-BE10-2A8A34378194}" type="datetime1">
              <a:rPr kumimoji="1" lang="ja-JP" altLang="en-US" smtClean="0"/>
              <a:t>2015/5/11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721" b="53523"/>
          <a:stretch/>
        </p:blipFill>
        <p:spPr bwMode="auto">
          <a:xfrm>
            <a:off x="755576" y="692696"/>
            <a:ext cx="3984061" cy="5616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09" r="63570" b="389"/>
          <a:stretch/>
        </p:blipFill>
        <p:spPr bwMode="auto">
          <a:xfrm>
            <a:off x="4585614" y="692696"/>
            <a:ext cx="3801386" cy="612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825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角丸四角形 11"/>
          <p:cNvSpPr/>
          <p:nvPr/>
        </p:nvSpPr>
        <p:spPr>
          <a:xfrm>
            <a:off x="611560" y="4094214"/>
            <a:ext cx="8208912" cy="93610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611560" y="5445224"/>
            <a:ext cx="8208912" cy="64807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角丸四角形 2"/>
          <p:cNvSpPr/>
          <p:nvPr/>
        </p:nvSpPr>
        <p:spPr>
          <a:xfrm>
            <a:off x="611560" y="2708920"/>
            <a:ext cx="8208912" cy="93610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/>
          <a:p>
            <a:r>
              <a:rPr lang="en-US" altLang="ja-JP" sz="3200" dirty="0" smtClean="0"/>
              <a:t>Pack/Unpack</a:t>
            </a:r>
            <a:endParaRPr kumimoji="1" lang="ja-JP" altLang="en-US" sz="320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62E9-2FCB-43E3-A5A3-0442C68E9D07}" type="datetime1">
              <a:rPr kumimoji="1" lang="ja-JP" altLang="en-US" smtClean="0"/>
              <a:t>2015/5/11</a:t>
            </a:fld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179512" y="1052736"/>
            <a:ext cx="8856984" cy="5400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#include &lt;tuple&gt;</a:t>
            </a:r>
          </a:p>
          <a:p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#include &lt;string&gt;</a:t>
            </a:r>
          </a:p>
          <a:p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#</a:t>
            </a:r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include &lt;</a:t>
            </a:r>
            <a:r>
              <a:rPr lang="en-US" altLang="ja-JP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sstream</a:t>
            </a:r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&gt;</a:t>
            </a:r>
          </a:p>
          <a:p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#</a:t>
            </a:r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include &lt;msgpack.hpp&gt;</a:t>
            </a:r>
          </a:p>
          <a:p>
            <a:endParaRPr lang="en-US" altLang="ja-JP" dirty="0" smtClean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int</a:t>
            </a:r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main() {</a:t>
            </a:r>
          </a:p>
          <a:p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auto t1 = </a:t>
            </a:r>
            <a:r>
              <a:rPr lang="en-US" altLang="ja-JP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std</a:t>
            </a:r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::</a:t>
            </a:r>
            <a:r>
              <a:rPr lang="en-US" altLang="ja-JP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make_tuple</a:t>
            </a:r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("hello", true, 42, 12.3);</a:t>
            </a:r>
          </a:p>
          <a:p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</a:t>
            </a:r>
            <a:r>
              <a:rPr lang="en-US" altLang="ja-JP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std</a:t>
            </a:r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::</a:t>
            </a:r>
            <a:r>
              <a:rPr lang="en-US" altLang="ja-JP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stringstream</a:t>
            </a:r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ss</a:t>
            </a:r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;</a:t>
            </a:r>
          </a:p>
          <a:p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</a:t>
            </a:r>
            <a:r>
              <a:rPr lang="en-US" altLang="ja-JP" dirty="0" smtClean="0">
                <a:solidFill>
                  <a:srgbClr val="3366F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msgpack::pack</a:t>
            </a:r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</a:t>
            </a:r>
            <a:r>
              <a:rPr lang="en-US" altLang="ja-JP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ss</a:t>
            </a:r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, t1);</a:t>
            </a:r>
          </a:p>
          <a:p>
            <a:endParaRPr lang="en-US" altLang="ja-JP" dirty="0" smtClean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endParaRPr lang="en-US" altLang="ja-JP" dirty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</a:t>
            </a:r>
            <a:r>
              <a:rPr lang="en-US" altLang="ja-JP" dirty="0" smtClean="0">
                <a:solidFill>
                  <a:srgbClr val="3366F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msgpack::unpacked</a:t>
            </a:r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unpacked</a:t>
            </a:r>
            <a:endParaRPr lang="en-US" altLang="ja-JP" dirty="0" smtClean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  = </a:t>
            </a:r>
            <a:r>
              <a:rPr lang="en-US" altLang="ja-JP" dirty="0" smtClean="0">
                <a:solidFill>
                  <a:srgbClr val="3366F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msgpack::unpack</a:t>
            </a:r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</a:t>
            </a:r>
            <a:r>
              <a:rPr lang="en-US" altLang="ja-JP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ss.str</a:t>
            </a:r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().data(), </a:t>
            </a:r>
            <a:r>
              <a:rPr lang="en-US" altLang="ja-JP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ss.str</a:t>
            </a:r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().size());</a:t>
            </a:r>
          </a:p>
          <a:p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</a:t>
            </a:r>
            <a:r>
              <a:rPr lang="en-US" altLang="ja-JP" dirty="0" smtClean="0">
                <a:solidFill>
                  <a:srgbClr val="3366F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msgpack::object</a:t>
            </a:r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obj</a:t>
            </a:r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= </a:t>
            </a:r>
            <a:r>
              <a:rPr lang="en-US" altLang="ja-JP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unpacked.get</a:t>
            </a:r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();</a:t>
            </a:r>
          </a:p>
          <a:p>
            <a:endParaRPr lang="en-US" altLang="ja-JP" dirty="0" smtClean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endParaRPr lang="en-US" altLang="ja-JP" dirty="0" smtClean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auto t2 = obj.</a:t>
            </a:r>
            <a:r>
              <a:rPr lang="en-US" altLang="ja-JP" dirty="0" smtClean="0">
                <a:solidFill>
                  <a:srgbClr val="3366F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as</a:t>
            </a:r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&lt;</a:t>
            </a:r>
            <a:r>
              <a:rPr lang="en-US" altLang="ja-JP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std</a:t>
            </a:r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::tuple&lt;</a:t>
            </a:r>
            <a:r>
              <a:rPr lang="en-US" altLang="ja-JP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std</a:t>
            </a:r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::string, </a:t>
            </a:r>
            <a:r>
              <a:rPr lang="en-US" altLang="ja-JP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bool</a:t>
            </a:r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, </a:t>
            </a:r>
            <a:r>
              <a:rPr lang="en-US" altLang="ja-JP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int</a:t>
            </a:r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, double&gt;&gt;();</a:t>
            </a:r>
          </a:p>
          <a:p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assert(t1 == t2);</a:t>
            </a:r>
          </a:p>
          <a:p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}</a:t>
            </a:r>
          </a:p>
          <a:p>
            <a:endParaRPr lang="en-US" altLang="ja-JP" dirty="0" smtClean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</p:txBody>
      </p:sp>
      <p:sp>
        <p:nvSpPr>
          <p:cNvPr id="19" name="角丸四角形吹き出し 18"/>
          <p:cNvSpPr/>
          <p:nvPr/>
        </p:nvSpPr>
        <p:spPr>
          <a:xfrm>
            <a:off x="4067944" y="3165047"/>
            <a:ext cx="4680520" cy="696001"/>
          </a:xfrm>
          <a:prstGeom prst="wedgeRoundRectCallout">
            <a:avLst>
              <a:gd name="adj1" fmla="val -67620"/>
              <a:gd name="adj2" fmla="val -53523"/>
              <a:gd name="adj3" fmla="val 16667"/>
            </a:avLst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You can use any types that have </a:t>
            </a:r>
            <a:b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the member function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write(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const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char*,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std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::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size_t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);</a:t>
            </a:r>
            <a:endParaRPr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0" name="フッター プレースホルダー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7236296" y="2564904"/>
            <a:ext cx="1440160" cy="348000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packing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7308304" y="3933056"/>
            <a:ext cx="1440160" cy="348000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unpacking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7308304" y="5150052"/>
            <a:ext cx="1440160" cy="367180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convering</a:t>
            </a:r>
            <a:endParaRPr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386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/>
          <a:p>
            <a:r>
              <a:rPr lang="en-US" altLang="ja-JP" sz="3200" dirty="0" smtClean="0"/>
              <a:t>Stream Deserialization</a:t>
            </a:r>
            <a:endParaRPr kumimoji="1" lang="ja-JP" altLang="en-US" sz="320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62E9-2FCB-43E3-A5A3-0442C68E9D07}" type="datetime1">
              <a:rPr kumimoji="1" lang="ja-JP" altLang="en-US" smtClean="0"/>
              <a:t>2015/5/11</a:t>
            </a:fld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395536" y="1052736"/>
            <a:ext cx="8424936" cy="309634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class unpacker {</a:t>
            </a:r>
          </a:p>
          <a:p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public</a:t>
            </a:r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:</a:t>
            </a:r>
          </a:p>
          <a:p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// Constructor is omitted in this presentation</a:t>
            </a:r>
          </a:p>
          <a:p>
            <a:endParaRPr lang="en-US" altLang="ja-JP" dirty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void </a:t>
            </a:r>
            <a:r>
              <a:rPr lang="en-US" altLang="ja-JP" dirty="0" err="1">
                <a:solidFill>
                  <a:srgbClr val="3366F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reserve_buffer</a:t>
            </a:r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</a:t>
            </a:r>
            <a:r>
              <a:rPr lang="en-US" altLang="ja-JP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std</a:t>
            </a:r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::</a:t>
            </a:r>
            <a:r>
              <a:rPr lang="en-US" altLang="ja-JP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size_t</a:t>
            </a:r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size);</a:t>
            </a:r>
            <a:endParaRPr lang="en-US" altLang="ja-JP" dirty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char* </a:t>
            </a:r>
            <a:r>
              <a:rPr lang="en-US" altLang="ja-JP" dirty="0">
                <a:solidFill>
                  <a:srgbClr val="3366F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buffer</a:t>
            </a:r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();</a:t>
            </a:r>
          </a:p>
          <a:p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void </a:t>
            </a:r>
            <a:r>
              <a:rPr lang="en-US" altLang="ja-JP" dirty="0" err="1">
                <a:solidFill>
                  <a:srgbClr val="3366F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buffer_consumed</a:t>
            </a:r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</a:t>
            </a:r>
            <a:r>
              <a:rPr lang="en-US" altLang="ja-JP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std</a:t>
            </a:r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::</a:t>
            </a:r>
            <a:r>
              <a:rPr lang="en-US" altLang="ja-JP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size_t</a:t>
            </a:r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size);</a:t>
            </a:r>
          </a:p>
          <a:p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</a:t>
            </a:r>
            <a:r>
              <a:rPr lang="en-US" altLang="ja-JP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bool</a:t>
            </a:r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3366F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next</a:t>
            </a:r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(unpacked&amp; result);</a:t>
            </a:r>
          </a:p>
          <a:p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};</a:t>
            </a:r>
            <a:endParaRPr lang="en-US" altLang="ja-JP" dirty="0" smtClean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</p:txBody>
      </p:sp>
      <p:sp>
        <p:nvSpPr>
          <p:cNvPr id="20" name="フッター プレースホルダー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Copyright OGIS-RI 2015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450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5265</TotalTime>
  <Words>4121</Words>
  <Application>Microsoft Office PowerPoint</Application>
  <PresentationFormat>画面に合わせる (4:3)</PresentationFormat>
  <Paragraphs>875</Paragraphs>
  <Slides>27</Slides>
  <Notes>26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5" baseType="lpstr">
      <vt:lpstr>DejaVu Sans</vt:lpstr>
      <vt:lpstr>ＭＳ Ｐゴシック</vt:lpstr>
      <vt:lpstr>ＭＳ ゴシック</vt:lpstr>
      <vt:lpstr>メイリオ</vt:lpstr>
      <vt:lpstr>Arial</vt:lpstr>
      <vt:lpstr>Calibri</vt:lpstr>
      <vt:lpstr>Consolas</vt:lpstr>
      <vt:lpstr>Office テーマ</vt:lpstr>
      <vt:lpstr>MessagePack(msgpack):  A Compact and Fast Serialization Library</vt:lpstr>
      <vt:lpstr>About me</vt:lpstr>
      <vt:lpstr>What is MessagePack?</vt:lpstr>
      <vt:lpstr>MessagePack vs. JSON</vt:lpstr>
      <vt:lpstr>MessagePack vs. JSON</vt:lpstr>
      <vt:lpstr>MessagePack/Boost.Serialization</vt:lpstr>
      <vt:lpstr>Supported Programming Languages</vt:lpstr>
      <vt:lpstr>Pack/Unpack</vt:lpstr>
      <vt:lpstr>Stream Deserialization</vt:lpstr>
      <vt:lpstr>Stream Deserialization</vt:lpstr>
      <vt:lpstr>Stream Deserialization</vt:lpstr>
      <vt:lpstr>Stream Deserialization</vt:lpstr>
      <vt:lpstr>Stream Deserialization</vt:lpstr>
      <vt:lpstr>Stream Deserialization</vt:lpstr>
      <vt:lpstr>Stream Deserialization</vt:lpstr>
      <vt:lpstr>Zero-Copy Deserialization</vt:lpstr>
      <vt:lpstr>Zero copy deserialization</vt:lpstr>
      <vt:lpstr>Zero copy deserialization</vt:lpstr>
      <vt:lpstr>MessagePack Adaptors</vt:lpstr>
      <vt:lpstr>MessagePack Adaptors</vt:lpstr>
      <vt:lpstr>Thank you</vt:lpstr>
      <vt:lpstr>Extra Slides</vt:lpstr>
      <vt:lpstr>MessagePack Formats</vt:lpstr>
      <vt:lpstr>MessagePack Formats</vt:lpstr>
      <vt:lpstr>MessagePack Format</vt:lpstr>
      <vt:lpstr>MessagepPack format</vt:lpstr>
      <vt:lpstr>What is MessagePack?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C++14の</dc:title>
  <dc:creator>kondo</dc:creator>
  <cp:lastModifiedBy>Red Boltz</cp:lastModifiedBy>
  <cp:revision>302</cp:revision>
  <dcterms:created xsi:type="dcterms:W3CDTF">2014-09-13T06:39:43Z</dcterms:created>
  <dcterms:modified xsi:type="dcterms:W3CDTF">2015-05-12T05:09:40Z</dcterms:modified>
</cp:coreProperties>
</file>