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397" r:id="rId3"/>
    <p:sldId id="416" r:id="rId4"/>
    <p:sldId id="417" r:id="rId5"/>
    <p:sldId id="418" r:id="rId6"/>
    <p:sldId id="419" r:id="rId7"/>
    <p:sldId id="427" r:id="rId8"/>
    <p:sldId id="429" r:id="rId9"/>
    <p:sldId id="428" r:id="rId10"/>
    <p:sldId id="420" r:id="rId11"/>
    <p:sldId id="421" r:id="rId12"/>
    <p:sldId id="422" r:id="rId13"/>
    <p:sldId id="423" r:id="rId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FFC1"/>
    <a:srgbClr val="FF0000"/>
    <a:srgbClr val="0000FF"/>
    <a:srgbClr val="FFFFFF"/>
    <a:srgbClr val="FFFF99"/>
    <a:srgbClr val="FFE1FF"/>
    <a:srgbClr val="99FFCC"/>
    <a:srgbClr val="00800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532" autoAdjust="0"/>
    <p:restoredTop sz="89567" autoAdjust="0"/>
  </p:normalViewPr>
  <p:slideViewPr>
    <p:cSldViewPr>
      <p:cViewPr varScale="1">
        <p:scale>
          <a:sx n="89" d="100"/>
          <a:sy n="89" d="100"/>
        </p:scale>
        <p:origin x="2288" y="48"/>
      </p:cViewPr>
      <p:guideLst>
        <p:guide orient="horz" pos="2160"/>
        <p:guide pos="2880"/>
      </p:guideLst>
    </p:cSldViewPr>
  </p:slideViewPr>
  <p:notesTextViewPr>
    <p:cViewPr>
      <p:scale>
        <a:sx n="100" d="100"/>
        <a:sy n="100" d="100"/>
      </p:scale>
      <p:origin x="0" y="0"/>
    </p:cViewPr>
  </p:notesTextViewPr>
  <p:notesViewPr>
    <p:cSldViewPr>
      <p:cViewPr varScale="1">
        <p:scale>
          <a:sx n="77" d="100"/>
          <a:sy n="77" d="100"/>
        </p:scale>
        <p:origin x="-3404" y="-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9E9ECB91-2368-4D95-8A2A-FDC195D2FCA1}" type="datetimeFigureOut">
              <a:rPr lang="zh-CN" altLang="en-US"/>
              <a:pPr>
                <a:defRPr/>
              </a:pPr>
              <a:t>2023/12/1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B19FE5FA-1CBF-4577-923F-DABB3EB94E98}" type="slidenum">
              <a:rPr lang="zh-CN" altLang="en-US"/>
              <a:pPr>
                <a:defRPr/>
              </a:pPr>
              <a:t>‹#›</a:t>
            </a:fld>
            <a:endParaRPr lang="zh-CN" altLang="en-US"/>
          </a:p>
        </p:txBody>
      </p:sp>
    </p:spTree>
    <p:extLst>
      <p:ext uri="{BB962C8B-B14F-4D97-AF65-F5344CB8AC3E}">
        <p14:creationId xmlns:p14="http://schemas.microsoft.com/office/powerpoint/2010/main" val="3757123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6C5B8FF1-7AC6-4B4B-A8D9-3BA0CC17E113}" type="datetimeFigureOut">
              <a:rPr lang="zh-CN" altLang="en-US"/>
              <a:pPr>
                <a:defRPr/>
              </a:pPr>
              <a:t>2023/12/1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0ED36A11-494C-4512-A0C4-07F77C2666AD}" type="slidenum">
              <a:rPr lang="zh-CN" altLang="en-US"/>
              <a:pPr>
                <a:defRPr/>
              </a:pPr>
              <a:t>‹#›</a:t>
            </a:fld>
            <a:endParaRPr lang="zh-CN" altLang="en-US"/>
          </a:p>
        </p:txBody>
      </p:sp>
    </p:spTree>
    <p:extLst>
      <p:ext uri="{BB962C8B-B14F-4D97-AF65-F5344CB8AC3E}">
        <p14:creationId xmlns:p14="http://schemas.microsoft.com/office/powerpoint/2010/main" val="2409905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bwMode="auto">
          <a:noFill/>
          <a:ln>
            <a:solidFill>
              <a:srgbClr val="000000"/>
            </a:solidFill>
            <a:miter lim="800000"/>
            <a:headEnd/>
            <a:tailEnd/>
          </a:ln>
        </p:spPr>
      </p:sp>
      <p:sp>
        <p:nvSpPr>
          <p:cNvPr id="8194"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1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F2A2A36-8BD3-4866-A59A-AEDE2FE84F14}" type="slidenum">
              <a:rPr lang="zh-CN" altLang="en-US" smtClean="0">
                <a:ea typeface="宋体" charset="-122"/>
              </a:rPr>
              <a:pPr/>
              <a:t>1</a:t>
            </a:fld>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130425"/>
            <a:ext cx="7772400" cy="1470025"/>
          </a:xfrm>
        </p:spPr>
        <p:txBody>
          <a:bodyPr/>
          <a:lstStyle>
            <a:lvl1pPr algn="ctr">
              <a:defRPr sz="4000">
                <a:solidFill>
                  <a:schemeClr val="accent2"/>
                </a:solidFill>
              </a:defRPr>
            </a:lvl1pPr>
          </a:lstStyle>
          <a:p>
            <a:pPr lvl="0"/>
            <a:r>
              <a:rPr lang="zh-CN" altLang="en-US" noProof="0"/>
              <a:t>单击此处编辑母版标题样式</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3333CC"/>
                </a:solidFill>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bwMode="auto">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ltLang="zh-CN"/>
          </a:p>
        </p:txBody>
      </p:sp>
      <p:sp>
        <p:nvSpPr>
          <p:cNvPr id="5" name="Rectangle 5"/>
          <p:cNvSpPr>
            <a:spLocks noGrp="1" noChangeArrowheads="1"/>
          </p:cNvSpPr>
          <p:nvPr>
            <p:ph type="ftr" sz="quarter" idx="11"/>
          </p:nvPr>
        </p:nvSpPr>
        <p:spPr bwMode="auto">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6" name="Rectangle 6"/>
          <p:cNvSpPr>
            <a:spLocks noGrp="1" noChangeArrowheads="1"/>
          </p:cNvSpPr>
          <p:nvPr>
            <p:ph type="sldNum" sz="quarter" idx="12"/>
          </p:nvPr>
        </p:nvSpPr>
        <p:spPr bwMode="auto">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D62876AB-C4A0-4B05-A8AC-0735246B81FA}" type="slidenum">
              <a:rPr lang="en-US" altLang="zh-CN"/>
              <a:pPr>
                <a:defRPr/>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304800" y="1066800"/>
            <a:ext cx="8534400" cy="4953000"/>
          </a:xfrm>
        </p:spPr>
        <p:txBody>
          <a:bodyPr/>
          <a:lstStyle>
            <a:lvl1pPr marL="342900" indent="-342900">
              <a:buFont typeface="Wingdings" panose="05000000000000000000" pitchFamily="2" charset="2"/>
              <a:buChar char=""/>
              <a:defRPr>
                <a:solidFill>
                  <a:srgbClr val="0000FF"/>
                </a:solidFill>
                <a:latin typeface="楷体" panose="02010609060101010101" pitchFamily="49" charset="-122"/>
                <a:ea typeface="楷体" panose="02010609060101010101" pitchFamily="49" charset="-122"/>
              </a:defRPr>
            </a:lvl1pPr>
            <a:lvl2pPr marL="742950" indent="-285750">
              <a:buFont typeface="Wingdings" panose="05000000000000000000" pitchFamily="2" charset="2"/>
              <a:buChar char=""/>
              <a:defRPr>
                <a:solidFill>
                  <a:srgbClr val="0000FF"/>
                </a:solidFill>
                <a:latin typeface="楷体" panose="02010609060101010101" pitchFamily="49" charset="-122"/>
                <a:ea typeface="楷体" panose="02010609060101010101" pitchFamily="49" charset="-122"/>
              </a:defRPr>
            </a:lvl2pPr>
            <a:lvl3pPr marL="1143000" indent="-228600">
              <a:buFont typeface="Wingdings" panose="05000000000000000000" pitchFamily="2" charset="2"/>
              <a:buChar char=""/>
              <a:defRPr sz="2400">
                <a:solidFill>
                  <a:srgbClr val="0000FF"/>
                </a:solidFill>
                <a:latin typeface="楷体" panose="02010609060101010101" pitchFamily="49" charset="-122"/>
                <a:ea typeface="楷体" panose="02010609060101010101" pitchFamily="49" charset="-122"/>
              </a:defRPr>
            </a:lvl3pPr>
            <a:lvl4pPr marL="1600200" indent="-228600">
              <a:buFont typeface="Wingdings" panose="05000000000000000000" pitchFamily="2" charset="2"/>
              <a:buChar char=""/>
              <a:defRPr>
                <a:solidFill>
                  <a:srgbClr val="0000FF"/>
                </a:solidFill>
                <a:latin typeface="楷体" panose="02010609060101010101" pitchFamily="49" charset="-122"/>
                <a:ea typeface="楷体" panose="02010609060101010101" pitchFamily="49" charset="-122"/>
              </a:defRPr>
            </a:lvl4pPr>
            <a:lvl5pPr marL="2057400" indent="-228600">
              <a:buFont typeface="Wingdings" panose="05000000000000000000" pitchFamily="2" charset="2"/>
              <a:buChar char=""/>
              <a:defRPr>
                <a:solidFill>
                  <a:srgbClr val="0000FF"/>
                </a:solidFill>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228600"/>
            <a:ext cx="79248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4800" y="1143000"/>
            <a:ext cx="8534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8"/>
          <p:cNvSpPr txBox="1">
            <a:spLocks noChangeArrowheads="1"/>
          </p:cNvSpPr>
          <p:nvPr userDrawn="1"/>
        </p:nvSpPr>
        <p:spPr bwMode="auto">
          <a:xfrm>
            <a:off x="285750" y="6415088"/>
            <a:ext cx="466725" cy="369887"/>
          </a:xfrm>
          <a:prstGeom prst="rect">
            <a:avLst/>
          </a:prstGeom>
          <a:noFill/>
          <a:ln>
            <a:noFill/>
          </a:ln>
          <a:effec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fld id="{15CCC3AA-6D20-43B1-A927-2DFA90FA04E9}" type="slidenum">
              <a:rPr lang="en-US" altLang="zh-CN" smtClean="0">
                <a:solidFill>
                  <a:srgbClr val="FFFF99"/>
                </a:solidFill>
              </a:rPr>
              <a:pPr eaLnBrk="1" hangingPunct="1">
                <a:defRPr/>
              </a:pPr>
              <a:t>‹#›</a:t>
            </a:fld>
            <a:endParaRPr lang="en-US" altLang="zh-CN" dirty="0">
              <a:solidFill>
                <a:srgbClr val="FFFF99"/>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ransition/>
  <p:txStyles>
    <p:titleStyle>
      <a:lvl1pPr algn="r" rtl="0" eaLnBrk="0" fontAlgn="base" hangingPunct="0">
        <a:spcBef>
          <a:spcPct val="0"/>
        </a:spcBef>
        <a:spcAft>
          <a:spcPct val="0"/>
        </a:spcAft>
        <a:defRPr sz="2800" b="1">
          <a:solidFill>
            <a:srgbClr val="FFFF00"/>
          </a:solidFill>
          <a:latin typeface="+mj-lt"/>
          <a:ea typeface="+mj-ea"/>
          <a:cs typeface="+mj-cs"/>
        </a:defRPr>
      </a:lvl1pPr>
      <a:lvl2pPr algn="r" rtl="0" eaLnBrk="0" fontAlgn="base" hangingPunct="0">
        <a:spcBef>
          <a:spcPct val="0"/>
        </a:spcBef>
        <a:spcAft>
          <a:spcPct val="0"/>
        </a:spcAft>
        <a:defRPr sz="2800" b="1">
          <a:solidFill>
            <a:srgbClr val="FFFF00"/>
          </a:solidFill>
          <a:latin typeface="Arial" pitchFamily="34" charset="0"/>
          <a:ea typeface="黑体" pitchFamily="49" charset="-122"/>
        </a:defRPr>
      </a:lvl2pPr>
      <a:lvl3pPr algn="r" rtl="0" eaLnBrk="0" fontAlgn="base" hangingPunct="0">
        <a:spcBef>
          <a:spcPct val="0"/>
        </a:spcBef>
        <a:spcAft>
          <a:spcPct val="0"/>
        </a:spcAft>
        <a:defRPr sz="2800" b="1">
          <a:solidFill>
            <a:srgbClr val="FFFF00"/>
          </a:solidFill>
          <a:latin typeface="Arial" pitchFamily="34" charset="0"/>
          <a:ea typeface="黑体" pitchFamily="49" charset="-122"/>
        </a:defRPr>
      </a:lvl3pPr>
      <a:lvl4pPr algn="r" rtl="0" eaLnBrk="0" fontAlgn="base" hangingPunct="0">
        <a:spcBef>
          <a:spcPct val="0"/>
        </a:spcBef>
        <a:spcAft>
          <a:spcPct val="0"/>
        </a:spcAft>
        <a:defRPr sz="2800" b="1">
          <a:solidFill>
            <a:srgbClr val="FFFF00"/>
          </a:solidFill>
          <a:latin typeface="Arial" pitchFamily="34" charset="0"/>
          <a:ea typeface="黑体" pitchFamily="49" charset="-122"/>
        </a:defRPr>
      </a:lvl4pPr>
      <a:lvl5pPr algn="r" rtl="0" eaLnBrk="0" fontAlgn="base" hangingPunct="0">
        <a:spcBef>
          <a:spcPct val="0"/>
        </a:spcBef>
        <a:spcAft>
          <a:spcPct val="0"/>
        </a:spcAft>
        <a:defRPr sz="2800" b="1">
          <a:solidFill>
            <a:srgbClr val="FFFF00"/>
          </a:solidFill>
          <a:latin typeface="Arial" pitchFamily="34" charset="0"/>
          <a:ea typeface="黑体" pitchFamily="49" charset="-122"/>
        </a:defRPr>
      </a:lvl5pPr>
      <a:lvl6pPr marL="457200" algn="r" rtl="0" fontAlgn="base">
        <a:spcBef>
          <a:spcPct val="0"/>
        </a:spcBef>
        <a:spcAft>
          <a:spcPct val="0"/>
        </a:spcAft>
        <a:defRPr sz="2800" b="1">
          <a:solidFill>
            <a:srgbClr val="FFFF00"/>
          </a:solidFill>
          <a:latin typeface="Arial" pitchFamily="34" charset="0"/>
          <a:ea typeface="黑体" pitchFamily="49" charset="-122"/>
        </a:defRPr>
      </a:lvl6pPr>
      <a:lvl7pPr marL="914400" algn="r" rtl="0" fontAlgn="base">
        <a:spcBef>
          <a:spcPct val="0"/>
        </a:spcBef>
        <a:spcAft>
          <a:spcPct val="0"/>
        </a:spcAft>
        <a:defRPr sz="2800" b="1">
          <a:solidFill>
            <a:srgbClr val="FFFF00"/>
          </a:solidFill>
          <a:latin typeface="Arial" pitchFamily="34" charset="0"/>
          <a:ea typeface="黑体" pitchFamily="49" charset="-122"/>
        </a:defRPr>
      </a:lvl7pPr>
      <a:lvl8pPr marL="1371600" algn="r" rtl="0" fontAlgn="base">
        <a:spcBef>
          <a:spcPct val="0"/>
        </a:spcBef>
        <a:spcAft>
          <a:spcPct val="0"/>
        </a:spcAft>
        <a:defRPr sz="2800" b="1">
          <a:solidFill>
            <a:srgbClr val="FFFF00"/>
          </a:solidFill>
          <a:latin typeface="Arial" pitchFamily="34" charset="0"/>
          <a:ea typeface="黑体" pitchFamily="49" charset="-122"/>
        </a:defRPr>
      </a:lvl8pPr>
      <a:lvl9pPr marL="1828800" algn="r" rtl="0" fontAlgn="base">
        <a:spcBef>
          <a:spcPct val="0"/>
        </a:spcBef>
        <a:spcAft>
          <a:spcPct val="0"/>
        </a:spcAft>
        <a:defRPr sz="2800" b="1">
          <a:solidFill>
            <a:srgbClr val="FFFF00"/>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Font typeface="Wingdings" pitchFamily="2" charset="2"/>
        <a:buChar char=":"/>
        <a:defRPr sz="3200" b="1">
          <a:solidFill>
            <a:srgbClr val="333399"/>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7"/>
        <a:defRPr sz="2800" b="1">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8"/>
        <a:defRPr sz="26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790700" y="1352550"/>
            <a:ext cx="5562600" cy="2228850"/>
          </a:xfrm>
        </p:spPr>
        <p:txBody>
          <a:bodyPr/>
          <a:lstStyle/>
          <a:p>
            <a:pPr eaLnBrk="1" hangingPunct="1">
              <a:defRPr/>
            </a:pPr>
            <a:r>
              <a:rPr lang="en-US" altLang="zh-CN" sz="4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C</a:t>
            </a:r>
            <a:r>
              <a:rPr lang="zh-CN" altLang="en-US" sz="4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语言程序编写规范</a:t>
            </a:r>
          </a:p>
        </p:txBody>
      </p:sp>
      <p:sp>
        <p:nvSpPr>
          <p:cNvPr id="7171" name="Rectangle 6"/>
          <p:cNvSpPr>
            <a:spLocks noGrp="1" noChangeArrowheads="1"/>
          </p:cNvSpPr>
          <p:nvPr>
            <p:ph type="subTitle" idx="1"/>
          </p:nvPr>
        </p:nvSpPr>
        <p:spPr>
          <a:xfrm>
            <a:off x="1600200" y="4724400"/>
            <a:ext cx="5943600" cy="533400"/>
          </a:xfrm>
        </p:spPr>
        <p:txBody>
          <a:bodyPr/>
          <a:lstStyle/>
          <a:p>
            <a:pPr eaLnBrk="1" hangingPunct="1">
              <a:lnSpc>
                <a:spcPct val="80000"/>
              </a:lnSpc>
            </a:pPr>
            <a:r>
              <a:rPr lang="en-US" altLang="zh-CN"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程序设计基础（</a:t>
            </a:r>
            <a:r>
              <a:rPr lang="en-US" altLang="zh-CN"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C</a:t>
            </a:r>
            <a:r>
              <a:rPr lang="zh-CN" altLang="en-US"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语言）</a:t>
            </a:r>
            <a:r>
              <a:rPr lang="en-US" altLang="zh-CN"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课程组 </a:t>
            </a:r>
            <a:endParaRPr lang="en-US" altLang="zh-CN"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pic>
        <p:nvPicPr>
          <p:cNvPr id="7172" name="Picture 31"/>
          <p:cNvPicPr>
            <a:picLocks noChangeAspect="1" noChangeArrowheads="1"/>
          </p:cNvPicPr>
          <p:nvPr/>
        </p:nvPicPr>
        <p:blipFill>
          <a:blip r:embed="rId3"/>
          <a:srcRect/>
          <a:stretch>
            <a:fillRect/>
          </a:stretch>
        </p:blipFill>
        <p:spPr bwMode="auto">
          <a:xfrm>
            <a:off x="6248400" y="0"/>
            <a:ext cx="2895600" cy="108585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8F3C6-5DE0-D9A7-3C9E-13D53D929941}"/>
              </a:ext>
            </a:extLst>
          </p:cNvPr>
          <p:cNvSpPr>
            <a:spLocks noGrp="1"/>
          </p:cNvSpPr>
          <p:nvPr>
            <p:ph type="title"/>
          </p:nvPr>
        </p:nvSpPr>
        <p:spPr/>
        <p:txBody>
          <a:bodyPr/>
          <a:lstStyle/>
          <a:p>
            <a:r>
              <a:rPr lang="en-US" altLang="zh-CN" dirty="0"/>
              <a:t>C</a:t>
            </a:r>
            <a:r>
              <a:rPr lang="zh-CN" altLang="en-US" dirty="0"/>
              <a:t>语言程序编写规范</a:t>
            </a:r>
          </a:p>
        </p:txBody>
      </p:sp>
      <p:sp>
        <p:nvSpPr>
          <p:cNvPr id="3" name="内容占位符 2">
            <a:extLst>
              <a:ext uri="{FF2B5EF4-FFF2-40B4-BE49-F238E27FC236}">
                <a16:creationId xmlns:a16="http://schemas.microsoft.com/office/drawing/2014/main" id="{3F62D334-F8C3-C661-630C-C131ADF48D7D}"/>
              </a:ext>
            </a:extLst>
          </p:cNvPr>
          <p:cNvSpPr>
            <a:spLocks noGrp="1"/>
          </p:cNvSpPr>
          <p:nvPr>
            <p:ph idx="1"/>
          </p:nvPr>
        </p:nvSpPr>
        <p:spPr/>
        <p:txBody>
          <a:bodyPr/>
          <a:lstStyle/>
          <a:p>
            <a:r>
              <a:rPr lang="zh-CN" altLang="en-US" dirty="0"/>
              <a:t>注释</a:t>
            </a:r>
            <a:r>
              <a:rPr lang="en-US" altLang="zh-CN" dirty="0"/>
              <a:t>——</a:t>
            </a:r>
            <a:r>
              <a:rPr lang="zh-CN" altLang="en-US" dirty="0"/>
              <a:t>具体要求</a:t>
            </a:r>
            <a:endParaRPr lang="en-US" altLang="zh-CN" dirty="0"/>
          </a:p>
          <a:p>
            <a:pPr lvl="1"/>
            <a:r>
              <a:rPr lang="zh-CN" altLang="en-US" dirty="0"/>
              <a:t>对函数的注释</a:t>
            </a:r>
            <a:endParaRPr lang="en-US" altLang="zh-CN" dirty="0"/>
          </a:p>
          <a:p>
            <a:pPr lvl="2"/>
            <a:r>
              <a:rPr lang="zh-CN" altLang="en-US" dirty="0"/>
              <a:t>针对每个函数，需要在函数前面进行注释说明，主要用于说明函数的功能、以及各形参代表的含义。</a:t>
            </a:r>
            <a:endParaRPr lang="en-US" altLang="zh-CN" dirty="0"/>
          </a:p>
          <a:p>
            <a:endParaRPr lang="zh-CN" altLang="en-US" dirty="0"/>
          </a:p>
        </p:txBody>
      </p:sp>
      <p:sp>
        <p:nvSpPr>
          <p:cNvPr id="4" name="文本框 3">
            <a:extLst>
              <a:ext uri="{FF2B5EF4-FFF2-40B4-BE49-F238E27FC236}">
                <a16:creationId xmlns:a16="http://schemas.microsoft.com/office/drawing/2014/main" id="{690CD2CD-B858-34B8-F9E4-9D66C930E6E1}"/>
              </a:ext>
            </a:extLst>
          </p:cNvPr>
          <p:cNvSpPr txBox="1"/>
          <p:nvPr/>
        </p:nvSpPr>
        <p:spPr>
          <a:xfrm>
            <a:off x="1511707" y="3429000"/>
            <a:ext cx="6120586" cy="2431435"/>
          </a:xfrm>
          <a:prstGeom prst="rect">
            <a:avLst/>
          </a:prstGeom>
          <a:solidFill>
            <a:srgbClr val="C1FFC1"/>
          </a:solidFill>
          <a:ln>
            <a:solidFill>
              <a:schemeClr val="tx1"/>
            </a:solidFill>
          </a:ln>
        </p:spPr>
        <p:txBody>
          <a:bodyPr wrap="none" rtlCol="0">
            <a:spAutoFit/>
          </a:bodyPr>
          <a:lstStyle/>
          <a:p>
            <a:pPr>
              <a:lnSpc>
                <a:spcPct val="95000"/>
              </a:lnSpc>
            </a:pPr>
            <a:r>
              <a:rPr lang="en-US" altLang="zh-CN" sz="2000" b="1" i="0" u="none" strike="noStrike" baseline="0" dirty="0">
                <a:latin typeface="Times New Roman" panose="02020603050405020304" pitchFamily="18" charset="0"/>
                <a:cs typeface="Times New Roman" panose="02020603050405020304" pitchFamily="18" charset="0"/>
              </a:rPr>
              <a:t>/* </a:t>
            </a:r>
          </a:p>
          <a:p>
            <a:pPr>
              <a:lnSpc>
                <a:spcPct val="95000"/>
              </a:lnSpc>
            </a:pPr>
            <a:r>
              <a:rPr lang="zh-CN" altLang="en-US" sz="2000" b="1" i="0" u="none" strike="noStrike" baseline="0" dirty="0">
                <a:latin typeface="Times New Roman" panose="02020603050405020304" pitchFamily="18" charset="0"/>
                <a:cs typeface="Times New Roman" panose="02020603050405020304" pitchFamily="18" charset="0"/>
              </a:rPr>
              <a:t>本函数用于求一个数组中所有元素的平均值并返回。</a:t>
            </a:r>
            <a:endParaRPr lang="en-US" altLang="zh-CN" sz="2000" b="1" i="0" u="none" strike="noStrike" baseline="0" dirty="0">
              <a:latin typeface="Times New Roman" panose="02020603050405020304" pitchFamily="18" charset="0"/>
              <a:cs typeface="Times New Roman" panose="02020603050405020304" pitchFamily="18" charset="0"/>
            </a:endParaRPr>
          </a:p>
          <a:p>
            <a:pPr>
              <a:lnSpc>
                <a:spcPct val="95000"/>
              </a:lnSpc>
            </a:pPr>
            <a:r>
              <a:rPr lang="zh-CN" altLang="en-US" sz="2000" b="1" dirty="0">
                <a:latin typeface="Times New Roman" panose="02020603050405020304" pitchFamily="18" charset="0"/>
                <a:cs typeface="Times New Roman" panose="02020603050405020304" pitchFamily="18" charset="0"/>
              </a:rPr>
              <a:t>形参</a:t>
            </a:r>
            <a:r>
              <a:rPr lang="en-US" altLang="zh-CN" sz="2000" b="1" dirty="0">
                <a:latin typeface="Times New Roman" panose="02020603050405020304" pitchFamily="18" charset="0"/>
                <a:cs typeface="Times New Roman" panose="02020603050405020304" pitchFamily="18" charset="0"/>
              </a:rPr>
              <a:t>a</a:t>
            </a:r>
            <a:r>
              <a:rPr lang="zh-CN" altLang="en-US" sz="2000" b="1" dirty="0">
                <a:latin typeface="Times New Roman" panose="02020603050405020304" pitchFamily="18" charset="0"/>
                <a:cs typeface="Times New Roman" panose="02020603050405020304" pitchFamily="18" charset="0"/>
              </a:rPr>
              <a:t>为一个整型数组，形参</a:t>
            </a:r>
            <a:r>
              <a:rPr lang="en-US" altLang="zh-CN" sz="2000" b="1"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代表数组</a:t>
            </a:r>
            <a:r>
              <a:rPr lang="en-US" altLang="zh-CN" sz="2000" b="1" dirty="0">
                <a:latin typeface="Times New Roman" panose="02020603050405020304" pitchFamily="18" charset="0"/>
                <a:cs typeface="Times New Roman" panose="02020603050405020304" pitchFamily="18" charset="0"/>
              </a:rPr>
              <a:t>a</a:t>
            </a:r>
            <a:r>
              <a:rPr lang="zh-CN" altLang="en-US" sz="2000" b="1" dirty="0">
                <a:latin typeface="Times New Roman" panose="02020603050405020304" pitchFamily="18" charset="0"/>
                <a:cs typeface="Times New Roman" panose="02020603050405020304" pitchFamily="18" charset="0"/>
              </a:rPr>
              <a:t>的长度</a:t>
            </a:r>
            <a:endParaRPr lang="zh-CN" altLang="en-US" sz="2000" b="1" i="0" u="none" strike="noStrike" baseline="0" dirty="0">
              <a:latin typeface="Times New Roman" panose="02020603050405020304" pitchFamily="18" charset="0"/>
              <a:cs typeface="Times New Roman" panose="02020603050405020304" pitchFamily="18" charset="0"/>
            </a:endParaRPr>
          </a:p>
          <a:p>
            <a:pPr>
              <a:lnSpc>
                <a:spcPct val="95000"/>
              </a:lnSpc>
            </a:pPr>
            <a:r>
              <a:rPr lang="zh-CN" altLang="en-US" sz="2000" b="1" i="0" u="none" strike="noStrike" baseline="0" dirty="0">
                <a:latin typeface="Times New Roman" panose="02020603050405020304" pitchFamily="18" charset="0"/>
                <a:cs typeface="Times New Roman" panose="02020603050405020304" pitchFamily="18" charset="0"/>
              </a:rPr>
              <a:t> *</a:t>
            </a:r>
            <a:r>
              <a:rPr lang="en-US" altLang="zh-CN" sz="2000" b="1" i="0" u="none" strike="noStrike" baseline="0" dirty="0">
                <a:latin typeface="Times New Roman" panose="02020603050405020304" pitchFamily="18" charset="0"/>
                <a:cs typeface="Times New Roman" panose="02020603050405020304" pitchFamily="18" charset="0"/>
              </a:rPr>
              <a:t>/</a:t>
            </a:r>
          </a:p>
          <a:p>
            <a:pPr>
              <a:lnSpc>
                <a:spcPct val="95000"/>
              </a:lnSpc>
            </a:pPr>
            <a:r>
              <a:rPr lang="en-US" altLang="zh-CN" sz="2000" b="1" dirty="0">
                <a:latin typeface="Times New Roman" panose="02020603050405020304" pitchFamily="18" charset="0"/>
                <a:cs typeface="Times New Roman" panose="02020603050405020304" pitchFamily="18" charset="0"/>
              </a:rPr>
              <a:t>int average(int a[], int n)</a:t>
            </a:r>
          </a:p>
          <a:p>
            <a:pPr>
              <a:lnSpc>
                <a:spcPct val="95000"/>
              </a:lnSpc>
            </a:pPr>
            <a:r>
              <a:rPr lang="en-US" altLang="zh-CN" sz="2000" b="1" dirty="0">
                <a:latin typeface="Times New Roman" panose="02020603050405020304" pitchFamily="18" charset="0"/>
                <a:cs typeface="Times New Roman" panose="02020603050405020304" pitchFamily="18" charset="0"/>
              </a:rPr>
              <a:t>{    </a:t>
            </a:r>
          </a:p>
          <a:p>
            <a:pPr>
              <a:lnSpc>
                <a:spcPct val="95000"/>
              </a:lnSpc>
            </a:pPr>
            <a:r>
              <a:rPr lang="en-US" altLang="zh-CN" sz="2000" b="1" dirty="0">
                <a:latin typeface="Times New Roman" panose="02020603050405020304" pitchFamily="18" charset="0"/>
                <a:cs typeface="Times New Roman" panose="02020603050405020304" pitchFamily="18" charset="0"/>
              </a:rPr>
              <a:t>    … …</a:t>
            </a:r>
          </a:p>
          <a:p>
            <a:pPr>
              <a:lnSpc>
                <a:spcPct val="95000"/>
              </a:lnSpc>
            </a:pPr>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68012558"/>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8F3C6-5DE0-D9A7-3C9E-13D53D929941}"/>
              </a:ext>
            </a:extLst>
          </p:cNvPr>
          <p:cNvSpPr>
            <a:spLocks noGrp="1"/>
          </p:cNvSpPr>
          <p:nvPr>
            <p:ph type="title"/>
          </p:nvPr>
        </p:nvSpPr>
        <p:spPr/>
        <p:txBody>
          <a:bodyPr/>
          <a:lstStyle/>
          <a:p>
            <a:r>
              <a:rPr lang="en-US" altLang="zh-CN" dirty="0"/>
              <a:t>C</a:t>
            </a:r>
            <a:r>
              <a:rPr lang="zh-CN" altLang="en-US" dirty="0"/>
              <a:t>语言程序编写规范</a:t>
            </a:r>
          </a:p>
        </p:txBody>
      </p:sp>
      <p:sp>
        <p:nvSpPr>
          <p:cNvPr id="3" name="内容占位符 2">
            <a:extLst>
              <a:ext uri="{FF2B5EF4-FFF2-40B4-BE49-F238E27FC236}">
                <a16:creationId xmlns:a16="http://schemas.microsoft.com/office/drawing/2014/main" id="{3F62D334-F8C3-C661-630C-C131ADF48D7D}"/>
              </a:ext>
            </a:extLst>
          </p:cNvPr>
          <p:cNvSpPr>
            <a:spLocks noGrp="1"/>
          </p:cNvSpPr>
          <p:nvPr>
            <p:ph idx="1"/>
          </p:nvPr>
        </p:nvSpPr>
        <p:spPr/>
        <p:txBody>
          <a:bodyPr/>
          <a:lstStyle/>
          <a:p>
            <a:r>
              <a:rPr lang="zh-CN" altLang="en-US" dirty="0"/>
              <a:t>标识符命名规范</a:t>
            </a:r>
            <a:endParaRPr lang="en-US" altLang="zh-CN" dirty="0"/>
          </a:p>
          <a:p>
            <a:pPr lvl="1"/>
            <a:r>
              <a:rPr lang="zh-CN" altLang="en-US" dirty="0"/>
              <a:t>命名规范包括变量命名、常量命名、函数命名、宏命名。标识符命名的基本原则是：</a:t>
            </a:r>
            <a:endParaRPr lang="en-US" altLang="zh-CN" dirty="0"/>
          </a:p>
          <a:p>
            <a:pPr lvl="2"/>
            <a:r>
              <a:rPr lang="zh-CN" altLang="en-US" dirty="0"/>
              <a:t>满足</a:t>
            </a:r>
            <a:r>
              <a:rPr lang="en-US" altLang="zh-CN" dirty="0"/>
              <a:t>C</a:t>
            </a:r>
            <a:r>
              <a:rPr lang="zh-CN" altLang="en-US" dirty="0"/>
              <a:t>语言的标识符名命名规则，即由数字、英文字母和下划线构成，以英文字母和下划线开头，长度不超过</a:t>
            </a:r>
            <a:r>
              <a:rPr lang="en-US" altLang="zh-CN" dirty="0"/>
              <a:t>32</a:t>
            </a:r>
            <a:r>
              <a:rPr lang="zh-CN" altLang="en-US" dirty="0"/>
              <a:t>个字符。</a:t>
            </a:r>
          </a:p>
          <a:p>
            <a:pPr lvl="2"/>
            <a:r>
              <a:rPr lang="zh-CN" altLang="en-US" dirty="0"/>
              <a:t>标识符由表达标识符意思的单词构成，该单词可以使用英文单词、英文单词缩略、或者汉语拼音等，但要具有一致性，即如果使用英文单词就不能同时出现汉语拼音。</a:t>
            </a:r>
          </a:p>
          <a:p>
            <a:pPr lvl="2"/>
            <a:r>
              <a:rPr lang="zh-CN" altLang="en-US" dirty="0"/>
              <a:t>标识符应当简洁易懂。</a:t>
            </a:r>
          </a:p>
        </p:txBody>
      </p:sp>
    </p:spTree>
    <p:extLst>
      <p:ext uri="{BB962C8B-B14F-4D97-AF65-F5344CB8AC3E}">
        <p14:creationId xmlns:p14="http://schemas.microsoft.com/office/powerpoint/2010/main" val="3474895206"/>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8F3C6-5DE0-D9A7-3C9E-13D53D929941}"/>
              </a:ext>
            </a:extLst>
          </p:cNvPr>
          <p:cNvSpPr>
            <a:spLocks noGrp="1"/>
          </p:cNvSpPr>
          <p:nvPr>
            <p:ph type="title"/>
          </p:nvPr>
        </p:nvSpPr>
        <p:spPr/>
        <p:txBody>
          <a:bodyPr/>
          <a:lstStyle/>
          <a:p>
            <a:r>
              <a:rPr lang="en-US" altLang="zh-CN" dirty="0"/>
              <a:t>C</a:t>
            </a:r>
            <a:r>
              <a:rPr lang="zh-CN" altLang="en-US" dirty="0"/>
              <a:t>语言程序编写规范</a:t>
            </a:r>
          </a:p>
        </p:txBody>
      </p:sp>
      <p:sp>
        <p:nvSpPr>
          <p:cNvPr id="3" name="内容占位符 2">
            <a:extLst>
              <a:ext uri="{FF2B5EF4-FFF2-40B4-BE49-F238E27FC236}">
                <a16:creationId xmlns:a16="http://schemas.microsoft.com/office/drawing/2014/main" id="{3F62D334-F8C3-C661-630C-C131ADF48D7D}"/>
              </a:ext>
            </a:extLst>
          </p:cNvPr>
          <p:cNvSpPr>
            <a:spLocks noGrp="1"/>
          </p:cNvSpPr>
          <p:nvPr>
            <p:ph idx="1"/>
          </p:nvPr>
        </p:nvSpPr>
        <p:spPr/>
        <p:txBody>
          <a:bodyPr/>
          <a:lstStyle/>
          <a:p>
            <a:r>
              <a:rPr lang="zh-CN" altLang="en-US" dirty="0"/>
              <a:t>标识符命名规范</a:t>
            </a:r>
            <a:endParaRPr lang="en-US" altLang="zh-CN" dirty="0"/>
          </a:p>
          <a:p>
            <a:pPr lvl="1"/>
            <a:r>
              <a:rPr lang="zh-CN" altLang="en-US" dirty="0"/>
              <a:t>对局部变量的命名</a:t>
            </a:r>
            <a:endParaRPr lang="en-US" altLang="zh-CN" dirty="0"/>
          </a:p>
          <a:p>
            <a:pPr lvl="2"/>
            <a:r>
              <a:rPr lang="zh-CN" altLang="en-US" dirty="0"/>
              <a:t>一般采用</a:t>
            </a:r>
            <a:r>
              <a:rPr lang="zh-CN" altLang="en-US" dirty="0">
                <a:solidFill>
                  <a:srgbClr val="FF0000"/>
                </a:solidFill>
              </a:rPr>
              <a:t>小写字母</a:t>
            </a:r>
            <a:r>
              <a:rPr lang="zh-CN" altLang="en-US" dirty="0"/>
              <a:t>开头，可以使用下划线</a:t>
            </a:r>
            <a:endParaRPr lang="en-US" altLang="zh-CN" dirty="0"/>
          </a:p>
          <a:p>
            <a:pPr lvl="1"/>
            <a:r>
              <a:rPr lang="zh-CN" altLang="en-US" dirty="0"/>
              <a:t>对全局变量的命名</a:t>
            </a:r>
            <a:endParaRPr lang="en-US" altLang="zh-CN" dirty="0"/>
          </a:p>
          <a:p>
            <a:pPr lvl="2"/>
            <a:r>
              <a:rPr lang="zh-CN" altLang="en-US" dirty="0"/>
              <a:t>一般采用</a:t>
            </a:r>
            <a:r>
              <a:rPr lang="zh-CN" altLang="en-US" dirty="0">
                <a:solidFill>
                  <a:srgbClr val="FF0000"/>
                </a:solidFill>
              </a:rPr>
              <a:t>大写字母</a:t>
            </a:r>
            <a:r>
              <a:rPr lang="zh-CN" altLang="en-US" dirty="0"/>
              <a:t>开头，可以使用下划线</a:t>
            </a:r>
            <a:endParaRPr lang="en-US" altLang="zh-CN" dirty="0"/>
          </a:p>
          <a:p>
            <a:pPr lvl="1"/>
            <a:r>
              <a:rPr lang="zh-CN" altLang="en-US" dirty="0"/>
              <a:t>对函数名的命名</a:t>
            </a:r>
            <a:endParaRPr lang="en-US" altLang="zh-CN" dirty="0"/>
          </a:p>
          <a:p>
            <a:pPr lvl="2"/>
            <a:r>
              <a:rPr lang="zh-CN" altLang="en-US" dirty="0"/>
              <a:t>尽可能表达出函数的功能，如</a:t>
            </a:r>
            <a:r>
              <a:rPr lang="en-US" altLang="zh-CN" dirty="0"/>
              <a:t>max</a:t>
            </a:r>
            <a:r>
              <a:rPr lang="zh-CN" altLang="en-US" dirty="0"/>
              <a:t>、</a:t>
            </a:r>
            <a:r>
              <a:rPr lang="en-US" altLang="zh-CN" dirty="0"/>
              <a:t>average</a:t>
            </a:r>
            <a:r>
              <a:rPr lang="zh-CN" altLang="en-US" dirty="0"/>
              <a:t>等</a:t>
            </a:r>
            <a:endParaRPr lang="en-US" altLang="zh-CN" dirty="0"/>
          </a:p>
          <a:p>
            <a:pPr lvl="1"/>
            <a:r>
              <a:rPr lang="zh-CN" altLang="en-US" dirty="0"/>
              <a:t>对符号常量的命名</a:t>
            </a:r>
            <a:endParaRPr lang="en-US" altLang="zh-CN" dirty="0"/>
          </a:p>
          <a:p>
            <a:pPr lvl="2"/>
            <a:r>
              <a:rPr lang="zh-CN" altLang="en-US" dirty="0"/>
              <a:t>一般</a:t>
            </a:r>
            <a:r>
              <a:rPr lang="zh-CN" altLang="en-US" dirty="0">
                <a:solidFill>
                  <a:srgbClr val="FF0000"/>
                </a:solidFill>
              </a:rPr>
              <a:t>全部采用大写字母</a:t>
            </a:r>
            <a:endParaRPr lang="zh-CN" altLang="en-US" dirty="0"/>
          </a:p>
        </p:txBody>
      </p:sp>
    </p:spTree>
    <p:extLst>
      <p:ext uri="{BB962C8B-B14F-4D97-AF65-F5344CB8AC3E}">
        <p14:creationId xmlns:p14="http://schemas.microsoft.com/office/powerpoint/2010/main" val="804465387"/>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8F3C6-5DE0-D9A7-3C9E-13D53D929941}"/>
              </a:ext>
            </a:extLst>
          </p:cNvPr>
          <p:cNvSpPr>
            <a:spLocks noGrp="1"/>
          </p:cNvSpPr>
          <p:nvPr>
            <p:ph type="title"/>
          </p:nvPr>
        </p:nvSpPr>
        <p:spPr/>
        <p:txBody>
          <a:bodyPr/>
          <a:lstStyle/>
          <a:p>
            <a:r>
              <a:rPr lang="en-US" altLang="zh-CN" dirty="0"/>
              <a:t>C</a:t>
            </a:r>
            <a:r>
              <a:rPr lang="zh-CN" altLang="en-US" dirty="0"/>
              <a:t>语言程序编写规范</a:t>
            </a:r>
          </a:p>
        </p:txBody>
      </p:sp>
      <p:sp>
        <p:nvSpPr>
          <p:cNvPr id="3" name="内容占位符 2">
            <a:extLst>
              <a:ext uri="{FF2B5EF4-FFF2-40B4-BE49-F238E27FC236}">
                <a16:creationId xmlns:a16="http://schemas.microsoft.com/office/drawing/2014/main" id="{3F62D334-F8C3-C661-630C-C131ADF48D7D}"/>
              </a:ext>
            </a:extLst>
          </p:cNvPr>
          <p:cNvSpPr>
            <a:spLocks noGrp="1"/>
          </p:cNvSpPr>
          <p:nvPr>
            <p:ph idx="1"/>
          </p:nvPr>
        </p:nvSpPr>
        <p:spPr/>
        <p:txBody>
          <a:bodyPr/>
          <a:lstStyle/>
          <a:p>
            <a:r>
              <a:rPr lang="zh-CN" altLang="en-US" dirty="0"/>
              <a:t>代码排版风格</a:t>
            </a:r>
            <a:endParaRPr lang="en-US" altLang="zh-CN" dirty="0"/>
          </a:p>
          <a:p>
            <a:pPr lvl="1">
              <a:lnSpc>
                <a:spcPct val="95000"/>
              </a:lnSpc>
              <a:spcBef>
                <a:spcPts val="0"/>
              </a:spcBef>
            </a:pPr>
            <a:r>
              <a:rPr lang="zh-CN" altLang="en-US" dirty="0"/>
              <a:t>代码排版风格不好可能导致程序隐晦难懂，从而影响程序员的阅读、理解和修改。对代码排版风格的具体要求如下：</a:t>
            </a:r>
            <a:endParaRPr lang="en-US" altLang="zh-CN" dirty="0"/>
          </a:p>
          <a:p>
            <a:pPr lvl="2">
              <a:lnSpc>
                <a:spcPct val="95000"/>
              </a:lnSpc>
              <a:spcBef>
                <a:spcPts val="0"/>
              </a:spcBef>
            </a:pPr>
            <a:r>
              <a:rPr lang="zh-CN" altLang="en-US" dirty="0"/>
              <a:t>一行只有一条语句。</a:t>
            </a:r>
            <a:endParaRPr lang="en-US" altLang="zh-CN" dirty="0"/>
          </a:p>
          <a:p>
            <a:pPr lvl="2">
              <a:lnSpc>
                <a:spcPct val="95000"/>
              </a:lnSpc>
              <a:spcBef>
                <a:spcPts val="0"/>
              </a:spcBef>
            </a:pPr>
            <a:r>
              <a:rPr lang="zh-CN" altLang="en-US" dirty="0"/>
              <a:t>使用缩进排版，以下三种形式任选一种即可，但在一个程序中只能采用一种形式。</a:t>
            </a:r>
            <a:endParaRPr lang="en-US" altLang="zh-CN" dirty="0"/>
          </a:p>
          <a:p>
            <a:pPr lvl="2"/>
            <a:endParaRPr lang="zh-CN" altLang="en-US" dirty="0"/>
          </a:p>
        </p:txBody>
      </p:sp>
      <p:sp>
        <p:nvSpPr>
          <p:cNvPr id="4" name="TextBox 3">
            <a:extLst>
              <a:ext uri="{FF2B5EF4-FFF2-40B4-BE49-F238E27FC236}">
                <a16:creationId xmlns:a16="http://schemas.microsoft.com/office/drawing/2014/main" id="{C1936221-1DE4-E5CF-E7AC-50A40A15A97D}"/>
              </a:ext>
            </a:extLst>
          </p:cNvPr>
          <p:cNvSpPr txBox="1">
            <a:spLocks noChangeArrowheads="1"/>
          </p:cNvSpPr>
          <p:nvPr/>
        </p:nvSpPr>
        <p:spPr bwMode="auto">
          <a:xfrm>
            <a:off x="1676400" y="3886200"/>
            <a:ext cx="1447800" cy="2862322"/>
          </a:xfrm>
          <a:prstGeom prst="rect">
            <a:avLst/>
          </a:prstGeom>
          <a:solidFill>
            <a:srgbClr val="C1FFC1"/>
          </a:solidFill>
          <a:ln>
            <a:solidFill>
              <a:schemeClr val="tx1"/>
            </a:solidFill>
          </a:ln>
        </p:spPr>
        <p:txBody>
          <a:bodyPr wrap="square" rtlCol="0">
            <a:spAutoFit/>
          </a:bodyPr>
          <a:lstStyle>
            <a:defPPr>
              <a:defRPr lang="zh-CN"/>
            </a:defPPr>
            <a:lvl1pPr>
              <a:lnSpc>
                <a:spcPct val="95000"/>
              </a:lnSpc>
              <a:defRPr sz="1800" b="1" i="0" u="none" strike="noStrike" baseline="0">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7"/>
              <a:defRPr sz="2800" b="1">
                <a:solidFill>
                  <a:srgbClr val="0000FF"/>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8"/>
              <a:defRPr sz="2600" b="1">
                <a:solidFill>
                  <a:srgbClr val="0000FF"/>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C"/>
              <a:defRPr sz="2400" b="1">
                <a:solidFill>
                  <a:srgbClr val="0000FF"/>
                </a:solidFill>
                <a:latin typeface="Times New Roman" panose="02020603050405020304" pitchFamily="18" charset="0"/>
                <a:ea typeface="黑体" panose="02010609060101010101" pitchFamily="49" charset="-122"/>
              </a:defRPr>
            </a:lvl4pPr>
            <a:lvl5pPr marL="2057400" indent="-228600">
              <a:spcBef>
                <a:spcPct val="20000"/>
              </a:spcBef>
              <a:buChar char="»"/>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9pPr>
          </a:lstStyle>
          <a:p>
            <a:pPr>
              <a:lnSpc>
                <a:spcPct val="90000"/>
              </a:lnSpc>
            </a:pPr>
            <a:r>
              <a:rPr lang="en-US" altLang="zh-CN" sz="2000"/>
              <a:t>if(a&gt;b)</a:t>
            </a:r>
          </a:p>
          <a:p>
            <a:pPr>
              <a:lnSpc>
                <a:spcPct val="90000"/>
              </a:lnSpc>
            </a:pPr>
            <a:r>
              <a:rPr lang="en-US" altLang="zh-CN" sz="2000"/>
              <a:t>{</a:t>
            </a:r>
          </a:p>
          <a:p>
            <a:pPr>
              <a:lnSpc>
                <a:spcPct val="90000"/>
              </a:lnSpc>
            </a:pPr>
            <a:r>
              <a:rPr lang="en-US" altLang="zh-CN" sz="2000"/>
              <a:t>      t=a;</a:t>
            </a:r>
          </a:p>
          <a:p>
            <a:pPr>
              <a:lnSpc>
                <a:spcPct val="90000"/>
              </a:lnSpc>
            </a:pPr>
            <a:r>
              <a:rPr lang="en-US" altLang="zh-CN" sz="2000"/>
              <a:t>      a=b;</a:t>
            </a:r>
          </a:p>
          <a:p>
            <a:pPr>
              <a:lnSpc>
                <a:spcPct val="90000"/>
              </a:lnSpc>
            </a:pPr>
            <a:r>
              <a:rPr lang="en-US" altLang="zh-CN" sz="2000"/>
              <a:t>      b=t;</a:t>
            </a:r>
          </a:p>
          <a:p>
            <a:pPr>
              <a:lnSpc>
                <a:spcPct val="90000"/>
              </a:lnSpc>
            </a:pPr>
            <a:r>
              <a:rPr lang="en-US" altLang="zh-CN" sz="2000"/>
              <a:t>}</a:t>
            </a:r>
          </a:p>
          <a:p>
            <a:pPr>
              <a:lnSpc>
                <a:spcPct val="90000"/>
              </a:lnSpc>
            </a:pPr>
            <a:r>
              <a:rPr lang="en-US" altLang="zh-CN" sz="2000"/>
              <a:t>else</a:t>
            </a:r>
          </a:p>
          <a:p>
            <a:pPr>
              <a:lnSpc>
                <a:spcPct val="90000"/>
              </a:lnSpc>
            </a:pPr>
            <a:r>
              <a:rPr lang="en-US" altLang="zh-CN" sz="2000"/>
              <a:t>{</a:t>
            </a:r>
          </a:p>
          <a:p>
            <a:pPr>
              <a:lnSpc>
                <a:spcPct val="90000"/>
              </a:lnSpc>
            </a:pPr>
            <a:r>
              <a:rPr lang="en-US" altLang="zh-CN" sz="2000"/>
              <a:t>      ...</a:t>
            </a:r>
          </a:p>
          <a:p>
            <a:pPr>
              <a:lnSpc>
                <a:spcPct val="90000"/>
              </a:lnSpc>
            </a:pPr>
            <a:r>
              <a:rPr lang="en-US" altLang="zh-CN" sz="2000"/>
              <a:t>}  </a:t>
            </a:r>
          </a:p>
        </p:txBody>
      </p:sp>
      <p:sp>
        <p:nvSpPr>
          <p:cNvPr id="5" name="TextBox 3">
            <a:extLst>
              <a:ext uri="{FF2B5EF4-FFF2-40B4-BE49-F238E27FC236}">
                <a16:creationId xmlns:a16="http://schemas.microsoft.com/office/drawing/2014/main" id="{1A70F283-3359-BA4D-4ABB-FB256E3820AF}"/>
              </a:ext>
            </a:extLst>
          </p:cNvPr>
          <p:cNvSpPr txBox="1">
            <a:spLocks noChangeArrowheads="1"/>
          </p:cNvSpPr>
          <p:nvPr/>
        </p:nvSpPr>
        <p:spPr bwMode="auto">
          <a:xfrm>
            <a:off x="4036436" y="4044077"/>
            <a:ext cx="1375927" cy="2585323"/>
          </a:xfrm>
          <a:prstGeom prst="rect">
            <a:avLst/>
          </a:prstGeom>
          <a:solidFill>
            <a:srgbClr val="C1FFC1"/>
          </a:solidFill>
          <a:ln>
            <a:solidFill>
              <a:schemeClr val="tx1"/>
            </a:solidFill>
          </a:ln>
        </p:spPr>
        <p:txBody>
          <a:bodyPr wrap="square" rtlCol="0">
            <a:spAutoFit/>
          </a:bodyPr>
          <a:lstStyle>
            <a:defPPr>
              <a:defRPr lang="zh-CN"/>
            </a:defPPr>
            <a:lvl1pPr>
              <a:lnSpc>
                <a:spcPct val="95000"/>
              </a:lnSpc>
              <a:defRPr sz="1800" b="1" i="0" u="none" strike="noStrike" baseline="0">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7"/>
              <a:defRPr sz="2800" b="1">
                <a:solidFill>
                  <a:srgbClr val="0000FF"/>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8"/>
              <a:defRPr sz="2600" b="1">
                <a:solidFill>
                  <a:srgbClr val="0000FF"/>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C"/>
              <a:defRPr sz="2400" b="1">
                <a:solidFill>
                  <a:srgbClr val="0000FF"/>
                </a:solidFill>
                <a:latin typeface="Times New Roman" panose="02020603050405020304" pitchFamily="18" charset="0"/>
                <a:ea typeface="黑体" panose="02010609060101010101" pitchFamily="49" charset="-122"/>
              </a:defRPr>
            </a:lvl4pPr>
            <a:lvl5pPr marL="2057400" indent="-228600">
              <a:spcBef>
                <a:spcPct val="20000"/>
              </a:spcBef>
              <a:buChar char="»"/>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9pPr>
          </a:lstStyle>
          <a:p>
            <a:pPr>
              <a:lnSpc>
                <a:spcPct val="90000"/>
              </a:lnSpc>
            </a:pPr>
            <a:r>
              <a:rPr lang="en-US" altLang="zh-CN" sz="2000" dirty="0"/>
              <a:t>if(a&gt;b)</a:t>
            </a:r>
          </a:p>
          <a:p>
            <a:pPr>
              <a:lnSpc>
                <a:spcPct val="90000"/>
              </a:lnSpc>
            </a:pPr>
            <a:r>
              <a:rPr lang="en-US" altLang="zh-CN" sz="2000" dirty="0"/>
              <a:t>{    t=a;</a:t>
            </a:r>
          </a:p>
          <a:p>
            <a:pPr>
              <a:lnSpc>
                <a:spcPct val="90000"/>
              </a:lnSpc>
            </a:pPr>
            <a:r>
              <a:rPr lang="en-US" altLang="zh-CN" sz="2000" dirty="0"/>
              <a:t>      a=b;</a:t>
            </a:r>
          </a:p>
          <a:p>
            <a:pPr>
              <a:lnSpc>
                <a:spcPct val="90000"/>
              </a:lnSpc>
            </a:pPr>
            <a:r>
              <a:rPr lang="en-US" altLang="zh-CN" sz="2000" dirty="0"/>
              <a:t>      b=t;</a:t>
            </a:r>
          </a:p>
          <a:p>
            <a:pPr>
              <a:lnSpc>
                <a:spcPct val="90000"/>
              </a:lnSpc>
            </a:pPr>
            <a:r>
              <a:rPr lang="en-US" altLang="zh-CN" sz="2000" dirty="0"/>
              <a:t>}</a:t>
            </a:r>
          </a:p>
          <a:p>
            <a:pPr>
              <a:lnSpc>
                <a:spcPct val="90000"/>
              </a:lnSpc>
            </a:pPr>
            <a:r>
              <a:rPr lang="en-US" altLang="zh-CN" sz="2000" dirty="0"/>
              <a:t>else</a:t>
            </a:r>
          </a:p>
          <a:p>
            <a:pPr>
              <a:lnSpc>
                <a:spcPct val="90000"/>
              </a:lnSpc>
            </a:pPr>
            <a:r>
              <a:rPr lang="en-US" altLang="zh-CN" sz="2000" dirty="0"/>
              <a:t>{</a:t>
            </a:r>
          </a:p>
          <a:p>
            <a:pPr>
              <a:lnSpc>
                <a:spcPct val="90000"/>
              </a:lnSpc>
            </a:pPr>
            <a:r>
              <a:rPr lang="en-US" altLang="zh-CN" sz="2000" dirty="0"/>
              <a:t>      ...</a:t>
            </a:r>
          </a:p>
          <a:p>
            <a:pPr>
              <a:lnSpc>
                <a:spcPct val="90000"/>
              </a:lnSpc>
            </a:pPr>
            <a:r>
              <a:rPr lang="en-US" altLang="zh-CN" sz="2000" dirty="0"/>
              <a:t>}  </a:t>
            </a:r>
          </a:p>
        </p:txBody>
      </p:sp>
      <p:sp>
        <p:nvSpPr>
          <p:cNvPr id="6" name="TextBox 3">
            <a:extLst>
              <a:ext uri="{FF2B5EF4-FFF2-40B4-BE49-F238E27FC236}">
                <a16:creationId xmlns:a16="http://schemas.microsoft.com/office/drawing/2014/main" id="{C0653764-9E25-AC36-9E04-BBAC37BBC4EE}"/>
              </a:ext>
            </a:extLst>
          </p:cNvPr>
          <p:cNvSpPr txBox="1">
            <a:spLocks noChangeArrowheads="1"/>
          </p:cNvSpPr>
          <p:nvPr/>
        </p:nvSpPr>
        <p:spPr bwMode="auto">
          <a:xfrm>
            <a:off x="6324600" y="4044077"/>
            <a:ext cx="1375927" cy="2585323"/>
          </a:xfrm>
          <a:prstGeom prst="rect">
            <a:avLst/>
          </a:prstGeom>
          <a:solidFill>
            <a:srgbClr val="C1FFC1"/>
          </a:solidFill>
          <a:ln>
            <a:solidFill>
              <a:schemeClr val="tx1"/>
            </a:solidFill>
          </a:ln>
        </p:spPr>
        <p:txBody>
          <a:bodyPr wrap="square" rtlCol="0">
            <a:spAutoFit/>
          </a:bodyPr>
          <a:lstStyle>
            <a:defPPr>
              <a:defRPr lang="zh-CN"/>
            </a:defPPr>
            <a:lvl1pPr>
              <a:lnSpc>
                <a:spcPct val="95000"/>
              </a:lnSpc>
              <a:defRPr sz="1800" b="1" i="0" u="none" strike="noStrike" baseline="0">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7"/>
              <a:defRPr sz="2800" b="1">
                <a:solidFill>
                  <a:srgbClr val="0000FF"/>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8"/>
              <a:defRPr sz="2600" b="1">
                <a:solidFill>
                  <a:srgbClr val="0000FF"/>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C"/>
              <a:defRPr sz="2400" b="1">
                <a:solidFill>
                  <a:srgbClr val="0000FF"/>
                </a:solidFill>
                <a:latin typeface="Times New Roman" panose="02020603050405020304" pitchFamily="18" charset="0"/>
                <a:ea typeface="黑体" panose="02010609060101010101" pitchFamily="49" charset="-122"/>
              </a:defRPr>
            </a:lvl4pPr>
            <a:lvl5pPr marL="2057400" indent="-228600">
              <a:spcBef>
                <a:spcPct val="20000"/>
              </a:spcBef>
              <a:buChar char="»"/>
              <a:defRPr sz="2000" b="1">
                <a:solidFill>
                  <a:srgbClr val="0000FF"/>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sz="2000" b="1">
                <a:solidFill>
                  <a:srgbClr val="0000FF"/>
                </a:solidFill>
                <a:latin typeface="Times New Roman" panose="02020603050405020304" pitchFamily="18" charset="0"/>
                <a:ea typeface="黑体" panose="02010609060101010101" pitchFamily="49" charset="-122"/>
              </a:defRPr>
            </a:lvl9pPr>
          </a:lstStyle>
          <a:p>
            <a:pPr>
              <a:lnSpc>
                <a:spcPct val="90000"/>
              </a:lnSpc>
            </a:pPr>
            <a:r>
              <a:rPr lang="en-US" altLang="zh-CN" sz="2000" dirty="0"/>
              <a:t>if(a&gt;b){</a:t>
            </a:r>
          </a:p>
          <a:p>
            <a:pPr>
              <a:lnSpc>
                <a:spcPct val="90000"/>
              </a:lnSpc>
            </a:pPr>
            <a:r>
              <a:rPr lang="en-US" altLang="zh-CN" sz="2000" dirty="0"/>
              <a:t>      t=a;</a:t>
            </a:r>
          </a:p>
          <a:p>
            <a:pPr>
              <a:lnSpc>
                <a:spcPct val="90000"/>
              </a:lnSpc>
            </a:pPr>
            <a:r>
              <a:rPr lang="en-US" altLang="zh-CN" sz="2000" dirty="0"/>
              <a:t>      a=b;</a:t>
            </a:r>
          </a:p>
          <a:p>
            <a:pPr>
              <a:lnSpc>
                <a:spcPct val="90000"/>
              </a:lnSpc>
            </a:pPr>
            <a:r>
              <a:rPr lang="en-US" altLang="zh-CN" sz="2000" dirty="0"/>
              <a:t>      b=t;</a:t>
            </a:r>
          </a:p>
          <a:p>
            <a:pPr>
              <a:lnSpc>
                <a:spcPct val="90000"/>
              </a:lnSpc>
            </a:pPr>
            <a:r>
              <a:rPr lang="en-US" altLang="zh-CN" sz="2000" dirty="0"/>
              <a:t>}</a:t>
            </a:r>
          </a:p>
          <a:p>
            <a:pPr>
              <a:lnSpc>
                <a:spcPct val="90000"/>
              </a:lnSpc>
            </a:pPr>
            <a:r>
              <a:rPr lang="en-US" altLang="zh-CN" sz="2000" dirty="0"/>
              <a:t>else{</a:t>
            </a:r>
          </a:p>
          <a:p>
            <a:pPr>
              <a:lnSpc>
                <a:spcPct val="90000"/>
              </a:lnSpc>
            </a:pPr>
            <a:endParaRPr lang="en-US" altLang="zh-CN" sz="2000" dirty="0"/>
          </a:p>
          <a:p>
            <a:pPr>
              <a:lnSpc>
                <a:spcPct val="90000"/>
              </a:lnSpc>
            </a:pPr>
            <a:r>
              <a:rPr lang="en-US" altLang="zh-CN" sz="2000" dirty="0"/>
              <a:t>      ...</a:t>
            </a:r>
          </a:p>
          <a:p>
            <a:pPr>
              <a:lnSpc>
                <a:spcPct val="90000"/>
              </a:lnSpc>
            </a:pPr>
            <a:r>
              <a:rPr lang="en-US" altLang="zh-CN" sz="2000" dirty="0"/>
              <a:t>}  </a:t>
            </a:r>
          </a:p>
        </p:txBody>
      </p:sp>
    </p:spTree>
    <p:extLst>
      <p:ext uri="{BB962C8B-B14F-4D97-AF65-F5344CB8AC3E}">
        <p14:creationId xmlns:p14="http://schemas.microsoft.com/office/powerpoint/2010/main" val="987667362"/>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914400" y="228600"/>
            <a:ext cx="7924800" cy="609600"/>
          </a:xfrm>
        </p:spPr>
        <p:txBody>
          <a:bodyPr/>
          <a:lstStyle/>
          <a:p>
            <a:r>
              <a:rPr lang="zh-CN" altLang="en-US" dirty="0"/>
              <a:t>编制说明</a:t>
            </a:r>
          </a:p>
        </p:txBody>
      </p:sp>
      <p:sp>
        <p:nvSpPr>
          <p:cNvPr id="54275" name="内容占位符 2"/>
          <p:cNvSpPr>
            <a:spLocks noGrp="1"/>
          </p:cNvSpPr>
          <p:nvPr>
            <p:ph idx="1"/>
          </p:nvPr>
        </p:nvSpPr>
        <p:spPr>
          <a:xfrm>
            <a:off x="304800" y="1066800"/>
            <a:ext cx="8534400" cy="4953000"/>
          </a:xfrm>
        </p:spPr>
        <p:txBody>
          <a:bodyPr/>
          <a:lstStyle/>
          <a:p>
            <a:r>
              <a:rPr lang="zh-CN" altLang="en-US" dirty="0"/>
              <a:t>编制说明</a:t>
            </a:r>
            <a:endParaRPr lang="en-US" altLang="zh-CN" dirty="0"/>
          </a:p>
          <a:p>
            <a:pPr lvl="1"/>
            <a:r>
              <a:rPr lang="zh-CN" altLang="en-US" dirty="0"/>
              <a:t>本规范参考</a:t>
            </a:r>
            <a:r>
              <a:rPr lang="en-US" altLang="zh-CN" dirty="0"/>
              <a:t>ANSI</a:t>
            </a:r>
            <a:r>
              <a:rPr lang="zh-CN" altLang="en-US" dirty="0"/>
              <a:t>对</a:t>
            </a:r>
            <a:r>
              <a:rPr lang="en-US" altLang="zh-CN" dirty="0"/>
              <a:t>C</a:t>
            </a:r>
            <a:r>
              <a:rPr lang="zh-CN" altLang="en-US" dirty="0"/>
              <a:t>程序设计标准与风格给出的相关建议，结合本课程的实际情况，特制定本编码规范</a:t>
            </a:r>
            <a:endParaRPr lang="en-US" altLang="zh-CN" dirty="0"/>
          </a:p>
          <a:p>
            <a:pPr lvl="1"/>
            <a:r>
              <a:rPr lang="zh-CN" altLang="en-US" dirty="0"/>
              <a:t>本编码规范仅限</a:t>
            </a:r>
            <a:r>
              <a:rPr lang="en-US" altLang="zh-CN" dirty="0"/>
              <a:t>《</a:t>
            </a:r>
            <a:r>
              <a:rPr lang="zh-CN" altLang="en-US" dirty="0"/>
              <a:t>程序设计基础（</a:t>
            </a:r>
            <a:r>
              <a:rPr lang="en-US" altLang="zh-CN" dirty="0"/>
              <a:t>C</a:t>
            </a:r>
            <a:r>
              <a:rPr lang="zh-CN" altLang="en-US" dirty="0"/>
              <a:t>语言）</a:t>
            </a:r>
            <a:r>
              <a:rPr lang="en-US" altLang="zh-CN" dirty="0"/>
              <a:t>》</a:t>
            </a:r>
            <a:r>
              <a:rPr lang="zh-CN" altLang="en-US" dirty="0"/>
              <a:t>课程使用，主要用于对学生规范编程思想的培，帮助学生建立规范化的编程风格与习惯</a:t>
            </a:r>
            <a:endParaRPr lang="en-US" altLang="zh-CN" dirty="0"/>
          </a:p>
          <a:p>
            <a:pPr lvl="1"/>
            <a:endParaRPr lang="en-US" altLang="zh-CN" dirty="0"/>
          </a:p>
          <a:p>
            <a:pPr lvl="1"/>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914400" y="228600"/>
            <a:ext cx="7924800" cy="609600"/>
          </a:xfrm>
        </p:spPr>
        <p:txBody>
          <a:bodyPr/>
          <a:lstStyle/>
          <a:p>
            <a:r>
              <a:rPr lang="zh-CN" altLang="en-US" dirty="0"/>
              <a:t>规范使用说明</a:t>
            </a:r>
          </a:p>
        </p:txBody>
      </p:sp>
      <p:sp>
        <p:nvSpPr>
          <p:cNvPr id="54275" name="内容占位符 2"/>
          <p:cNvSpPr>
            <a:spLocks noGrp="1"/>
          </p:cNvSpPr>
          <p:nvPr>
            <p:ph idx="1"/>
          </p:nvPr>
        </p:nvSpPr>
        <p:spPr>
          <a:xfrm>
            <a:off x="304800" y="1066800"/>
            <a:ext cx="8534400" cy="4953000"/>
          </a:xfrm>
        </p:spPr>
        <p:txBody>
          <a:bodyPr/>
          <a:lstStyle/>
          <a:p>
            <a:r>
              <a:rPr lang="zh-CN" altLang="en-US" dirty="0"/>
              <a:t>规范使用说明</a:t>
            </a:r>
            <a:endParaRPr lang="en-US" altLang="zh-CN" dirty="0"/>
          </a:p>
          <a:p>
            <a:pPr lvl="1"/>
            <a:r>
              <a:rPr lang="zh-CN" altLang="en-US" dirty="0"/>
              <a:t>学生在编写希冀平台的课后作业和课后训练任务中，应使用本编码规范进行程序的编写。</a:t>
            </a:r>
            <a:endParaRPr lang="en-US" altLang="zh-CN" dirty="0"/>
          </a:p>
          <a:p>
            <a:pPr lvl="1"/>
            <a:r>
              <a:rPr lang="zh-CN" altLang="en-US" dirty="0">
                <a:solidFill>
                  <a:srgbClr val="FF0000"/>
                </a:solidFill>
                <a:effectLst>
                  <a:outerShdw blurRad="38100" dist="38100" dir="2700000" algn="tl">
                    <a:srgbClr val="000000">
                      <a:alpha val="43137"/>
                    </a:srgbClr>
                  </a:outerShdw>
                </a:effectLst>
              </a:rPr>
              <a:t>本课程将使用所制定的编程规范，对学生在完成课后作业和课后训练时程序源代码的规范程度进行评估，此项评估满分为</a:t>
            </a:r>
            <a:r>
              <a:rPr lang="en-US" altLang="zh-CN" dirty="0">
                <a:solidFill>
                  <a:srgbClr val="FF0000"/>
                </a:solidFill>
                <a:effectLst>
                  <a:outerShdw blurRad="38100" dist="38100" dir="2700000" algn="tl">
                    <a:srgbClr val="000000">
                      <a:alpha val="43137"/>
                    </a:srgbClr>
                  </a:outerShdw>
                </a:effectLst>
              </a:rPr>
              <a:t>5</a:t>
            </a:r>
            <a:r>
              <a:rPr lang="zh-CN" altLang="en-US" dirty="0">
                <a:solidFill>
                  <a:srgbClr val="FF0000"/>
                </a:solidFill>
                <a:effectLst>
                  <a:outerShdw blurRad="38100" dist="38100" dir="2700000" algn="tl">
                    <a:srgbClr val="000000">
                      <a:alpha val="43137"/>
                    </a:srgbClr>
                  </a:outerShdw>
                </a:effectLst>
              </a:rPr>
              <a:t>分，将被计入到平时成绩中。</a:t>
            </a:r>
            <a:endParaRPr lang="en-US" altLang="zh-CN" dirty="0">
              <a:solidFill>
                <a:srgbClr val="FF0000"/>
              </a:solidFill>
              <a:effectLst>
                <a:outerShdw blurRad="38100" dist="38100" dir="2700000" algn="tl">
                  <a:srgbClr val="000000">
                    <a:alpha val="43137"/>
                  </a:srgbClr>
                </a:outerShdw>
              </a:effectLst>
            </a:endParaRPr>
          </a:p>
          <a:p>
            <a:pPr lvl="1"/>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5273235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914400" y="228600"/>
            <a:ext cx="7924800" cy="609600"/>
          </a:xfrm>
        </p:spPr>
        <p:txBody>
          <a:bodyPr/>
          <a:lstStyle/>
          <a:p>
            <a:r>
              <a:rPr lang="en-US" altLang="zh-CN" dirty="0"/>
              <a:t>C</a:t>
            </a:r>
            <a:r>
              <a:rPr lang="zh-CN" altLang="en-US" dirty="0"/>
              <a:t>语言程序编写规范</a:t>
            </a:r>
          </a:p>
        </p:txBody>
      </p:sp>
      <p:sp>
        <p:nvSpPr>
          <p:cNvPr id="54275" name="内容占位符 2"/>
          <p:cNvSpPr>
            <a:spLocks noGrp="1"/>
          </p:cNvSpPr>
          <p:nvPr>
            <p:ph idx="1"/>
          </p:nvPr>
        </p:nvSpPr>
        <p:spPr>
          <a:xfrm>
            <a:off x="304800" y="1066800"/>
            <a:ext cx="8534400" cy="4953000"/>
          </a:xfrm>
        </p:spPr>
        <p:txBody>
          <a:bodyPr/>
          <a:lstStyle/>
          <a:p>
            <a:r>
              <a:rPr lang="en-US" altLang="zh-CN" dirty="0"/>
              <a:t>C</a:t>
            </a:r>
            <a:r>
              <a:rPr lang="zh-CN" altLang="en-US" dirty="0"/>
              <a:t>语言程序编写规范概述</a:t>
            </a:r>
            <a:endParaRPr lang="en-US" altLang="zh-CN" dirty="0"/>
          </a:p>
          <a:p>
            <a:pPr lvl="1"/>
            <a:r>
              <a:rPr lang="zh-CN" altLang="en-US" dirty="0"/>
              <a:t>本规范将对以下</a:t>
            </a:r>
            <a:r>
              <a:rPr lang="en-US" altLang="zh-CN" dirty="0"/>
              <a:t>4</a:t>
            </a:r>
            <a:r>
              <a:rPr lang="zh-CN" altLang="en-US" dirty="0"/>
              <a:t>个方面提出要求</a:t>
            </a:r>
            <a:endParaRPr lang="en-US" altLang="zh-CN" dirty="0"/>
          </a:p>
          <a:p>
            <a:pPr lvl="2"/>
            <a:r>
              <a:rPr lang="zh-CN" altLang="en-US" dirty="0"/>
              <a:t>代码结构与组织</a:t>
            </a:r>
          </a:p>
          <a:p>
            <a:pPr lvl="2"/>
            <a:r>
              <a:rPr lang="zh-CN" altLang="en-US" dirty="0"/>
              <a:t>注释</a:t>
            </a:r>
          </a:p>
          <a:p>
            <a:pPr lvl="2"/>
            <a:r>
              <a:rPr lang="zh-CN" altLang="en-US" dirty="0"/>
              <a:t>标识符命名规范</a:t>
            </a:r>
          </a:p>
          <a:p>
            <a:pPr lvl="2"/>
            <a:r>
              <a:rPr lang="zh-CN" altLang="en-US" dirty="0"/>
              <a:t>代码排版风格</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81704052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8F3C6-5DE0-D9A7-3C9E-13D53D929941}"/>
              </a:ext>
            </a:extLst>
          </p:cNvPr>
          <p:cNvSpPr>
            <a:spLocks noGrp="1"/>
          </p:cNvSpPr>
          <p:nvPr>
            <p:ph type="title"/>
          </p:nvPr>
        </p:nvSpPr>
        <p:spPr/>
        <p:txBody>
          <a:bodyPr/>
          <a:lstStyle/>
          <a:p>
            <a:r>
              <a:rPr lang="en-US" altLang="zh-CN" dirty="0"/>
              <a:t>C</a:t>
            </a:r>
            <a:r>
              <a:rPr lang="zh-CN" altLang="en-US" dirty="0"/>
              <a:t>语言程序编写规范</a:t>
            </a:r>
          </a:p>
        </p:txBody>
      </p:sp>
      <p:sp>
        <p:nvSpPr>
          <p:cNvPr id="3" name="内容占位符 2">
            <a:extLst>
              <a:ext uri="{FF2B5EF4-FFF2-40B4-BE49-F238E27FC236}">
                <a16:creationId xmlns:a16="http://schemas.microsoft.com/office/drawing/2014/main" id="{3F62D334-F8C3-C661-630C-C131ADF48D7D}"/>
              </a:ext>
            </a:extLst>
          </p:cNvPr>
          <p:cNvSpPr>
            <a:spLocks noGrp="1"/>
          </p:cNvSpPr>
          <p:nvPr>
            <p:ph idx="1"/>
          </p:nvPr>
        </p:nvSpPr>
        <p:spPr>
          <a:xfrm>
            <a:off x="304800" y="1066800"/>
            <a:ext cx="8763000" cy="4953000"/>
          </a:xfrm>
        </p:spPr>
        <p:txBody>
          <a:bodyPr/>
          <a:lstStyle/>
          <a:p>
            <a:r>
              <a:rPr lang="zh-CN" altLang="en-US" dirty="0"/>
              <a:t>代码结构与组织</a:t>
            </a:r>
            <a:endParaRPr lang="en-US" altLang="zh-CN" dirty="0"/>
          </a:p>
          <a:p>
            <a:pPr lvl="1"/>
            <a:r>
              <a:rPr lang="zh-CN" altLang="en-US" dirty="0"/>
              <a:t>建议采用如下顺序组织源程序</a:t>
            </a:r>
          </a:p>
          <a:p>
            <a:pPr lvl="2"/>
            <a:r>
              <a:rPr lang="zh-CN" altLang="en-US" dirty="0"/>
              <a:t>包含系统提供的头文件</a:t>
            </a:r>
          </a:p>
          <a:p>
            <a:pPr lvl="2"/>
            <a:r>
              <a:rPr lang="zh-CN" altLang="en-US" dirty="0"/>
              <a:t>自定义数据类型定义（如果有）</a:t>
            </a:r>
          </a:p>
          <a:p>
            <a:pPr lvl="2"/>
            <a:r>
              <a:rPr lang="zh-CN" altLang="en-US" dirty="0"/>
              <a:t>符号常量定义（如果有）</a:t>
            </a:r>
          </a:p>
          <a:p>
            <a:pPr lvl="2"/>
            <a:r>
              <a:rPr lang="zh-CN" altLang="en-US" dirty="0"/>
              <a:t>全局变量定义（如果有）</a:t>
            </a:r>
          </a:p>
          <a:p>
            <a:pPr lvl="2"/>
            <a:r>
              <a:rPr lang="zh-CN" altLang="en-US" dirty="0"/>
              <a:t>函数定义（如果有）</a:t>
            </a:r>
          </a:p>
          <a:p>
            <a:pPr lvl="2"/>
            <a:r>
              <a:rPr lang="zh-CN" altLang="en-US" dirty="0"/>
              <a:t>主函数</a:t>
            </a:r>
          </a:p>
        </p:txBody>
      </p:sp>
      <p:sp>
        <p:nvSpPr>
          <p:cNvPr id="4" name="文本框 3">
            <a:extLst>
              <a:ext uri="{FF2B5EF4-FFF2-40B4-BE49-F238E27FC236}">
                <a16:creationId xmlns:a16="http://schemas.microsoft.com/office/drawing/2014/main" id="{04252FEF-701F-DBD4-0F76-646A29F13E5D}"/>
              </a:ext>
            </a:extLst>
          </p:cNvPr>
          <p:cNvSpPr txBox="1"/>
          <p:nvPr/>
        </p:nvSpPr>
        <p:spPr>
          <a:xfrm>
            <a:off x="6313406" y="1087139"/>
            <a:ext cx="2601994" cy="5618461"/>
          </a:xfrm>
          <a:prstGeom prst="rect">
            <a:avLst/>
          </a:prstGeom>
          <a:solidFill>
            <a:srgbClr val="C1FFC1"/>
          </a:solidFill>
          <a:ln>
            <a:solidFill>
              <a:schemeClr val="tx1"/>
            </a:solidFill>
          </a:ln>
        </p:spPr>
        <p:txBody>
          <a:bodyPr wrap="none" rtlCol="0">
            <a:spAutoFit/>
          </a:bodyPr>
          <a:lstStyle/>
          <a:p>
            <a:pPr>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a:t>
            </a:r>
            <a:r>
              <a:rPr lang="zh-CN" altLang="en-US" sz="1800" b="1" i="0" u="none" strike="noStrike" baseline="0" dirty="0">
                <a:latin typeface="Times New Roman" panose="02020603050405020304" pitchFamily="18" charset="0"/>
                <a:ea typeface="宋体" panose="02010600030101010101" pitchFamily="2" charset="-122"/>
                <a:cs typeface="Times New Roman" panose="02020603050405020304" pitchFamily="18" charset="0"/>
              </a:rPr>
              <a:t>系统头文件*</a:t>
            </a:r>
            <a:r>
              <a:rPr lang="en-US" altLang="zh-CN" sz="1800" b="1" i="0" u="none" strike="noStrike" baseline="0" dirty="0">
                <a:latin typeface="Times New Roman" panose="02020603050405020304" pitchFamily="18" charset="0"/>
                <a:ea typeface="宋体" panose="02010600030101010101" pitchFamily="2" charset="-122"/>
                <a:cs typeface="Times New Roman" panose="02020603050405020304" pitchFamily="18" charset="0"/>
              </a:rPr>
              <a:t>/</a:t>
            </a:r>
          </a:p>
          <a:p>
            <a:pPr>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#include &lt;</a:t>
            </a:r>
            <a:r>
              <a:rPr lang="en-US" altLang="zh-CN" sz="1800" b="1" i="0" u="none" strike="noStrike" baseline="0" dirty="0" err="1">
                <a:latin typeface="Times New Roman" panose="02020603050405020304" pitchFamily="18" charset="0"/>
                <a:cs typeface="Times New Roman" panose="02020603050405020304" pitchFamily="18" charset="0"/>
              </a:rPr>
              <a:t>stdio.h</a:t>
            </a:r>
            <a:r>
              <a:rPr lang="en-US" altLang="zh-CN" sz="1800" b="1" i="0" u="none" strike="noStrike" baseline="0" dirty="0">
                <a:latin typeface="Times New Roman" panose="02020603050405020304" pitchFamily="18" charset="0"/>
                <a:cs typeface="Times New Roman" panose="02020603050405020304" pitchFamily="18" charset="0"/>
              </a:rPr>
              <a:t>&gt;  </a:t>
            </a:r>
          </a:p>
          <a:p>
            <a:pPr>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#include &lt;</a:t>
            </a:r>
            <a:r>
              <a:rPr lang="en-US" altLang="zh-CN" sz="1800" b="1" i="0" u="none" strike="noStrike" baseline="0" dirty="0" err="1">
                <a:latin typeface="Times New Roman" panose="02020603050405020304" pitchFamily="18" charset="0"/>
                <a:cs typeface="Times New Roman" panose="02020603050405020304" pitchFamily="18" charset="0"/>
              </a:rPr>
              <a:t>stdlib.h</a:t>
            </a:r>
            <a:r>
              <a:rPr lang="en-US" altLang="zh-CN" sz="1800" b="1" i="0" u="none" strike="noStrike" baseline="0" dirty="0">
                <a:latin typeface="Times New Roman" panose="02020603050405020304" pitchFamily="18" charset="0"/>
                <a:cs typeface="Times New Roman" panose="02020603050405020304" pitchFamily="18" charset="0"/>
              </a:rPr>
              <a:t>&gt;</a:t>
            </a: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a:t>
            </a:r>
            <a:r>
              <a:rPr lang="zh-CN" altLang="en-US" sz="1800" b="1" i="0" u="none" strike="noStrike" baseline="0" dirty="0">
                <a:latin typeface="Times New Roman" panose="02020603050405020304" pitchFamily="18" charset="0"/>
                <a:ea typeface="宋体" panose="02010600030101010101" pitchFamily="2" charset="-122"/>
                <a:cs typeface="Times New Roman" panose="02020603050405020304" pitchFamily="18" charset="0"/>
              </a:rPr>
              <a:t>自定义数据类型*</a:t>
            </a:r>
            <a:r>
              <a:rPr lang="en-US" altLang="zh-CN" sz="1800" b="1" i="0" u="none" strike="noStrike" baseline="0" dirty="0">
                <a:latin typeface="Times New Roman" panose="02020603050405020304" pitchFamily="18" charset="0"/>
                <a:ea typeface="宋体" panose="02010600030101010101" pitchFamily="2" charset="-122"/>
                <a:cs typeface="Times New Roman" panose="02020603050405020304" pitchFamily="18" charset="0"/>
              </a:rPr>
              <a:t>/</a:t>
            </a: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struct student</a:t>
            </a: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a:t>
            </a:r>
          </a:p>
          <a:p>
            <a:pPr algn="l">
              <a:lnSpc>
                <a:spcPct val="95000"/>
              </a:lnSpc>
            </a:pPr>
            <a:r>
              <a:rPr lang="en-US" altLang="zh-CN" b="1" dirty="0">
                <a:latin typeface="Times New Roman" panose="02020603050405020304" pitchFamily="18" charset="0"/>
                <a:cs typeface="Times New Roman" panose="02020603050405020304" pitchFamily="18" charset="0"/>
              </a:rPr>
              <a:t>    … …</a:t>
            </a:r>
            <a:endParaRPr lang="en-US" altLang="zh-CN" sz="1800" b="1" i="0" u="none" strike="noStrike" baseline="0" dirty="0">
              <a:latin typeface="Times New Roman" panose="02020603050405020304" pitchFamily="18" charset="0"/>
              <a:cs typeface="Times New Roman" panose="02020603050405020304" pitchFamily="18" charset="0"/>
            </a:endParaRP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a:t>
            </a: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a:t>
            </a:r>
            <a:r>
              <a:rPr lang="zh-CN" altLang="en-US" sz="1800" b="1" i="0" u="none" strike="noStrike" baseline="0" dirty="0">
                <a:latin typeface="Times New Roman" panose="02020603050405020304" pitchFamily="18" charset="0"/>
                <a:ea typeface="宋体" panose="02010600030101010101" pitchFamily="2" charset="-122"/>
                <a:cs typeface="Times New Roman" panose="02020603050405020304" pitchFamily="18" charset="0"/>
              </a:rPr>
              <a:t>符号常量定义*</a:t>
            </a:r>
            <a:r>
              <a:rPr lang="en-US" altLang="zh-CN" sz="1800" b="1" i="0" u="none" strike="noStrike" baseline="0" dirty="0">
                <a:latin typeface="Times New Roman" panose="02020603050405020304" pitchFamily="18" charset="0"/>
                <a:ea typeface="宋体" panose="02010600030101010101" pitchFamily="2" charset="-122"/>
                <a:cs typeface="Times New Roman" panose="02020603050405020304" pitchFamily="18" charset="0"/>
              </a:rPr>
              <a:t>/</a:t>
            </a: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#define PI 3.1415926</a:t>
            </a:r>
          </a:p>
          <a:p>
            <a:pPr>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a:t>
            </a:r>
            <a:r>
              <a:rPr lang="zh-CN" altLang="en-US" sz="1800" b="1" i="0" u="none" strike="noStrike" baseline="0" dirty="0">
                <a:latin typeface="Times New Roman" panose="02020603050405020304" pitchFamily="18" charset="0"/>
                <a:ea typeface="宋体" panose="02010600030101010101" pitchFamily="2" charset="-122"/>
                <a:cs typeface="Times New Roman" panose="02020603050405020304" pitchFamily="18" charset="0"/>
              </a:rPr>
              <a:t>全局变量定义*</a:t>
            </a:r>
            <a:r>
              <a:rPr lang="en-US" altLang="zh-CN" sz="1800" b="1" i="0" u="none" strike="noStrike" baseline="0" dirty="0">
                <a:latin typeface="Times New Roman" panose="02020603050405020304" pitchFamily="18" charset="0"/>
                <a:ea typeface="宋体" panose="02010600030101010101" pitchFamily="2" charset="-122"/>
                <a:cs typeface="Times New Roman" panose="02020603050405020304" pitchFamily="18" charset="0"/>
              </a:rPr>
              <a:t>/</a:t>
            </a: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int  Seq;</a:t>
            </a: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a:t>
            </a:r>
            <a:r>
              <a:rPr lang="zh-CN" altLang="en-US" sz="1800" b="1" i="0" u="none" strike="noStrike" baseline="0" dirty="0">
                <a:latin typeface="Times New Roman" panose="02020603050405020304" pitchFamily="18" charset="0"/>
                <a:ea typeface="宋体" panose="02010600030101010101" pitchFamily="2" charset="-122"/>
                <a:cs typeface="Times New Roman" panose="02020603050405020304" pitchFamily="18" charset="0"/>
              </a:rPr>
              <a:t>函数</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定义</a:t>
            </a:r>
            <a:r>
              <a:rPr lang="zh-CN" altLang="en-US" sz="1800" b="1" i="0" u="none" strike="noStrike" baseline="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i="0" u="none" strike="noStrike" baseline="0" dirty="0">
                <a:latin typeface="Times New Roman" panose="02020603050405020304" pitchFamily="18" charset="0"/>
                <a:ea typeface="宋体" panose="02010600030101010101" pitchFamily="2" charset="-122"/>
                <a:cs typeface="Times New Roman" panose="02020603050405020304" pitchFamily="18" charset="0"/>
              </a:rPr>
              <a:t>/</a:t>
            </a: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int average(int a[], int n)</a:t>
            </a:r>
          </a:p>
          <a:p>
            <a:pPr algn="l">
              <a:lnSpc>
                <a:spcPct val="95000"/>
              </a:lnSpc>
            </a:pPr>
            <a:r>
              <a:rPr lang="en-US" altLang="zh-CN" b="1" dirty="0">
                <a:latin typeface="Times New Roman" panose="02020603050405020304" pitchFamily="18" charset="0"/>
                <a:cs typeface="Times New Roman" panose="02020603050405020304" pitchFamily="18" charset="0"/>
              </a:rPr>
              <a:t>{    </a:t>
            </a: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    … …</a:t>
            </a:r>
          </a:p>
          <a:p>
            <a:pPr algn="l">
              <a:lnSpc>
                <a:spcPct val="95000"/>
              </a:lnSpc>
            </a:pPr>
            <a:r>
              <a:rPr lang="en-US" altLang="zh-CN" b="1" dirty="0">
                <a:latin typeface="Times New Roman" panose="02020603050405020304" pitchFamily="18" charset="0"/>
                <a:cs typeface="Times New Roman" panose="02020603050405020304" pitchFamily="18" charset="0"/>
              </a:rPr>
              <a:t>}</a:t>
            </a:r>
            <a:endParaRPr lang="en-US" altLang="zh-CN" sz="1800" b="1" i="0" u="none" strike="noStrike" baseline="0" dirty="0">
              <a:latin typeface="Times New Roman" panose="02020603050405020304" pitchFamily="18" charset="0"/>
              <a:cs typeface="Times New Roman" panose="02020603050405020304" pitchFamily="18" charset="0"/>
            </a:endParaRP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int main()</a:t>
            </a: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a:t>
            </a:r>
          </a:p>
          <a:p>
            <a:pPr algn="l">
              <a:lnSpc>
                <a:spcPct val="95000"/>
              </a:lnSpc>
            </a:pPr>
            <a:r>
              <a:rPr lang="en-US" altLang="zh-CN" b="1" dirty="0">
                <a:latin typeface="Times New Roman" panose="02020603050405020304" pitchFamily="18" charset="0"/>
                <a:cs typeface="Times New Roman" panose="02020603050405020304" pitchFamily="18" charset="0"/>
              </a:rPr>
              <a:t>    … …</a:t>
            </a:r>
            <a:endParaRPr lang="en-US" altLang="zh-CN" sz="1800" b="1" i="0" u="none" strike="noStrike" baseline="0" dirty="0">
              <a:latin typeface="Times New Roman" panose="02020603050405020304" pitchFamily="18" charset="0"/>
              <a:cs typeface="Times New Roman" panose="02020603050405020304" pitchFamily="18" charset="0"/>
            </a:endParaRPr>
          </a:p>
          <a:p>
            <a:pPr algn="l">
              <a:lnSpc>
                <a:spcPct val="95000"/>
              </a:lnSpc>
            </a:pPr>
            <a:r>
              <a:rPr lang="en-US" altLang="zh-CN" sz="1800" b="1" i="0" u="none" strike="noStrike" baseline="0"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668803"/>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8F3C6-5DE0-D9A7-3C9E-13D53D929941}"/>
              </a:ext>
            </a:extLst>
          </p:cNvPr>
          <p:cNvSpPr>
            <a:spLocks noGrp="1"/>
          </p:cNvSpPr>
          <p:nvPr>
            <p:ph type="title"/>
          </p:nvPr>
        </p:nvSpPr>
        <p:spPr/>
        <p:txBody>
          <a:bodyPr/>
          <a:lstStyle/>
          <a:p>
            <a:r>
              <a:rPr lang="en-US" altLang="zh-CN" dirty="0"/>
              <a:t>C</a:t>
            </a:r>
            <a:r>
              <a:rPr lang="zh-CN" altLang="en-US" dirty="0"/>
              <a:t>语言程序编写规范</a:t>
            </a:r>
          </a:p>
        </p:txBody>
      </p:sp>
      <p:sp>
        <p:nvSpPr>
          <p:cNvPr id="3" name="内容占位符 2">
            <a:extLst>
              <a:ext uri="{FF2B5EF4-FFF2-40B4-BE49-F238E27FC236}">
                <a16:creationId xmlns:a16="http://schemas.microsoft.com/office/drawing/2014/main" id="{3F62D334-F8C3-C661-630C-C131ADF48D7D}"/>
              </a:ext>
            </a:extLst>
          </p:cNvPr>
          <p:cNvSpPr>
            <a:spLocks noGrp="1"/>
          </p:cNvSpPr>
          <p:nvPr>
            <p:ph idx="1"/>
          </p:nvPr>
        </p:nvSpPr>
        <p:spPr/>
        <p:txBody>
          <a:bodyPr/>
          <a:lstStyle/>
          <a:p>
            <a:r>
              <a:rPr lang="zh-CN" altLang="en-US" dirty="0"/>
              <a:t>注释</a:t>
            </a:r>
            <a:endParaRPr lang="en-US" altLang="zh-CN" dirty="0"/>
          </a:p>
          <a:p>
            <a:pPr lvl="1"/>
            <a:r>
              <a:rPr lang="zh-CN" altLang="en-US" dirty="0"/>
              <a:t>代码中的注释主要用于代码的说明，方便对程序的理解。对于刚刚接触程序设计的人员而言，遇到最大的问题是注释内容的多少、详细程度以及位置等。添加注释的一般原则是“够用即可”。</a:t>
            </a:r>
            <a:endParaRPr lang="en-US" altLang="zh-CN" dirty="0"/>
          </a:p>
          <a:p>
            <a:pPr lvl="1"/>
            <a:r>
              <a:rPr lang="zh-CN" altLang="en-US" dirty="0"/>
              <a:t>建议对程序中的以下内容进行注释</a:t>
            </a:r>
            <a:endParaRPr lang="en-US" altLang="zh-CN" dirty="0"/>
          </a:p>
          <a:p>
            <a:pPr lvl="2"/>
            <a:r>
              <a:rPr lang="zh-CN" altLang="en-US" dirty="0"/>
              <a:t>整个程序源程序文件</a:t>
            </a:r>
            <a:endParaRPr lang="en-US" altLang="zh-CN" dirty="0"/>
          </a:p>
          <a:p>
            <a:pPr lvl="2"/>
            <a:r>
              <a:rPr lang="zh-CN" altLang="en-US" dirty="0"/>
              <a:t>自定义数据类型</a:t>
            </a:r>
            <a:endParaRPr lang="en-US" altLang="zh-CN" dirty="0"/>
          </a:p>
          <a:p>
            <a:pPr lvl="2"/>
            <a:r>
              <a:rPr lang="zh-CN" altLang="en-US" dirty="0"/>
              <a:t>符号常量</a:t>
            </a:r>
            <a:endParaRPr lang="en-US" altLang="zh-CN" dirty="0"/>
          </a:p>
          <a:p>
            <a:pPr lvl="2"/>
            <a:r>
              <a:rPr lang="zh-CN" altLang="en-US" dirty="0"/>
              <a:t>全局变量</a:t>
            </a:r>
            <a:endParaRPr lang="en-US" altLang="zh-CN" dirty="0"/>
          </a:p>
          <a:p>
            <a:pPr lvl="2"/>
            <a:r>
              <a:rPr lang="zh-CN" altLang="en-US" dirty="0"/>
              <a:t>函数</a:t>
            </a:r>
            <a:endParaRPr lang="en-US" altLang="zh-CN" dirty="0"/>
          </a:p>
          <a:p>
            <a:pPr lvl="2"/>
            <a:endParaRPr lang="zh-CN" altLang="en-US" dirty="0"/>
          </a:p>
        </p:txBody>
      </p:sp>
    </p:spTree>
    <p:extLst>
      <p:ext uri="{BB962C8B-B14F-4D97-AF65-F5344CB8AC3E}">
        <p14:creationId xmlns:p14="http://schemas.microsoft.com/office/powerpoint/2010/main" val="2017736110"/>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8F3C6-5DE0-D9A7-3C9E-13D53D929941}"/>
              </a:ext>
            </a:extLst>
          </p:cNvPr>
          <p:cNvSpPr>
            <a:spLocks noGrp="1"/>
          </p:cNvSpPr>
          <p:nvPr>
            <p:ph type="title"/>
          </p:nvPr>
        </p:nvSpPr>
        <p:spPr/>
        <p:txBody>
          <a:bodyPr/>
          <a:lstStyle/>
          <a:p>
            <a:r>
              <a:rPr lang="en-US" altLang="zh-CN" dirty="0"/>
              <a:t>C</a:t>
            </a:r>
            <a:r>
              <a:rPr lang="zh-CN" altLang="en-US" dirty="0"/>
              <a:t>语言程序编写规范</a:t>
            </a:r>
          </a:p>
        </p:txBody>
      </p:sp>
      <p:sp>
        <p:nvSpPr>
          <p:cNvPr id="3" name="内容占位符 2">
            <a:extLst>
              <a:ext uri="{FF2B5EF4-FFF2-40B4-BE49-F238E27FC236}">
                <a16:creationId xmlns:a16="http://schemas.microsoft.com/office/drawing/2014/main" id="{3F62D334-F8C3-C661-630C-C131ADF48D7D}"/>
              </a:ext>
            </a:extLst>
          </p:cNvPr>
          <p:cNvSpPr>
            <a:spLocks noGrp="1"/>
          </p:cNvSpPr>
          <p:nvPr>
            <p:ph idx="1"/>
          </p:nvPr>
        </p:nvSpPr>
        <p:spPr/>
        <p:txBody>
          <a:bodyPr/>
          <a:lstStyle/>
          <a:p>
            <a:r>
              <a:rPr lang="zh-CN" altLang="en-US" dirty="0"/>
              <a:t>注释</a:t>
            </a:r>
            <a:r>
              <a:rPr lang="en-US" altLang="zh-CN" dirty="0"/>
              <a:t>——</a:t>
            </a:r>
            <a:r>
              <a:rPr lang="zh-CN" altLang="en-US" dirty="0"/>
              <a:t>具体要求</a:t>
            </a:r>
            <a:endParaRPr lang="en-US" altLang="zh-CN" dirty="0"/>
          </a:p>
          <a:p>
            <a:pPr lvl="1"/>
            <a:r>
              <a:rPr lang="zh-CN" altLang="en-US" dirty="0"/>
              <a:t>对程序源文件的注释</a:t>
            </a:r>
            <a:endParaRPr lang="en-US" altLang="zh-CN" dirty="0"/>
          </a:p>
          <a:p>
            <a:pPr lvl="2"/>
            <a:r>
              <a:rPr lang="zh-CN" altLang="en-US" dirty="0"/>
              <a:t>在程序源文件的最开始，使用</a:t>
            </a:r>
            <a:r>
              <a:rPr lang="en-US" altLang="zh-CN" dirty="0"/>
              <a:t>/*…*/</a:t>
            </a:r>
            <a:r>
              <a:rPr lang="zh-CN" altLang="en-US" dirty="0"/>
              <a:t>对该程序源文件进行整体说明，包括文件名称、作者、创建时间、完成功能等。</a:t>
            </a:r>
          </a:p>
        </p:txBody>
      </p:sp>
      <p:sp>
        <p:nvSpPr>
          <p:cNvPr id="4" name="文本框 3">
            <a:extLst>
              <a:ext uri="{FF2B5EF4-FFF2-40B4-BE49-F238E27FC236}">
                <a16:creationId xmlns:a16="http://schemas.microsoft.com/office/drawing/2014/main" id="{EE229F89-B35F-F4F4-2135-74904386DB23}"/>
              </a:ext>
            </a:extLst>
          </p:cNvPr>
          <p:cNvSpPr txBox="1"/>
          <p:nvPr/>
        </p:nvSpPr>
        <p:spPr>
          <a:xfrm>
            <a:off x="1922076" y="3657600"/>
            <a:ext cx="5299849" cy="1846659"/>
          </a:xfrm>
          <a:prstGeom prst="rect">
            <a:avLst/>
          </a:prstGeom>
          <a:solidFill>
            <a:srgbClr val="C1FFC1"/>
          </a:solidFill>
          <a:ln>
            <a:solidFill>
              <a:schemeClr val="tx1"/>
            </a:solidFill>
          </a:ln>
        </p:spPr>
        <p:txBody>
          <a:bodyPr wrap="none" rtlCol="0">
            <a:spAutoFit/>
          </a:bodyPr>
          <a:lstStyle/>
          <a:p>
            <a:pPr>
              <a:lnSpc>
                <a:spcPct val="95000"/>
              </a:lnSpc>
            </a:pPr>
            <a:r>
              <a:rPr lang="en-US" altLang="zh-CN" sz="2000" b="1" i="0" u="none" strike="noStrike" baseline="0" dirty="0">
                <a:latin typeface="Times New Roman" panose="02020603050405020304" pitchFamily="18" charset="0"/>
                <a:cs typeface="Times New Roman" panose="02020603050405020304" pitchFamily="18" charset="0"/>
              </a:rPr>
              <a:t>/* </a:t>
            </a:r>
          </a:p>
          <a:p>
            <a:pPr>
              <a:lnSpc>
                <a:spcPct val="95000"/>
              </a:lnSpc>
            </a:pPr>
            <a:r>
              <a:rPr lang="zh-CN" altLang="en-US" sz="2000" b="1" i="0" u="none" strike="noStrike" baseline="0" dirty="0">
                <a:latin typeface="Times New Roman" panose="02020603050405020304" pitchFamily="18" charset="0"/>
                <a:cs typeface="Times New Roman" panose="02020603050405020304" pitchFamily="18" charset="0"/>
              </a:rPr>
              <a:t>文件名</a:t>
            </a:r>
            <a:r>
              <a:rPr lang="en-US" altLang="zh-CN" sz="2000" b="1" i="0" u="none" strike="noStrike" baseline="0" dirty="0">
                <a:latin typeface="Times New Roman" panose="02020603050405020304" pitchFamily="18" charset="0"/>
                <a:cs typeface="Times New Roman" panose="02020603050405020304" pitchFamily="18" charset="0"/>
              </a:rPr>
              <a:t>: homework-1</a:t>
            </a:r>
          </a:p>
          <a:p>
            <a:pPr>
              <a:lnSpc>
                <a:spcPct val="95000"/>
              </a:lnSpc>
            </a:pPr>
            <a:r>
              <a:rPr lang="zh-CN" altLang="en-US" sz="2000" b="1" dirty="0">
                <a:latin typeface="Times New Roman" panose="02020603050405020304" pitchFamily="18" charset="0"/>
                <a:cs typeface="Times New Roman" panose="02020603050405020304" pitchFamily="18" charset="0"/>
              </a:rPr>
              <a:t>作者</a:t>
            </a:r>
            <a:r>
              <a:rPr lang="en-US" altLang="zh-CN" sz="2000" b="1" i="0" u="none" strike="noStrike" baseline="0" dirty="0">
                <a:latin typeface="Times New Roman" panose="02020603050405020304" pitchFamily="18" charset="0"/>
                <a:cs typeface="Times New Roman" panose="02020603050405020304" pitchFamily="18" charset="0"/>
              </a:rPr>
              <a:t>: </a:t>
            </a:r>
            <a:r>
              <a:rPr lang="zh-CN" altLang="en-US" sz="2000" b="1" i="0" u="none" strike="noStrike" baseline="0" dirty="0">
                <a:latin typeface="Times New Roman" panose="02020603050405020304" pitchFamily="18" charset="0"/>
                <a:cs typeface="Times New Roman" panose="02020603050405020304" pitchFamily="18" charset="0"/>
              </a:rPr>
              <a:t>张三</a:t>
            </a:r>
            <a:endParaRPr lang="en-US" altLang="zh-CN" sz="2000" b="1" i="0" u="none" strike="noStrike" baseline="0" dirty="0">
              <a:latin typeface="Times New Roman" panose="02020603050405020304" pitchFamily="18" charset="0"/>
              <a:cs typeface="Times New Roman" panose="02020603050405020304" pitchFamily="18" charset="0"/>
            </a:endParaRPr>
          </a:p>
          <a:p>
            <a:pPr>
              <a:lnSpc>
                <a:spcPct val="95000"/>
              </a:lnSpc>
            </a:pPr>
            <a:r>
              <a:rPr lang="zh-CN" altLang="en-US" sz="2000" b="1" i="0" u="none" strike="noStrike" baseline="0" dirty="0">
                <a:latin typeface="Times New Roman" panose="02020603050405020304" pitchFamily="18" charset="0"/>
                <a:cs typeface="Times New Roman" panose="02020603050405020304" pitchFamily="18" charset="0"/>
              </a:rPr>
              <a:t>创建时间</a:t>
            </a:r>
            <a:r>
              <a:rPr lang="en-US" altLang="zh-CN" sz="2000" b="1" i="0" u="none" strike="noStrike" baseline="0" dirty="0">
                <a:latin typeface="Times New Roman" panose="02020603050405020304" pitchFamily="18" charset="0"/>
                <a:cs typeface="Times New Roman" panose="02020603050405020304" pitchFamily="18" charset="0"/>
              </a:rPr>
              <a:t>: 2023</a:t>
            </a:r>
            <a:r>
              <a:rPr lang="zh-CN" altLang="en-US" sz="2000" b="1" i="0" u="none" strike="noStrike" baseline="0" dirty="0">
                <a:latin typeface="Times New Roman" panose="02020603050405020304" pitchFamily="18" charset="0"/>
                <a:cs typeface="Times New Roman" panose="02020603050405020304" pitchFamily="18" charset="0"/>
              </a:rPr>
              <a:t>年</a:t>
            </a:r>
            <a:r>
              <a:rPr lang="en-US" altLang="zh-CN" sz="2000" b="1" i="0" u="none" strike="noStrike" baseline="0" dirty="0">
                <a:latin typeface="Times New Roman" panose="02020603050405020304" pitchFamily="18" charset="0"/>
                <a:cs typeface="Times New Roman" panose="02020603050405020304" pitchFamily="18" charset="0"/>
              </a:rPr>
              <a:t>11</a:t>
            </a:r>
            <a:r>
              <a:rPr lang="zh-CN" altLang="en-US" sz="2000" b="1" i="0" u="none" strike="noStrike" baseline="0" dirty="0">
                <a:latin typeface="Times New Roman" panose="02020603050405020304" pitchFamily="18" charset="0"/>
                <a:cs typeface="Times New Roman" panose="02020603050405020304" pitchFamily="18" charset="0"/>
              </a:rPr>
              <a:t>月</a:t>
            </a:r>
            <a:r>
              <a:rPr lang="en-US" altLang="zh-CN" sz="2000" b="1" i="0" u="none" strike="noStrike" baseline="0" dirty="0">
                <a:latin typeface="Times New Roman" panose="02020603050405020304" pitchFamily="18" charset="0"/>
                <a:cs typeface="Times New Roman" panose="02020603050405020304" pitchFamily="18" charset="0"/>
              </a:rPr>
              <a:t>30</a:t>
            </a:r>
            <a:r>
              <a:rPr lang="zh-CN" altLang="en-US" sz="2000" b="1" i="0" u="none" strike="noStrike" baseline="0" dirty="0">
                <a:latin typeface="Times New Roman" panose="02020603050405020304" pitchFamily="18" charset="0"/>
                <a:cs typeface="Times New Roman" panose="02020603050405020304" pitchFamily="18" charset="0"/>
              </a:rPr>
              <a:t>日</a:t>
            </a:r>
          </a:p>
          <a:p>
            <a:pPr>
              <a:lnSpc>
                <a:spcPct val="95000"/>
              </a:lnSpc>
            </a:pPr>
            <a:r>
              <a:rPr lang="zh-CN" altLang="en-US" sz="2000" b="1" i="0" u="none" strike="noStrike" baseline="0" dirty="0">
                <a:latin typeface="Times New Roman" panose="02020603050405020304" pitchFamily="18" charset="0"/>
                <a:cs typeface="Times New Roman" panose="02020603050405020304" pitchFamily="18" charset="0"/>
              </a:rPr>
              <a:t> 完成功能</a:t>
            </a:r>
            <a:r>
              <a:rPr lang="en-US" altLang="zh-CN" sz="2000" b="1" i="0" u="none" strike="noStrike" baseline="0" dirty="0">
                <a:latin typeface="Times New Roman" panose="02020603050405020304" pitchFamily="18" charset="0"/>
                <a:cs typeface="Times New Roman" panose="02020603050405020304" pitchFamily="18" charset="0"/>
              </a:rPr>
              <a:t>: </a:t>
            </a:r>
            <a:r>
              <a:rPr lang="zh-CN" altLang="en-US" sz="2000" b="1" i="0" u="none" strike="noStrike" baseline="0" dirty="0">
                <a:latin typeface="Times New Roman" panose="02020603050405020304" pitchFamily="18" charset="0"/>
                <a:cs typeface="Times New Roman" panose="02020603050405020304" pitchFamily="18" charset="0"/>
              </a:rPr>
              <a:t>本程序用于求解作业</a:t>
            </a:r>
            <a:r>
              <a:rPr lang="en-US" altLang="zh-CN" sz="2000" b="1" i="0" u="none" strike="noStrike" baseline="0" dirty="0">
                <a:latin typeface="Times New Roman" panose="02020603050405020304" pitchFamily="18" charset="0"/>
                <a:cs typeface="Times New Roman" panose="02020603050405020304" pitchFamily="18" charset="0"/>
              </a:rPr>
              <a:t>2</a:t>
            </a:r>
            <a:r>
              <a:rPr lang="zh-CN" altLang="en-US" sz="2000" b="1" i="0" u="none" strike="noStrike" baseline="0" dirty="0">
                <a:latin typeface="Times New Roman" panose="02020603050405020304" pitchFamily="18" charset="0"/>
                <a:cs typeface="Times New Roman" panose="02020603050405020304" pitchFamily="18" charset="0"/>
              </a:rPr>
              <a:t>中的第</a:t>
            </a:r>
            <a:r>
              <a:rPr lang="en-US" altLang="zh-CN" sz="2000" b="1" i="0" u="none" strike="noStrike" baseline="0" dirty="0">
                <a:latin typeface="Times New Roman" panose="02020603050405020304" pitchFamily="18" charset="0"/>
                <a:cs typeface="Times New Roman" panose="02020603050405020304" pitchFamily="18" charset="0"/>
              </a:rPr>
              <a:t>1</a:t>
            </a:r>
            <a:r>
              <a:rPr lang="zh-CN" altLang="en-US" sz="2000" b="1" i="0" u="none" strike="noStrike" baseline="0" dirty="0">
                <a:latin typeface="Times New Roman" panose="02020603050405020304" pitchFamily="18" charset="0"/>
                <a:cs typeface="Times New Roman" panose="02020603050405020304" pitchFamily="18" charset="0"/>
              </a:rPr>
              <a:t>题。</a:t>
            </a:r>
          </a:p>
          <a:p>
            <a:pPr>
              <a:lnSpc>
                <a:spcPct val="95000"/>
              </a:lnSpc>
            </a:pPr>
            <a:r>
              <a:rPr lang="zh-CN" altLang="en-US" sz="2000" b="1" i="0" u="none" strike="noStrike" baseline="0" dirty="0">
                <a:latin typeface="Times New Roman" panose="02020603050405020304" pitchFamily="18" charset="0"/>
                <a:cs typeface="Times New Roman" panose="02020603050405020304" pitchFamily="18" charset="0"/>
              </a:rPr>
              <a:t> *</a:t>
            </a:r>
            <a:r>
              <a:rPr lang="en-US" altLang="zh-CN" sz="2000" b="1" i="0" u="none" strike="noStrike" baseline="0"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476589"/>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8F3C6-5DE0-D9A7-3C9E-13D53D929941}"/>
              </a:ext>
            </a:extLst>
          </p:cNvPr>
          <p:cNvSpPr>
            <a:spLocks noGrp="1"/>
          </p:cNvSpPr>
          <p:nvPr>
            <p:ph type="title"/>
          </p:nvPr>
        </p:nvSpPr>
        <p:spPr/>
        <p:txBody>
          <a:bodyPr/>
          <a:lstStyle/>
          <a:p>
            <a:r>
              <a:rPr lang="en-US" altLang="zh-CN" dirty="0"/>
              <a:t>C</a:t>
            </a:r>
            <a:r>
              <a:rPr lang="zh-CN" altLang="en-US" dirty="0"/>
              <a:t>语言程序编写规范</a:t>
            </a:r>
          </a:p>
        </p:txBody>
      </p:sp>
      <p:sp>
        <p:nvSpPr>
          <p:cNvPr id="3" name="内容占位符 2">
            <a:extLst>
              <a:ext uri="{FF2B5EF4-FFF2-40B4-BE49-F238E27FC236}">
                <a16:creationId xmlns:a16="http://schemas.microsoft.com/office/drawing/2014/main" id="{3F62D334-F8C3-C661-630C-C131ADF48D7D}"/>
              </a:ext>
            </a:extLst>
          </p:cNvPr>
          <p:cNvSpPr>
            <a:spLocks noGrp="1"/>
          </p:cNvSpPr>
          <p:nvPr>
            <p:ph idx="1"/>
          </p:nvPr>
        </p:nvSpPr>
        <p:spPr/>
        <p:txBody>
          <a:bodyPr/>
          <a:lstStyle/>
          <a:p>
            <a:r>
              <a:rPr lang="zh-CN" altLang="en-US" dirty="0"/>
              <a:t>注释</a:t>
            </a:r>
            <a:r>
              <a:rPr lang="en-US" altLang="zh-CN" dirty="0"/>
              <a:t>——</a:t>
            </a:r>
            <a:r>
              <a:rPr lang="zh-CN" altLang="en-US" dirty="0"/>
              <a:t>具体要求</a:t>
            </a:r>
            <a:endParaRPr lang="en-US" altLang="zh-CN" dirty="0"/>
          </a:p>
          <a:p>
            <a:pPr lvl="1"/>
            <a:r>
              <a:rPr lang="zh-CN" altLang="en-US" dirty="0"/>
              <a:t>对自定义数据类型的注释</a:t>
            </a:r>
            <a:endParaRPr lang="en-US" altLang="zh-CN" dirty="0"/>
          </a:p>
          <a:p>
            <a:pPr lvl="2"/>
            <a:r>
              <a:rPr lang="zh-CN" altLang="en-US" dirty="0"/>
              <a:t>针对每个自定义数据类型（例如结构体等，将在第</a:t>
            </a:r>
            <a:r>
              <a:rPr lang="en-US" altLang="zh-CN" dirty="0"/>
              <a:t>9</a:t>
            </a:r>
            <a:r>
              <a:rPr lang="zh-CN" altLang="en-US" dirty="0"/>
              <a:t>章中讲授），需要对齐给出注释说明。</a:t>
            </a:r>
          </a:p>
        </p:txBody>
      </p:sp>
      <p:sp>
        <p:nvSpPr>
          <p:cNvPr id="4" name="文本框 3">
            <a:extLst>
              <a:ext uri="{FF2B5EF4-FFF2-40B4-BE49-F238E27FC236}">
                <a16:creationId xmlns:a16="http://schemas.microsoft.com/office/drawing/2014/main" id="{EE229F89-B35F-F4F4-2135-74904386DB23}"/>
              </a:ext>
            </a:extLst>
          </p:cNvPr>
          <p:cNvSpPr txBox="1"/>
          <p:nvPr/>
        </p:nvSpPr>
        <p:spPr>
          <a:xfrm>
            <a:off x="2092796" y="3048000"/>
            <a:ext cx="4958409" cy="3308598"/>
          </a:xfrm>
          <a:prstGeom prst="rect">
            <a:avLst/>
          </a:prstGeom>
          <a:solidFill>
            <a:srgbClr val="C1FFC1"/>
          </a:solidFill>
          <a:ln>
            <a:solidFill>
              <a:schemeClr val="tx1"/>
            </a:solidFill>
          </a:ln>
        </p:spPr>
        <p:txBody>
          <a:bodyPr wrap="none" rtlCol="0">
            <a:spAutoFit/>
          </a:bodyPr>
          <a:lstStyle/>
          <a:p>
            <a:pPr>
              <a:lnSpc>
                <a:spcPct val="95000"/>
              </a:lnSpc>
            </a:pPr>
            <a:r>
              <a:rPr lang="en-US" altLang="zh-CN" sz="2000" b="1" i="0" u="none" strike="noStrike" baseline="0" dirty="0">
                <a:latin typeface="Times New Roman" panose="02020603050405020304" pitchFamily="18" charset="0"/>
                <a:cs typeface="Times New Roman" panose="02020603050405020304" pitchFamily="18" charset="0"/>
              </a:rPr>
              <a:t>/* </a:t>
            </a:r>
          </a:p>
          <a:p>
            <a:pPr>
              <a:lnSpc>
                <a:spcPct val="95000"/>
              </a:lnSpc>
            </a:pPr>
            <a:r>
              <a:rPr lang="zh-CN" altLang="en-US" sz="2000" b="1" i="0" u="none" strike="noStrike" baseline="0" dirty="0">
                <a:latin typeface="Times New Roman" panose="02020603050405020304" pitchFamily="18" charset="0"/>
                <a:cs typeface="Times New Roman" panose="02020603050405020304" pitchFamily="18" charset="0"/>
              </a:rPr>
              <a:t>结构体</a:t>
            </a:r>
            <a:r>
              <a:rPr lang="en-US" altLang="zh-CN" sz="2000" b="1" dirty="0">
                <a:latin typeface="Times New Roman" panose="02020603050405020304" pitchFamily="18" charset="0"/>
                <a:cs typeface="Times New Roman" panose="02020603050405020304" pitchFamily="18" charset="0"/>
              </a:rPr>
              <a:t>struct Student </a:t>
            </a:r>
            <a:r>
              <a:rPr lang="zh-CN" altLang="en-US" sz="2000" b="1" dirty="0">
                <a:latin typeface="Times New Roman" panose="02020603050405020304" pitchFamily="18" charset="0"/>
                <a:cs typeface="Times New Roman" panose="02020603050405020304" pitchFamily="18" charset="0"/>
              </a:rPr>
              <a:t>将用于存储学生信息</a:t>
            </a:r>
            <a:endParaRPr lang="en-US" altLang="zh-CN" sz="2000" b="1" dirty="0">
              <a:latin typeface="Times New Roman" panose="02020603050405020304" pitchFamily="18" charset="0"/>
              <a:cs typeface="Times New Roman" panose="02020603050405020304" pitchFamily="18" charset="0"/>
            </a:endParaRPr>
          </a:p>
          <a:p>
            <a:pPr>
              <a:lnSpc>
                <a:spcPct val="95000"/>
              </a:lnSpc>
            </a:pPr>
            <a:r>
              <a:rPr lang="zh-CN" altLang="en-US" sz="2000" b="1" dirty="0">
                <a:latin typeface="Times New Roman" panose="02020603050405020304" pitchFamily="18" charset="0"/>
                <a:cs typeface="Times New Roman" panose="02020603050405020304" pitchFamily="18" charset="0"/>
              </a:rPr>
              <a:t>包含学号、姓名、姓名和年龄等</a:t>
            </a: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个属性</a:t>
            </a:r>
            <a:r>
              <a:rPr lang="zh-CN" altLang="en-US" sz="2000" b="1" i="0" u="none" strike="noStrike" baseline="0" dirty="0">
                <a:latin typeface="Times New Roman" panose="02020603050405020304" pitchFamily="18" charset="0"/>
                <a:cs typeface="Times New Roman" panose="02020603050405020304" pitchFamily="18" charset="0"/>
              </a:rPr>
              <a:t>。</a:t>
            </a:r>
          </a:p>
          <a:p>
            <a:pPr>
              <a:lnSpc>
                <a:spcPct val="95000"/>
              </a:lnSpc>
            </a:pPr>
            <a:r>
              <a:rPr lang="zh-CN" altLang="en-US" sz="2000" b="1" i="0" u="none" strike="noStrike" baseline="0" dirty="0">
                <a:latin typeface="Times New Roman" panose="02020603050405020304" pitchFamily="18" charset="0"/>
                <a:cs typeface="Times New Roman" panose="02020603050405020304" pitchFamily="18" charset="0"/>
              </a:rPr>
              <a:t> *</a:t>
            </a:r>
            <a:r>
              <a:rPr lang="en-US" altLang="zh-CN" sz="2000" b="1" i="0" u="none" strike="noStrike" baseline="0" dirty="0">
                <a:latin typeface="Times New Roman" panose="02020603050405020304" pitchFamily="18" charset="0"/>
                <a:cs typeface="Times New Roman" panose="02020603050405020304" pitchFamily="18" charset="0"/>
              </a:rPr>
              <a:t>/</a:t>
            </a:r>
          </a:p>
          <a:p>
            <a:pPr>
              <a:lnSpc>
                <a:spcPct val="95000"/>
              </a:lnSpc>
            </a:pPr>
            <a:r>
              <a:rPr lang="en-US" altLang="zh-CN" sz="2000" b="1" dirty="0">
                <a:latin typeface="Times New Roman" panose="02020603050405020304" pitchFamily="18" charset="0"/>
                <a:cs typeface="Times New Roman" panose="02020603050405020304" pitchFamily="18" charset="0"/>
              </a:rPr>
              <a:t>struct Student</a:t>
            </a:r>
          </a:p>
          <a:p>
            <a:pPr>
              <a:lnSpc>
                <a:spcPct val="95000"/>
              </a:lnSpc>
            </a:pPr>
            <a:r>
              <a:rPr lang="en-US" altLang="zh-CN" sz="2000" b="1" dirty="0">
                <a:latin typeface="Times New Roman" panose="02020603050405020304" pitchFamily="18" charset="0"/>
                <a:cs typeface="Times New Roman" panose="02020603050405020304" pitchFamily="18" charset="0"/>
              </a:rPr>
              <a:t>{  </a:t>
            </a:r>
          </a:p>
          <a:p>
            <a:pPr>
              <a:lnSpc>
                <a:spcPct val="95000"/>
              </a:lnSpc>
            </a:pPr>
            <a:r>
              <a:rPr lang="en-US" altLang="zh-CN" sz="2000" b="1" dirty="0">
                <a:latin typeface="Times New Roman" panose="02020603050405020304" pitchFamily="18" charset="0"/>
                <a:cs typeface="Times New Roman" panose="02020603050405020304" pitchFamily="18" charset="0"/>
              </a:rPr>
              <a:t>    int num; </a:t>
            </a:r>
          </a:p>
          <a:p>
            <a:pPr>
              <a:lnSpc>
                <a:spcPct val="95000"/>
              </a:lnSpc>
            </a:pPr>
            <a:r>
              <a:rPr lang="en-US" altLang="zh-CN" sz="2000" b="1" dirty="0">
                <a:latin typeface="Times New Roman" panose="02020603050405020304" pitchFamily="18" charset="0"/>
                <a:cs typeface="Times New Roman" panose="02020603050405020304" pitchFamily="18" charset="0"/>
              </a:rPr>
              <a:t>    char name[20]; </a:t>
            </a:r>
          </a:p>
          <a:p>
            <a:pPr>
              <a:lnSpc>
                <a:spcPct val="95000"/>
              </a:lnSpc>
            </a:pPr>
            <a:r>
              <a:rPr lang="en-US" altLang="zh-CN" sz="2000" b="1" dirty="0">
                <a:latin typeface="Times New Roman" panose="02020603050405020304" pitchFamily="18" charset="0"/>
                <a:cs typeface="Times New Roman" panose="02020603050405020304" pitchFamily="18" charset="0"/>
              </a:rPr>
              <a:t>    char sex; </a:t>
            </a:r>
          </a:p>
          <a:p>
            <a:pPr>
              <a:lnSpc>
                <a:spcPct val="95000"/>
              </a:lnSpc>
            </a:pPr>
            <a:r>
              <a:rPr lang="en-US" altLang="zh-CN" sz="2000" b="1" dirty="0">
                <a:latin typeface="Times New Roman" panose="02020603050405020304" pitchFamily="18" charset="0"/>
                <a:cs typeface="Times New Roman" panose="02020603050405020304" pitchFamily="18" charset="0"/>
              </a:rPr>
              <a:t>    int age;  </a:t>
            </a:r>
          </a:p>
          <a:p>
            <a:pPr>
              <a:lnSpc>
                <a:spcPct val="95000"/>
              </a:lnSpc>
            </a:pPr>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35986484"/>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8F3C6-5DE0-D9A7-3C9E-13D53D929941}"/>
              </a:ext>
            </a:extLst>
          </p:cNvPr>
          <p:cNvSpPr>
            <a:spLocks noGrp="1"/>
          </p:cNvSpPr>
          <p:nvPr>
            <p:ph type="title"/>
          </p:nvPr>
        </p:nvSpPr>
        <p:spPr/>
        <p:txBody>
          <a:bodyPr/>
          <a:lstStyle/>
          <a:p>
            <a:r>
              <a:rPr lang="en-US" altLang="zh-CN" dirty="0"/>
              <a:t>C</a:t>
            </a:r>
            <a:r>
              <a:rPr lang="zh-CN" altLang="en-US" dirty="0"/>
              <a:t>语言程序编写规范</a:t>
            </a:r>
          </a:p>
        </p:txBody>
      </p:sp>
      <p:sp>
        <p:nvSpPr>
          <p:cNvPr id="3" name="内容占位符 2">
            <a:extLst>
              <a:ext uri="{FF2B5EF4-FFF2-40B4-BE49-F238E27FC236}">
                <a16:creationId xmlns:a16="http://schemas.microsoft.com/office/drawing/2014/main" id="{3F62D334-F8C3-C661-630C-C131ADF48D7D}"/>
              </a:ext>
            </a:extLst>
          </p:cNvPr>
          <p:cNvSpPr>
            <a:spLocks noGrp="1"/>
          </p:cNvSpPr>
          <p:nvPr>
            <p:ph idx="1"/>
          </p:nvPr>
        </p:nvSpPr>
        <p:spPr/>
        <p:txBody>
          <a:bodyPr/>
          <a:lstStyle/>
          <a:p>
            <a:r>
              <a:rPr lang="zh-CN" altLang="en-US" dirty="0"/>
              <a:t>注释</a:t>
            </a:r>
            <a:r>
              <a:rPr lang="en-US" altLang="zh-CN" dirty="0"/>
              <a:t>——</a:t>
            </a:r>
            <a:r>
              <a:rPr lang="zh-CN" altLang="en-US" dirty="0"/>
              <a:t>具体要求</a:t>
            </a:r>
            <a:endParaRPr lang="en-US" altLang="zh-CN" dirty="0"/>
          </a:p>
          <a:p>
            <a:pPr lvl="1"/>
            <a:r>
              <a:rPr lang="zh-CN" altLang="en-US" dirty="0"/>
              <a:t>对符号常量的注释</a:t>
            </a:r>
            <a:endParaRPr lang="en-US" altLang="zh-CN" dirty="0"/>
          </a:p>
          <a:p>
            <a:pPr lvl="2"/>
            <a:r>
              <a:rPr lang="zh-CN" altLang="en-US" dirty="0"/>
              <a:t>对每个符号常量进行注释说明</a:t>
            </a:r>
            <a:endParaRPr lang="en-US" altLang="zh-CN" dirty="0"/>
          </a:p>
          <a:p>
            <a:pPr lvl="2"/>
            <a:endParaRPr lang="en-US" altLang="zh-CN" dirty="0"/>
          </a:p>
          <a:p>
            <a:pPr lvl="2"/>
            <a:endParaRPr lang="en-US" altLang="zh-CN" dirty="0"/>
          </a:p>
          <a:p>
            <a:pPr lvl="1"/>
            <a:r>
              <a:rPr lang="zh-CN" altLang="en-US" dirty="0"/>
              <a:t>对全局变量的注释</a:t>
            </a:r>
            <a:endParaRPr lang="en-US" altLang="zh-CN" dirty="0"/>
          </a:p>
          <a:p>
            <a:pPr lvl="2"/>
            <a:r>
              <a:rPr lang="zh-CN" altLang="en-US" dirty="0"/>
              <a:t>对每个全局进行注释说明</a:t>
            </a:r>
            <a:endParaRPr lang="en-US" altLang="zh-CN" dirty="0"/>
          </a:p>
          <a:p>
            <a:pPr lvl="1"/>
            <a:endParaRPr lang="en-US" altLang="zh-CN" dirty="0"/>
          </a:p>
        </p:txBody>
      </p:sp>
      <p:sp>
        <p:nvSpPr>
          <p:cNvPr id="4" name="文本框 3">
            <a:extLst>
              <a:ext uri="{FF2B5EF4-FFF2-40B4-BE49-F238E27FC236}">
                <a16:creationId xmlns:a16="http://schemas.microsoft.com/office/drawing/2014/main" id="{EE229F89-B35F-F4F4-2135-74904386DB23}"/>
              </a:ext>
            </a:extLst>
          </p:cNvPr>
          <p:cNvSpPr txBox="1"/>
          <p:nvPr/>
        </p:nvSpPr>
        <p:spPr>
          <a:xfrm>
            <a:off x="2629000" y="2844918"/>
            <a:ext cx="4464684" cy="384721"/>
          </a:xfrm>
          <a:prstGeom prst="rect">
            <a:avLst/>
          </a:prstGeom>
          <a:solidFill>
            <a:srgbClr val="C1FFC1"/>
          </a:solidFill>
          <a:ln>
            <a:solidFill>
              <a:schemeClr val="tx1"/>
            </a:solidFill>
          </a:ln>
        </p:spPr>
        <p:txBody>
          <a:bodyPr wrap="none" rtlCol="0">
            <a:spAutoFit/>
          </a:bodyPr>
          <a:lstStyle/>
          <a:p>
            <a:pPr>
              <a:lnSpc>
                <a:spcPct val="95000"/>
              </a:lnSpc>
            </a:pPr>
            <a:r>
              <a:rPr lang="en-US" altLang="zh-CN" sz="2000" b="1" dirty="0">
                <a:latin typeface="Times New Roman" panose="02020603050405020304" pitchFamily="18" charset="0"/>
                <a:cs typeface="Times New Roman" panose="02020603050405020304" pitchFamily="18" charset="0"/>
              </a:rPr>
              <a:t>define  PI  3.14159     /*PI</a:t>
            </a:r>
            <a:r>
              <a:rPr lang="zh-CN" altLang="en-US" sz="2000" b="1" dirty="0">
                <a:latin typeface="Times New Roman" panose="02020603050405020304" pitchFamily="18" charset="0"/>
                <a:cs typeface="Times New Roman" panose="02020603050405020304" pitchFamily="18" charset="0"/>
              </a:rPr>
              <a:t>代表圆周率</a:t>
            </a:r>
            <a:r>
              <a:rPr lang="en-US" altLang="zh-CN" sz="2000" b="1" dirty="0">
                <a:latin typeface="Times New Roman" panose="02020603050405020304" pitchFamily="18" charset="0"/>
                <a:cs typeface="Times New Roman" panose="02020603050405020304" pitchFamily="18" charset="0"/>
              </a:rPr>
              <a:t>*/</a:t>
            </a:r>
          </a:p>
        </p:txBody>
      </p:sp>
      <p:sp>
        <p:nvSpPr>
          <p:cNvPr id="5" name="文本框 4">
            <a:extLst>
              <a:ext uri="{FF2B5EF4-FFF2-40B4-BE49-F238E27FC236}">
                <a16:creationId xmlns:a16="http://schemas.microsoft.com/office/drawing/2014/main" id="{52121974-547F-4771-7B2C-BE7324D6EAB8}"/>
              </a:ext>
            </a:extLst>
          </p:cNvPr>
          <p:cNvSpPr txBox="1"/>
          <p:nvPr/>
        </p:nvSpPr>
        <p:spPr>
          <a:xfrm>
            <a:off x="1853147" y="4724400"/>
            <a:ext cx="6016391" cy="384721"/>
          </a:xfrm>
          <a:prstGeom prst="rect">
            <a:avLst/>
          </a:prstGeom>
          <a:solidFill>
            <a:srgbClr val="C1FFC1"/>
          </a:solidFill>
          <a:ln>
            <a:solidFill>
              <a:schemeClr val="tx1"/>
            </a:solidFill>
          </a:ln>
        </p:spPr>
        <p:txBody>
          <a:bodyPr wrap="none" rtlCol="0">
            <a:spAutoFit/>
          </a:bodyPr>
          <a:lstStyle/>
          <a:p>
            <a:pPr>
              <a:lnSpc>
                <a:spcPct val="95000"/>
              </a:lnSpc>
            </a:pPr>
            <a:r>
              <a:rPr lang="en-US" altLang="zh-CN" sz="2000" b="1" i="0" u="none" strike="noStrike" baseline="0" dirty="0">
                <a:latin typeface="Times New Roman" panose="02020603050405020304" pitchFamily="18" charset="0"/>
                <a:cs typeface="Times New Roman" panose="02020603050405020304" pitchFamily="18" charset="0"/>
              </a:rPr>
              <a:t>int  Seq;            </a:t>
            </a:r>
            <a:r>
              <a:rPr lang="en-US" altLang="zh-CN" sz="2000" b="1" dirty="0">
                <a:latin typeface="Times New Roman" panose="02020603050405020304" pitchFamily="18" charset="0"/>
                <a:cs typeface="Times New Roman" panose="02020603050405020304" pitchFamily="18" charset="0"/>
              </a:rPr>
              <a:t>/*Seq</a:t>
            </a:r>
            <a:r>
              <a:rPr lang="zh-CN" altLang="en-US" sz="2000" b="1" dirty="0">
                <a:latin typeface="Times New Roman" panose="02020603050405020304" pitchFamily="18" charset="0"/>
                <a:cs typeface="Times New Roman" panose="02020603050405020304" pitchFamily="18" charset="0"/>
              </a:rPr>
              <a:t>代表一个序号，用于计数使用</a:t>
            </a:r>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68188579"/>
      </p:ext>
    </p:extLst>
  </p:cSld>
  <p:clrMapOvr>
    <a:masterClrMapping/>
  </p:clrMapOvr>
  <p:transition>
    <p:random/>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2340</TotalTime>
  <Words>999</Words>
  <Application>Microsoft Office PowerPoint</Application>
  <PresentationFormat>全屏显示(4:3)</PresentationFormat>
  <Paragraphs>157</Paragraphs>
  <Slides>13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楷体</vt:lpstr>
      <vt:lpstr>Arial</vt:lpstr>
      <vt:lpstr>Calibri</vt:lpstr>
      <vt:lpstr>Times New Roman</vt:lpstr>
      <vt:lpstr>Wingdings</vt:lpstr>
      <vt:lpstr>默认设计模板</vt:lpstr>
      <vt:lpstr>C语言程序编写规范</vt:lpstr>
      <vt:lpstr>编制说明</vt:lpstr>
      <vt:lpstr>规范使用说明</vt:lpstr>
      <vt:lpstr>C语言程序编写规范</vt:lpstr>
      <vt:lpstr>C语言程序编写规范</vt:lpstr>
      <vt:lpstr>C语言程序编写规范</vt:lpstr>
      <vt:lpstr>C语言程序编写规范</vt:lpstr>
      <vt:lpstr>C语言程序编写规范</vt:lpstr>
      <vt:lpstr>C语言程序编写规范</vt:lpstr>
      <vt:lpstr>C语言程序编写规范</vt:lpstr>
      <vt:lpstr>C语言程序编写规范</vt:lpstr>
      <vt:lpstr>C语言程序编写规范</vt:lpstr>
      <vt:lpstr>C语言程序编写规范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岩 高</cp:lastModifiedBy>
  <cp:revision>287</cp:revision>
  <cp:lastPrinted>1601-01-01T00:00:00Z</cp:lastPrinted>
  <dcterms:created xsi:type="dcterms:W3CDTF">1601-01-01T00:00:00Z</dcterms:created>
  <dcterms:modified xsi:type="dcterms:W3CDTF">2023-12-01T00:37:28Z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