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tbrains/kotl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E93098-6B6D-0746-8077-DDF9ADCA2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/>
              <a:t>Türkçe sözlük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ABA37F7-C26D-464F-A7EF-D5148240D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tr-TR" dirty="0"/>
              <a:t>19MY93017 - MOBİL TEKNOLOJİLERİ</a:t>
            </a:r>
          </a:p>
        </p:txBody>
      </p:sp>
    </p:spTree>
    <p:extLst>
      <p:ext uri="{BB962C8B-B14F-4D97-AF65-F5344CB8AC3E}">
        <p14:creationId xmlns:p14="http://schemas.microsoft.com/office/powerpoint/2010/main" val="212287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3158AE-6FCC-4F47-AEC5-44DDBB1C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Listview</a:t>
            </a:r>
            <a:r>
              <a:rPr lang="tr-TR" dirty="0"/>
              <a:t> için değişkenler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14850FF-8A29-0545-9C5A-C8B59AC7A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191" y="1991678"/>
            <a:ext cx="8087618" cy="2874644"/>
          </a:xfr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CBB3B498-4807-2A47-B380-A1E15635FDD9}"/>
              </a:ext>
            </a:extLst>
          </p:cNvPr>
          <p:cNvSpPr/>
          <p:nvPr/>
        </p:nvSpPr>
        <p:spPr>
          <a:xfrm>
            <a:off x="2052192" y="5142044"/>
            <a:ext cx="80876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/>
              <a:t>Listview</a:t>
            </a:r>
            <a:r>
              <a:rPr lang="tr-TR" sz="2400" dirty="0"/>
              <a:t> için oluşturduğumuz </a:t>
            </a:r>
            <a:r>
              <a:rPr lang="tr-TR" sz="2400" dirty="0" err="1"/>
              <a:t>string</a:t>
            </a:r>
            <a:r>
              <a:rPr lang="tr-TR" sz="2400" dirty="0"/>
              <a:t> dizi bu şekildedir. </a:t>
            </a:r>
          </a:p>
          <a:p>
            <a:r>
              <a:rPr lang="tr-TR" sz="2400" dirty="0"/>
              <a:t>Altında ise açıklamaları barındıran </a:t>
            </a:r>
            <a:r>
              <a:rPr lang="tr-TR" sz="2400" dirty="0" err="1"/>
              <a:t>sözcük_aciklamasi</a:t>
            </a:r>
            <a:r>
              <a:rPr lang="tr-TR" sz="2400" dirty="0"/>
              <a:t> </a:t>
            </a:r>
            <a:r>
              <a:rPr lang="tr-TR" sz="2400" dirty="0" err="1"/>
              <a:t>id’li</a:t>
            </a:r>
            <a:r>
              <a:rPr lang="tr-TR" sz="2400" dirty="0"/>
              <a:t> </a:t>
            </a:r>
            <a:r>
              <a:rPr lang="tr-TR" sz="2400" dirty="0" err="1"/>
              <a:t>textview</a:t>
            </a:r>
            <a:r>
              <a:rPr lang="tr-TR" sz="2400" dirty="0"/>
              <a:t> nesnesini tanımladık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878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247994-28F2-B347-9FCE-9D00F115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Listview</a:t>
            </a:r>
            <a:r>
              <a:rPr lang="tr-TR" dirty="0"/>
              <a:t> için veri girişleri</a:t>
            </a:r>
          </a:p>
        </p:txBody>
      </p:sp>
      <p:pic>
        <p:nvPicPr>
          <p:cNvPr id="5" name="İçerik Yer Tutucusu 4" descr="ekran görüntüsü, ekran, vitrin, oturma içeren bir resim&#10;&#10;Açıklama otomatik olarak oluşturuldu">
            <a:extLst>
              <a:ext uri="{FF2B5EF4-FFF2-40B4-BE49-F238E27FC236}">
                <a16:creationId xmlns:a16="http://schemas.microsoft.com/office/drawing/2014/main" id="{7F686CD8-1777-C848-A3B7-4B90137A4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666" y="2402672"/>
            <a:ext cx="9474247" cy="2421988"/>
          </a:xfr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E9732B67-88F0-0247-88AA-CFCB3CBB70C8}"/>
              </a:ext>
            </a:extLst>
          </p:cNvPr>
          <p:cNvSpPr/>
          <p:nvPr/>
        </p:nvSpPr>
        <p:spPr>
          <a:xfrm>
            <a:off x="1247666" y="5142045"/>
            <a:ext cx="94742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 err="1"/>
              <a:t>Listview’e</a:t>
            </a:r>
            <a:r>
              <a:rPr lang="tr-TR" sz="2000" dirty="0"/>
              <a:t> veri girişi için bir adet </a:t>
            </a:r>
            <a:r>
              <a:rPr lang="tr-TR" sz="2000" dirty="0" err="1"/>
              <a:t>adapter</a:t>
            </a:r>
            <a:r>
              <a:rPr lang="tr-TR" sz="2000" dirty="0"/>
              <a:t> oluşturduk ve sözcükler isimli </a:t>
            </a:r>
            <a:r>
              <a:rPr lang="tr-TR" sz="2000" dirty="0" err="1"/>
              <a:t>string</a:t>
            </a:r>
            <a:r>
              <a:rPr lang="tr-TR" sz="2000" dirty="0"/>
              <a:t> değişken içerisindeki Verileri bu </a:t>
            </a:r>
            <a:r>
              <a:rPr lang="tr-TR" sz="2000" dirty="0" err="1"/>
              <a:t>adapter’a</a:t>
            </a:r>
            <a:r>
              <a:rPr lang="tr-TR" sz="2000" dirty="0"/>
              <a:t> tanımladık. </a:t>
            </a:r>
            <a:r>
              <a:rPr lang="tr-TR" sz="2000" dirty="0" err="1"/>
              <a:t>Listview</a:t>
            </a:r>
            <a:r>
              <a:rPr lang="tr-TR" sz="2000" dirty="0"/>
              <a:t> </a:t>
            </a:r>
            <a:r>
              <a:rPr lang="tr-TR" sz="2000" dirty="0" err="1"/>
              <a:t>onItemClickListener</a:t>
            </a:r>
            <a:r>
              <a:rPr lang="tr-TR" sz="2000" dirty="0"/>
              <a:t> fonksiyonunda girilen metin </a:t>
            </a:r>
            <a:r>
              <a:rPr lang="tr-TR" sz="2000" dirty="0" err="1"/>
              <a:t>secilenSozcuk’e</a:t>
            </a:r>
            <a:r>
              <a:rPr lang="tr-TR" sz="2000" dirty="0"/>
              <a:t> Eşit ise açıklama </a:t>
            </a:r>
            <a:r>
              <a:rPr lang="tr-TR" sz="2000" dirty="0" err="1"/>
              <a:t>edittextinin</a:t>
            </a:r>
            <a:r>
              <a:rPr lang="tr-TR" sz="2000" dirty="0"/>
              <a:t> içeriğindeki </a:t>
            </a:r>
            <a:r>
              <a:rPr lang="tr-TR" sz="2000" dirty="0" err="1"/>
              <a:t>text</a:t>
            </a:r>
            <a:r>
              <a:rPr lang="tr-TR" sz="2000" dirty="0"/>
              <a:t> kısmını değiştirdik.</a:t>
            </a:r>
          </a:p>
        </p:txBody>
      </p:sp>
    </p:spTree>
    <p:extLst>
      <p:ext uri="{BB962C8B-B14F-4D97-AF65-F5344CB8AC3E}">
        <p14:creationId xmlns:p14="http://schemas.microsoft.com/office/powerpoint/2010/main" val="711233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69378D-F91E-9A45-86B4-4FE35286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İcon</a:t>
            </a:r>
            <a:r>
              <a:rPr lang="tr-TR" dirty="0"/>
              <a:t> Değiştirmek</a:t>
            </a:r>
          </a:p>
        </p:txBody>
      </p:sp>
      <p:pic>
        <p:nvPicPr>
          <p:cNvPr id="5" name="İçerik Yer Tutucusu 4" descr="ekran, bilgisayar içeren bir resim&#10;&#10;Açıklama otomatik olarak oluşturuldu">
            <a:extLst>
              <a:ext uri="{FF2B5EF4-FFF2-40B4-BE49-F238E27FC236}">
                <a16:creationId xmlns:a16="http://schemas.microsoft.com/office/drawing/2014/main" id="{59ACEBC7-2EB8-5D48-B66A-D3F3EAB07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904" y="2107085"/>
            <a:ext cx="6719657" cy="4217470"/>
          </a:xfr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C800AC4F-A892-384D-852B-56D8C94B9AC9}"/>
              </a:ext>
            </a:extLst>
          </p:cNvPr>
          <p:cNvSpPr/>
          <p:nvPr/>
        </p:nvSpPr>
        <p:spPr>
          <a:xfrm>
            <a:off x="7448051" y="2675496"/>
            <a:ext cx="43090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Son kısım olarak ise </a:t>
            </a:r>
            <a:r>
              <a:rPr lang="tr-TR" sz="2400" dirty="0" err="1"/>
              <a:t>Drawable</a:t>
            </a:r>
            <a:r>
              <a:rPr lang="tr-TR" sz="2400" dirty="0"/>
              <a:t>/</a:t>
            </a:r>
            <a:r>
              <a:rPr lang="tr-TR" sz="2400" dirty="0" err="1"/>
              <a:t>layouts</a:t>
            </a:r>
            <a:endParaRPr lang="tr-TR" sz="2400" dirty="0"/>
          </a:p>
          <a:p>
            <a:r>
              <a:rPr lang="tr-TR" sz="2400" dirty="0"/>
              <a:t>Dan uygulama </a:t>
            </a:r>
            <a:r>
              <a:rPr lang="tr-TR" sz="2400" dirty="0" err="1"/>
              <a:t>iconumuzu</a:t>
            </a:r>
            <a:r>
              <a:rPr lang="tr-TR" sz="2400" dirty="0"/>
              <a:t> değiştiriyoruz. Değiştirdikten sonra ise </a:t>
            </a:r>
            <a:r>
              <a:rPr lang="tr-TR" sz="2400" dirty="0" err="1"/>
              <a:t>Build</a:t>
            </a:r>
            <a:r>
              <a:rPr lang="tr-TR" sz="2400" dirty="0"/>
              <a:t> kısmında </a:t>
            </a:r>
          </a:p>
          <a:p>
            <a:r>
              <a:rPr lang="tr-TR" sz="2400" dirty="0"/>
              <a:t>Uygulamamızın </a:t>
            </a:r>
            <a:r>
              <a:rPr lang="tr-TR" sz="2400" dirty="0" err="1"/>
              <a:t>apk</a:t>
            </a:r>
            <a:r>
              <a:rPr lang="tr-TR" sz="2400" dirty="0"/>
              <a:t> çıktısını alıyoruz.</a:t>
            </a:r>
          </a:p>
        </p:txBody>
      </p:sp>
    </p:spTree>
    <p:extLst>
      <p:ext uri="{BB962C8B-B14F-4D97-AF65-F5344CB8AC3E}">
        <p14:creationId xmlns:p14="http://schemas.microsoft.com/office/powerpoint/2010/main" val="1084759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1421F0-9B9F-6244-B2B7-B9C52FC6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Uygulamanın son hali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EFE28BE-05F3-854C-B322-1252B364C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487" y="2074517"/>
            <a:ext cx="2152146" cy="4543420"/>
          </a:xfrm>
        </p:spPr>
      </p:pic>
      <p:pic>
        <p:nvPicPr>
          <p:cNvPr id="7" name="Resim 6" descr="elektronik eşyalar, ekran görüntüsü, ekran, bilgisayar içeren bir resim&#10;&#10;Açıklama otomatik olarak oluşturuldu">
            <a:extLst>
              <a:ext uri="{FF2B5EF4-FFF2-40B4-BE49-F238E27FC236}">
                <a16:creationId xmlns:a16="http://schemas.microsoft.com/office/drawing/2014/main" id="{84A5CDDB-4B15-7B40-955F-AF9E242CC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787" y="2074517"/>
            <a:ext cx="2152146" cy="4543420"/>
          </a:xfrm>
          <a:prstGeom prst="rect">
            <a:avLst/>
          </a:prstGeom>
        </p:spPr>
      </p:pic>
      <p:pic>
        <p:nvPicPr>
          <p:cNvPr id="9" name="Resim 8" descr="yiyecek, siyah, gömlek içeren bir resim&#10;&#10;Açıklama otomatik olarak oluşturuldu">
            <a:extLst>
              <a:ext uri="{FF2B5EF4-FFF2-40B4-BE49-F238E27FC236}">
                <a16:creationId xmlns:a16="http://schemas.microsoft.com/office/drawing/2014/main" id="{E26CFEB1-9D5A-9E4D-8F0F-49518C611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0" y="2686049"/>
            <a:ext cx="2152146" cy="3147513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2B32ACF2-D002-B346-93B2-4F212FA3BABB}"/>
              </a:ext>
            </a:extLst>
          </p:cNvPr>
          <p:cNvSpPr/>
          <p:nvPr/>
        </p:nvSpPr>
        <p:spPr>
          <a:xfrm>
            <a:off x="8261213" y="3776861"/>
            <a:ext cx="2993233" cy="1101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 err="1"/>
              <a:t>İcon</a:t>
            </a:r>
            <a:r>
              <a:rPr lang="tr-TR" sz="2400" dirty="0"/>
              <a:t> ile birlikte uygulamanın son hali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381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D8BB7B-8BAB-6F4C-8BDA-28504819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000" dirty="0"/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ADD935-3D73-6241-BB1F-F83B8F5A5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2800" dirty="0" err="1"/>
              <a:t>https</a:t>
            </a:r>
            <a:r>
              <a:rPr lang="tr-TR" sz="2800" dirty="0"/>
              <a:t>://</a:t>
            </a:r>
            <a:r>
              <a:rPr lang="tr-TR" sz="2800" dirty="0" err="1"/>
              <a:t>medium.com</a:t>
            </a:r>
            <a:r>
              <a:rPr lang="tr-TR" sz="2800" dirty="0"/>
              <a:t>/@halilozel1903/kotlin-nedir-43e312d2dca6</a:t>
            </a:r>
          </a:p>
        </p:txBody>
      </p:sp>
    </p:spTree>
    <p:extLst>
      <p:ext uri="{BB962C8B-B14F-4D97-AF65-F5344CB8AC3E}">
        <p14:creationId xmlns:p14="http://schemas.microsoft.com/office/powerpoint/2010/main" val="204874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AE2403-C6A8-D34D-BA60-648116A2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KOTLİN NEDEN GELİŞTİRİLDİ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6E96CE-C242-0B40-9D40-824429EA0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000" dirty="0"/>
              <a:t>Birçok geliştirici gibi </a:t>
            </a:r>
            <a:r>
              <a:rPr lang="tr-TR" sz="2000" dirty="0" err="1"/>
              <a:t>sizinde</a:t>
            </a:r>
            <a:r>
              <a:rPr lang="tr-TR" sz="2000" dirty="0"/>
              <a:t> kendinize bu soruyu defalarca sorduğunuzu düşünüyorum. Java varken neden bu dile ihtiyaç duyuldu ? Ne gerek vardı ki ? Senelerdir Java ile yazıyoruz nereden çıktı bu dil ? gibi birçok geliştirici tarafından sorulmuş olan sorulara cevap olarak </a:t>
            </a:r>
            <a:r>
              <a:rPr lang="tr-TR" sz="2000" dirty="0" err="1"/>
              <a:t>JetBrains</a:t>
            </a:r>
            <a:r>
              <a:rPr lang="tr-TR" sz="2000" dirty="0"/>
              <a:t> firması ; “</a:t>
            </a:r>
            <a:r>
              <a:rPr lang="tr-TR" sz="2000" b="1" i="1" dirty="0"/>
              <a:t>Performans ve güvenliği feda etmeden Java’dan daha özlü kodlar yazmayı sağlamak için bu dili geliştirdik</a:t>
            </a:r>
            <a:r>
              <a:rPr lang="tr-TR" sz="2000" dirty="0"/>
              <a:t>” cevabını vermektedir. </a:t>
            </a:r>
            <a:r>
              <a:rPr lang="tr-TR" sz="2000" dirty="0" err="1"/>
              <a:t>Kotlin’in</a:t>
            </a:r>
            <a:r>
              <a:rPr lang="tr-TR" sz="2000" dirty="0"/>
              <a:t> temel hedefi kod satırlarını azaltmak, daha güvenli kod yazmak olarak söyleyebiliriz. </a:t>
            </a:r>
            <a:r>
              <a:rPr lang="tr-TR" sz="2000" dirty="0" err="1"/>
              <a:t>Kotlin</a:t>
            </a:r>
            <a:r>
              <a:rPr lang="tr-TR" sz="2000" dirty="0"/>
              <a:t> </a:t>
            </a:r>
            <a:r>
              <a:rPr lang="tr-TR" sz="2000" dirty="0" err="1"/>
              <a:t>Javayı</a:t>
            </a:r>
            <a:r>
              <a:rPr lang="tr-TR" sz="2000" dirty="0"/>
              <a:t> bitirdi ya bitirecek gibi yorumlar asılsızdır. </a:t>
            </a:r>
            <a:r>
              <a:rPr lang="tr-TR" sz="2000" dirty="0" err="1"/>
              <a:t>Kotlin</a:t>
            </a:r>
            <a:r>
              <a:rPr lang="tr-TR" sz="2000" dirty="0"/>
              <a:t> geliştiricilerinden olan</a:t>
            </a:r>
            <a:r>
              <a:rPr lang="tr-TR" sz="2000" b="1" i="1" dirty="0"/>
              <a:t> </a:t>
            </a:r>
            <a:r>
              <a:rPr lang="tr-TR" sz="2000" b="1" i="1" dirty="0" err="1"/>
              <a:t>Andrey</a:t>
            </a:r>
            <a:r>
              <a:rPr lang="tr-TR" sz="2000" b="1" i="1" dirty="0"/>
              <a:t> </a:t>
            </a:r>
            <a:r>
              <a:rPr lang="tr-TR" sz="2000" b="1" i="1" dirty="0" err="1"/>
              <a:t>Breslav</a:t>
            </a:r>
            <a:r>
              <a:rPr lang="tr-TR" sz="2000" b="1" i="1" dirty="0"/>
              <a:t>,</a:t>
            </a:r>
            <a:r>
              <a:rPr lang="tr-TR" sz="2000" dirty="0"/>
              <a:t> </a:t>
            </a:r>
            <a:r>
              <a:rPr lang="tr-TR" sz="2000" dirty="0" err="1"/>
              <a:t>Kotlin’in</a:t>
            </a:r>
            <a:r>
              <a:rPr lang="tr-TR" sz="2000" dirty="0"/>
              <a:t> nesne yönelimli bir dil ve Java’dan “daha iyi bir dil” olarak tasarlandığını söyledi. Ancak hala Java koduyla tamamen birlikte çalıştığı için şirketler Java’dan </a:t>
            </a:r>
            <a:r>
              <a:rPr lang="tr-TR" sz="2000" dirty="0" err="1"/>
              <a:t>Kotlin’e</a:t>
            </a:r>
            <a:r>
              <a:rPr lang="tr-TR" sz="2000" dirty="0"/>
              <a:t> kademeli bir geçiş yapıyorlar.</a:t>
            </a:r>
          </a:p>
        </p:txBody>
      </p:sp>
    </p:spTree>
    <p:extLst>
      <p:ext uri="{BB962C8B-B14F-4D97-AF65-F5344CB8AC3E}">
        <p14:creationId xmlns:p14="http://schemas.microsoft.com/office/powerpoint/2010/main" val="308728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CBA916-0B1A-4443-A09C-FFD84A2D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kOTLİN</a:t>
            </a:r>
            <a:r>
              <a:rPr lang="tr-TR" dirty="0"/>
              <a:t> NEDİR 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EBD4A4-0101-F94D-BB62-556B8202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>
                <a:latin typeface="Segoe UI Emoji" panose="020F0502020204030204" pitchFamily="34" charset="0"/>
                <a:cs typeface="Segoe UI Emoji" panose="020F0502020204030204" pitchFamily="34" charset="0"/>
              </a:rPr>
              <a:t>Kotlin</a:t>
            </a:r>
            <a:r>
              <a:rPr lang="tr-TR" b="1" dirty="0">
                <a:latin typeface="Segoe UI Emoji" panose="020F0502020204030204" pitchFamily="34" charset="0"/>
                <a:cs typeface="Segoe UI Emoji" panose="020F0502020204030204" pitchFamily="34" charset="0"/>
              </a:rPr>
              <a:t>, 2010 yılında </a:t>
            </a:r>
            <a:r>
              <a:rPr lang="tr-TR" b="1" dirty="0" err="1">
                <a:latin typeface="Segoe UI Emoji" panose="020F0502020204030204" pitchFamily="34" charset="0"/>
                <a:cs typeface="Segoe UI Emoji" panose="020F0502020204030204" pitchFamily="34" charset="0"/>
              </a:rPr>
              <a:t>JetBrains</a:t>
            </a:r>
            <a:r>
              <a:rPr lang="tr-TR" b="1" dirty="0">
                <a:latin typeface="Segoe UI Emoji" panose="020F0502020204030204" pitchFamily="34" charset="0"/>
                <a:cs typeface="Segoe UI Emoji" panose="020F0502020204030204" pitchFamily="34" charset="0"/>
              </a:rPr>
              <a:t> firması tarafından ortaya çıktı.</a:t>
            </a:r>
          </a:p>
          <a:p>
            <a:r>
              <a:rPr lang="tr-TR" b="1" dirty="0" err="1">
                <a:latin typeface="Segoe UI Emoji" panose="020F0502020204030204" pitchFamily="34" charset="0"/>
                <a:cs typeface="Segoe UI Emoji" panose="020F0502020204030204" pitchFamily="34" charset="0"/>
              </a:rPr>
              <a:t>Kotlin</a:t>
            </a:r>
            <a:r>
              <a:rPr lang="tr-TR" b="1" dirty="0">
                <a:latin typeface="Segoe UI Emoji" panose="020F0502020204030204" pitchFamily="34" charset="0"/>
                <a:cs typeface="Segoe UI Emoji" panose="020F0502020204030204" pitchFamily="34" charset="0"/>
              </a:rPr>
              <a:t>, 19 Temmuz 2011 yılında JVM Language </a:t>
            </a:r>
            <a:r>
              <a:rPr lang="tr-TR" b="1" dirty="0" err="1">
                <a:latin typeface="Segoe UI Emoji" panose="020F0502020204030204" pitchFamily="34" charset="0"/>
                <a:cs typeface="Segoe UI Emoji" panose="020F0502020204030204" pitchFamily="34" charset="0"/>
              </a:rPr>
              <a:t>Summit</a:t>
            </a:r>
            <a:r>
              <a:rPr lang="tr-TR" b="1" dirty="0">
                <a:latin typeface="Segoe UI Emoji" panose="020F0502020204030204" pitchFamily="34" charset="0"/>
                <a:cs typeface="Segoe UI Emoji" panose="020F0502020204030204" pitchFamily="34" charset="0"/>
              </a:rPr>
              <a:t> etkinliğinde duyuruldu.</a:t>
            </a:r>
          </a:p>
          <a:p>
            <a:r>
              <a:rPr lang="tr-TR" b="1" dirty="0" err="1">
                <a:latin typeface="Segoe UI Emoji" panose="020F0502020204030204" pitchFamily="34" charset="0"/>
                <a:cs typeface="Segoe UI Emoji" panose="020F0502020204030204" pitchFamily="34" charset="0"/>
              </a:rPr>
              <a:t>Kotlin</a:t>
            </a:r>
            <a:r>
              <a:rPr lang="tr-TR" b="1" dirty="0">
                <a:latin typeface="Segoe UI Emoji" panose="020F0502020204030204" pitchFamily="34" charset="0"/>
                <a:cs typeface="Segoe UI Emoji" panose="020F0502020204030204" pitchFamily="34" charset="0"/>
              </a:rPr>
              <a:t>, statik bir programlama dilidir.</a:t>
            </a:r>
          </a:p>
          <a:p>
            <a:r>
              <a:rPr lang="tr-TR" b="1" dirty="0" err="1">
                <a:latin typeface="Segoe UI Emoji" panose="020F0502020204030204" pitchFamily="34" charset="0"/>
                <a:cs typeface="Segoe UI Emoji" panose="020F0502020204030204" pitchFamily="34" charset="0"/>
              </a:rPr>
              <a:t>Kotlin</a:t>
            </a:r>
            <a:r>
              <a:rPr lang="tr-TR" b="1" dirty="0">
                <a:latin typeface="Segoe UI Emoji" panose="020F0502020204030204" pitchFamily="34" charset="0"/>
                <a:cs typeface="Segoe UI Emoji" panose="020F0502020204030204" pitchFamily="34" charset="0"/>
              </a:rPr>
              <a:t>, </a:t>
            </a:r>
            <a:r>
              <a:rPr lang="tr-TR" b="1" dirty="0" err="1">
                <a:latin typeface="Segoe UI Emoji" panose="020F0502020204030204" pitchFamily="34" charset="0"/>
                <a:cs typeface="Segoe UI Emoji" panose="020F0502020204030204" pitchFamily="34" charset="0"/>
              </a:rPr>
              <a:t>Apache</a:t>
            </a:r>
            <a:r>
              <a:rPr lang="tr-TR" b="1" dirty="0">
                <a:latin typeface="Segoe UI Emoji" panose="020F0502020204030204" pitchFamily="34" charset="0"/>
                <a:cs typeface="Segoe UI Emoji" panose="020F0502020204030204" pitchFamily="34" charset="0"/>
              </a:rPr>
              <a:t> 2.0 lisansı altında geliştirilen açık kaynak kodlu bir projedir desteklere ve yardımlara açıktır.</a:t>
            </a:r>
          </a:p>
          <a:p>
            <a:r>
              <a:rPr lang="tr-TR" b="1" dirty="0">
                <a:latin typeface="Segoe UI Emoji" panose="020F0502020204030204" pitchFamily="34" charset="0"/>
                <a:cs typeface="Segoe UI Emoji" panose="020F0502020204030204" pitchFamily="34" charset="0"/>
              </a:rPr>
              <a:t>Projenin kaynak kodları herkese açıktır. Proje destek olmak adına geliştirmeler yapabilirsiniz. Projeyi incelemek ve destek olmak için </a:t>
            </a:r>
            <a:r>
              <a:rPr lang="tr-TR" b="1" dirty="0" err="1">
                <a:latin typeface="Segoe UI Emoji" panose="020F0502020204030204" pitchFamily="34" charset="0"/>
                <a:cs typeface="Segoe UI Emoji" panose="020F0502020204030204" pitchFamily="34" charset="0"/>
              </a:rPr>
              <a:t>Github</a:t>
            </a:r>
            <a:r>
              <a:rPr lang="tr-TR" b="1" dirty="0">
                <a:latin typeface="Segoe UI Emoji" panose="020F0502020204030204" pitchFamily="34" charset="0"/>
                <a:cs typeface="Segoe UI Emoji" panose="020F0502020204030204" pitchFamily="34" charset="0"/>
              </a:rPr>
              <a:t> adresini ziyaret edebilirsiniz : </a:t>
            </a:r>
            <a:r>
              <a:rPr lang="tr-TR" b="1" dirty="0">
                <a:latin typeface="Segoe UI Emoji" panose="020F0502020204030204" pitchFamily="34" charset="0"/>
                <a:cs typeface="Segoe UI Emoji" panose="020F0502020204030204" pitchFamily="34" charset="0"/>
                <a:hlinkClick r:id="rId2"/>
              </a:rPr>
              <a:t>https://github.com/jetbrains/kotlin</a:t>
            </a:r>
            <a:endParaRPr lang="tr-TR" b="1" dirty="0">
              <a:latin typeface="Segoe UI Emoji" panose="020F0502020204030204" pitchFamily="34" charset="0"/>
              <a:cs typeface="Segoe UI Emoji" panose="020F0502020204030204" pitchFamily="34" charset="0"/>
            </a:endParaRPr>
          </a:p>
          <a:p>
            <a:r>
              <a:rPr lang="tr-TR" b="1" dirty="0" err="1">
                <a:latin typeface="Segoe UI Emoji" panose="020F0502020204030204" pitchFamily="34" charset="0"/>
                <a:cs typeface="Segoe UI Emoji" panose="020F0502020204030204" pitchFamily="34" charset="0"/>
              </a:rPr>
              <a:t>Kotlin’in</a:t>
            </a:r>
            <a:r>
              <a:rPr lang="tr-TR" b="1" dirty="0">
                <a:latin typeface="Segoe UI Emoji" panose="020F0502020204030204" pitchFamily="34" charset="0"/>
                <a:cs typeface="Segoe UI Emoji" panose="020F0502020204030204" pitchFamily="34" charset="0"/>
              </a:rPr>
              <a:t> ilk geliştirmesini Rusya merkezli bir şirket olan </a:t>
            </a:r>
            <a:r>
              <a:rPr lang="tr-TR" b="1" dirty="0" err="1">
                <a:latin typeface="Segoe UI Emoji" panose="020F0502020204030204" pitchFamily="34" charset="0"/>
                <a:cs typeface="Segoe UI Emoji" panose="020F0502020204030204" pitchFamily="34" charset="0"/>
              </a:rPr>
              <a:t>JetBrains’in</a:t>
            </a:r>
            <a:r>
              <a:rPr lang="tr-TR" b="1" dirty="0">
                <a:latin typeface="Segoe UI Emoji" panose="020F0502020204030204" pitchFamily="34" charset="0"/>
                <a:cs typeface="Segoe UI Emoji" panose="020F0502020204030204" pitchFamily="34" charset="0"/>
              </a:rPr>
              <a:t> yazılımcıları tarafından yapılmıştır.</a:t>
            </a:r>
          </a:p>
          <a:p>
            <a:r>
              <a:rPr lang="tr-TR" b="1" dirty="0" err="1">
                <a:latin typeface="Segoe UI Emoji" panose="020F0502020204030204" pitchFamily="34" charset="0"/>
                <a:cs typeface="Segoe UI Emoji" panose="020F0502020204030204" pitchFamily="34" charset="0"/>
              </a:rPr>
              <a:t>Kotlin’in</a:t>
            </a:r>
            <a:r>
              <a:rPr lang="tr-TR" b="1" dirty="0">
                <a:latin typeface="Segoe UI Emoji" panose="020F0502020204030204" pitchFamily="34" charset="0"/>
                <a:cs typeface="Segoe UI Emoji" panose="020F0502020204030204" pitchFamily="34" charset="0"/>
              </a:rPr>
              <a:t> ismi ise </a:t>
            </a:r>
            <a:r>
              <a:rPr lang="tr-TR" b="1" dirty="0" err="1">
                <a:latin typeface="Segoe UI Emoji" panose="020F0502020204030204" pitchFamily="34" charset="0"/>
                <a:cs typeface="Segoe UI Emoji" panose="020F0502020204030204" pitchFamily="34" charset="0"/>
              </a:rPr>
              <a:t>Rusyada</a:t>
            </a:r>
            <a:r>
              <a:rPr lang="tr-TR" b="1" dirty="0">
                <a:latin typeface="Segoe UI Emoji" panose="020F0502020204030204" pitchFamily="34" charset="0"/>
                <a:cs typeface="Segoe UI Emoji" panose="020F0502020204030204" pitchFamily="34" charset="0"/>
              </a:rPr>
              <a:t> bulunan </a:t>
            </a:r>
            <a:r>
              <a:rPr lang="tr-TR" b="1" dirty="0" err="1">
                <a:latin typeface="Segoe UI Emoji" panose="020F0502020204030204" pitchFamily="34" charset="0"/>
                <a:cs typeface="Segoe UI Emoji" panose="020F0502020204030204" pitchFamily="34" charset="0"/>
              </a:rPr>
              <a:t>Kotlin</a:t>
            </a:r>
            <a:r>
              <a:rPr lang="tr-TR" b="1" dirty="0">
                <a:latin typeface="Segoe UI Emoji" panose="020F0502020204030204" pitchFamily="34" charset="0"/>
                <a:cs typeface="Segoe UI Emoji" panose="020F0502020204030204" pitchFamily="34" charset="0"/>
              </a:rPr>
              <a:t> adasından gelmektedir.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619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BB7EEB-4F82-4E40-8657-70C8A4E4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Kotlin</a:t>
            </a:r>
            <a:r>
              <a:rPr lang="tr-TR" dirty="0"/>
              <a:t> programlama dilini tanıyalım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B968B3-6A96-8B4A-812B-6F2715AC6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 err="1"/>
              <a:t>Kotlin</a:t>
            </a:r>
            <a:r>
              <a:rPr lang="tr-TR" sz="2000" dirty="0"/>
              <a:t>, statik olarak </a:t>
            </a:r>
            <a:r>
              <a:rPr lang="tr-TR" sz="2000" dirty="0" err="1"/>
              <a:t>Apache</a:t>
            </a:r>
            <a:r>
              <a:rPr lang="tr-TR" sz="2000" dirty="0"/>
              <a:t> 2.0 lisansı altında geliştirilmiş ücretsiz, açık kaynak koda sahip bir programlama dilidir. </a:t>
            </a:r>
            <a:r>
              <a:rPr lang="tr-TR" sz="2000" dirty="0" err="1"/>
              <a:t>Kotlin</a:t>
            </a:r>
            <a:r>
              <a:rPr lang="tr-TR" sz="2000" dirty="0"/>
              <a:t> diline destek verip </a:t>
            </a:r>
            <a:r>
              <a:rPr lang="tr-TR" sz="2000" dirty="0" err="1"/>
              <a:t>Kotlin’in</a:t>
            </a:r>
            <a:r>
              <a:rPr lang="tr-TR" sz="2000" dirty="0"/>
              <a:t> gelişmesine katkıda bulunabilirsiniz.</a:t>
            </a:r>
          </a:p>
          <a:p>
            <a:r>
              <a:rPr lang="tr-TR" sz="2000" dirty="0" err="1"/>
              <a:t>Kotlin</a:t>
            </a:r>
            <a:r>
              <a:rPr lang="tr-TR" sz="2000" dirty="0"/>
              <a:t>, nesneye yönelimli (</a:t>
            </a:r>
            <a:r>
              <a:rPr lang="tr-TR" sz="2000" dirty="0" err="1"/>
              <a:t>object</a:t>
            </a:r>
            <a:r>
              <a:rPr lang="tr-TR" sz="2000" dirty="0"/>
              <a:t> </a:t>
            </a:r>
            <a:r>
              <a:rPr lang="tr-TR" sz="2000" dirty="0" err="1"/>
              <a:t>oriented</a:t>
            </a:r>
            <a:r>
              <a:rPr lang="tr-TR" sz="2000" dirty="0"/>
              <a:t>) fonksiyonel bir dildir. Java, C# ve C++ gibi nesne yönelimli bir programlama dilidir.</a:t>
            </a:r>
          </a:p>
          <a:p>
            <a:r>
              <a:rPr lang="tr-TR" sz="2000" dirty="0" err="1"/>
              <a:t>Perl</a:t>
            </a:r>
            <a:r>
              <a:rPr lang="tr-TR" sz="2000" dirty="0"/>
              <a:t> ve Unix/Linux </a:t>
            </a:r>
            <a:r>
              <a:rPr lang="tr-TR" sz="2000" dirty="0" err="1"/>
              <a:t>shell</a:t>
            </a:r>
            <a:r>
              <a:rPr lang="tr-TR" sz="2000" dirty="0"/>
              <a:t> </a:t>
            </a:r>
            <a:r>
              <a:rPr lang="tr-TR" sz="2000" dirty="0" err="1"/>
              <a:t>script</a:t>
            </a:r>
            <a:r>
              <a:rPr lang="tr-TR" sz="2000" dirty="0"/>
              <a:t> stili dizesine ekleme yapmayı desteklemektedir.</a:t>
            </a:r>
          </a:p>
          <a:p>
            <a:r>
              <a:rPr lang="tr-TR" sz="2000" dirty="0" err="1"/>
              <a:t>Kotlin</a:t>
            </a:r>
            <a:r>
              <a:rPr lang="tr-TR" sz="2000" dirty="0"/>
              <a:t>, Java’ya oranla daha kısa ve daha özgün şekilde kodlama yapılmaktadır. Programcıları sevindiren ve kendine çeken en önemli özelliği sade ve kendine özgün olmasıdır.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935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7CBE82-8CBD-B74F-A73F-86A13236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KOTLİN PROGRAMLAMA DİLİNİ TANIYALIM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E54655-58AF-0E49-8A1E-A7CF175E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 err="1"/>
              <a:t>Kotlin</a:t>
            </a:r>
            <a:r>
              <a:rPr lang="tr-TR" sz="2000" dirty="0"/>
              <a:t>, Java ve Android ile %100 uyumlu bir şekilde çalışmaktadır. Java ile </a:t>
            </a:r>
            <a:r>
              <a:rPr lang="tr-TR" sz="2000" dirty="0" err="1"/>
              <a:t>Kotlin</a:t>
            </a:r>
            <a:r>
              <a:rPr lang="tr-TR" sz="2000" dirty="0"/>
              <a:t> bir elmanın yarısı gibi düşünülebilir.</a:t>
            </a:r>
          </a:p>
          <a:p>
            <a:r>
              <a:rPr lang="tr-TR" sz="2000" dirty="0" err="1"/>
              <a:t>Kotlin</a:t>
            </a:r>
            <a:r>
              <a:rPr lang="tr-TR" sz="2000" dirty="0"/>
              <a:t>, Java’ya göre daha güvenli bir dildir. Peki bu güvenlik ne anlam ifade ediyor ? 1965 yılından beri nesne tabanlı programlarda kullanılan ve milyar dolarlık zararlara yol açan </a:t>
            </a:r>
            <a:r>
              <a:rPr lang="tr-TR" sz="2000" b="1" i="1" dirty="0" err="1"/>
              <a:t>null</a:t>
            </a:r>
            <a:r>
              <a:rPr lang="tr-TR" sz="2000" i="1" dirty="0"/>
              <a:t> </a:t>
            </a:r>
            <a:r>
              <a:rPr lang="tr-TR" sz="2000" dirty="0"/>
              <a:t>verisi </a:t>
            </a:r>
            <a:r>
              <a:rPr lang="tr-TR" sz="2000" dirty="0" err="1"/>
              <a:t>Kotlin</a:t>
            </a:r>
            <a:r>
              <a:rPr lang="tr-TR" sz="2000" dirty="0"/>
              <a:t> ile birlikte daha güvenli olarak ele alınıp sisteme zarar vermesi engellenmiştir. </a:t>
            </a:r>
            <a:r>
              <a:rPr lang="tr-TR" sz="2000" dirty="0" err="1"/>
              <a:t>Kotlin</a:t>
            </a:r>
            <a:r>
              <a:rPr lang="tr-TR" sz="2000" dirty="0"/>
              <a:t> de </a:t>
            </a:r>
            <a:r>
              <a:rPr lang="tr-TR" sz="2000" dirty="0" err="1"/>
              <a:t>Null</a:t>
            </a:r>
            <a:r>
              <a:rPr lang="tr-TR" sz="2000" dirty="0"/>
              <a:t> hatası almak için özel bir çaba harcamalısınız :)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588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0BFC72-8F2E-6245-AA2D-48E6B53B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4000" dirty="0"/>
              <a:t>Proje tanıtımı</a:t>
            </a:r>
          </a:p>
        </p:txBody>
      </p:sp>
      <p:pic>
        <p:nvPicPr>
          <p:cNvPr id="9" name="İçerik Yer Tutucusu 8" descr="ekran görüntüsü, siyah, oturma, bilgisayar içeren bir resim&#10;&#10;Açıklama otomatik olarak oluşturuldu">
            <a:extLst>
              <a:ext uri="{FF2B5EF4-FFF2-40B4-BE49-F238E27FC236}">
                <a16:creationId xmlns:a16="http://schemas.microsoft.com/office/drawing/2014/main" id="{E3BA290B-95DD-A74B-90F6-3E2067976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716" y="2057934"/>
            <a:ext cx="7797024" cy="4385827"/>
          </a:xfrm>
        </p:spPr>
      </p:pic>
    </p:spTree>
    <p:extLst>
      <p:ext uri="{BB962C8B-B14F-4D97-AF65-F5344CB8AC3E}">
        <p14:creationId xmlns:p14="http://schemas.microsoft.com/office/powerpoint/2010/main" val="274453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36721A-F221-494F-9034-99249B96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pRoje</a:t>
            </a:r>
            <a:r>
              <a:rPr lang="tr-TR" dirty="0"/>
              <a:t> giriş ekranı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3D7F98C-42E6-8343-89A5-08D7AA008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354" y="1986015"/>
            <a:ext cx="2162281" cy="4564816"/>
          </a:xfr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0330D317-E4B2-574E-8283-8D554E6B583F}"/>
              </a:ext>
            </a:extLst>
          </p:cNvPr>
          <p:cNvSpPr/>
          <p:nvPr/>
        </p:nvSpPr>
        <p:spPr>
          <a:xfrm>
            <a:off x="2856216" y="3429000"/>
            <a:ext cx="88884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Uygulamanın giriş ekranı bu şekildedir. Başlangıçta giriş için sadece bir buton tanımladık fakat ileri versiyonlarında Google </a:t>
            </a:r>
            <a:r>
              <a:rPr lang="tr-TR" sz="28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play</a:t>
            </a:r>
            <a:r>
              <a:rPr lang="tr-TR" sz="2800" dirty="0">
                <a:latin typeface="Segoe UI Emoji" panose="020B0502040204020203" pitchFamily="34" charset="0"/>
                <a:ea typeface="Segoe UI Emoji" panose="020B0502040204020203" pitchFamily="34" charset="0"/>
              </a:rPr>
              <a:t> ile giriş kısmı eklenecektir. </a:t>
            </a:r>
          </a:p>
        </p:txBody>
      </p:sp>
    </p:spTree>
    <p:extLst>
      <p:ext uri="{BB962C8B-B14F-4D97-AF65-F5344CB8AC3E}">
        <p14:creationId xmlns:p14="http://schemas.microsoft.com/office/powerpoint/2010/main" val="195976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7FB0F8-4B60-DF4A-847F-5A3EEF07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çeviri ekranı</a:t>
            </a:r>
          </a:p>
        </p:txBody>
      </p:sp>
      <p:pic>
        <p:nvPicPr>
          <p:cNvPr id="5" name="İçerik Yer Tutucusu 4" descr="elektronik eşyalar, ekran görüntüsü, ekran, bilgisayar içeren bir resim&#10;&#10;Açıklama otomatik olarak oluşturuldu">
            <a:extLst>
              <a:ext uri="{FF2B5EF4-FFF2-40B4-BE49-F238E27FC236}">
                <a16:creationId xmlns:a16="http://schemas.microsoft.com/office/drawing/2014/main" id="{90753C04-D84F-B24A-9134-A5CFEB360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446" y="2121964"/>
            <a:ext cx="2079997" cy="4391105"/>
          </a:xfrm>
        </p:spPr>
      </p:pic>
      <p:pic>
        <p:nvPicPr>
          <p:cNvPr id="7" name="Resim 6" descr="yiyecek, siyah, gömlek içeren bir resim&#10;&#10;Açıklama otomatik olarak oluşturuldu">
            <a:extLst>
              <a:ext uri="{FF2B5EF4-FFF2-40B4-BE49-F238E27FC236}">
                <a16:creationId xmlns:a16="http://schemas.microsoft.com/office/drawing/2014/main" id="{61601FC0-6B86-174D-9294-1D3482D3C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813" y="2121964"/>
            <a:ext cx="2715741" cy="3971771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63592B8F-96E5-EF40-B6C7-FE989BA7A1DB}"/>
              </a:ext>
            </a:extLst>
          </p:cNvPr>
          <p:cNvSpPr/>
          <p:nvPr/>
        </p:nvSpPr>
        <p:spPr>
          <a:xfrm>
            <a:off x="2732866" y="2121964"/>
            <a:ext cx="60905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Giriş ekranından sonraki </a:t>
            </a:r>
            <a:r>
              <a:rPr lang="tr-TR" sz="2400" dirty="0" err="1"/>
              <a:t>arayüz</a:t>
            </a:r>
            <a:r>
              <a:rPr lang="tr-TR" sz="2400" dirty="0"/>
              <a:t> bu şekildedir. </a:t>
            </a:r>
            <a:r>
              <a:rPr lang="tr-TR" sz="2400" dirty="0" err="1"/>
              <a:t>Arayüzde</a:t>
            </a:r>
            <a:r>
              <a:rPr lang="tr-TR" sz="2400" dirty="0"/>
              <a:t> bir adet</a:t>
            </a:r>
          </a:p>
          <a:p>
            <a:r>
              <a:rPr lang="tr-TR" sz="2400" dirty="0" err="1"/>
              <a:t>Listview</a:t>
            </a:r>
            <a:r>
              <a:rPr lang="tr-TR" sz="2400" dirty="0"/>
              <a:t>, bir adet </a:t>
            </a:r>
            <a:r>
              <a:rPr lang="tr-TR" sz="2400" dirty="0" err="1"/>
              <a:t>edittext</a:t>
            </a:r>
            <a:r>
              <a:rPr lang="tr-TR" sz="2400" dirty="0"/>
              <a:t> ve bir adet buton bulunmaktadır.</a:t>
            </a:r>
          </a:p>
          <a:p>
            <a:r>
              <a:rPr lang="tr-TR" sz="2400" dirty="0" err="1"/>
              <a:t>Listview</a:t>
            </a:r>
            <a:r>
              <a:rPr lang="tr-TR" sz="2400" dirty="0"/>
              <a:t> üzerinden seçilen elemanın açıklama metni </a:t>
            </a:r>
            <a:r>
              <a:rPr lang="tr-TR" sz="2400" dirty="0" err="1"/>
              <a:t>edittext</a:t>
            </a:r>
            <a:r>
              <a:rPr lang="tr-TR" sz="2400" dirty="0"/>
              <a:t> </a:t>
            </a:r>
          </a:p>
          <a:p>
            <a:r>
              <a:rPr lang="tr-TR" sz="2400" dirty="0"/>
              <a:t>Üzerinde yazmaktadır.</a:t>
            </a:r>
          </a:p>
        </p:txBody>
      </p:sp>
    </p:spTree>
    <p:extLst>
      <p:ext uri="{BB962C8B-B14F-4D97-AF65-F5344CB8AC3E}">
        <p14:creationId xmlns:p14="http://schemas.microsoft.com/office/powerpoint/2010/main" val="95757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E8FB8F-BC35-044F-8D8C-D710D664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Sayfa geçişleri için </a:t>
            </a:r>
            <a:r>
              <a:rPr lang="tr-TR" dirty="0" err="1"/>
              <a:t>intent</a:t>
            </a:r>
            <a:r>
              <a:rPr lang="tr-TR" dirty="0"/>
              <a:t> oluşturma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28B6C9A-A4E3-AE4E-B1AE-7EEBA9C26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338" y="2228850"/>
            <a:ext cx="7060858" cy="3926994"/>
          </a:xfr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756DBC5E-2BF8-6D43-B80E-79B89C0ED18F}"/>
              </a:ext>
            </a:extLst>
          </p:cNvPr>
          <p:cNvSpPr/>
          <p:nvPr/>
        </p:nvSpPr>
        <p:spPr>
          <a:xfrm>
            <a:off x="7802262" y="3014041"/>
            <a:ext cx="4154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Sayfa geçişleri için bir adet </a:t>
            </a:r>
            <a:r>
              <a:rPr lang="tr-TR" sz="2400" dirty="0" err="1"/>
              <a:t>onClick</a:t>
            </a:r>
            <a:r>
              <a:rPr lang="tr-TR" sz="2400" dirty="0"/>
              <a:t> Fonksiyonu açtık ve içerisinde bir </a:t>
            </a:r>
            <a:r>
              <a:rPr lang="tr-TR" sz="2400" dirty="0" err="1"/>
              <a:t>Intent</a:t>
            </a:r>
            <a:r>
              <a:rPr lang="tr-TR" sz="2400" dirty="0"/>
              <a:t> tanımlayarak butonun </a:t>
            </a:r>
            <a:r>
              <a:rPr lang="tr-TR" sz="2400" dirty="0" err="1"/>
              <a:t>onClick</a:t>
            </a:r>
            <a:r>
              <a:rPr lang="tr-TR" sz="2400" dirty="0"/>
              <a:t> </a:t>
            </a:r>
            <a:r>
              <a:rPr lang="tr-TR" sz="2400" dirty="0" err="1"/>
              <a:t>eventine</a:t>
            </a:r>
            <a:r>
              <a:rPr lang="tr-TR" sz="2400" dirty="0"/>
              <a:t> atadık.</a:t>
            </a:r>
          </a:p>
        </p:txBody>
      </p:sp>
    </p:spTree>
    <p:extLst>
      <p:ext uri="{BB962C8B-B14F-4D97-AF65-F5344CB8AC3E}">
        <p14:creationId xmlns:p14="http://schemas.microsoft.com/office/powerpoint/2010/main" val="4085651111"/>
      </p:ext>
    </p:extLst>
  </p:cSld>
  <p:clrMapOvr>
    <a:masterClrMapping/>
  </p:clrMapOvr>
</p:sld>
</file>

<file path=ppt/theme/theme1.xml><?xml version="1.0" encoding="utf-8"?>
<a:theme xmlns:a="http://schemas.openxmlformats.org/drawingml/2006/main" name="Kar Payı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Kar Payı</Template>
  <TotalTime>62</TotalTime>
  <Words>610</Words>
  <Application>Microsoft Macintosh PowerPoint</Application>
  <PresentationFormat>Geniş ekran</PresentationFormat>
  <Paragraphs>43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Gill Sans MT</vt:lpstr>
      <vt:lpstr>Segoe UI Emoji</vt:lpstr>
      <vt:lpstr>Wingdings 2</vt:lpstr>
      <vt:lpstr>Kar Payı</vt:lpstr>
      <vt:lpstr>Türkçe sözlük</vt:lpstr>
      <vt:lpstr>KOTLİN NEDEN GELİŞTİRİLDİ ?</vt:lpstr>
      <vt:lpstr>kOTLİN NEDİR ?</vt:lpstr>
      <vt:lpstr>Kotlin programlama dilini tanıyalım</vt:lpstr>
      <vt:lpstr>KOTLİN PROGRAMLAMA DİLİNİ TANIYALIM</vt:lpstr>
      <vt:lpstr>Proje tanıtımı</vt:lpstr>
      <vt:lpstr>pRoje giriş ekranı</vt:lpstr>
      <vt:lpstr>Proje çeviri ekranı</vt:lpstr>
      <vt:lpstr>Sayfa geçişleri için intent oluşturma</vt:lpstr>
      <vt:lpstr>Listview için değişkenler</vt:lpstr>
      <vt:lpstr>Listview için veri girişleri</vt:lpstr>
      <vt:lpstr>İcon Değiştirmek</vt:lpstr>
      <vt:lpstr>Uygulamanın son hali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Türkçe sözlük</dc:title>
  <dc:creator>tolga eryılmaz</dc:creator>
  <cp:lastModifiedBy>tolga eryılmaz</cp:lastModifiedBy>
  <cp:revision>6</cp:revision>
  <dcterms:created xsi:type="dcterms:W3CDTF">2020-04-28T05:17:51Z</dcterms:created>
  <dcterms:modified xsi:type="dcterms:W3CDTF">2020-04-28T06:20:23Z</dcterms:modified>
</cp:coreProperties>
</file>