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4" r:id="rId8"/>
    <p:sldId id="262" r:id="rId9"/>
    <p:sldId id="266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39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3C283-876D-4F71-889D-E8152CCDF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02368-F7B0-4261-82FE-9D1EFE039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67ABA-3BB9-4421-AA04-30920441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FB11A-C49D-4BB1-BCCF-4DF71280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F6E5A-C6F7-40E8-90C1-33DB92F0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7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7B2C1-1D38-401F-846A-3BE8A9C7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C2059C-D906-4EB8-A05A-9C8646CEA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DFA06-B0C7-4553-AABC-08BD4853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DEC0C-9B05-4CA8-BADF-5A374E2C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D9B92-1D97-4E5D-9D53-2132B2F1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5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2DF14B-81C0-41AE-9614-1F34583B8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34263-8E80-4F61-9D65-FAEAA720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BD837-576B-4131-85F5-11FE42EF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C1634-DF2F-4672-8051-BFEB1D33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EE195-E555-47B3-903F-0C6C7EC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32E1C-334C-4DDD-A8BE-E6B427D9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8C6DB-31AE-4096-8E79-D0A82FBA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B469A-07BE-4517-A95B-586FD3C8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0323E-2C53-4C75-9353-76DFB143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73D35-DF7F-4503-AA81-33D7268C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4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76A00-8368-49AB-B072-855E688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A4802-D058-4A3E-8360-ACA09E53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53EB5-1BDE-4BE0-AB75-965FD198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005BA-85D8-48E8-AB47-F56EE195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78CFB-06B6-4382-B953-9047D0F6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96361-7620-4704-BCEB-A8151E45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8C13-A4E7-4A5D-BD21-84FD4F5E7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75CC2-657B-4EFD-B2B7-5FC31249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3E1B6-A559-4755-A80A-F1FF778C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0066D-BA1F-49FA-8225-3CEDC8BB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07F74-87AE-483E-A778-E5FBE33D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8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A8D80-B0A5-4015-BB3A-225C18B4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3932B-7D8C-4513-AB73-D02EB1C7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A020A0-0D1C-4FEF-B8DA-A4566AA1A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2E8186-03CF-4624-87FE-8FF3F1A03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3C4461-7973-4D17-9D31-00F84C26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7156A-5362-417D-90ED-2868974E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5914E7-04CE-47A7-8F00-8BC0D437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652542-7EB7-4DD4-A70B-771C2FB4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2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865B-1145-44CC-AC63-D751F8CB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C3B961-B1AA-4C97-BB6D-F77261FA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A61B7-AE60-44B7-96E7-57098F89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3BC822-A0CF-46F4-B418-4CF17EE7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726732-B8E9-492C-8745-8198945D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BBB5A-80AE-454C-9320-FCDB36D8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152CA-3CAC-4BFA-BDE7-0AFBD957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1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B4253-F112-42E6-B9E8-54A38C85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6F748-60A6-4B91-9401-E10AE332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BBCDE-8C12-46BA-8A89-A231664D5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F8675-FCED-4666-B0D2-731D4807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12FD0-ADCC-4009-9587-BE0535B6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15991-122C-4D42-A1DA-2FAC8170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95AE9-DDC0-4D31-A4AD-4749CCF2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E1501C-0196-4097-82CF-5AA48F8E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EFC42-AAC9-469F-AB07-AE441584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306AB-1312-495B-A11D-9C39DA2B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E11B6-DFBB-4284-B535-97841F4E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23AEB-3DD9-481C-A850-38286BD4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1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975F15-3DF8-4ECF-88E7-EF752C9A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F4235-55CD-403B-9B9F-0596446D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9F83C-046A-426D-A2A2-387CCDF56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8090-A5E3-4148-B57D-89040E52776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1A4D1-9C84-417B-A9BD-F179F0F9E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3FF5-1576-4C57-BDB0-9F0F8D5C2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D9E2-7F4A-408C-BE90-99C2E995D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1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DD443BD5-13D2-4021-AB49-1CFE1B0FC05F}"/>
              </a:ext>
            </a:extLst>
          </p:cNvPr>
          <p:cNvSpPr/>
          <p:nvPr/>
        </p:nvSpPr>
        <p:spPr>
          <a:xfrm>
            <a:off x="8260467" y="1456443"/>
            <a:ext cx="494910" cy="4180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1C80BC-2B74-409D-B1AD-8D18204BB11F}"/>
              </a:ext>
            </a:extLst>
          </p:cNvPr>
          <p:cNvSpPr/>
          <p:nvPr/>
        </p:nvSpPr>
        <p:spPr>
          <a:xfrm>
            <a:off x="9170046" y="3093500"/>
            <a:ext cx="2478693" cy="24786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31CFA6-7AB8-490A-9CCF-5F486F1E71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751256" y="1869429"/>
            <a:ext cx="7625506" cy="1355023"/>
          </a:xfrm>
        </p:spPr>
        <p:txBody>
          <a:bodyPr>
            <a:noAutofit/>
          </a:bodyPr>
          <a:lstStyle/>
          <a:p>
            <a:r>
              <a:rPr lang="en-US" altLang="zh-CN" sz="9600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方正细谭黑简体" panose="02000000000000000000"/>
              </a:rPr>
              <a:t>PowerPBS</a:t>
            </a:r>
            <a:endParaRPr lang="zh-CN" altLang="en-US" sz="96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  <a:ea typeface="方正细谭黑简体" panose="0200000000000000000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B67DE3-15D1-4BB5-AB53-6C8871021E4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051436" y="3014105"/>
            <a:ext cx="3136604" cy="662248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高清角色渲染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735929-53B8-4664-A1C9-1CF88E4423D1}"/>
              </a:ext>
            </a:extLst>
          </p:cNvPr>
          <p:cNvSpPr/>
          <p:nvPr/>
        </p:nvSpPr>
        <p:spPr>
          <a:xfrm>
            <a:off x="7842407" y="224813"/>
            <a:ext cx="418059" cy="4180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A0C413-7E34-4068-9C22-C9D471813823}"/>
              </a:ext>
            </a:extLst>
          </p:cNvPr>
          <p:cNvSpPr/>
          <p:nvPr/>
        </p:nvSpPr>
        <p:spPr>
          <a:xfrm>
            <a:off x="6175499" y="3991010"/>
            <a:ext cx="494910" cy="4180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413903-1CEF-4917-8FA5-048F1F09DE4A}"/>
              </a:ext>
            </a:extLst>
          </p:cNvPr>
          <p:cNvCxnSpPr>
            <a:cxnSpLocks/>
          </p:cNvCxnSpPr>
          <p:nvPr/>
        </p:nvCxnSpPr>
        <p:spPr>
          <a:xfrm>
            <a:off x="1482571" y="2982897"/>
            <a:ext cx="9126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1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545C246-D038-4D80-96AC-DB8532535332}"/>
              </a:ext>
            </a:extLst>
          </p:cNvPr>
          <p:cNvSpPr/>
          <p:nvPr/>
        </p:nvSpPr>
        <p:spPr>
          <a:xfrm flipH="1">
            <a:off x="838200" y="559293"/>
            <a:ext cx="626616" cy="5859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E8FED-6314-434E-A3AD-22A11499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9925" cy="1358900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StrandSpec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8D16E4-8A7C-4EB6-B85F-A19EB676E08A}"/>
              </a:ext>
            </a:extLst>
          </p:cNvPr>
          <p:cNvSpPr/>
          <p:nvPr/>
        </p:nvSpPr>
        <p:spPr>
          <a:xfrm flipH="1">
            <a:off x="692362" y="1337938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78CE5-72C4-4862-AA8F-B65D56A8C41A}"/>
              </a:ext>
            </a:extLst>
          </p:cNvPr>
          <p:cNvSpPr/>
          <p:nvPr/>
        </p:nvSpPr>
        <p:spPr>
          <a:xfrm flipH="1">
            <a:off x="1821675" y="422925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9C51B1-9840-4FDD-BA33-0DAFDBBCD760}"/>
              </a:ext>
            </a:extLst>
          </p:cNvPr>
          <p:cNvSpPr txBox="1"/>
          <p:nvPr/>
        </p:nvSpPr>
        <p:spPr>
          <a:xfrm>
            <a:off x="981628" y="2101004"/>
            <a:ext cx="3102131" cy="2308324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发丝渲染</a:t>
            </a:r>
            <a:endParaRPr lang="en-US" altLang="zh-CN" sz="2400" dirty="0"/>
          </a:p>
          <a:p>
            <a:r>
              <a:rPr lang="zh-CN" altLang="en-US" sz="1600" dirty="0"/>
              <a:t>用于常见的发丝渲染</a:t>
            </a:r>
            <a:r>
              <a:rPr lang="en-US" altLang="zh-CN" sz="1600" dirty="0"/>
              <a:t>,</a:t>
            </a:r>
            <a:r>
              <a:rPr lang="zh-CN" altLang="en-US" sz="1600" dirty="0"/>
              <a:t>非物理光照</a:t>
            </a:r>
            <a:endParaRPr lang="en-US" altLang="zh-CN" sz="1600" dirty="0"/>
          </a:p>
          <a:p>
            <a:r>
              <a:rPr lang="zh-CN" altLang="en-US" sz="1600" dirty="0"/>
              <a:t>公式</a:t>
            </a:r>
            <a:r>
              <a:rPr lang="en-US" altLang="zh-CN" sz="1600" dirty="0"/>
              <a:t>: </a:t>
            </a:r>
          </a:p>
          <a:p>
            <a:r>
              <a:rPr lang="en-US" altLang="zh-CN" sz="1600" dirty="0" err="1"/>
              <a:t>Kayjikay</a:t>
            </a:r>
            <a:endParaRPr lang="en-US" altLang="zh-CN" sz="1600" dirty="0"/>
          </a:p>
          <a:p>
            <a:r>
              <a:rPr lang="zh-CN" altLang="en-US" sz="1600" dirty="0"/>
              <a:t>推荐使用</a:t>
            </a:r>
            <a:r>
              <a:rPr lang="en-US" altLang="zh-CN" sz="1600" dirty="0"/>
              <a:t>2</a:t>
            </a:r>
            <a:r>
              <a:rPr lang="zh-CN" altLang="en-US" sz="1600" dirty="0"/>
              <a:t>材质渲染</a:t>
            </a:r>
            <a:endParaRPr lang="en-US" altLang="zh-CN" sz="1600" dirty="0"/>
          </a:p>
          <a:p>
            <a:r>
              <a:rPr lang="zh-CN" altLang="en-US" sz="1600" dirty="0"/>
              <a:t>材质</a:t>
            </a:r>
            <a:r>
              <a:rPr lang="en-US" altLang="zh-CN" sz="1600" dirty="0"/>
              <a:t>1, </a:t>
            </a:r>
            <a:r>
              <a:rPr lang="zh-CN" altLang="en-US" sz="1600" dirty="0"/>
              <a:t>关闭</a:t>
            </a:r>
            <a:r>
              <a:rPr lang="en-US" altLang="zh-CN" sz="1600" dirty="0"/>
              <a:t>(</a:t>
            </a:r>
            <a:r>
              <a:rPr lang="zh-CN" altLang="en-US" sz="1600" dirty="0"/>
              <a:t>深度</a:t>
            </a:r>
            <a:r>
              <a:rPr lang="en-US" altLang="zh-CN" sz="1600" dirty="0"/>
              <a:t>,</a:t>
            </a:r>
            <a:r>
              <a:rPr lang="zh-CN" altLang="en-US" sz="1600" dirty="0"/>
              <a:t>高光</a:t>
            </a:r>
            <a:r>
              <a:rPr lang="en-US" altLang="zh-CN" sz="1600" dirty="0"/>
              <a:t>)</a:t>
            </a:r>
          </a:p>
          <a:p>
            <a:r>
              <a:rPr lang="zh-CN" altLang="en-US" sz="1600" dirty="0"/>
              <a:t>材质</a:t>
            </a:r>
            <a:r>
              <a:rPr lang="en-US" altLang="zh-CN" sz="1600" dirty="0"/>
              <a:t>2, 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strandSpec</a:t>
            </a:r>
            <a:r>
              <a:rPr lang="en-US" altLang="zh-CN" sz="1600" dirty="0"/>
              <a:t>,</a:t>
            </a:r>
            <a:r>
              <a:rPr lang="zh-CN" altLang="en-US" sz="1600" dirty="0"/>
              <a:t>写深度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938188-737B-4180-A167-A630BBAD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145218"/>
            <a:ext cx="3886200" cy="49625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694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272B77-886E-44F8-A33F-A3A72B92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1" y="0"/>
            <a:ext cx="8460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1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545C246-D038-4D80-96AC-DB8532535332}"/>
              </a:ext>
            </a:extLst>
          </p:cNvPr>
          <p:cNvSpPr/>
          <p:nvPr/>
        </p:nvSpPr>
        <p:spPr>
          <a:xfrm flipH="1">
            <a:off x="838200" y="559293"/>
            <a:ext cx="626616" cy="5859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E8FED-6314-434E-A3AD-22A11499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9925" cy="1358900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次表面散射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8D16E4-8A7C-4EB6-B85F-A19EB676E08A}"/>
              </a:ext>
            </a:extLst>
          </p:cNvPr>
          <p:cNvSpPr/>
          <p:nvPr/>
        </p:nvSpPr>
        <p:spPr>
          <a:xfrm flipH="1">
            <a:off x="692362" y="1337938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78CE5-72C4-4862-AA8F-B65D56A8C41A}"/>
              </a:ext>
            </a:extLst>
          </p:cNvPr>
          <p:cNvSpPr/>
          <p:nvPr/>
        </p:nvSpPr>
        <p:spPr>
          <a:xfrm flipH="1">
            <a:off x="1821675" y="422925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72B0BE-3196-4CBE-9201-27A4147D8F6F}"/>
              </a:ext>
            </a:extLst>
          </p:cNvPr>
          <p:cNvSpPr txBox="1"/>
          <p:nvPr/>
        </p:nvSpPr>
        <p:spPr>
          <a:xfrm>
            <a:off x="981629" y="2101004"/>
            <a:ext cx="4123772" cy="1640449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散射</a:t>
            </a:r>
            <a:endParaRPr lang="en-US" altLang="zh-CN" sz="24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用于渲染入射光线与出射光线不在表面同一位置的物体</a:t>
            </a:r>
            <a:r>
              <a:rPr lang="en-US" altLang="zh-CN" sz="1600" dirty="0"/>
              <a:t>.</a:t>
            </a:r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如皮肤</a:t>
            </a:r>
            <a:r>
              <a:rPr lang="en-US" altLang="zh-CN" sz="1600" dirty="0"/>
              <a:t>,</a:t>
            </a:r>
            <a:r>
              <a:rPr lang="zh-CN" altLang="en-US" sz="1600" dirty="0"/>
              <a:t>多肉植物</a:t>
            </a:r>
            <a:r>
              <a:rPr lang="en-US" altLang="zh-CN" sz="1600" dirty="0"/>
              <a:t>,</a:t>
            </a:r>
            <a:r>
              <a:rPr lang="zh-CN" altLang="en-US" sz="1600" dirty="0"/>
              <a:t>叶子等</a:t>
            </a:r>
            <a:endParaRPr lang="en-US" altLang="zh-CN" sz="16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D402B-2280-4ADD-89BE-CD0404EB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966787"/>
            <a:ext cx="6762750" cy="44291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3A2298-C543-4CEF-9523-E58391C5A2E0}"/>
              </a:ext>
            </a:extLst>
          </p:cNvPr>
          <p:cNvSpPr txBox="1"/>
          <p:nvPr/>
        </p:nvSpPr>
        <p:spPr>
          <a:xfrm>
            <a:off x="981629" y="4118432"/>
            <a:ext cx="4123772" cy="803297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/>
              <a:t>pre </a:t>
            </a:r>
            <a:r>
              <a:rPr lang="en-US" altLang="zh-CN" sz="2400" dirty="0" err="1"/>
              <a:t>sss</a:t>
            </a:r>
            <a:endParaRPr lang="en-US" altLang="zh-CN" sz="24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/>
              <a:t>手游常见渲染角色皮肤</a:t>
            </a:r>
          </a:p>
        </p:txBody>
      </p:sp>
    </p:spTree>
    <p:extLst>
      <p:ext uri="{BB962C8B-B14F-4D97-AF65-F5344CB8AC3E}">
        <p14:creationId xmlns:p14="http://schemas.microsoft.com/office/powerpoint/2010/main" val="165120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24DE77-CCDF-42FA-9E24-52A40392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41" y="451854"/>
            <a:ext cx="5036222" cy="254434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90378CE5-72C4-4862-AA8F-B65D56A8C41A}"/>
              </a:ext>
            </a:extLst>
          </p:cNvPr>
          <p:cNvSpPr/>
          <p:nvPr/>
        </p:nvSpPr>
        <p:spPr>
          <a:xfrm flipH="1">
            <a:off x="1821675" y="422925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545C246-D038-4D80-96AC-DB8532535332}"/>
              </a:ext>
            </a:extLst>
          </p:cNvPr>
          <p:cNvSpPr/>
          <p:nvPr/>
        </p:nvSpPr>
        <p:spPr>
          <a:xfrm flipH="1">
            <a:off x="838200" y="559293"/>
            <a:ext cx="626616" cy="5859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E8FED-6314-434E-A3AD-22A11499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6150" cy="1358900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次表面散射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8D16E4-8A7C-4EB6-B85F-A19EB676E08A}"/>
              </a:ext>
            </a:extLst>
          </p:cNvPr>
          <p:cNvSpPr/>
          <p:nvPr/>
        </p:nvSpPr>
        <p:spPr>
          <a:xfrm flipH="1">
            <a:off x="692362" y="1337938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72B0BE-3196-4CBE-9201-27A4147D8F6F}"/>
              </a:ext>
            </a:extLst>
          </p:cNvPr>
          <p:cNvSpPr txBox="1"/>
          <p:nvPr/>
        </p:nvSpPr>
        <p:spPr>
          <a:xfrm>
            <a:off x="981629" y="2101004"/>
            <a:ext cx="4123772" cy="301621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/>
              <a:t>SSSS</a:t>
            </a:r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/>
              <a:t>使用高斯模糊来模拟光线在物体内部的传播</a:t>
            </a:r>
            <a:endParaRPr lang="en-US" altLang="zh-CN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需要</a:t>
            </a:r>
            <a:r>
              <a:rPr lang="en-US" altLang="zh-CN" sz="2400" dirty="0"/>
              <a:t>2</a:t>
            </a:r>
            <a:r>
              <a:rPr lang="zh-CN" altLang="en-US" sz="2400" dirty="0"/>
              <a:t>材质</a:t>
            </a:r>
            <a:endParaRPr lang="en-US" altLang="zh-CN" sz="24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材质</a:t>
            </a:r>
            <a:r>
              <a:rPr lang="en-US" altLang="zh-CN" sz="1600" dirty="0"/>
              <a:t>1</a:t>
            </a:r>
            <a:r>
              <a:rPr lang="zh-CN" altLang="en-US" sz="1600" dirty="0"/>
              <a:t>正常的渲染</a:t>
            </a:r>
            <a:endParaRPr lang="en-US" altLang="zh-CN" sz="16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材质</a:t>
            </a:r>
            <a:r>
              <a:rPr lang="en-US" altLang="zh-CN" sz="1600" dirty="0"/>
              <a:t>2,</a:t>
            </a:r>
            <a:r>
              <a:rPr lang="zh-CN" altLang="en-US" sz="1600" dirty="0"/>
              <a:t>开 </a:t>
            </a:r>
            <a:r>
              <a:rPr lang="en-US" altLang="zh-CN" sz="1600" dirty="0"/>
              <a:t>_</a:t>
            </a:r>
            <a:r>
              <a:rPr lang="en-US" altLang="zh-CN" sz="1600" dirty="0" err="1"/>
              <a:t>DiffuseProfile</a:t>
            </a:r>
            <a:endParaRPr lang="en-US" altLang="zh-CN" sz="16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场景里要使用</a:t>
            </a:r>
            <a:r>
              <a:rPr lang="en-US" altLang="zh-CN" sz="1600" dirty="0" err="1"/>
              <a:t>DiffuseProfile.cs</a:t>
            </a:r>
            <a:r>
              <a:rPr lang="zh-CN" altLang="en-US" sz="1600" dirty="0"/>
              <a:t>来提供高斯系数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D402B-2280-4ADD-89BE-CD0404EB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74" y="2505285"/>
            <a:ext cx="5863504" cy="384018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69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E181-25F5-4DC7-BD29-E62ADD99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363B9-2499-4DCB-9042-01335E4F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F93D1-FF85-4E3A-B7B1-9EADFC4C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12" y="0"/>
            <a:ext cx="872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7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D293A57-41F5-4670-BB1A-251B1F9CD512}"/>
              </a:ext>
            </a:extLst>
          </p:cNvPr>
          <p:cNvSpPr/>
          <p:nvPr/>
        </p:nvSpPr>
        <p:spPr>
          <a:xfrm>
            <a:off x="1073889" y="1467238"/>
            <a:ext cx="3136604" cy="31366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70EFFE8-60DA-4329-B49F-ED6B541FA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954" y="2297261"/>
            <a:ext cx="2484474" cy="1131739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198DAE-9402-48BD-8720-935042EF791F}"/>
              </a:ext>
            </a:extLst>
          </p:cNvPr>
          <p:cNvSpPr/>
          <p:nvPr/>
        </p:nvSpPr>
        <p:spPr>
          <a:xfrm>
            <a:off x="4299098" y="1769178"/>
            <a:ext cx="485553" cy="4855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16ED47-F752-4196-A0AC-F5912FFEED4B}"/>
              </a:ext>
            </a:extLst>
          </p:cNvPr>
          <p:cNvSpPr/>
          <p:nvPr/>
        </p:nvSpPr>
        <p:spPr>
          <a:xfrm>
            <a:off x="3884428" y="741308"/>
            <a:ext cx="485553" cy="4855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E8DB4B-2671-447F-80DF-08BBC6F2A1AF}"/>
              </a:ext>
            </a:extLst>
          </p:cNvPr>
          <p:cNvSpPr/>
          <p:nvPr/>
        </p:nvSpPr>
        <p:spPr>
          <a:xfrm>
            <a:off x="1157177" y="4705709"/>
            <a:ext cx="485553" cy="4855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4">
            <a:extLst>
              <a:ext uri="{FF2B5EF4-FFF2-40B4-BE49-F238E27FC236}">
                <a16:creationId xmlns:a16="http://schemas.microsoft.com/office/drawing/2014/main" id="{B923E49E-6DA7-4EFD-B860-0A8EB6CF0523}"/>
              </a:ext>
            </a:extLst>
          </p:cNvPr>
          <p:cNvSpPr txBox="1">
            <a:spLocks/>
          </p:cNvSpPr>
          <p:nvPr/>
        </p:nvSpPr>
        <p:spPr>
          <a:xfrm>
            <a:off x="6912948" y="741308"/>
            <a:ext cx="4121875" cy="581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标准渲染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各向异性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布料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发丝各向异性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次表面散射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透明控制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视差与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fastSSS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逐材质主光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逐材质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ibl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自发光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06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545C246-D038-4D80-96AC-DB8532535332}"/>
              </a:ext>
            </a:extLst>
          </p:cNvPr>
          <p:cNvSpPr/>
          <p:nvPr/>
        </p:nvSpPr>
        <p:spPr>
          <a:xfrm flipH="1">
            <a:off x="838200" y="559293"/>
            <a:ext cx="626616" cy="5859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E8FED-6314-434E-A3AD-22A11499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8581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8D16E4-8A7C-4EB6-B85F-A19EB676E08A}"/>
              </a:ext>
            </a:extLst>
          </p:cNvPr>
          <p:cNvSpPr/>
          <p:nvPr/>
        </p:nvSpPr>
        <p:spPr>
          <a:xfrm flipH="1">
            <a:off x="692362" y="1337938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78CE5-72C4-4862-AA8F-B65D56A8C41A}"/>
              </a:ext>
            </a:extLst>
          </p:cNvPr>
          <p:cNvSpPr/>
          <p:nvPr/>
        </p:nvSpPr>
        <p:spPr>
          <a:xfrm flipH="1">
            <a:off x="1821675" y="422925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9C51B1-9840-4FDD-BA33-0DAFDBBCD760}"/>
              </a:ext>
            </a:extLst>
          </p:cNvPr>
          <p:cNvSpPr txBox="1"/>
          <p:nvPr/>
        </p:nvSpPr>
        <p:spPr>
          <a:xfrm>
            <a:off x="692361" y="3253667"/>
            <a:ext cx="3117639" cy="1354217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Standard :  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pbr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光照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Aniso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物理各向异性高光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Cloth 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物理布料光泽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StrandSpec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: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非物理发丝高光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A3CA194-3C1E-4BF3-85FF-8D76465A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73" y="1337938"/>
            <a:ext cx="6200775" cy="451485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3610324-CC90-4B32-9C76-1F97C659A69F}"/>
              </a:ext>
            </a:extLst>
          </p:cNvPr>
          <p:cNvSpPr txBox="1"/>
          <p:nvPr/>
        </p:nvSpPr>
        <p:spPr>
          <a:xfrm>
            <a:off x="923052" y="2009301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kumimoji="1" lang="zh-CN" altLang="en-US" sz="2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种光照模型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61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545C246-D038-4D80-96AC-DB8532535332}"/>
              </a:ext>
            </a:extLst>
          </p:cNvPr>
          <p:cNvSpPr/>
          <p:nvPr/>
        </p:nvSpPr>
        <p:spPr>
          <a:xfrm flipH="1">
            <a:off x="838200" y="559293"/>
            <a:ext cx="626616" cy="5859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E8FED-6314-434E-A3AD-22A11499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8581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8D16E4-8A7C-4EB6-B85F-A19EB676E08A}"/>
              </a:ext>
            </a:extLst>
          </p:cNvPr>
          <p:cNvSpPr/>
          <p:nvPr/>
        </p:nvSpPr>
        <p:spPr>
          <a:xfrm flipH="1">
            <a:off x="692362" y="1337938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78CE5-72C4-4862-AA8F-B65D56A8C41A}"/>
              </a:ext>
            </a:extLst>
          </p:cNvPr>
          <p:cNvSpPr/>
          <p:nvPr/>
        </p:nvSpPr>
        <p:spPr>
          <a:xfrm flipH="1">
            <a:off x="1821675" y="422925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9C51B1-9840-4FDD-BA33-0DAFDBBCD760}"/>
              </a:ext>
            </a:extLst>
          </p:cNvPr>
          <p:cNvSpPr txBox="1"/>
          <p:nvPr/>
        </p:nvSpPr>
        <p:spPr>
          <a:xfrm>
            <a:off x="984038" y="1742444"/>
            <a:ext cx="2997412" cy="1083374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标准</a:t>
            </a:r>
            <a:r>
              <a:rPr lang="en-US" altLang="zh-CN" sz="2400" dirty="0" err="1"/>
              <a:t>pbr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用于常见物体的渲染</a:t>
            </a:r>
            <a:endParaRPr lang="en-US" altLang="zh-CN" sz="16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公式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MinimalistCookTorrance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41C12-0AF7-4F1B-822F-E1777CBB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695660"/>
            <a:ext cx="6076950" cy="53435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0CA83C-679E-4E73-B33D-4D7DC01DBF51}"/>
              </a:ext>
            </a:extLst>
          </p:cNvPr>
          <p:cNvSpPr txBox="1"/>
          <p:nvPr/>
        </p:nvSpPr>
        <p:spPr>
          <a:xfrm>
            <a:off x="1631738" y="2980694"/>
            <a:ext cx="2997412" cy="1237262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err="1"/>
              <a:t>MainProp</a:t>
            </a:r>
            <a:r>
              <a:rPr lang="en-US" altLang="zh-CN" sz="1600" dirty="0"/>
              <a:t> : </a:t>
            </a:r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/>
              <a:t>albedo</a:t>
            </a:r>
            <a:r>
              <a:rPr lang="zh-CN" altLang="en-US" sz="1600" dirty="0"/>
              <a:t>贴图</a:t>
            </a:r>
            <a:r>
              <a:rPr lang="en-US" altLang="zh-CN" sz="1600" dirty="0"/>
              <a:t>,</a:t>
            </a:r>
            <a:r>
              <a:rPr lang="zh-CN" altLang="en-US" sz="1600" dirty="0"/>
              <a:t>颜色</a:t>
            </a:r>
            <a:endParaRPr lang="en-US" altLang="zh-CN" sz="16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/>
              <a:t>Alpha</a:t>
            </a:r>
            <a:r>
              <a:rPr lang="zh-CN" altLang="en-US" sz="1600" dirty="0"/>
              <a:t>数据来源</a:t>
            </a:r>
            <a:endParaRPr lang="en-US" altLang="zh-CN" sz="16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法线图</a:t>
            </a:r>
            <a:r>
              <a:rPr lang="en-US" altLang="zh-CN" sz="1600" dirty="0"/>
              <a:t>,</a:t>
            </a:r>
            <a:r>
              <a:rPr lang="zh-CN" altLang="en-US" sz="1600" dirty="0"/>
              <a:t>强度</a:t>
            </a:r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B4936F-4D51-48A9-8B5F-3A0368F5169C}"/>
              </a:ext>
            </a:extLst>
          </p:cNvPr>
          <p:cNvSpPr txBox="1"/>
          <p:nvPr/>
        </p:nvSpPr>
        <p:spPr>
          <a:xfrm>
            <a:off x="692362" y="4372832"/>
            <a:ext cx="3936788" cy="1151084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err="1"/>
              <a:t>PBRMask</a:t>
            </a:r>
            <a:r>
              <a:rPr lang="en-US" altLang="zh-CN" sz="1600" dirty="0"/>
              <a:t> : </a:t>
            </a:r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/>
              <a:t>Mask</a:t>
            </a:r>
            <a:r>
              <a:rPr lang="zh-CN" altLang="en-US" sz="1600" dirty="0"/>
              <a:t>图</a:t>
            </a:r>
            <a:r>
              <a:rPr lang="en-US" altLang="zh-CN" sz="1600" dirty="0"/>
              <a:t>,</a:t>
            </a:r>
            <a:r>
              <a:rPr lang="zh-CN" altLang="en-US" sz="1600" dirty="0"/>
              <a:t>勾去</a:t>
            </a:r>
            <a:r>
              <a:rPr lang="en-US" altLang="zh-CN" sz="1600" dirty="0"/>
              <a:t>sRGB</a:t>
            </a:r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/>
              <a:t>Mask</a:t>
            </a:r>
            <a:r>
              <a:rPr lang="zh-CN" altLang="en-US" sz="1600" dirty="0"/>
              <a:t>值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MaskMap</a:t>
            </a:r>
            <a:r>
              <a:rPr lang="en-US" altLang="zh-CN" sz="1600" dirty="0"/>
              <a:t>[</a:t>
            </a:r>
            <a:r>
              <a:rPr lang="en-US" altLang="zh-CN" sz="1600" dirty="0" err="1"/>
              <a:t>MaskChannel</a:t>
            </a:r>
            <a:r>
              <a:rPr lang="en-US" altLang="zh-CN" sz="1600" dirty="0"/>
              <a:t>] </a:t>
            </a:r>
            <a:r>
              <a:rPr lang="zh-CN" altLang="en-US" sz="1600" dirty="0"/>
              <a:t>* </a:t>
            </a:r>
            <a:r>
              <a:rPr lang="en-US" altLang="zh-CN" sz="1600" dirty="0" err="1"/>
              <a:t>PbrSlider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976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7C53FD-D4CE-4AB2-8E1D-EDC8496D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681"/>
            <a:ext cx="12192000" cy="59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2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545C246-D038-4D80-96AC-DB8532535332}"/>
              </a:ext>
            </a:extLst>
          </p:cNvPr>
          <p:cNvSpPr/>
          <p:nvPr/>
        </p:nvSpPr>
        <p:spPr>
          <a:xfrm flipH="1">
            <a:off x="838200" y="559293"/>
            <a:ext cx="626616" cy="5859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E8FED-6314-434E-A3AD-22A11499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8581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Aniso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8D16E4-8A7C-4EB6-B85F-A19EB676E08A}"/>
              </a:ext>
            </a:extLst>
          </p:cNvPr>
          <p:cNvSpPr/>
          <p:nvPr/>
        </p:nvSpPr>
        <p:spPr>
          <a:xfrm flipH="1">
            <a:off x="692362" y="1337938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78CE5-72C4-4862-AA8F-B65D56A8C41A}"/>
              </a:ext>
            </a:extLst>
          </p:cNvPr>
          <p:cNvSpPr/>
          <p:nvPr/>
        </p:nvSpPr>
        <p:spPr>
          <a:xfrm flipH="1">
            <a:off x="1821675" y="422925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9C51B1-9840-4FDD-BA33-0DAFDBBCD760}"/>
              </a:ext>
            </a:extLst>
          </p:cNvPr>
          <p:cNvSpPr txBox="1"/>
          <p:nvPr/>
        </p:nvSpPr>
        <p:spPr>
          <a:xfrm>
            <a:off x="981628" y="2101004"/>
            <a:ext cx="2441694" cy="2185214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err="1"/>
              <a:t>Pbr</a:t>
            </a:r>
            <a:r>
              <a:rPr lang="en-US" altLang="zh-CN" sz="2400" dirty="0"/>
              <a:t> </a:t>
            </a:r>
            <a:r>
              <a:rPr lang="zh-CN" altLang="en-US" sz="2400" dirty="0"/>
              <a:t>各向异性</a:t>
            </a:r>
            <a:endParaRPr lang="en-US" altLang="zh-CN" sz="24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用于各项异性物体的渲染</a:t>
            </a:r>
            <a:endParaRPr lang="en-US" altLang="zh-CN" sz="1600" dirty="0"/>
          </a:p>
          <a:p>
            <a:r>
              <a:rPr lang="zh-CN" altLang="en-US" sz="1600" dirty="0"/>
              <a:t>公式</a:t>
            </a:r>
            <a:r>
              <a:rPr lang="en-US" altLang="zh-CN" sz="1600" dirty="0"/>
              <a:t>: </a:t>
            </a:r>
          </a:p>
          <a:p>
            <a:r>
              <a:rPr lang="en-US" altLang="zh-CN" sz="1600" dirty="0" err="1"/>
              <a:t>D_GGX_Aniso</a:t>
            </a:r>
            <a:endParaRPr lang="en-US" altLang="zh-CN" sz="1600" dirty="0"/>
          </a:p>
          <a:p>
            <a:r>
              <a:rPr lang="en-US" altLang="zh-CN" sz="1600" dirty="0" err="1"/>
              <a:t>V_SmithJoint</a:t>
            </a:r>
            <a:endParaRPr lang="zh-CN" altLang="en-US" sz="16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A1DEC5-0BA3-428A-A3D9-34CCF1D7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1690688"/>
            <a:ext cx="4981575" cy="37052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62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223A93-D91E-412A-B727-A4982045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909637"/>
            <a:ext cx="10277475" cy="56864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0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545C246-D038-4D80-96AC-DB8532535332}"/>
              </a:ext>
            </a:extLst>
          </p:cNvPr>
          <p:cNvSpPr/>
          <p:nvPr/>
        </p:nvSpPr>
        <p:spPr>
          <a:xfrm flipH="1">
            <a:off x="838200" y="559293"/>
            <a:ext cx="626616" cy="5859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E8FED-6314-434E-A3AD-22A11499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8581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Cloth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8D16E4-8A7C-4EB6-B85F-A19EB676E08A}"/>
              </a:ext>
            </a:extLst>
          </p:cNvPr>
          <p:cNvSpPr/>
          <p:nvPr/>
        </p:nvSpPr>
        <p:spPr>
          <a:xfrm flipH="1">
            <a:off x="692362" y="1337938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78CE5-72C4-4862-AA8F-B65D56A8C41A}"/>
              </a:ext>
            </a:extLst>
          </p:cNvPr>
          <p:cNvSpPr/>
          <p:nvPr/>
        </p:nvSpPr>
        <p:spPr>
          <a:xfrm flipH="1">
            <a:off x="1821675" y="422925"/>
            <a:ext cx="291676" cy="272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9C51B1-9840-4FDD-BA33-0DAFDBBCD760}"/>
              </a:ext>
            </a:extLst>
          </p:cNvPr>
          <p:cNvSpPr txBox="1"/>
          <p:nvPr/>
        </p:nvSpPr>
        <p:spPr>
          <a:xfrm>
            <a:off x="981628" y="2101004"/>
            <a:ext cx="2031325" cy="2246769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err="1"/>
              <a:t>Pbr</a:t>
            </a:r>
            <a:r>
              <a:rPr lang="en-US" altLang="zh-CN" sz="2400" dirty="0"/>
              <a:t> </a:t>
            </a:r>
            <a:r>
              <a:rPr lang="zh-CN" altLang="en-US" sz="2400" dirty="0"/>
              <a:t>布料</a:t>
            </a:r>
            <a:endParaRPr lang="en-US" altLang="zh-CN" sz="24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/>
              <a:t>用于常见布料的渲染</a:t>
            </a:r>
            <a:endParaRPr lang="en-US" altLang="zh-CN" sz="1600" dirty="0"/>
          </a:p>
          <a:p>
            <a:r>
              <a:rPr lang="zh-CN" altLang="en-US" sz="1600" dirty="0"/>
              <a:t>公式</a:t>
            </a:r>
            <a:r>
              <a:rPr lang="en-US" altLang="zh-CN" sz="1600" dirty="0"/>
              <a:t>: </a:t>
            </a:r>
          </a:p>
          <a:p>
            <a:r>
              <a:rPr lang="en-US" altLang="zh-CN" sz="1600" dirty="0" err="1"/>
              <a:t>D_Charlie</a:t>
            </a:r>
            <a:endParaRPr lang="en-US" altLang="zh-CN" sz="1600" dirty="0"/>
          </a:p>
          <a:p>
            <a:r>
              <a:rPr lang="en-US" altLang="zh-CN" sz="1600" dirty="0" err="1"/>
              <a:t>V_Ashikmin</a:t>
            </a:r>
            <a:endParaRPr lang="zh-CN" altLang="en-US" sz="1600" dirty="0"/>
          </a:p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E415AE-596D-4B1C-B75F-823DC156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101004"/>
            <a:ext cx="4000500" cy="260985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31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1DFDDF-F26E-46F6-925A-6D941634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29" y="0"/>
            <a:ext cx="7518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6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256</Words>
  <Application>Microsoft Office PowerPoint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方正细谭黑简体</vt:lpstr>
      <vt:lpstr>微软雅黑</vt:lpstr>
      <vt:lpstr>微软雅黑 Light</vt:lpstr>
      <vt:lpstr>Arial</vt:lpstr>
      <vt:lpstr>Arial Black</vt:lpstr>
      <vt:lpstr>Office 主题​​</vt:lpstr>
      <vt:lpstr>PowerPBS</vt:lpstr>
      <vt:lpstr>目录</vt:lpstr>
      <vt:lpstr>光照模型</vt:lpstr>
      <vt:lpstr>Standard</vt:lpstr>
      <vt:lpstr>PowerPoint 演示文稿</vt:lpstr>
      <vt:lpstr>Aniso</vt:lpstr>
      <vt:lpstr>PowerPoint 演示文稿</vt:lpstr>
      <vt:lpstr>Cloth</vt:lpstr>
      <vt:lpstr>PowerPoint 演示文稿</vt:lpstr>
      <vt:lpstr>StrandSpec</vt:lpstr>
      <vt:lpstr>PowerPoint 演示文稿</vt:lpstr>
      <vt:lpstr>次表面散射</vt:lpstr>
      <vt:lpstr>次表面散射 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标准pbr渲染</dc:title>
  <dc:creator>Administrator</dc:creator>
  <cp:lastModifiedBy>Administrator</cp:lastModifiedBy>
  <cp:revision>39</cp:revision>
  <dcterms:created xsi:type="dcterms:W3CDTF">2021-11-02T09:57:59Z</dcterms:created>
  <dcterms:modified xsi:type="dcterms:W3CDTF">2021-11-03T10:16:58Z</dcterms:modified>
</cp:coreProperties>
</file>