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1" r:id="rId17"/>
    <p:sldId id="281" r:id="rId18"/>
    <p:sldId id="275" r:id="rId19"/>
    <p:sldId id="278" r:id="rId20"/>
    <p:sldId id="279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77F2-8EAA-4696-96E3-7190F9FBCBF1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4CE8F-FBD6-4F0C-85C7-7D78D68D5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1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3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9B09-FA55-49E5-8731-003B330F6EE7}" type="datetimeFigureOut">
              <a:rPr lang="ko-KR" altLang="en-US" smtClean="0"/>
              <a:t>16. 8. 7.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에듀크래프트</a:t>
            </a:r>
            <a:r>
              <a:rPr lang="ko-KR" altLang="en-US" dirty="0" smtClean="0"/>
              <a:t> 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2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회원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리스트를 호출합니다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리스트의 항목은 다음과 같습니다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회원구분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정상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휴먼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 접속 무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닉네임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현재 보유하고 있는 포인트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가입 날짜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-mm-</a:t>
            </a:r>
            <a:r>
              <a:rPr lang="en-US" altLang="ko-KR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마지막접속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날짜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57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-mm-</a:t>
            </a:r>
            <a:r>
              <a:rPr lang="en-US" altLang="ko-KR" sz="857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defRPr/>
            </a:pP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리스트는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57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 현황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6633"/>
              </p:ext>
            </p:extLst>
          </p:nvPr>
        </p:nvGraphicFramePr>
        <p:xfrm>
          <a:off x="1291460" y="1011432"/>
          <a:ext cx="6161817" cy="293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62428"/>
                <a:gridCol w="912023"/>
                <a:gridCol w="912023"/>
                <a:gridCol w="912023"/>
                <a:gridCol w="912023"/>
                <a:gridCol w="912023"/>
                <a:gridCol w="912023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관리자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회원구분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포인트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가입일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마지막접속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824442" y="1205764"/>
            <a:ext cx="485294" cy="278190"/>
            <a:chOff x="5076804" y="3053094"/>
            <a:chExt cx="700979" cy="278190"/>
          </a:xfrm>
        </p:grpSpPr>
        <p:sp>
          <p:nvSpPr>
            <p:cNvPr id="50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2019864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226" y="3978754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91854" y="4011775"/>
            <a:ext cx="494817" cy="278190"/>
            <a:chOff x="5076804" y="3053094"/>
            <a:chExt cx="714734" cy="278190"/>
          </a:xfrm>
        </p:grpSpPr>
        <p:sp>
          <p:nvSpPr>
            <p:cNvPr id="32" name="Rounded Rectangle 31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7381" y="3076773"/>
              <a:ext cx="644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excel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24472" y="1349063"/>
            <a:ext cx="1434160" cy="278190"/>
            <a:chOff x="2193178" y="1358163"/>
            <a:chExt cx="1553673" cy="278190"/>
          </a:xfrm>
        </p:grpSpPr>
        <p:sp>
          <p:nvSpPr>
            <p:cNvPr id="38" name="Rounded Rectangle 37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4891" y="1349063"/>
            <a:ext cx="1434160" cy="278190"/>
            <a:chOff x="3796965" y="1408001"/>
            <a:chExt cx="1553673" cy="278190"/>
          </a:xfrm>
        </p:grpSpPr>
        <p:sp>
          <p:nvSpPr>
            <p:cNvPr id="42" name="Rounded Rectangle 41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024472" y="1675689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5" name="Elbow Connector 44"/>
          <p:cNvCxnSpPr>
            <a:endCxn id="131" idx="2"/>
          </p:cNvCxnSpPr>
          <p:nvPr/>
        </p:nvCxnSpPr>
        <p:spPr bwMode="auto">
          <a:xfrm>
            <a:off x="3516829" y="3753614"/>
            <a:ext cx="4780644" cy="3055174"/>
          </a:xfrm>
          <a:prstGeom prst="bentConnector4">
            <a:avLst>
              <a:gd name="adj1" fmla="val 2123"/>
              <a:gd name="adj2" fmla="val 696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642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회원정보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회원 상세 정보 화면을 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초기화를 실행 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팝업 호출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초기화를 할 경우 등록된 전화번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임의로 지정된 비밀번호가 </a:t>
            </a:r>
            <a:r>
              <a:rPr lang="en-US" altLang="ko-KR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sms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발송 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변경 실행 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팝업 호출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포인트 내역에 로그를 남깁니다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기타에는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문의내역등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히스토리를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저장합니다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기타에 작성한 내용이 있을시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업데이트 하고 리스트를 호출합니다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22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39976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2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576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 현황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3130"/>
              </p:ext>
            </p:extLst>
          </p:nvPr>
        </p:nvGraphicFramePr>
        <p:xfrm>
          <a:off x="1291459" y="1034676"/>
          <a:ext cx="6160855" cy="330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184453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아이디를 출력함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       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정상 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or</a:t>
                      </a:r>
                      <a:r>
                        <a:rPr lang="en-US" altLang="ko-KR" sz="1000" baseline="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휴먼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접속횟수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총접속 횟수를 출력함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닉네임을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포인트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현재 누적 포인트를 출력함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추천인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가입시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입력한 추천인을 출력함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전화번호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저장된 전화번호를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8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상품권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상품권 발행여부 및 사용여부를 표시함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56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기타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480079" y="4472632"/>
            <a:ext cx="1116881" cy="278190"/>
            <a:chOff x="5076801" y="3053094"/>
            <a:chExt cx="1613270" cy="278190"/>
          </a:xfrm>
        </p:grpSpPr>
        <p:sp>
          <p:nvSpPr>
            <p:cNvPr id="28" name="Rounded Rectangle 27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7622" y="3076773"/>
              <a:ext cx="15124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수정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1563" y="1060501"/>
            <a:ext cx="1102453" cy="278190"/>
            <a:chOff x="5076801" y="3053094"/>
            <a:chExt cx="1592432" cy="278190"/>
          </a:xfrm>
        </p:grpSpPr>
        <p:sp>
          <p:nvSpPr>
            <p:cNvPr id="33" name="Rounded Rectangle 32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7620" y="3076773"/>
              <a:ext cx="14916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초기화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011322" y="3460099"/>
            <a:ext cx="5283255" cy="7986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799577" y="2083010"/>
            <a:ext cx="958464" cy="278190"/>
            <a:chOff x="5076801" y="3053094"/>
            <a:chExt cx="1384443" cy="278190"/>
          </a:xfrm>
        </p:grpSpPr>
        <p:sp>
          <p:nvSpPr>
            <p:cNvPr id="38" name="Rounded Rectangle 37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3059" y="3076773"/>
              <a:ext cx="1158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포인트 수정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1" y="4961685"/>
            <a:ext cx="906394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8152129" y="499725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 문구 정리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391" y="5079571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포인트</a:t>
            </a:r>
            <a:r>
              <a:rPr lang="ko-KR" altLang="ko-KR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+000)</a:t>
            </a:r>
            <a:r>
              <a:rPr lang="ko-KR" altLang="en-US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or (-000)</a:t>
            </a:r>
            <a:r>
              <a:rPr lang="ko-KR" altLang="en-US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11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0000”</a:t>
            </a:r>
            <a:r>
              <a:rPr lang="ko-KR" altLang="en-US" sz="11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내용으로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변경하시겠습니까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050513" y="6153343"/>
            <a:ext cx="485294" cy="278190"/>
            <a:chOff x="5076804" y="3053094"/>
            <a:chExt cx="700979" cy="278190"/>
          </a:xfrm>
        </p:grpSpPr>
        <p:sp>
          <p:nvSpPr>
            <p:cNvPr id="50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89926" y="6158320"/>
            <a:ext cx="485294" cy="278190"/>
            <a:chOff x="5076804" y="3053094"/>
            <a:chExt cx="700979" cy="278190"/>
          </a:xfrm>
        </p:grpSpPr>
        <p:sp>
          <p:nvSpPr>
            <p:cNvPr id="53" name="Rounded Rectangle 5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135327" y="5079114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비밀번호를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변경 하시겠습니까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990446" y="6152887"/>
            <a:ext cx="485294" cy="278190"/>
            <a:chOff x="5076804" y="3053094"/>
            <a:chExt cx="700979" cy="278190"/>
          </a:xfrm>
        </p:grpSpPr>
        <p:sp>
          <p:nvSpPr>
            <p:cNvPr id="57" name="Rounded Rectangle 56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29861" y="6157863"/>
            <a:ext cx="485294" cy="278190"/>
            <a:chOff x="5076804" y="3053094"/>
            <a:chExt cx="700979" cy="278190"/>
          </a:xfrm>
        </p:grpSpPr>
        <p:sp>
          <p:nvSpPr>
            <p:cNvPr id="60" name="Rounded Rectangle 5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98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추천인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추천인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리스트를 출력합니다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추천을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 이상 받은 아이디만 출력됩니다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 을 입력하여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검색이 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23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439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647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현황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21883"/>
              </p:ext>
            </p:extLst>
          </p:nvPr>
        </p:nvGraphicFramePr>
        <p:xfrm>
          <a:off x="1291459" y="1011430"/>
          <a:ext cx="6155086" cy="557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80"/>
                <a:gridCol w="64213"/>
                <a:gridCol w="721004"/>
                <a:gridCol w="1184552"/>
                <a:gridCol w="525060"/>
                <a:gridCol w="476389"/>
                <a:gridCol w="841801"/>
                <a:gridCol w="734010"/>
                <a:gridCol w="952777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9"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고객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r>
                        <a:rPr lang="ko-KR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추천수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담당자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정산예정금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자동등록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100,000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지정등록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빨간펜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420,000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지정등록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풀무원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지정등록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맘스홀릭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40,000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6787764" y="1035660"/>
            <a:ext cx="485294" cy="278190"/>
            <a:chOff x="5076804" y="3053094"/>
            <a:chExt cx="700979" cy="278190"/>
          </a:xfrm>
        </p:grpSpPr>
        <p:sp>
          <p:nvSpPr>
            <p:cNvPr id="64" name="Rounded Rectangle 63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2019864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4472" y="1349063"/>
            <a:ext cx="1434160" cy="278190"/>
            <a:chOff x="2193178" y="1358163"/>
            <a:chExt cx="1553673" cy="278190"/>
          </a:xfrm>
        </p:grpSpPr>
        <p:sp>
          <p:nvSpPr>
            <p:cNvPr id="68" name="Rounded Rectangle 67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04891" y="1349063"/>
            <a:ext cx="1434160" cy="278190"/>
            <a:chOff x="3796965" y="1408001"/>
            <a:chExt cx="1553673" cy="278190"/>
          </a:xfrm>
        </p:grpSpPr>
        <p:sp>
          <p:nvSpPr>
            <p:cNvPr id="71" name="Rounded Rectangle 70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2024472" y="1699206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024034" y="2098527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6226" y="6627168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02715" y="6402891"/>
            <a:ext cx="485294" cy="278190"/>
            <a:chOff x="5076804" y="3053094"/>
            <a:chExt cx="700979" cy="278190"/>
          </a:xfrm>
        </p:grpSpPr>
        <p:sp>
          <p:nvSpPr>
            <p:cNvPr id="35" name="Rounded Rectangle 34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44969" y="1750261"/>
            <a:ext cx="66462" cy="176079"/>
            <a:chOff x="5238866" y="5103081"/>
            <a:chExt cx="72001" cy="176079"/>
          </a:xfrm>
        </p:grpSpPr>
        <p:sp>
          <p:nvSpPr>
            <p:cNvPr id="38" name="Isosceles Triangle 37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40" name="Elbow Connector 39"/>
          <p:cNvCxnSpPr>
            <a:stCxn id="36" idx="3"/>
          </p:cNvCxnSpPr>
          <p:nvPr/>
        </p:nvCxnSpPr>
        <p:spPr bwMode="auto">
          <a:xfrm>
            <a:off x="7388009" y="6541986"/>
            <a:ext cx="920316" cy="3160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488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추천인 등록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아이디를 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비밀번호를 초기화 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계정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구분값을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경우는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지정등록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’.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임의의 사용자가 추천을 한 경우는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자동등록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으로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속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소속을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계정의 활성화를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연락처를 입력합니다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비고를 등록합니다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등록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0750"/>
              </p:ext>
            </p:extLst>
          </p:nvPr>
        </p:nvGraphicFramePr>
        <p:xfrm>
          <a:off x="1291464" y="1034676"/>
          <a:ext cx="6176882" cy="196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아이디를 출력함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담당자 이름을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연락처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6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비고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480079" y="3071164"/>
            <a:ext cx="612202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2" y="3076773"/>
              <a:ext cx="912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692511" y="1376650"/>
            <a:ext cx="664616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48375" y="1434508"/>
            <a:ext cx="66462" cy="176079"/>
            <a:chOff x="5238866" y="5103081"/>
            <a:chExt cx="72001" cy="176079"/>
          </a:xfrm>
        </p:grpSpPr>
        <p:sp>
          <p:nvSpPr>
            <p:cNvPr id="79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011322" y="2082146"/>
            <a:ext cx="5283255" cy="7986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57720" y="1063803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아이디를 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57720" y="138081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소속을 </a:t>
            </a:r>
            <a:r>
              <a:rPr lang="ko-KR" alt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입력하세요</a:t>
            </a:r>
            <a:r>
              <a:rPr lang="en-US" altLang="ko-KR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691635" y="1063346"/>
            <a:ext cx="816469" cy="278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나눔고딕" pitchFamily="50" charset="-127"/>
                <a:ea typeface="나눔고딕" pitchFamily="50" charset="-127"/>
              </a:rPr>
              <a:t>초기화</a:t>
            </a:r>
            <a:endParaRPr lang="en-US" sz="857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1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추천인 등록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아이디를 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비밀번호를 초기화 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계정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구분값을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속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소속을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계정의 활성화를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정산예정금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 유저들의 구매내역에 따른 정산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예정금을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우측의 인풋박스에 차감할 금액을 입력하고 차감 버튼을 눌러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정산예정금을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차감할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음수값은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입력할 수 없습니다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추천인의 구매 리스트를 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상세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70669"/>
              </p:ext>
            </p:extLst>
          </p:nvPr>
        </p:nvGraphicFramePr>
        <p:xfrm>
          <a:off x="1291464" y="1034676"/>
          <a:ext cx="6176882" cy="101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아이디를 출력함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담당자 이름을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정산예정금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정산 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예정금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표시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733753" y="5013176"/>
            <a:ext cx="612202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2" y="3076773"/>
              <a:ext cx="912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692511" y="1376650"/>
            <a:ext cx="664616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48375" y="1434508"/>
            <a:ext cx="66462" cy="176079"/>
            <a:chOff x="5238866" y="5103081"/>
            <a:chExt cx="72001" cy="176079"/>
          </a:xfrm>
        </p:grpSpPr>
        <p:sp>
          <p:nvSpPr>
            <p:cNvPr id="79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057720" y="1063803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아이디를 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57720" y="138081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소속을 </a:t>
            </a:r>
            <a:r>
              <a:rPr lang="ko-KR" alt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입력하세요</a:t>
            </a:r>
            <a:r>
              <a:rPr lang="en-US" altLang="ko-KR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691635" y="1063346"/>
            <a:ext cx="816469" cy="278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나눔고딕" pitchFamily="50" charset="-127"/>
                <a:ea typeface="나눔고딕" pitchFamily="50" charset="-127"/>
              </a:rPr>
              <a:t>초기화</a:t>
            </a:r>
            <a:endParaRPr lang="en-US" sz="857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61646"/>
              </p:ext>
            </p:extLst>
          </p:nvPr>
        </p:nvGraphicFramePr>
        <p:xfrm>
          <a:off x="1331640" y="2126260"/>
          <a:ext cx="6088852" cy="418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402"/>
                <a:gridCol w="1289015"/>
                <a:gridCol w="1289015"/>
                <a:gridCol w="2537420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활동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bigjang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Back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bigjang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Back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bigjang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Back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Connector 40"/>
          <p:cNvCxnSpPr/>
          <p:nvPr/>
        </p:nvCxnSpPr>
        <p:spPr bwMode="auto">
          <a:xfrm>
            <a:off x="1" y="4961685"/>
            <a:ext cx="906394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8152129" y="499725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 문구 정리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19"/>
          <p:cNvSpPr/>
          <p:nvPr/>
        </p:nvSpPr>
        <p:spPr>
          <a:xfrm>
            <a:off x="195391" y="5079571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857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정산예정</a:t>
            </a:r>
            <a:r>
              <a:rPr lang="ko-KR" altLang="en-US" sz="857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금</a:t>
            </a:r>
            <a:r>
              <a:rPr lang="ko-KR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+000)</a:t>
            </a:r>
            <a:r>
              <a:rPr lang="ko-KR" altLang="en-US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ko-KR" altLang="en-US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서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0000”</a:t>
            </a:r>
            <a:r>
              <a:rPr lang="ko-KR" altLang="en-US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을 차감 하시겠습니까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Group 48"/>
          <p:cNvGrpSpPr/>
          <p:nvPr/>
        </p:nvGrpSpPr>
        <p:grpSpPr>
          <a:xfrm>
            <a:off x="2050513" y="6153343"/>
            <a:ext cx="485294" cy="278190"/>
            <a:chOff x="5076804" y="3053094"/>
            <a:chExt cx="700979" cy="278190"/>
          </a:xfrm>
        </p:grpSpPr>
        <p:sp>
          <p:nvSpPr>
            <p:cNvPr id="38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Group 51"/>
          <p:cNvGrpSpPr/>
          <p:nvPr/>
        </p:nvGrpSpPr>
        <p:grpSpPr>
          <a:xfrm>
            <a:off x="1489926" y="6158320"/>
            <a:ext cx="485294" cy="278190"/>
            <a:chOff x="5076804" y="3053094"/>
            <a:chExt cx="700979" cy="278190"/>
          </a:xfrm>
        </p:grpSpPr>
        <p:sp>
          <p:nvSpPr>
            <p:cNvPr id="41" name="Rounded Rectangle 5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Rectangle 54"/>
          <p:cNvSpPr/>
          <p:nvPr/>
        </p:nvSpPr>
        <p:spPr>
          <a:xfrm>
            <a:off x="4135327" y="5079114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비밀번호를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변경 하시겠습니까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7" name="Group 55"/>
          <p:cNvGrpSpPr/>
          <p:nvPr/>
        </p:nvGrpSpPr>
        <p:grpSpPr>
          <a:xfrm>
            <a:off x="5990446" y="6152887"/>
            <a:ext cx="485294" cy="278190"/>
            <a:chOff x="5076804" y="3053094"/>
            <a:chExt cx="700979" cy="278190"/>
          </a:xfrm>
        </p:grpSpPr>
        <p:sp>
          <p:nvSpPr>
            <p:cNvPr id="48" name="Rounded Rectangle 56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Group 58"/>
          <p:cNvGrpSpPr/>
          <p:nvPr/>
        </p:nvGrpSpPr>
        <p:grpSpPr>
          <a:xfrm>
            <a:off x="5429861" y="6157863"/>
            <a:ext cx="485294" cy="278190"/>
            <a:chOff x="5076804" y="3053094"/>
            <a:chExt cx="700979" cy="278190"/>
          </a:xfrm>
        </p:grpSpPr>
        <p:sp>
          <p:nvSpPr>
            <p:cNvPr id="51" name="Rounded Rectangle 5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Rounded Rectangle 89"/>
          <p:cNvSpPr/>
          <p:nvPr/>
        </p:nvSpPr>
        <p:spPr>
          <a:xfrm>
            <a:off x="3814215" y="175024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차감 금액 입력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Rounded Rectangle 90"/>
          <p:cNvSpPr/>
          <p:nvPr/>
        </p:nvSpPr>
        <p:spPr>
          <a:xfrm>
            <a:off x="5319130" y="1750245"/>
            <a:ext cx="596026" cy="278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나눔고딕" pitchFamily="50" charset="-127"/>
                <a:ea typeface="나눔고딕" pitchFamily="50" charset="-127"/>
              </a:rPr>
              <a:t>차감</a:t>
            </a:r>
            <a:endParaRPr lang="en-US" sz="857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09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상품</a:t>
            </a:r>
            <a:r>
              <a:rPr lang="ko-KR" altLang="en-US" sz="3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045-8EC5-44B9-BBEF-6D14321423B1}" type="slidenum">
              <a:rPr lang="ko-KR" altLang="en-US" smtClean="0"/>
              <a:pPr>
                <a:defRPr/>
              </a:pPr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6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</a:t>
                </a:r>
                <a:r>
                  <a:rPr lang="ko-KR" altLang="en-US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권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현황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관련 내용을 열람 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신청날짜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상태를 기준으로 검색이 가능하다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리스트에는 현재 발급된 모든 상품권이 출력된다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출력되는 정보는 다음과 같다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상품권명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권종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수량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발급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버튼을 클릭하여 상품권 등록 화면으로 이동할 수 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발행 버튼을 클릭하여 사품권 발행 화면으로 이동할 수 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명을 클릭하여 해당상품권의 리스트를 열람할수 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리스트는 팝업 창으로 출력된다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31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상품권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52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72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상품권내역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41973"/>
              </p:ext>
            </p:extLst>
          </p:nvPr>
        </p:nvGraphicFramePr>
        <p:xfrm>
          <a:off x="1291457" y="1011431"/>
          <a:ext cx="6088857" cy="423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63"/>
                <a:gridCol w="360124"/>
                <a:gridCol w="453628"/>
                <a:gridCol w="1779935"/>
                <a:gridCol w="799720"/>
                <a:gridCol w="598241"/>
                <a:gridCol w="598241"/>
                <a:gridCol w="936105"/>
              </a:tblGrid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상품권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권종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발급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교원 상품권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50000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51/20</a:t>
                      </a:r>
                      <a:endParaRPr lang="en-US" altLang="ko-KR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발행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대교 상품권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10000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15/2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발행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시나몰 상품권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30000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48/40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발행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디비디월드 상품권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80000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100/92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6885454" y="2040062"/>
            <a:ext cx="485294" cy="278190"/>
            <a:chOff x="5076804" y="3053094"/>
            <a:chExt cx="700979" cy="278190"/>
          </a:xfrm>
        </p:grpSpPr>
        <p:sp>
          <p:nvSpPr>
            <p:cNvPr id="123" name="Rounded Rectangle 12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2312949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317558" y="1349063"/>
            <a:ext cx="1434160" cy="278190"/>
            <a:chOff x="2193178" y="1358163"/>
            <a:chExt cx="1553673" cy="278190"/>
          </a:xfrm>
        </p:grpSpPr>
        <p:sp>
          <p:nvSpPr>
            <p:cNvPr id="132" name="Rounded Rectangle 131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797976" y="1349063"/>
            <a:ext cx="1434160" cy="278190"/>
            <a:chOff x="3796965" y="1408001"/>
            <a:chExt cx="1553673" cy="278190"/>
          </a:xfrm>
        </p:grpSpPr>
        <p:sp>
          <p:nvSpPr>
            <p:cNvPr id="135" name="Rounded Rectangle 134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Rounded Rectangle 136"/>
          <p:cNvSpPr/>
          <p:nvPr/>
        </p:nvSpPr>
        <p:spPr>
          <a:xfrm>
            <a:off x="2317557" y="1675689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ounded Rectangle 136"/>
          <p:cNvSpPr/>
          <p:nvPr/>
        </p:nvSpPr>
        <p:spPr>
          <a:xfrm>
            <a:off x="2322981" y="201158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Group 77"/>
          <p:cNvGrpSpPr/>
          <p:nvPr/>
        </p:nvGrpSpPr>
        <p:grpSpPr>
          <a:xfrm>
            <a:off x="3628500" y="2063741"/>
            <a:ext cx="66462" cy="176079"/>
            <a:chOff x="5238866" y="5103081"/>
            <a:chExt cx="72001" cy="176079"/>
          </a:xfrm>
        </p:grpSpPr>
        <p:sp>
          <p:nvSpPr>
            <p:cNvPr id="37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32237" y="5373216"/>
            <a:ext cx="448616" cy="278190"/>
            <a:chOff x="5076804" y="3053094"/>
            <a:chExt cx="648000" cy="278190"/>
          </a:xfrm>
        </p:grpSpPr>
        <p:sp>
          <p:nvSpPr>
            <p:cNvPr id="40" name="Rounded Rectangle 3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7381" y="3076773"/>
              <a:ext cx="555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40152" y="5373216"/>
            <a:ext cx="448616" cy="278190"/>
            <a:chOff x="5076804" y="3053094"/>
            <a:chExt cx="648000" cy="278190"/>
          </a:xfrm>
        </p:grpSpPr>
        <p:sp>
          <p:nvSpPr>
            <p:cNvPr id="43" name="Rounded Rectangle 4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47381" y="3076773"/>
              <a:ext cx="5631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9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</a:t>
                </a:r>
                <a:r>
                  <a:rPr lang="ko-KR" altLang="en-US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권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상세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관련 내용을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열람 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신청날짜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상태를 기준으로 검색이 가능하다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리스트에는 현재 발급된 모든 상품권이 출력된다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출력되는 정보는 다음과 같다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등기번호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회수여부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버튼을 클릭하여 리스트를 엑셀로 다운로드 받을 수 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31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상품권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52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72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상품권내역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17063"/>
              </p:ext>
            </p:extLst>
          </p:nvPr>
        </p:nvGraphicFramePr>
        <p:xfrm>
          <a:off x="1291457" y="1011431"/>
          <a:ext cx="6088856" cy="423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63"/>
                <a:gridCol w="360124"/>
                <a:gridCol w="453628"/>
                <a:gridCol w="453628"/>
                <a:gridCol w="1326307"/>
                <a:gridCol w="799720"/>
                <a:gridCol w="1196481"/>
                <a:gridCol w="936105"/>
              </a:tblGrid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교원 상품권 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등기번호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회수 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미발송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미회수</a:t>
                      </a:r>
                      <a:endParaRPr lang="en-US" altLang="ko-KR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1234-1234-1234-1233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1123-112-1123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2016-03-01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1234-1234-1234-1232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1123-112-1123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2016-03-01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발송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1234-1234-1234-1231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1123-112-1123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미회수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6885454" y="2040062"/>
            <a:ext cx="485294" cy="278190"/>
            <a:chOff x="5076804" y="3053094"/>
            <a:chExt cx="700979" cy="278190"/>
          </a:xfrm>
        </p:grpSpPr>
        <p:sp>
          <p:nvSpPr>
            <p:cNvPr id="123" name="Rounded Rectangle 12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0977" y="5373216"/>
            <a:ext cx="509444" cy="278190"/>
            <a:chOff x="5076804" y="3053094"/>
            <a:chExt cx="735863" cy="278190"/>
          </a:xfrm>
        </p:grpSpPr>
        <p:sp>
          <p:nvSpPr>
            <p:cNvPr id="126" name="Rounded Rectangle 125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47381" y="3076773"/>
              <a:ext cx="6652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down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2312949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317558" y="1349063"/>
            <a:ext cx="1434160" cy="278190"/>
            <a:chOff x="2193178" y="1358163"/>
            <a:chExt cx="1553673" cy="278190"/>
          </a:xfrm>
        </p:grpSpPr>
        <p:sp>
          <p:nvSpPr>
            <p:cNvPr id="132" name="Rounded Rectangle 131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797976" y="1349063"/>
            <a:ext cx="1434160" cy="278190"/>
            <a:chOff x="3796965" y="1408001"/>
            <a:chExt cx="1553673" cy="278190"/>
          </a:xfrm>
        </p:grpSpPr>
        <p:sp>
          <p:nvSpPr>
            <p:cNvPr id="135" name="Rounded Rectangle 134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Rounded Rectangle 136"/>
          <p:cNvSpPr/>
          <p:nvPr/>
        </p:nvSpPr>
        <p:spPr>
          <a:xfrm>
            <a:off x="2317557" y="1675689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ounded Rectangle 136"/>
          <p:cNvSpPr/>
          <p:nvPr/>
        </p:nvSpPr>
        <p:spPr>
          <a:xfrm>
            <a:off x="2322981" y="201158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Group 77"/>
          <p:cNvGrpSpPr/>
          <p:nvPr/>
        </p:nvGrpSpPr>
        <p:grpSpPr>
          <a:xfrm>
            <a:off x="3628500" y="2063741"/>
            <a:ext cx="66462" cy="176079"/>
            <a:chOff x="5238866" y="5103081"/>
            <a:chExt cx="72001" cy="176079"/>
          </a:xfrm>
        </p:grpSpPr>
        <p:sp>
          <p:nvSpPr>
            <p:cNvPr id="37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32237" y="5373216"/>
            <a:ext cx="448616" cy="278190"/>
            <a:chOff x="5076804" y="3053094"/>
            <a:chExt cx="648000" cy="278190"/>
          </a:xfrm>
        </p:grpSpPr>
        <p:sp>
          <p:nvSpPr>
            <p:cNvPr id="40" name="Rounded Rectangle 3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7381" y="3076773"/>
              <a:ext cx="555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40152" y="5373216"/>
            <a:ext cx="448616" cy="278190"/>
            <a:chOff x="5076804" y="3053094"/>
            <a:chExt cx="648000" cy="278190"/>
          </a:xfrm>
        </p:grpSpPr>
        <p:sp>
          <p:nvSpPr>
            <p:cNvPr id="43" name="Rounded Rectangle 4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47381" y="3076773"/>
              <a:ext cx="5631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8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상품권 상세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신청고객의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날짜를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접수한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프로그램을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접수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발송대기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의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단계로 구성됩니다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접수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고객이 발송요청을 한 상태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발송대기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 번호를 입력하면 발송대기로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등기번호를 입력하면 발송으로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쇼핑몰에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등록된경우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등록으로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쇼핑몰에서 해당 상품권이 사용된 경우 사용으로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수취인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값을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상품권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상품권내역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08226"/>
              </p:ext>
            </p:extLst>
          </p:nvPr>
        </p:nvGraphicFramePr>
        <p:xfrm>
          <a:off x="1291464" y="1034676"/>
          <a:ext cx="6176882" cy="210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등기번호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8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주소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전화번호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수취인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480078" y="3186580"/>
            <a:ext cx="930457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1" y="3076773"/>
              <a:ext cx="600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692511" y="1376650"/>
            <a:ext cx="664616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48375" y="1434508"/>
            <a:ext cx="66462" cy="176079"/>
            <a:chOff x="5238866" y="5103081"/>
            <a:chExt cx="72001" cy="176079"/>
          </a:xfrm>
        </p:grpSpPr>
        <p:sp>
          <p:nvSpPr>
            <p:cNvPr id="79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093353" y="1752691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err="1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핀번호를</a:t>
            </a:r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ounded Rectangle 88"/>
          <p:cNvSpPr/>
          <p:nvPr/>
        </p:nvSpPr>
        <p:spPr>
          <a:xfrm>
            <a:off x="4702083" y="1743726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등기번호를 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4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상품권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발행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상품권명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발행할 상품권의 명칭을 입력 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사용기간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상품권을 사용 할 수 있는 기간을 입력 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발행수량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발행 할 상품권의 수량을 입력한다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발행 할 상품권의 액면 금액을 입력한다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발행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지정된 조건에 따라 상품권을 발행한다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상품권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발행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상품권내역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84781"/>
              </p:ext>
            </p:extLst>
          </p:nvPr>
        </p:nvGraphicFramePr>
        <p:xfrm>
          <a:off x="1291464" y="1034676"/>
          <a:ext cx="6176882" cy="6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상품권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사용기간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~</a:t>
                      </a: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발행수량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금액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372200" y="1844824"/>
            <a:ext cx="930457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1" y="3076773"/>
              <a:ext cx="5551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868144" y="1067281"/>
            <a:ext cx="1080120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2018-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02-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22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93353" y="1412776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발행 할 숫자를 입력하세요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ounded Rectangle 88"/>
          <p:cNvSpPr/>
          <p:nvPr/>
        </p:nvSpPr>
        <p:spPr>
          <a:xfrm>
            <a:off x="4788024" y="1052736"/>
            <a:ext cx="878029" cy="2451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2016-02-22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5993" y="57895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788024" y="1412776"/>
            <a:ext cx="930457" cy="278190"/>
            <a:chOff x="5076801" y="3053094"/>
            <a:chExt cx="1343989" cy="278190"/>
          </a:xfrm>
        </p:grpSpPr>
        <p:sp>
          <p:nvSpPr>
            <p:cNvPr id="34" name="Rounded Rectangle 33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77621" y="3053094"/>
              <a:ext cx="10433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 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3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메인 페이지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메인화면은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추후 제작합니다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ko-KR" altLang="ko-KR" sz="900" dirty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5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상품권 숫자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25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Main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8620" y="1031961"/>
            <a:ext cx="1329229" cy="50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상품권 발송 접수</a:t>
            </a:r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9039" y="1036939"/>
            <a:ext cx="1329229" cy="50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일일 가입유저</a:t>
            </a:r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0390" y="1030576"/>
            <a:ext cx="1329229" cy="50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액티브 유저 수</a:t>
            </a:r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4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상품권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등록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상품권명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등록할 상품권의 이름을 입력 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사용기간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등록할 상품권의 사용기간을 입력합니다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파일선택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핀번호가 기입되어 있는 엑셀파일을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파일선택을 클릭하면 탐색기에서 파일을 선택 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샘플파일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엑셀 기입양식이 기록되어 있는 샘플 파일을 다운로드 받을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지정된 정보를 기준으로 상품권 핀번호를 서버에 등록합니다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상품권 발행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상품권내역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34062"/>
              </p:ext>
            </p:extLst>
          </p:nvPr>
        </p:nvGraphicFramePr>
        <p:xfrm>
          <a:off x="1291464" y="1034676"/>
          <a:ext cx="6176882" cy="6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상품권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사용기간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~</a:t>
                      </a: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파일등록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샘플파일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372200" y="1844824"/>
            <a:ext cx="930457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1" y="3076773"/>
              <a:ext cx="5631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868144" y="1067281"/>
            <a:ext cx="1080120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2018-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02-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22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2" name="Rounded Rectangle 88"/>
          <p:cNvSpPr/>
          <p:nvPr/>
        </p:nvSpPr>
        <p:spPr>
          <a:xfrm>
            <a:off x="4788024" y="1052736"/>
            <a:ext cx="878029" cy="2451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2016-02-22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5993" y="57895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051720" y="1412776"/>
            <a:ext cx="930457" cy="278190"/>
            <a:chOff x="5076801" y="3053094"/>
            <a:chExt cx="1343989" cy="278190"/>
          </a:xfrm>
        </p:grpSpPr>
        <p:sp>
          <p:nvSpPr>
            <p:cNvPr id="38" name="Rounded Rectangle 37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7621" y="3053094"/>
              <a:ext cx="10433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선택 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88024" y="1412776"/>
            <a:ext cx="930457" cy="278190"/>
            <a:chOff x="5076801" y="3053094"/>
            <a:chExt cx="1343989" cy="278190"/>
          </a:xfrm>
        </p:grpSpPr>
        <p:sp>
          <p:nvSpPr>
            <p:cNvPr id="41" name="Rounded Rectangle 40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7621" y="3053094"/>
              <a:ext cx="10433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4225"/>
              </p:ext>
            </p:extLst>
          </p:nvPr>
        </p:nvGraphicFramePr>
        <p:xfrm>
          <a:off x="1475656" y="3212976"/>
          <a:ext cx="4572000" cy="53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항번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핀번호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금액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56716" y="2730911"/>
            <a:ext cx="10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샘플 양식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8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시나리오 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045-8EC5-44B9-BBEF-6D14321423B1}" type="slidenum">
              <a:rPr lang="ko-KR" altLang="en-US" smtClean="0"/>
              <a:pPr>
                <a:defRPr/>
              </a:pPr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3260" y="3933056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이번 버전에서는 사용 하지 않습니다</a:t>
            </a: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ko-KR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29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37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관리자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리스트를 호출합니다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리스트의 항목은 다음과 같습니다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계정 생성시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할당받은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등급을 출력합니다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등급에 따라 메뉴 접근    권한 차등화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추후구현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ko-KR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아이디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이메일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 날짜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-mm-</a:t>
            </a:r>
            <a:r>
              <a:rPr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계정의 상태를 호출함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Active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- Hold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리스트는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출력합니다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ko-KR" altLang="ko-KR" sz="900" dirty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7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공지사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439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658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관리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74045"/>
              </p:ext>
            </p:extLst>
          </p:nvPr>
        </p:nvGraphicFramePr>
        <p:xfrm>
          <a:off x="1291460" y="1011432"/>
          <a:ext cx="6161817" cy="482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62428"/>
                <a:gridCol w="912023"/>
                <a:gridCol w="912023"/>
                <a:gridCol w="912023"/>
                <a:gridCol w="912023"/>
                <a:gridCol w="912023"/>
                <a:gridCol w="912023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관리자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3485556" y="1035660"/>
            <a:ext cx="485294" cy="278190"/>
            <a:chOff x="5076804" y="3053094"/>
            <a:chExt cx="700979" cy="278190"/>
          </a:xfrm>
        </p:grpSpPr>
        <p:sp>
          <p:nvSpPr>
            <p:cNvPr id="50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2019864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226" y="588391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91861" y="5860233"/>
            <a:ext cx="485294" cy="278190"/>
            <a:chOff x="5076804" y="3053094"/>
            <a:chExt cx="700979" cy="278190"/>
          </a:xfrm>
        </p:grpSpPr>
        <p:sp>
          <p:nvSpPr>
            <p:cNvPr id="32" name="Rounded Rectangle 31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4" name="Elbow Connector 33"/>
          <p:cNvCxnSpPr>
            <a:stCxn id="32" idx="3"/>
          </p:cNvCxnSpPr>
          <p:nvPr/>
        </p:nvCxnSpPr>
        <p:spPr bwMode="auto">
          <a:xfrm>
            <a:off x="7340455" y="5999333"/>
            <a:ext cx="957011" cy="809461"/>
          </a:xfrm>
          <a:prstGeom prst="bentConnector4">
            <a:avLst>
              <a:gd name="adj1" fmla="val 26293"/>
              <a:gd name="adj2" fmla="val 413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064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관리자 관리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–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등록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/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수정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등록을 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항목은 다음과 같습니다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계정정보이기 때문에 별도의 길이제한이나 영문혼용제한 등은 하지 않습니다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권한</a:t>
            </a:r>
            <a:r>
              <a:rPr lang="ko-KR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관리자의 메뉴는 이후 페이지에 규정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정의함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시스템 관리에서 설정 가능하도록 구현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핸드폰번호</a:t>
            </a:r>
            <a:r>
              <a:rPr lang="ko-KR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box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처리 가능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상급자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부관리자일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경우만 활성화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등록된 일반관리자 중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박스로 선택 가능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hangingPunct="1">
              <a:buFontTx/>
              <a:buChar char="•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아이디를 이메일로 동일하게 사용해도 무관함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관련해서 개발팀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기획팀 논의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8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공지사항 관리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48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관리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80762"/>
              </p:ext>
            </p:extLst>
          </p:nvPr>
        </p:nvGraphicFramePr>
        <p:xfrm>
          <a:off x="1291459" y="1011431"/>
          <a:ext cx="6160855" cy="311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5533604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                                         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       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[BTN_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중복검사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]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               </a:t>
                      </a:r>
                      <a:r>
                        <a:rPr lang="en-US" altLang="ko-KR" sz="1000" dirty="0" smtClean="0"/>
                        <a:t>@</a:t>
                      </a:r>
                      <a:r>
                        <a:rPr lang="ko-KR" altLang="en-US" sz="1000" dirty="0" smtClean="0"/>
                        <a:t>                                                          </a:t>
                      </a:r>
                      <a:r>
                        <a:rPr lang="en-US" altLang="ko-KR" sz="1000" dirty="0" smtClean="0"/>
                        <a:t>[BTN_</a:t>
                      </a:r>
                      <a:r>
                        <a:rPr lang="ko-KR" altLang="en-US" sz="1000" dirty="0" smtClean="0"/>
                        <a:t>직접입력</a:t>
                      </a:r>
                      <a:r>
                        <a:rPr lang="en-US" altLang="ko-KR" sz="1000" dirty="0" smtClean="0"/>
                        <a:t>]</a:t>
                      </a:r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관리권한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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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일반관리자       </a:t>
                      </a:r>
                      <a:r>
                        <a:rPr lang="ko-KR" altLang="en-US" sz="1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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부관리자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전화번호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-</a:t>
                      </a:r>
                      <a:r>
                        <a:rPr lang="en-US" sz="1800" baseline="0" dirty="0" smtClean="0"/>
                        <a:t>              -</a:t>
                      </a:r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핸드폰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-</a:t>
                      </a:r>
                      <a:r>
                        <a:rPr lang="en-US" sz="1800" baseline="0" dirty="0" smtClean="0"/>
                        <a:t>              -</a:t>
                      </a:r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ACTIVE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HOLD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상급자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2072196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76807" y="139385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070948" y="1728117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75556" y="2144684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92043" y="2138321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69702" y="2855261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17449" y="2848898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86130" y="2853874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74310" y="3177763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22060" y="3171400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90738" y="3176378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891861" y="5459922"/>
            <a:ext cx="485294" cy="278190"/>
            <a:chOff x="5076804" y="3053094"/>
            <a:chExt cx="700979" cy="278190"/>
          </a:xfrm>
        </p:grpSpPr>
        <p:sp>
          <p:nvSpPr>
            <p:cNvPr id="40" name="Rounded Rectangle 3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31266" y="5464899"/>
            <a:ext cx="485294" cy="278190"/>
            <a:chOff x="5076804" y="3053094"/>
            <a:chExt cx="700979" cy="278190"/>
          </a:xfrm>
        </p:grpSpPr>
        <p:sp>
          <p:nvSpPr>
            <p:cNvPr id="44" name="Rounded Rectangle 43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Rounded Rectangle 25"/>
          <p:cNvSpPr/>
          <p:nvPr/>
        </p:nvSpPr>
        <p:spPr>
          <a:xfrm>
            <a:off x="2069702" y="3861048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2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관리자 로그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9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공지사항 관리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694" y="683079"/>
            <a:ext cx="618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로그인 관리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19462"/>
              </p:ext>
            </p:extLst>
          </p:nvPr>
        </p:nvGraphicFramePr>
        <p:xfrm>
          <a:off x="1291460" y="1011432"/>
          <a:ext cx="6088852" cy="51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28"/>
                <a:gridCol w="86874"/>
                <a:gridCol w="1289015"/>
                <a:gridCol w="1289015"/>
                <a:gridCol w="2537420"/>
              </a:tblGrid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날짜검색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5">
                  <a:txBody>
                    <a:bodyPr/>
                    <a:lstStyle/>
                    <a:p>
                      <a:pPr algn="l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액션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9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6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2215263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6226" y="615607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19871" y="1372578"/>
            <a:ext cx="1434160" cy="278190"/>
            <a:chOff x="2193178" y="1358163"/>
            <a:chExt cx="1553673" cy="278190"/>
          </a:xfrm>
        </p:grpSpPr>
        <p:sp>
          <p:nvSpPr>
            <p:cNvPr id="60" name="Rounded Rectangle 59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00290" y="1372578"/>
            <a:ext cx="1434160" cy="278190"/>
            <a:chOff x="3796965" y="1408001"/>
            <a:chExt cx="1553673" cy="278190"/>
          </a:xfrm>
        </p:grpSpPr>
        <p:sp>
          <p:nvSpPr>
            <p:cNvPr id="61" name="Rounded Rectangle 60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60453" y="1190299"/>
            <a:ext cx="485294" cy="278190"/>
            <a:chOff x="5076804" y="3053094"/>
            <a:chExt cx="700979" cy="278190"/>
          </a:xfrm>
        </p:grpSpPr>
        <p:sp>
          <p:nvSpPr>
            <p:cNvPr id="36" name="Rounded Rectangle 35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7502374" y="508006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수퍼관리자만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열람 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아이디를 기준으로 검색이 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검색시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날짜를 지정하여 검색 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접속하여 행한 로그 정보를 열람 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기록하는 액션은 다음과 같습니다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정보수정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회원정보수정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수정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정산예정금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13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FAQ /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공지사항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게시물을 출력합니다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ON/OFF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따라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보여짐의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여부를 판단합니다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ko-KR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공지사항 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439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694" y="683079"/>
            <a:ext cx="618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02806"/>
              </p:ext>
            </p:extLst>
          </p:nvPr>
        </p:nvGraphicFramePr>
        <p:xfrm>
          <a:off x="1291462" y="1011431"/>
          <a:ext cx="6129461" cy="549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28"/>
                <a:gridCol w="86874"/>
                <a:gridCol w="1289015"/>
                <a:gridCol w="1289015"/>
                <a:gridCol w="1289015"/>
                <a:gridCol w="644507"/>
                <a:gridCol w="644507"/>
              </a:tblGrid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제목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날짜검색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ON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OFF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7">
                  <a:txBody>
                    <a:bodyPr/>
                    <a:lstStyle/>
                    <a:p>
                      <a:pPr algn="l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TITLE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 날짜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대상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off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off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9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6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2250132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6226" y="647359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860453" y="1190299"/>
            <a:ext cx="485294" cy="278190"/>
            <a:chOff x="5076804" y="3053094"/>
            <a:chExt cx="700979" cy="278190"/>
          </a:xfrm>
        </p:grpSpPr>
        <p:sp>
          <p:nvSpPr>
            <p:cNvPr id="63" name="Rounded Rectangle 6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4743" y="1349063"/>
            <a:ext cx="1434160" cy="278190"/>
            <a:chOff x="2193178" y="1358163"/>
            <a:chExt cx="1553673" cy="278190"/>
          </a:xfrm>
        </p:grpSpPr>
        <p:sp>
          <p:nvSpPr>
            <p:cNvPr id="60" name="Rounded Rectangle 59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5162" y="1349063"/>
            <a:ext cx="1434160" cy="278190"/>
            <a:chOff x="3796965" y="1408001"/>
            <a:chExt cx="1553673" cy="278190"/>
          </a:xfrm>
        </p:grpSpPr>
        <p:sp>
          <p:nvSpPr>
            <p:cNvPr id="61" name="Rounded Rectangle 60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1861" y="6449924"/>
            <a:ext cx="485294" cy="278190"/>
            <a:chOff x="5076804" y="3053094"/>
            <a:chExt cx="700979" cy="278190"/>
          </a:xfrm>
        </p:grpSpPr>
        <p:sp>
          <p:nvSpPr>
            <p:cNvPr id="68" name="Rounded Rectangle 67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0" name="Elbow Connector 69"/>
          <p:cNvCxnSpPr>
            <a:stCxn id="69" idx="3"/>
            <a:endCxn id="131" idx="2"/>
          </p:cNvCxnSpPr>
          <p:nvPr/>
        </p:nvCxnSpPr>
        <p:spPr bwMode="auto">
          <a:xfrm>
            <a:off x="7377155" y="6589019"/>
            <a:ext cx="920311" cy="219769"/>
          </a:xfrm>
          <a:prstGeom prst="bentConnector4">
            <a:avLst>
              <a:gd name="adj1" fmla="val 6014"/>
              <a:gd name="adj2" fmla="val -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261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FAQ / </a:t>
                </a:r>
                <a:r>
                  <a:rPr lang="ko-KR" altLang="en-US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공지사항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 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–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등록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/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수정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11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공지사항  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511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692" y="683079"/>
            <a:ext cx="5768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6832"/>
              </p:ext>
            </p:extLst>
          </p:nvPr>
        </p:nvGraphicFramePr>
        <p:xfrm>
          <a:off x="1291459" y="1011432"/>
          <a:ext cx="6160855" cy="259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5533604"/>
              </a:tblGrid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제목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       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[BTN_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중복검사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]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대상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All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Shop 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User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ON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OFF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2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내용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2072196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067848" y="2049899"/>
            <a:ext cx="5090793" cy="1452008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891861" y="3825762"/>
            <a:ext cx="485294" cy="278190"/>
            <a:chOff x="5076804" y="3053094"/>
            <a:chExt cx="700979" cy="278190"/>
          </a:xfrm>
        </p:grpSpPr>
        <p:sp>
          <p:nvSpPr>
            <p:cNvPr id="48" name="Rounded Rectangle 47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31266" y="3830738"/>
            <a:ext cx="485294" cy="278190"/>
            <a:chOff x="5076804" y="3053094"/>
            <a:chExt cx="700979" cy="278190"/>
          </a:xfrm>
        </p:grpSpPr>
        <p:sp>
          <p:nvSpPr>
            <p:cNvPr id="51" name="Rounded Rectangle 50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848" y="2049901"/>
            <a:ext cx="5116161" cy="6202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509191" y="508006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등록화면은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수정화면과 동일합니다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제목은 한글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입력이 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내용은 한글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숫자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특수문자만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대상을 유저와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매장주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중 선택하여 노출 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활성여부는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on off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둘 중 하나만 선택 가능하며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off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8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045-8EC5-44B9-BBEF-6D14321423B1}" type="slidenum">
              <a:rPr lang="ko-KR" altLang="en-US" smtClean="0"/>
              <a:pPr>
                <a:defRPr/>
              </a:pPr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2347</Words>
  <Application>Microsoft Macintosh PowerPoint</Application>
  <PresentationFormat>On-screen Show (4:3)</PresentationFormat>
  <Paragraphs>1069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에듀크래프트 관리자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정호 임</cp:lastModifiedBy>
  <cp:revision>47</cp:revision>
  <dcterms:created xsi:type="dcterms:W3CDTF">2016-06-27T06:22:41Z</dcterms:created>
  <dcterms:modified xsi:type="dcterms:W3CDTF">2016-08-06T20:18:02Z</dcterms:modified>
</cp:coreProperties>
</file>