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1" r:id="rId17"/>
    <p:sldId id="275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77F2-8EAA-4696-96E3-7190F9FBCBF1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4CE8F-FBD6-4F0C-85C7-7D78D68D5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0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568CD-9BE3-421B-9ADA-76445CF11C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8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1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4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0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3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3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65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7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3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9B09-FA55-49E5-8731-003B330F6EE7}" type="datetimeFigureOut">
              <a:rPr lang="ko-KR" altLang="en-US" smtClean="0"/>
              <a:t>2016-07-01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8EAA-DEAA-4E2B-B963-7C49B2B86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5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에듀크래프트</a:t>
            </a:r>
            <a:r>
              <a:rPr lang="ko-KR" altLang="en-US" dirty="0" smtClean="0"/>
              <a:t> 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2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회원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리스트를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리스트의 항목은 다음과 같습니다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회원구분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정상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휴먼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 접속 무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닉네임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현재 보유하고 있는 포인트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yyyy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-mm-</a:t>
            </a:r>
            <a:r>
              <a:rPr lang="en-US" altLang="ko-KR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마지막접속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날짜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857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yyyy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-mm-</a:t>
            </a:r>
            <a:r>
              <a:rPr lang="en-US" altLang="ko-KR" sz="857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defRPr/>
            </a:pP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리스트는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21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6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576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 현황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6633"/>
              </p:ext>
            </p:extLst>
          </p:nvPr>
        </p:nvGraphicFramePr>
        <p:xfrm>
          <a:off x="1291460" y="1011432"/>
          <a:ext cx="6161817" cy="293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62428"/>
                <a:gridCol w="912023"/>
                <a:gridCol w="912023"/>
                <a:gridCol w="912023"/>
                <a:gridCol w="912023"/>
                <a:gridCol w="912023"/>
                <a:gridCol w="912023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날짜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8">
                  <a:txBody>
                    <a:bodyPr/>
                    <a:lstStyle/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총 관리자 수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회원구분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포인트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가입일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마지막접속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정상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현재누적포인트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정상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현재누적포인트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정상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현재누적포인트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정상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현재누적포인트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6824442" y="1205764"/>
            <a:ext cx="485294" cy="278190"/>
            <a:chOff x="5076804" y="3053094"/>
            <a:chExt cx="700979" cy="278190"/>
          </a:xfrm>
        </p:grpSpPr>
        <p:sp>
          <p:nvSpPr>
            <p:cNvPr id="50" name="Rounded Rectangle 4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2019864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6226" y="3978754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891854" y="4011775"/>
            <a:ext cx="494817" cy="278190"/>
            <a:chOff x="5076804" y="3053094"/>
            <a:chExt cx="714734" cy="278190"/>
          </a:xfrm>
        </p:grpSpPr>
        <p:sp>
          <p:nvSpPr>
            <p:cNvPr id="32" name="Rounded Rectangle 31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47381" y="3076773"/>
              <a:ext cx="644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excel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24472" y="1349063"/>
            <a:ext cx="1434160" cy="278190"/>
            <a:chOff x="2193178" y="1358163"/>
            <a:chExt cx="1553673" cy="278190"/>
          </a:xfrm>
        </p:grpSpPr>
        <p:sp>
          <p:nvSpPr>
            <p:cNvPr id="38" name="Rounded Rectangle 37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04891" y="1349063"/>
            <a:ext cx="1434160" cy="278190"/>
            <a:chOff x="3796965" y="1408001"/>
            <a:chExt cx="1553673" cy="278190"/>
          </a:xfrm>
        </p:grpSpPr>
        <p:sp>
          <p:nvSpPr>
            <p:cNvPr id="42" name="Rounded Rectangle 41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2024472" y="1675689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5" name="Elbow Connector 44"/>
          <p:cNvCxnSpPr>
            <a:endCxn id="131" idx="2"/>
          </p:cNvCxnSpPr>
          <p:nvPr/>
        </p:nvCxnSpPr>
        <p:spPr bwMode="auto">
          <a:xfrm>
            <a:off x="3516829" y="3753614"/>
            <a:ext cx="4780644" cy="3055174"/>
          </a:xfrm>
          <a:prstGeom prst="bentConnector4">
            <a:avLst>
              <a:gd name="adj1" fmla="val 2123"/>
              <a:gd name="adj2" fmla="val 696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64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회원정보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회원 상세 정보 화면을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 초기화를 실행 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팝업 호출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초기화를 할 경우 등록된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임의로 지정된 비밀번호가 </a:t>
            </a:r>
            <a:r>
              <a:rPr lang="en-US" altLang="ko-KR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sms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 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변경 실행 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팝업 호출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포인트 내역에 로그를 남깁니다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기타에는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문의내역등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히스토리를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저장합니다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기타에 작성한 내용이 있을시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업데이트 하고 리스트를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22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399764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25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5767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회원 현황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3130"/>
              </p:ext>
            </p:extLst>
          </p:nvPr>
        </p:nvGraphicFramePr>
        <p:xfrm>
          <a:off x="1291459" y="1034676"/>
          <a:ext cx="6160855" cy="3305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184453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아이디를 출력함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                            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활성여부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 정상 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or</a:t>
                      </a:r>
                      <a:r>
                        <a:rPr lang="en-US" altLang="ko-KR" sz="1000" baseline="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휴먼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접속횟수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총접속 횟수를 출력함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닉네임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닉네임을 출력함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포인트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현재 누적 포인트를 출력함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</a:rPr>
                        <a:t>.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추천인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000" dirty="0" err="1" smtClean="0">
                          <a:latin typeface="나눔고딕"/>
                          <a:ea typeface="나눔고딕"/>
                          <a:cs typeface="나눔고딕"/>
                        </a:rPr>
                        <a:t>가입시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입력한 추천인을 출력함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전화번호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저장된 전화번호를 출력함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88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상품권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상품권 발행여부 및 사용여부를 표시함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556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기타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480079" y="4472632"/>
            <a:ext cx="1116881" cy="278190"/>
            <a:chOff x="5076801" y="3053094"/>
            <a:chExt cx="1613270" cy="278190"/>
          </a:xfrm>
        </p:grpSpPr>
        <p:sp>
          <p:nvSpPr>
            <p:cNvPr id="28" name="Rounded Rectangle 27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7622" y="3076773"/>
              <a:ext cx="15124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altLang="ko-KR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정보 수정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21563" y="1060501"/>
            <a:ext cx="1102453" cy="278190"/>
            <a:chOff x="5076801" y="3053094"/>
            <a:chExt cx="1592432" cy="278190"/>
          </a:xfrm>
        </p:grpSpPr>
        <p:sp>
          <p:nvSpPr>
            <p:cNvPr id="33" name="Rounded Rectangle 32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77620" y="3076773"/>
              <a:ext cx="14916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</a:t>
              </a:r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초기화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011322" y="3460099"/>
            <a:ext cx="5283255" cy="7986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799577" y="2083010"/>
            <a:ext cx="958464" cy="278190"/>
            <a:chOff x="5076801" y="3053094"/>
            <a:chExt cx="1384443" cy="278190"/>
          </a:xfrm>
        </p:grpSpPr>
        <p:sp>
          <p:nvSpPr>
            <p:cNvPr id="38" name="Rounded Rectangle 37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03059" y="3076773"/>
              <a:ext cx="1158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포인트 수정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1" y="4961685"/>
            <a:ext cx="906394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8152129" y="499725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 문구 정리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5391" y="5079571"/>
            <a:ext cx="3788404" cy="149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접속시간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(2014-01-01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11:11:11)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님께서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포인트</a:t>
            </a:r>
            <a:r>
              <a:rPr lang="ko-KR" altLang="ko-KR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+000)</a:t>
            </a:r>
            <a:r>
              <a:rPr lang="ko-KR" altLang="en-US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or (-000)</a:t>
            </a:r>
            <a:r>
              <a:rPr lang="ko-KR" altLang="en-US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en-US" altLang="ko-KR" sz="11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0000”</a:t>
            </a:r>
            <a:r>
              <a:rPr lang="ko-KR" altLang="en-US" sz="11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내용으로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변경하시겠습니까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ctr"/>
            <a:endParaRPr lang="en-US" altLang="ko-KR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050513" y="6153343"/>
            <a:ext cx="485294" cy="278190"/>
            <a:chOff x="5076804" y="3053094"/>
            <a:chExt cx="700979" cy="278190"/>
          </a:xfrm>
        </p:grpSpPr>
        <p:sp>
          <p:nvSpPr>
            <p:cNvPr id="50" name="Rounded Rectangle 4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489926" y="6158320"/>
            <a:ext cx="485294" cy="278190"/>
            <a:chOff x="5076804" y="3053094"/>
            <a:chExt cx="700979" cy="278190"/>
          </a:xfrm>
        </p:grpSpPr>
        <p:sp>
          <p:nvSpPr>
            <p:cNvPr id="53" name="Rounded Rectangle 5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135327" y="5079114"/>
            <a:ext cx="3788404" cy="149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접속시간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(2014-01-01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11:11:11)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님께서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비밀번호를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변경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하시겠습니까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ctr"/>
            <a:endParaRPr lang="en-US" altLang="ko-KR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990446" y="6152887"/>
            <a:ext cx="485294" cy="278190"/>
            <a:chOff x="5076804" y="3053094"/>
            <a:chExt cx="700979" cy="278190"/>
          </a:xfrm>
        </p:grpSpPr>
        <p:sp>
          <p:nvSpPr>
            <p:cNvPr id="57" name="Rounded Rectangle 56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29861" y="6157863"/>
            <a:ext cx="485294" cy="278190"/>
            <a:chOff x="5076804" y="3053094"/>
            <a:chExt cx="700979" cy="278190"/>
          </a:xfrm>
        </p:grpSpPr>
        <p:sp>
          <p:nvSpPr>
            <p:cNvPr id="60" name="Rounded Rectangle 5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9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추천인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추천인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리스트를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추천을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 이상 받은 아이디만 출력됩니다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소속 을 입력하여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검색이 가능합니다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23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439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647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21883"/>
              </p:ext>
            </p:extLst>
          </p:nvPr>
        </p:nvGraphicFramePr>
        <p:xfrm>
          <a:off x="1291459" y="1011430"/>
          <a:ext cx="6155086" cy="557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80"/>
                <a:gridCol w="64213"/>
                <a:gridCol w="721004"/>
                <a:gridCol w="1184552"/>
                <a:gridCol w="525060"/>
                <a:gridCol w="476389"/>
                <a:gridCol w="841801"/>
                <a:gridCol w="734010"/>
                <a:gridCol w="952777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계정구분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9">
                  <a:txBody>
                    <a:bodyPr/>
                    <a:lstStyle/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총 고객 수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계정구분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r>
                        <a:rPr lang="ko-KR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)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추천수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담당자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정산예정금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447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자동등록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김담당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100,000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47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지정등록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김담당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빨간펜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420,000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47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지정등록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김담당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풀무원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8,000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447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지정등록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박담당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맘스홀릭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40,000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6787764" y="1035660"/>
            <a:ext cx="485294" cy="278190"/>
            <a:chOff x="5076804" y="3053094"/>
            <a:chExt cx="700979" cy="278190"/>
          </a:xfrm>
        </p:grpSpPr>
        <p:sp>
          <p:nvSpPr>
            <p:cNvPr id="64" name="Rounded Rectangle 63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6" name="Rounded Rectangle 65"/>
          <p:cNvSpPr/>
          <p:nvPr/>
        </p:nvSpPr>
        <p:spPr>
          <a:xfrm>
            <a:off x="2019864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4472" y="1349063"/>
            <a:ext cx="1434160" cy="278190"/>
            <a:chOff x="2193178" y="1358163"/>
            <a:chExt cx="1553673" cy="278190"/>
          </a:xfrm>
        </p:grpSpPr>
        <p:sp>
          <p:nvSpPr>
            <p:cNvPr id="68" name="Rounded Rectangle 67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04891" y="1349063"/>
            <a:ext cx="1434160" cy="278190"/>
            <a:chOff x="3796965" y="1408001"/>
            <a:chExt cx="1553673" cy="278190"/>
          </a:xfrm>
        </p:grpSpPr>
        <p:sp>
          <p:nvSpPr>
            <p:cNvPr id="71" name="Rounded Rectangle 70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2024472" y="1699206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024034" y="2098527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46226" y="6627168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902715" y="6402891"/>
            <a:ext cx="485294" cy="278190"/>
            <a:chOff x="5076804" y="3053094"/>
            <a:chExt cx="700979" cy="278190"/>
          </a:xfrm>
        </p:grpSpPr>
        <p:sp>
          <p:nvSpPr>
            <p:cNvPr id="35" name="Rounded Rectangle 34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44969" y="1750261"/>
            <a:ext cx="66462" cy="176079"/>
            <a:chOff x="5238866" y="5103081"/>
            <a:chExt cx="72001" cy="176079"/>
          </a:xfrm>
        </p:grpSpPr>
        <p:sp>
          <p:nvSpPr>
            <p:cNvPr id="38" name="Isosceles Triangle 37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40" name="Elbow Connector 39"/>
          <p:cNvCxnSpPr>
            <a:stCxn id="36" idx="3"/>
          </p:cNvCxnSpPr>
          <p:nvPr/>
        </p:nvCxnSpPr>
        <p:spPr bwMode="auto">
          <a:xfrm>
            <a:off x="7388009" y="6541986"/>
            <a:ext cx="920316" cy="31601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48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추천인 등록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비밀번호를 초기화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계정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구분값을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등록한 경우는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지정등록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’.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임의의 사용자가 추천을 한 경우는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자동등록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으로 표시합니다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속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소속을 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계정의 활성화를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연락처를 입력합니다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비고를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24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87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22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등록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0750"/>
              </p:ext>
            </p:extLst>
          </p:nvPr>
        </p:nvGraphicFramePr>
        <p:xfrm>
          <a:off x="1291464" y="1034676"/>
          <a:ext cx="6176882" cy="196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48"/>
                <a:gridCol w="179956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아이디를 출력함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계정구분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담당자 이름을 출력함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연락처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556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비고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30942" marR="30942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30942" marR="30942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480079" y="3071164"/>
            <a:ext cx="612202" cy="278190"/>
            <a:chOff x="5076801" y="3053094"/>
            <a:chExt cx="1343989" cy="278190"/>
          </a:xfrm>
        </p:grpSpPr>
        <p:sp>
          <p:nvSpPr>
            <p:cNvPr id="45" name="Rounded Rectangle 44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7622" y="3076773"/>
              <a:ext cx="9121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692511" y="1376650"/>
            <a:ext cx="664616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48375" y="1434508"/>
            <a:ext cx="66462" cy="176079"/>
            <a:chOff x="5238866" y="5103081"/>
            <a:chExt cx="72001" cy="176079"/>
          </a:xfrm>
        </p:grpSpPr>
        <p:sp>
          <p:nvSpPr>
            <p:cNvPr id="79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2011322" y="2082146"/>
            <a:ext cx="5283255" cy="7986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057720" y="1063803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아이디를 입력하세요</a:t>
            </a:r>
            <a:r>
              <a:rPr lang="en-US" altLang="ko-KR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057720" y="1380815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소속을 </a:t>
            </a:r>
            <a:r>
              <a:rPr lang="ko-KR" alt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입력하세요</a:t>
            </a:r>
            <a:r>
              <a:rPr lang="en-US" altLang="ko-KR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691635" y="1063346"/>
            <a:ext cx="816469" cy="278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나눔고딕" pitchFamily="50" charset="-127"/>
                <a:ea typeface="나눔고딕" pitchFamily="50" charset="-127"/>
              </a:rPr>
              <a:t>초기화</a:t>
            </a:r>
            <a:endParaRPr lang="en-US" sz="857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추천인 등록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비밀번호를 초기화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대상의 계정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구분값을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속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소속을 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계정구분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계정의 활성화를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정산예정금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모집 유저들의 구매내역에 따른 정산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예정금을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표시합니다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우측의 인풋박스에 차감할 금액을 입력하고 차감 버튼을 눌러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정산예정금을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차감할 수 있습니다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음수값은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입력할 수 없습니다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추천인의 구매 리스트를 출력합니다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24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-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추천인관리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87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22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추천인 상세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70669"/>
              </p:ext>
            </p:extLst>
          </p:nvPr>
        </p:nvGraphicFramePr>
        <p:xfrm>
          <a:off x="1291464" y="1034676"/>
          <a:ext cx="6176882" cy="101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48"/>
                <a:gridCol w="179956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아이디를 출력함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계정구분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담당자 이름을 출력함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정산예정금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정산 </a:t>
                      </a:r>
                      <a:r>
                        <a:rPr lang="ko-KR" altLang="en-US" sz="1000" dirty="0" err="1" smtClean="0">
                          <a:latin typeface="나눔고딕"/>
                          <a:ea typeface="나눔고딕"/>
                          <a:cs typeface="나눔고딕"/>
                        </a:rPr>
                        <a:t>예정금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표시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733753" y="5013176"/>
            <a:ext cx="612202" cy="278190"/>
            <a:chOff x="5076801" y="3053094"/>
            <a:chExt cx="1343989" cy="278190"/>
          </a:xfrm>
        </p:grpSpPr>
        <p:sp>
          <p:nvSpPr>
            <p:cNvPr id="45" name="Rounded Rectangle 44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7622" y="3076773"/>
              <a:ext cx="9121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692511" y="1376650"/>
            <a:ext cx="664616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48375" y="1434508"/>
            <a:ext cx="66462" cy="176079"/>
            <a:chOff x="5238866" y="5103081"/>
            <a:chExt cx="72001" cy="176079"/>
          </a:xfrm>
        </p:grpSpPr>
        <p:sp>
          <p:nvSpPr>
            <p:cNvPr id="79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2057720" y="1063803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아이디를 입력하세요</a:t>
            </a:r>
            <a:r>
              <a:rPr lang="en-US" altLang="ko-KR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2057720" y="1380815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소속을 </a:t>
            </a:r>
            <a:r>
              <a:rPr lang="ko-KR" alt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입력하세요</a:t>
            </a:r>
            <a:r>
              <a:rPr lang="en-US" altLang="ko-KR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691635" y="1063346"/>
            <a:ext cx="816469" cy="278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나눔고딕" pitchFamily="50" charset="-127"/>
                <a:ea typeface="나눔고딕" pitchFamily="50" charset="-127"/>
              </a:rPr>
              <a:t>초기화</a:t>
            </a:r>
            <a:endParaRPr lang="en-US" sz="857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61646"/>
              </p:ext>
            </p:extLst>
          </p:nvPr>
        </p:nvGraphicFramePr>
        <p:xfrm>
          <a:off x="1331640" y="2126260"/>
          <a:ext cx="6088852" cy="418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402"/>
                <a:gridCol w="1289015"/>
                <a:gridCol w="1289015"/>
                <a:gridCol w="2537420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날짜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활동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bigjang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Back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bigjang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Back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bigjang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Back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2016-06-10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에듀크래프트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jjang2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전집 구매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380,000 (38,000)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Connector 40"/>
          <p:cNvCxnSpPr/>
          <p:nvPr/>
        </p:nvCxnSpPr>
        <p:spPr bwMode="auto">
          <a:xfrm>
            <a:off x="1" y="4961685"/>
            <a:ext cx="906394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8152129" y="499725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 문구 정리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19"/>
          <p:cNvSpPr/>
          <p:nvPr/>
        </p:nvSpPr>
        <p:spPr>
          <a:xfrm>
            <a:off x="195391" y="5079571"/>
            <a:ext cx="3788404" cy="149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접속시간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(2014-01-01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11:11:11)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님께서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857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정산예정</a:t>
            </a:r>
            <a:r>
              <a:rPr lang="ko-KR" altLang="en-US" sz="857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금</a:t>
            </a:r>
            <a:r>
              <a:rPr lang="ko-KR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+000)</a:t>
            </a:r>
            <a:r>
              <a:rPr lang="ko-KR" altLang="en-US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ko-KR" altLang="en-US" sz="900" dirty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서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en-US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0000</a:t>
            </a:r>
            <a:r>
              <a:rPr lang="en-US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을 차감 하시겠습니까</a:t>
            </a:r>
            <a:r>
              <a:rPr lang="en-US" altLang="ko-KR" sz="90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Group 48"/>
          <p:cNvGrpSpPr/>
          <p:nvPr/>
        </p:nvGrpSpPr>
        <p:grpSpPr>
          <a:xfrm>
            <a:off x="2050513" y="6153343"/>
            <a:ext cx="485294" cy="278190"/>
            <a:chOff x="5076804" y="3053094"/>
            <a:chExt cx="700979" cy="278190"/>
          </a:xfrm>
        </p:grpSpPr>
        <p:sp>
          <p:nvSpPr>
            <p:cNvPr id="38" name="Rounded Rectangle 4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Group 51"/>
          <p:cNvGrpSpPr/>
          <p:nvPr/>
        </p:nvGrpSpPr>
        <p:grpSpPr>
          <a:xfrm>
            <a:off x="1489926" y="6158320"/>
            <a:ext cx="485294" cy="278190"/>
            <a:chOff x="5076804" y="3053094"/>
            <a:chExt cx="700979" cy="278190"/>
          </a:xfrm>
        </p:grpSpPr>
        <p:sp>
          <p:nvSpPr>
            <p:cNvPr id="41" name="Rounded Rectangle 5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Rectangle 54"/>
          <p:cNvSpPr/>
          <p:nvPr/>
        </p:nvSpPr>
        <p:spPr>
          <a:xfrm>
            <a:off x="4135327" y="5079114"/>
            <a:ext cx="3788404" cy="14932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접속시간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(2014-01-01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11:11:11)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1000" b="1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님께서 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en-US" altLang="ko-KR" sz="1050" dirty="0" smtClean="0">
                <a:solidFill>
                  <a:srgbClr val="FF66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비밀번호를</a:t>
            </a:r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변경 </a:t>
            </a:r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하시겠습니까</a:t>
            </a:r>
            <a:r>
              <a:rPr lang="en-US" altLang="ko-KR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algn="ctr"/>
            <a:endParaRPr lang="en-US" altLang="ko-KR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altLang="ko-KR" sz="857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7" name="Group 55"/>
          <p:cNvGrpSpPr/>
          <p:nvPr/>
        </p:nvGrpSpPr>
        <p:grpSpPr>
          <a:xfrm>
            <a:off x="5990446" y="6152887"/>
            <a:ext cx="485294" cy="278190"/>
            <a:chOff x="5076804" y="3053094"/>
            <a:chExt cx="700979" cy="278190"/>
          </a:xfrm>
        </p:grpSpPr>
        <p:sp>
          <p:nvSpPr>
            <p:cNvPr id="48" name="Rounded Rectangle 56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Group 58"/>
          <p:cNvGrpSpPr/>
          <p:nvPr/>
        </p:nvGrpSpPr>
        <p:grpSpPr>
          <a:xfrm>
            <a:off x="5429861" y="6157863"/>
            <a:ext cx="485294" cy="278190"/>
            <a:chOff x="5076804" y="3053094"/>
            <a:chExt cx="700979" cy="278190"/>
          </a:xfrm>
        </p:grpSpPr>
        <p:sp>
          <p:nvSpPr>
            <p:cNvPr id="51" name="Rounded Rectangle 5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Rounded Rectangle 89"/>
          <p:cNvSpPr/>
          <p:nvPr/>
        </p:nvSpPr>
        <p:spPr>
          <a:xfrm>
            <a:off x="3814215" y="1750245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차감 금액 입력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Rounded Rectangle 90"/>
          <p:cNvSpPr/>
          <p:nvPr/>
        </p:nvSpPr>
        <p:spPr>
          <a:xfrm>
            <a:off x="5319130" y="1750245"/>
            <a:ext cx="596026" cy="2781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나눔고딕" pitchFamily="50" charset="-127"/>
                <a:ea typeface="나눔고딕" pitchFamily="50" charset="-127"/>
              </a:rPr>
              <a:t>차감</a:t>
            </a:r>
            <a:endParaRPr lang="en-US" sz="857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0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3865"/>
            <a:ext cx="9144000" cy="164848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상품</a:t>
            </a:r>
            <a:r>
              <a:rPr lang="ko-KR" altLang="en-US" sz="36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권</a:t>
            </a:r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endParaRPr lang="en-US" sz="3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045-8EC5-44B9-BBEF-6D14321423B1}" type="slidenum">
              <a:rPr lang="ko-KR" altLang="en-US" smtClean="0"/>
              <a:pPr>
                <a:defRPr/>
              </a:pPr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상품</a:t>
                </a:r>
                <a:r>
                  <a:rPr lang="ko-KR" altLang="en-US" sz="857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권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현황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관련 내용을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열람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신청날짜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핀번호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상태를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기준으로 검색이 가능하다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리스트에는 현재 발급된 모든 상품권이 출력된다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출력되는 정보는 다음과 같다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핀번호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등기번호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회수여부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buAutoNum type="arabicPeriod"/>
              <a:defRPr/>
            </a:pP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버튼을 클릭하여 리스트를 엑셀로 다운로드 받을 수 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31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 현황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5223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728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상품권내역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49126"/>
              </p:ext>
            </p:extLst>
          </p:nvPr>
        </p:nvGraphicFramePr>
        <p:xfrm>
          <a:off x="1291457" y="1011431"/>
          <a:ext cx="6088856" cy="423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63"/>
                <a:gridCol w="360124"/>
                <a:gridCol w="453628"/>
                <a:gridCol w="453628"/>
                <a:gridCol w="1326307"/>
                <a:gridCol w="799720"/>
                <a:gridCol w="1196481"/>
                <a:gridCol w="936105"/>
              </a:tblGrid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524">
                <a:tc gridSpan="8">
                  <a:txBody>
                    <a:bodyPr/>
                    <a:lstStyle/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총 관리자 수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등기번호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회수 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1234-1234-1234-1234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미발송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미회수</a:t>
                      </a:r>
                      <a:endParaRPr lang="en-US" altLang="ko-KR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사용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1234-1234-1234-1233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1123-112-1123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2016-03-01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사용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1234-1234-1234-1232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1123-112-1123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2016-03-01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발송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1234-1234-1234-1231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1123-112-1123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미회수</a:t>
                      </a:r>
                      <a:endParaRPr 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2" name="Group 121"/>
          <p:cNvGrpSpPr/>
          <p:nvPr/>
        </p:nvGrpSpPr>
        <p:grpSpPr>
          <a:xfrm>
            <a:off x="6885454" y="2040062"/>
            <a:ext cx="485294" cy="278190"/>
            <a:chOff x="5076804" y="3053094"/>
            <a:chExt cx="700979" cy="278190"/>
          </a:xfrm>
        </p:grpSpPr>
        <p:sp>
          <p:nvSpPr>
            <p:cNvPr id="123" name="Rounded Rectangle 12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10982" y="5373216"/>
            <a:ext cx="494817" cy="278190"/>
            <a:chOff x="5076804" y="3053094"/>
            <a:chExt cx="714734" cy="278190"/>
          </a:xfrm>
        </p:grpSpPr>
        <p:sp>
          <p:nvSpPr>
            <p:cNvPr id="126" name="Rounded Rectangle 125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47381" y="3076773"/>
              <a:ext cx="644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excel</a:t>
              </a:r>
            </a:p>
          </p:txBody>
        </p:sp>
      </p:grpSp>
      <p:sp>
        <p:nvSpPr>
          <p:cNvPr id="128" name="Rounded Rectangle 127"/>
          <p:cNvSpPr/>
          <p:nvPr/>
        </p:nvSpPr>
        <p:spPr>
          <a:xfrm>
            <a:off x="2312949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317558" y="1349063"/>
            <a:ext cx="1434160" cy="278190"/>
            <a:chOff x="2193178" y="1358163"/>
            <a:chExt cx="1553673" cy="278190"/>
          </a:xfrm>
        </p:grpSpPr>
        <p:sp>
          <p:nvSpPr>
            <p:cNvPr id="132" name="Rounded Rectangle 131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797976" y="1349063"/>
            <a:ext cx="1434160" cy="278190"/>
            <a:chOff x="3796965" y="1408001"/>
            <a:chExt cx="1553673" cy="278190"/>
          </a:xfrm>
        </p:grpSpPr>
        <p:sp>
          <p:nvSpPr>
            <p:cNvPr id="135" name="Rounded Rectangle 134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7" name="Rounded Rectangle 136"/>
          <p:cNvSpPr/>
          <p:nvPr/>
        </p:nvSpPr>
        <p:spPr>
          <a:xfrm>
            <a:off x="2317557" y="1675689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Rounded Rectangle 136"/>
          <p:cNvSpPr/>
          <p:nvPr/>
        </p:nvSpPr>
        <p:spPr>
          <a:xfrm>
            <a:off x="2322981" y="201158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6" name="Group 77"/>
          <p:cNvGrpSpPr/>
          <p:nvPr/>
        </p:nvGrpSpPr>
        <p:grpSpPr>
          <a:xfrm>
            <a:off x="3628500" y="2063741"/>
            <a:ext cx="66462" cy="176079"/>
            <a:chOff x="5238866" y="5103081"/>
            <a:chExt cx="72001" cy="176079"/>
          </a:xfrm>
        </p:grpSpPr>
        <p:sp>
          <p:nvSpPr>
            <p:cNvPr id="37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6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상품권 상세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신청고객의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표시합니다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신청일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날짜를 표시합니다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소속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접수한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프로그램을 표시합니다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접수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발송대기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의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단계로 구성됩니다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접수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고객이 발송요청을 한 상태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발송대기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핀 번호를 입력하면 발송대기로 변경됩니다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등기번호를 입력하면 발송으로 변경됩니다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쇼핑몰에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등록된경우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등록으로 변경됩니다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쇼핑몰에서 해당 상품권이 사용된 경우 사용으로 변경됩니다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수취인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값을 표시합니다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24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5"/>
            <a:ext cx="1233150" cy="59054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ko-KR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 현황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871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3224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상품권 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상품권내역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08226"/>
              </p:ext>
            </p:extLst>
          </p:nvPr>
        </p:nvGraphicFramePr>
        <p:xfrm>
          <a:off x="1291464" y="1034676"/>
          <a:ext cx="6176882" cy="2106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48"/>
                <a:gridCol w="1799565"/>
                <a:gridCol w="852587"/>
                <a:gridCol w="2836482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신청일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2016-02-22</a:t>
                      </a: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소속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등기번호</a:t>
                      </a: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58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주소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30942" marR="30942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30942" marR="30942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전화번호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수취인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6480078" y="3186580"/>
            <a:ext cx="930457" cy="278190"/>
            <a:chOff x="5076801" y="3053094"/>
            <a:chExt cx="1343989" cy="278190"/>
          </a:xfrm>
        </p:grpSpPr>
        <p:sp>
          <p:nvSpPr>
            <p:cNvPr id="45" name="Rounded Rectangle 44"/>
            <p:cNvSpPr/>
            <p:nvPr/>
          </p:nvSpPr>
          <p:spPr>
            <a:xfrm>
              <a:off x="5076801" y="3053094"/>
              <a:ext cx="1343989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7621" y="3076773"/>
              <a:ext cx="6001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4692511" y="1376650"/>
            <a:ext cx="664616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48375" y="1434508"/>
            <a:ext cx="66462" cy="176079"/>
            <a:chOff x="5238866" y="5103081"/>
            <a:chExt cx="72001" cy="176079"/>
          </a:xfrm>
        </p:grpSpPr>
        <p:sp>
          <p:nvSpPr>
            <p:cNvPr id="79" name="Isosceles Triangle 78"/>
            <p:cNvSpPr/>
            <p:nvPr/>
          </p:nvSpPr>
          <p:spPr>
            <a:xfrm>
              <a:off x="5238866" y="5103081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0" name="Isosceles Triangle 79"/>
            <p:cNvSpPr/>
            <p:nvPr/>
          </p:nvSpPr>
          <p:spPr>
            <a:xfrm rot="10800000">
              <a:off x="5238867" y="5207160"/>
              <a:ext cx="72000" cy="7200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2093353" y="1752691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err="1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핀번호를</a:t>
            </a:r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입력하세요</a:t>
            </a:r>
            <a:r>
              <a:rPr lang="en-US" altLang="ko-KR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ounded Rectangle 88"/>
          <p:cNvSpPr/>
          <p:nvPr/>
        </p:nvSpPr>
        <p:spPr>
          <a:xfrm>
            <a:off x="4702083" y="1743726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등기번호를 </a:t>
            </a:r>
            <a:r>
              <a:rPr lang="ko-KR" altLang="en-US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입력하세요</a:t>
            </a:r>
            <a:r>
              <a:rPr lang="en-US" altLang="ko-KR" sz="857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3865"/>
            <a:ext cx="9144000" cy="164848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시나리오 </a:t>
            </a:r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endParaRPr lang="en-US" sz="3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045-8EC5-44B9-BBEF-6D14321423B1}" type="slidenum">
              <a:rPr lang="ko-KR" altLang="en-US" smtClean="0"/>
              <a:pPr>
                <a:defRPr/>
              </a:pPr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3260" y="3933056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이번 버전에서는 사용 하지 않습니다</a:t>
            </a:r>
            <a:r>
              <a:rPr lang="en-US" altLang="ko-KR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  <a:endParaRPr lang="ko-KR" altLang="en-US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42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메인 페이지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메인화면은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추후 제작합니다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ko-KR" altLang="ko-KR" sz="900" dirty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5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권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누적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상품권 숫자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6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251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Main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8620" y="1031961"/>
            <a:ext cx="1329229" cy="506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상품권 발송 접수</a:t>
            </a:r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89039" y="1036939"/>
            <a:ext cx="1329229" cy="506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일일 가입유저</a:t>
            </a:r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90390" y="1030576"/>
            <a:ext cx="1329229" cy="506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57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액티브 유저 수</a:t>
            </a:r>
            <a:endParaRPr lang="en-US" sz="857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3865"/>
            <a:ext cx="9144000" cy="164848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endParaRPr lang="en-US" sz="3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3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관리자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리스트를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호출합니다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리스트의 항목은 다음과 같습니다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계정 생성시 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할당받은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번호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등급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등급을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등급에 따라 메뉴 접근    권한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차등화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추후구현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ko-KR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아이디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이메일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등록일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 날짜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yyyy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-mm-</a:t>
            </a:r>
            <a:r>
              <a:rPr lang="en-US" altLang="ko-KR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계정의 상태를 호출함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Active</a:t>
            </a:r>
            <a:b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- Hold</a:t>
            </a: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리스트는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Row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출력합니다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ko-KR" altLang="ko-KR" sz="900" dirty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7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공지사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항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439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6584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관리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74045"/>
              </p:ext>
            </p:extLst>
          </p:nvPr>
        </p:nvGraphicFramePr>
        <p:xfrm>
          <a:off x="1291460" y="1011432"/>
          <a:ext cx="6161817" cy="482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62428"/>
                <a:gridCol w="912023"/>
                <a:gridCol w="912023"/>
                <a:gridCol w="912023"/>
                <a:gridCol w="912023"/>
                <a:gridCol w="912023"/>
                <a:gridCol w="912023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8">
                  <a:txBody>
                    <a:bodyPr/>
                    <a:lstStyle/>
                    <a:p>
                      <a:pPr algn="l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총 관리자 수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: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00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명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등급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Email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Active</a:t>
                      </a:r>
                      <a:r>
                        <a:rPr lang="en-US" sz="9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or not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3485556" y="1035660"/>
            <a:ext cx="485294" cy="278190"/>
            <a:chOff x="5076804" y="3053094"/>
            <a:chExt cx="700979" cy="278190"/>
          </a:xfrm>
        </p:grpSpPr>
        <p:sp>
          <p:nvSpPr>
            <p:cNvPr id="50" name="Rounded Rectangle 4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2019864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6226" y="5883911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891861" y="5860233"/>
            <a:ext cx="485294" cy="278190"/>
            <a:chOff x="5076804" y="3053094"/>
            <a:chExt cx="700979" cy="278190"/>
          </a:xfrm>
        </p:grpSpPr>
        <p:sp>
          <p:nvSpPr>
            <p:cNvPr id="32" name="Rounded Rectangle 31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34" name="Elbow Connector 33"/>
          <p:cNvCxnSpPr>
            <a:stCxn id="32" idx="3"/>
          </p:cNvCxnSpPr>
          <p:nvPr/>
        </p:nvCxnSpPr>
        <p:spPr bwMode="auto">
          <a:xfrm>
            <a:off x="7340455" y="5999333"/>
            <a:ext cx="957011" cy="809461"/>
          </a:xfrm>
          <a:prstGeom prst="bentConnector4">
            <a:avLst>
              <a:gd name="adj1" fmla="val 26293"/>
              <a:gd name="adj2" fmla="val 413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06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관리자 관리 </a:t>
                </a: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–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등록 </a:t>
                </a: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/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수정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등록을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항목은 다음과 같습니다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아이디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비밀번호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계정정보이기 때문에 별도의 길이제한이나 영문혼용제한 등은 하지 않습니다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권한</a:t>
            </a:r>
            <a:r>
              <a:rPr lang="ko-KR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해당 관리자의 메뉴는 이후 페이지에 규정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정의함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시스템 관리에서 설정 가능하도록 구현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핸드폰번호</a:t>
            </a:r>
            <a:r>
              <a:rPr lang="ko-KR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box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처리 가능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상급자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부관리자일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경우만 활성화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등록된 일반관리자 중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드롭다운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박스로 선택 가능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eaLnBrk="1" hangingPunct="1">
              <a:buFontTx/>
              <a:buChar char="•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아이디를 이메일로 동일하게 사용해도 무관함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관련해서 개발팀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기획팀 논의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8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공지사항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6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700" y="683079"/>
            <a:ext cx="248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관리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80762"/>
              </p:ext>
            </p:extLst>
          </p:nvPr>
        </p:nvGraphicFramePr>
        <p:xfrm>
          <a:off x="1291459" y="1011431"/>
          <a:ext cx="6160855" cy="311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5533604"/>
              </a:tblGrid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                                         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                            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[BTN_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중복검사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]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비밀번호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이메일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               </a:t>
                      </a:r>
                      <a:r>
                        <a:rPr lang="en-US" altLang="ko-KR" sz="1000" dirty="0" smtClean="0"/>
                        <a:t>@</a:t>
                      </a:r>
                      <a:r>
                        <a:rPr lang="ko-KR" altLang="en-US" sz="1000" dirty="0" smtClean="0"/>
                        <a:t>                                                          </a:t>
                      </a:r>
                      <a:r>
                        <a:rPr lang="en-US" altLang="ko-KR" sz="1000" dirty="0" smtClean="0"/>
                        <a:t>[BTN_</a:t>
                      </a:r>
                      <a:r>
                        <a:rPr lang="ko-KR" altLang="en-US" sz="1000" dirty="0" smtClean="0"/>
                        <a:t>직접입력</a:t>
                      </a:r>
                      <a:r>
                        <a:rPr lang="en-US" altLang="ko-KR" sz="1000" dirty="0" smtClean="0"/>
                        <a:t>]</a:t>
                      </a:r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관리권한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0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</a:t>
                      </a:r>
                      <a:r>
                        <a:rPr lang="ko-KR" altLang="en-US" sz="1000" dirty="0" err="1" smtClean="0">
                          <a:latin typeface="나눔고딕"/>
                          <a:ea typeface="나눔고딕"/>
                          <a:cs typeface="나눔고딕"/>
                        </a:rPr>
                        <a:t>수퍼관리자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</a:t>
                      </a:r>
                      <a:r>
                        <a:rPr lang="ko-KR" altLang="en-US" sz="10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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일반관리자       </a:t>
                      </a:r>
                      <a:r>
                        <a:rPr lang="ko-KR" altLang="en-US" sz="10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</a:t>
                      </a:r>
                      <a:r>
                        <a:rPr lang="ko-KR" altLang="en-US" sz="1000" dirty="0" err="1" smtClean="0">
                          <a:latin typeface="나눔고딕"/>
                          <a:ea typeface="나눔고딕"/>
                          <a:cs typeface="나눔고딕"/>
                        </a:rPr>
                        <a:t>부관리자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전화번호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  -</a:t>
                      </a:r>
                      <a:r>
                        <a:rPr lang="en-US" sz="1800" baseline="0" dirty="0" smtClean="0"/>
                        <a:t>              -</a:t>
                      </a:r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핸드폰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              -</a:t>
                      </a:r>
                      <a:r>
                        <a:rPr lang="en-US" sz="1800" baseline="0" dirty="0" smtClean="0"/>
                        <a:t>              -</a:t>
                      </a:r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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ACTIVE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HOLD</a:t>
                      </a:r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상급자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2072196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076807" y="1393855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070948" y="1728117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075556" y="2144684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92043" y="2138321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69702" y="2855261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17449" y="2848898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86130" y="2853874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074310" y="3177763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22060" y="3171400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90738" y="3176378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891861" y="5459922"/>
            <a:ext cx="485294" cy="278190"/>
            <a:chOff x="5076804" y="3053094"/>
            <a:chExt cx="700979" cy="278190"/>
          </a:xfrm>
        </p:grpSpPr>
        <p:sp>
          <p:nvSpPr>
            <p:cNvPr id="40" name="Rounded Rectangle 39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31266" y="5464899"/>
            <a:ext cx="485294" cy="278190"/>
            <a:chOff x="5076804" y="3053094"/>
            <a:chExt cx="700979" cy="278190"/>
          </a:xfrm>
        </p:grpSpPr>
        <p:sp>
          <p:nvSpPr>
            <p:cNvPr id="44" name="Rounded Rectangle 43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6" name="Rounded Rectangle 25"/>
          <p:cNvSpPr/>
          <p:nvPr/>
        </p:nvSpPr>
        <p:spPr>
          <a:xfrm>
            <a:off x="2069702" y="3861048"/>
            <a:ext cx="672585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0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관리자 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로그 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9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공지사항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36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694" y="683079"/>
            <a:ext cx="618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로그인 관리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19462"/>
              </p:ext>
            </p:extLst>
          </p:nvPr>
        </p:nvGraphicFramePr>
        <p:xfrm>
          <a:off x="1291460" y="1011432"/>
          <a:ext cx="6088852" cy="51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28"/>
                <a:gridCol w="86874"/>
                <a:gridCol w="1289015"/>
                <a:gridCol w="1289015"/>
                <a:gridCol w="2537420"/>
              </a:tblGrid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날짜검색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5">
                  <a:txBody>
                    <a:bodyPr/>
                    <a:lstStyle/>
                    <a:p>
                      <a:pPr algn="l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이름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액션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9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6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Action</a:t>
                      </a:r>
                      <a:endParaRPr lang="en-US" altLang="ko-KR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2215263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6226" y="6156071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19871" y="1372578"/>
            <a:ext cx="1434160" cy="278190"/>
            <a:chOff x="2193178" y="1358163"/>
            <a:chExt cx="1553673" cy="278190"/>
          </a:xfrm>
        </p:grpSpPr>
        <p:sp>
          <p:nvSpPr>
            <p:cNvPr id="60" name="Rounded Rectangle 59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00290" y="1372578"/>
            <a:ext cx="1434160" cy="278190"/>
            <a:chOff x="3796965" y="1408001"/>
            <a:chExt cx="1553673" cy="278190"/>
          </a:xfrm>
        </p:grpSpPr>
        <p:sp>
          <p:nvSpPr>
            <p:cNvPr id="61" name="Rounded Rectangle 60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60453" y="1190299"/>
            <a:ext cx="485294" cy="278190"/>
            <a:chOff x="5076804" y="3053094"/>
            <a:chExt cx="700979" cy="278190"/>
          </a:xfrm>
        </p:grpSpPr>
        <p:sp>
          <p:nvSpPr>
            <p:cNvPr id="36" name="Rounded Rectangle 35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7502374" y="508006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수퍼관리자만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열람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 아이디를 기준으로 검색이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검색시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날짜를 지정하여 검색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가능합니다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관리자가 접속하여 행한 로그 정보를 열람 할 수 있습니다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기록하는 액션은 다음과 같습니다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정보수정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회원정보수정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포인트 수정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정산예정금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1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FAQ / 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공지사항 관리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en-US" altLang="ko-KR" sz="85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게시물을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ON/OFF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따라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Client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보여짐의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여부를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판단합니다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ko-KR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1</a:t>
            </a: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공지사항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439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694" y="683079"/>
            <a:ext cx="6187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02806"/>
              </p:ext>
            </p:extLst>
          </p:nvPr>
        </p:nvGraphicFramePr>
        <p:xfrm>
          <a:off x="1291462" y="1011431"/>
          <a:ext cx="6129461" cy="549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28"/>
                <a:gridCol w="86874"/>
                <a:gridCol w="1289015"/>
                <a:gridCol w="1289015"/>
                <a:gridCol w="1289015"/>
                <a:gridCol w="644507"/>
                <a:gridCol w="644507"/>
              </a:tblGrid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제목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날짜검색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활성여부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 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ON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OFF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524">
                <a:tc gridSpan="7">
                  <a:txBody>
                    <a:bodyPr/>
                    <a:lstStyle/>
                    <a:p>
                      <a:pPr algn="l"/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0942" marR="30942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7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번호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TITLE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등록아이디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등록 날짜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활성여부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대상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off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all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off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shop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9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all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8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shop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7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6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all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5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shop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4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3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all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2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shop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5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1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Name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ID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Date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on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user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2250132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6226" y="6473591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1,2,3,4,5,6,7,8,9,10 &gt;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860453" y="1190299"/>
            <a:ext cx="485294" cy="278190"/>
            <a:chOff x="5076804" y="3053094"/>
            <a:chExt cx="700979" cy="278190"/>
          </a:xfrm>
        </p:grpSpPr>
        <p:sp>
          <p:nvSpPr>
            <p:cNvPr id="63" name="Rounded Rectangle 62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54743" y="1349063"/>
            <a:ext cx="1434160" cy="278190"/>
            <a:chOff x="2193178" y="1358163"/>
            <a:chExt cx="1553673" cy="278190"/>
          </a:xfrm>
        </p:grpSpPr>
        <p:sp>
          <p:nvSpPr>
            <p:cNvPr id="60" name="Rounded Rectangle 59"/>
            <p:cNvSpPr/>
            <p:nvPr/>
          </p:nvSpPr>
          <p:spPr>
            <a:xfrm>
              <a:off x="2193178" y="1358163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6849" y="1381842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735162" y="1349063"/>
            <a:ext cx="1434160" cy="278190"/>
            <a:chOff x="3796965" y="1408001"/>
            <a:chExt cx="1553673" cy="278190"/>
          </a:xfrm>
        </p:grpSpPr>
        <p:sp>
          <p:nvSpPr>
            <p:cNvPr id="61" name="Rounded Rectangle 60"/>
            <p:cNvSpPr/>
            <p:nvPr/>
          </p:nvSpPr>
          <p:spPr>
            <a:xfrm>
              <a:off x="3796965" y="1408001"/>
              <a:ext cx="1553673" cy="27819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50636" y="1431680"/>
              <a:ext cx="7436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 날짜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1861" y="6449924"/>
            <a:ext cx="485294" cy="278190"/>
            <a:chOff x="5076804" y="3053094"/>
            <a:chExt cx="700979" cy="278190"/>
          </a:xfrm>
        </p:grpSpPr>
        <p:sp>
          <p:nvSpPr>
            <p:cNvPr id="68" name="Rounded Rectangle 67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0" name="Elbow Connector 69"/>
          <p:cNvCxnSpPr>
            <a:stCxn id="69" idx="3"/>
            <a:endCxn id="131" idx="2"/>
          </p:cNvCxnSpPr>
          <p:nvPr/>
        </p:nvCxnSpPr>
        <p:spPr bwMode="auto">
          <a:xfrm>
            <a:off x="7377155" y="6589019"/>
            <a:ext cx="920311" cy="219769"/>
          </a:xfrm>
          <a:prstGeom prst="bentConnector4">
            <a:avLst>
              <a:gd name="adj1" fmla="val 6014"/>
              <a:gd name="adj2" fmla="val -401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26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27015" y="45634"/>
            <a:ext cx="9087397" cy="6769413"/>
            <a:chOff x="45048" y="47908"/>
            <a:chExt cx="12722350" cy="7107884"/>
          </a:xfrm>
          <a:noFill/>
        </p:grpSpPr>
        <p:grpSp>
          <p:nvGrpSpPr>
            <p:cNvPr id="3" name="그룹 42"/>
            <p:cNvGrpSpPr/>
            <p:nvPr/>
          </p:nvGrpSpPr>
          <p:grpSpPr>
            <a:xfrm>
              <a:off x="47715" y="47908"/>
              <a:ext cx="12719683" cy="216000"/>
              <a:chOff x="75425" y="58992"/>
              <a:chExt cx="12719683" cy="216000"/>
            </a:xfrm>
            <a:grpFill/>
          </p:grpSpPr>
          <p:sp>
            <p:nvSpPr>
              <p:cNvPr id="9" name="직사각형 8"/>
              <p:cNvSpPr/>
              <p:nvPr/>
            </p:nvSpPr>
            <p:spPr>
              <a:xfrm>
                <a:off x="75425" y="58992"/>
                <a:ext cx="142492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PROJECT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500345" y="58992"/>
                <a:ext cx="30995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ko-KR" altLang="en-US" sz="857" dirty="0" err="1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에듀크래프트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관리자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95881" y="58992"/>
                <a:ext cx="1224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 NAME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13259" y="58992"/>
                <a:ext cx="4724998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857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FAQ / </a:t>
                </a:r>
                <a:r>
                  <a:rPr lang="ko-KR" altLang="en-US" sz="857" dirty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공지사항 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관리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 </a:t>
                </a: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–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등록 </a:t>
                </a:r>
                <a:r>
                  <a:rPr lang="en-US" altLang="ko-KR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/</a:t>
                </a:r>
                <a:r>
                  <a:rPr lang="ko-KR" altLang="en-US" sz="857" dirty="0" smtClean="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rPr>
                  <a:t> 수정</a:t>
                </a:r>
                <a:endParaRPr lang="ko-KR" altLang="en-US" sz="857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520412" y="58992"/>
                <a:ext cx="1079995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sz="857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57" b="1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PAGE</a:t>
                </a:r>
                <a:endParaRPr lang="ko-KR" altLang="en-US" sz="857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07109" y="58992"/>
                <a:ext cx="1187999" cy="216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45048" y="315792"/>
              <a:ext cx="10444350" cy="6840000"/>
            </a:xfrm>
            <a:prstGeom prst="rect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dirty="0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487841" y="303220"/>
            <a:ext cx="1619250" cy="204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857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57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7487841" y="501650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4542" y="-45358"/>
            <a:ext cx="513021" cy="365125"/>
          </a:xfrm>
        </p:spPr>
        <p:txBody>
          <a:bodyPr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나눔고딕"/>
                <a:ea typeface="나눔고딕"/>
                <a:cs typeface="나눔고딕"/>
              </a:rPr>
              <a:t>11</a:t>
            </a:r>
            <a:endParaRPr lang="zh-CN" altLang="en-US" sz="900" dirty="0">
              <a:solidFill>
                <a:schemeClr val="tx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4" y="952581"/>
            <a:ext cx="1233150" cy="58164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시스템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ko-KR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관리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관리자 로그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FAQ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관리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공지사항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상품권관리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+</a:t>
            </a:r>
            <a:b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시나리오관리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+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3" y="294640"/>
            <a:ext cx="7460852" cy="342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rPr>
              <a:t>관리자</a:t>
            </a:r>
            <a:endParaRPr lang="en-US" sz="1400" b="1" dirty="0">
              <a:solidFill>
                <a:srgbClr val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3353" y="355600"/>
            <a:ext cx="5379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유저수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발급 포인트수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접속시간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014-01-01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오후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11:11:11)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로그아웃</a:t>
            </a:r>
            <a:r>
              <a:rPr lang="en-US" altLang="ko-KR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메뉴버튼</a:t>
            </a:r>
            <a:endParaRPr lang="en-US" sz="9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64" y="952579"/>
            <a:ext cx="74608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6015" y="678102"/>
            <a:ext cx="1511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아이디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등급</a:t>
            </a:r>
            <a:endParaRPr lang="en-US" sz="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75692" y="683079"/>
            <a:ext cx="5768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[Reload]   HOME /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FAQ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56832"/>
              </p:ext>
            </p:extLst>
          </p:nvPr>
        </p:nvGraphicFramePr>
        <p:xfrm>
          <a:off x="1291459" y="1011432"/>
          <a:ext cx="6160855" cy="259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51"/>
                <a:gridCol w="5533604"/>
              </a:tblGrid>
              <a:tr h="3205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제목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                             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         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[BTN_</a:t>
                      </a:r>
                      <a:r>
                        <a:rPr lang="ko-KR" altLang="en-US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중복검사</a:t>
                      </a:r>
                      <a:r>
                        <a:rPr lang="en-US" altLang="ko-KR" sz="1000" b="0" dirty="0" smtClean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]</a:t>
                      </a:r>
                      <a:endParaRPr lang="en-US" sz="1000" b="0" dirty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대상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 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All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Shop 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User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활성여부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  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ON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</a:rPr>
                        <a:t>      </a:t>
                      </a:r>
                      <a:r>
                        <a:rPr lang="ko-KR" altLang="en-US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</a:t>
                      </a:r>
                      <a:r>
                        <a:rPr lang="en-US" altLang="ko-KR" sz="1000" dirty="0" smtClean="0">
                          <a:latin typeface="나눔고딕"/>
                          <a:ea typeface="나눔고딕"/>
                          <a:cs typeface="나눔고딕"/>
                          <a:sym typeface="Wingdings"/>
                        </a:rPr>
                        <a:t>OFF</a:t>
                      </a:r>
                      <a:endParaRPr lang="en-US" sz="1000" dirty="0" smtClean="0"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02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  <a:cs typeface="나눔고딕"/>
                        </a:rPr>
                        <a:t>내용</a:t>
                      </a:r>
                      <a:endParaRPr 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  <a:cs typeface="나눔고딕"/>
                      </a:endParaRPr>
                    </a:p>
                  </a:txBody>
                  <a:tcPr marL="28561" marR="28561" marT="20628" marB="20628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28561" marR="28561" marT="20628" marB="20628"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2072196" y="1035660"/>
            <a:ext cx="1434160" cy="27819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067848" y="2049899"/>
            <a:ext cx="5090793" cy="1452008"/>
          </a:xfrm>
          <a:prstGeom prst="roundRect">
            <a:avLst>
              <a:gd name="adj" fmla="val 7296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7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891861" y="3825762"/>
            <a:ext cx="485294" cy="278190"/>
            <a:chOff x="5076804" y="3053094"/>
            <a:chExt cx="700979" cy="278190"/>
          </a:xfrm>
        </p:grpSpPr>
        <p:sp>
          <p:nvSpPr>
            <p:cNvPr id="48" name="Rounded Rectangle 47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목록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331266" y="3830738"/>
            <a:ext cx="485294" cy="278190"/>
            <a:chOff x="5076804" y="3053094"/>
            <a:chExt cx="700979" cy="278190"/>
          </a:xfrm>
        </p:grpSpPr>
        <p:sp>
          <p:nvSpPr>
            <p:cNvPr id="51" name="Rounded Rectangle 50"/>
            <p:cNvSpPr/>
            <p:nvPr/>
          </p:nvSpPr>
          <p:spPr>
            <a:xfrm>
              <a:off x="5076804" y="3053094"/>
              <a:ext cx="648000" cy="278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57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77620" y="3076773"/>
              <a:ext cx="6001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  <a:endParaRPr 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848" y="2049901"/>
            <a:ext cx="5116161" cy="62028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509191" y="508006"/>
            <a:ext cx="1619250" cy="63071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등록화면은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수정화면과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동일합니다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제목은 한글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영문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특수문자로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입력이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내용은 한글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영문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숫자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특수문자만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가능합니다</a:t>
            </a:r>
            <a:r>
              <a:rPr lang="en-US" altLang="ko-KR" sz="857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대상을 유저와 </a:t>
            </a:r>
            <a:r>
              <a:rPr lang="ko-KR" altLang="en-US" sz="857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매장주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 중 선택하여 노출 할 수 있습니다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endParaRPr lang="en-US" altLang="ko-KR" sz="85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90488" indent="-90488" eaLnBrk="1" hangingPunct="1">
              <a:buFontTx/>
              <a:buAutoNum type="arabicPeriod"/>
              <a:defRPr/>
            </a:pP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활성여부는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on off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둘 중 하나만 선택 가능하며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off </a:t>
            </a:r>
            <a:r>
              <a:rPr lang="ko-KR" altLang="en-US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85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3865"/>
            <a:ext cx="9144000" cy="1648485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r>
              <a:rPr lang="ko-KR" altLang="en-US" sz="3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</a:t>
            </a:r>
            <a:endParaRPr lang="en-US" sz="36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045-8EC5-44B9-BBEF-6D14321423B1}" type="slidenum">
              <a:rPr lang="ko-KR" altLang="en-US" smtClean="0"/>
              <a:pPr>
                <a:defRPr/>
              </a:pPr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1724</Words>
  <Application>Microsoft Office PowerPoint</Application>
  <PresentationFormat>화면 슬라이드 쇼(4:3)</PresentationFormat>
  <Paragraphs>907</Paragraphs>
  <Slides>18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에듀크래프트 관리자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42</cp:revision>
  <dcterms:created xsi:type="dcterms:W3CDTF">2016-06-27T06:22:41Z</dcterms:created>
  <dcterms:modified xsi:type="dcterms:W3CDTF">2016-07-01T06:25:10Z</dcterms:modified>
</cp:coreProperties>
</file>