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media/image17.png" ContentType="image/png"/>
  <Override PartName="/ppt/media/image11.png" ContentType="image/png"/>
  <Override PartName="/ppt/media/image8.png" ContentType="image/png"/>
  <Override PartName="/ppt/media/image7.png" ContentType="image/png"/>
  <Override PartName="/ppt/media/image16.png" ContentType="image/png"/>
  <Override PartName="/ppt/media/image13.png" ContentType="image/png"/>
  <Override PartName="/ppt/media/image9.png" ContentType="image/png"/>
  <Override PartName="/ppt/media/image22.png" ContentType="image/png"/>
  <Override PartName="/ppt/media/image12.png" ContentType="image/png"/>
  <Override PartName="/ppt/media/image21.png" ContentType="image/png"/>
  <Override PartName="/ppt/media/image15.png" ContentType="image/png"/>
  <Override PartName="/ppt/media/image2.png" ContentType="image/png"/>
  <Override PartName="/ppt/media/image1.jpeg" ContentType="image/jpeg"/>
  <Override PartName="/ppt/media/image19.png" ContentType="image/png"/>
  <Override PartName="/ppt/media/image14.png" ContentType="image/png"/>
  <Override PartName="/ppt/media/image4.jpeg" ContentType="image/jpeg"/>
  <Override PartName="/ppt/media/image5.png" ContentType="image/png"/>
  <Override PartName="/ppt/media/image3.svg" ContentType="image/svg"/>
  <Override PartName="/ppt/media/image10.png" ContentType="image/png"/>
  <Override PartName="/ppt/media/image6.jpeg" ContentType="image/jpeg"/>
  <Override PartName="/ppt/media/image20.png" ContentType="image/png"/>
  <Override PartName="/ppt/media/image18.png" ContentType="image/png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8.xml" ContentType="application/vnd.openxmlformats-officedocument.presentationml.slide+xml"/>
  <Override PartName="/ppt/slides/slide41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47.xml" ContentType="application/vnd.openxmlformats-officedocument.presentationml.slide+xml"/>
  <Override PartName="/ppt/slides/slide37.xml" ContentType="application/vnd.openxmlformats-officedocument.presentationml.slide+xml"/>
  <Override PartName="/ppt/slides/slide50.xml" ContentType="application/vnd.openxmlformats-officedocument.presentationml.slide+xml"/>
  <Override PartName="/ppt/slides/slide14.xml" ContentType="application/vnd.openxmlformats-officedocument.presentationml.slide+xml"/>
  <Override PartName="/ppt/slides/slide5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52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12.xml" ContentType="application/vnd.openxmlformats-officedocument.presentationml.slide+xml"/>
  <Override PartName="/ppt/slides/slide42.xml" ContentType="application/vnd.openxmlformats-officedocument.presentationml.slide+xml"/>
  <Override PartName="/ppt/slides/slide53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2.xml.rels" ContentType="application/vnd.openxmlformats-package.relationships+xml"/>
  <Override PartName="/ppt/slides/_rels/slide36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2.xml.rels" ContentType="application/vnd.openxmlformats-package.relationships+xml"/>
  <Override PartName="/ppt/slides/_rels/slide26.xml.rels" ContentType="application/vnd.openxmlformats-package.relationships+xml"/>
  <Override PartName="/ppt/slides/_rels/slide4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52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35.xml.rels" ContentType="application/vnd.openxmlformats-package.relationships+xml"/>
  <Override PartName="/ppt/slides/_rels/slide39.xml.rels" ContentType="application/vnd.openxmlformats-package.relationships+xml"/>
  <Override PartName="/ppt/slides/_rels/slide51.xml.rels" ContentType="application/vnd.openxmlformats-package.relationships+xml"/>
  <Override PartName="/ppt/slides/_rels/slide48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7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1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3.xml.rels" ContentType="application/vnd.openxmlformats-package.relationships+xml"/>
  <Override PartName="/ppt/slides/_rels/slide45.xml.rels" ContentType="application/vnd.openxmlformats-package.relationships+xml"/>
  <Override PartName="/ppt/slides/_rels/slide44.xml.rels" ContentType="application/vnd.openxmlformats-package.relationships+xml"/>
  <Override PartName="/ppt/slides/_rels/slide50.xml.rels" ContentType="application/vnd.openxmlformats-package.relationships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61D56-2434-4063-9903-844CCB73E9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9778DF4-1BFE-48D9-BBB4-24E833CC82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79EDB-3B4B-4362-9ED2-5FAB162604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27E61A-6910-4274-A8B5-87EAD83855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1BEAF0-D516-4826-91B8-47D6161E54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C71574-562F-4EB1-986E-8D56FCD87B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B40DFD0-B9C6-4159-92C7-B89A1D623C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2D2FA9B-B1A6-4EA8-8957-F300CF53E7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BD6A17C-A753-4A7B-AD14-FE80DF3F76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818352A-7002-435E-8EC9-BDBF65430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22" name=""/>
          <p:cNvSpPr/>
          <p:nvPr/>
        </p:nvSpPr>
        <p:spPr>
          <a:xfrm>
            <a:off x="7560000" y="4320000"/>
            <a:ext cx="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4114800"/>
            <a:ext cx="70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"/>
          </p:nvPr>
        </p:nvSpPr>
        <p:spPr>
          <a:xfrm>
            <a:off x="7740000" y="4860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2"/>
          </p:nvPr>
        </p:nvSpPr>
        <p:spPr>
          <a:xfrm>
            <a:off x="7740000" y="4392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3"/>
          </p:nvPr>
        </p:nvSpPr>
        <p:spPr>
          <a:xfrm>
            <a:off x="7740000" y="5166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02AB4990-4C6C-44F7-B4E7-1A48F2E6E19E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"/>
          <p:cNvGrpSpPr/>
          <p:nvPr/>
        </p:nvGrpSpPr>
        <p:grpSpPr>
          <a:xfrm>
            <a:off x="8540280" y="5065920"/>
            <a:ext cx="1280160" cy="548640"/>
            <a:chOff x="8540280" y="5065920"/>
            <a:chExt cx="1280160" cy="548640"/>
          </a:xfrm>
        </p:grpSpPr>
        <p:sp>
          <p:nvSpPr>
            <p:cNvPr id="33" name=""/>
            <p:cNvSpPr/>
            <p:nvPr/>
          </p:nvSpPr>
          <p:spPr>
            <a:xfrm flipV="1" rot="21598800">
              <a:off x="9637560" y="54316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V="1" rot="21598800">
              <a:off x="9271800" y="54316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V="1" rot="21598800">
              <a:off x="8906400" y="54316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V="1" rot="21598800">
              <a:off x="8540280" y="54316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V="1" rot="21598800">
              <a:off x="8540280" y="50659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8" name=""/>
            <p:cNvSpPr/>
            <p:nvPr/>
          </p:nvSpPr>
          <p:spPr>
            <a:xfrm flipV="1" rot="21598800">
              <a:off x="8906400" y="5065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39" name=""/>
            <p:cNvSpPr/>
            <p:nvPr/>
          </p:nvSpPr>
          <p:spPr>
            <a:xfrm flipV="1" rot="21598800">
              <a:off x="9271800" y="50662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40" name=""/>
            <p:cNvSpPr/>
            <p:nvPr/>
          </p:nvSpPr>
          <p:spPr>
            <a:xfrm flipV="1" rot="21598800">
              <a:off x="9637560" y="506592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41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2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3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D15B248C-2D1F-4D65-B246-5728A20F113D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3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59" name=""/>
          <p:cNvGrpSpPr/>
          <p:nvPr/>
        </p:nvGrpSpPr>
        <p:grpSpPr>
          <a:xfrm>
            <a:off x="274320" y="-2103120"/>
            <a:ext cx="5943600" cy="7406640"/>
            <a:chOff x="274320" y="-2103120"/>
            <a:chExt cx="5943600" cy="7406640"/>
          </a:xfrm>
        </p:grpSpPr>
        <p:sp>
          <p:nvSpPr>
            <p:cNvPr id="60" name=""/>
            <p:cNvSpPr/>
            <p:nvPr/>
          </p:nvSpPr>
          <p:spPr>
            <a:xfrm>
              <a:off x="1463040" y="-1554480"/>
              <a:ext cx="457200" cy="2560320"/>
            </a:xfrm>
            <a:prstGeom prst="rect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640080" y="-365760"/>
              <a:ext cx="457200" cy="2560320"/>
            </a:xfrm>
            <a:prstGeom prst="rect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2194560" y="-2103120"/>
              <a:ext cx="457200" cy="2560320"/>
            </a:xfrm>
            <a:prstGeom prst="rect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274320" y="18288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822960" y="36576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274320" y="548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6" name=""/>
            <p:cNvSpPr/>
            <p:nvPr/>
          </p:nvSpPr>
          <p:spPr>
            <a:xfrm>
              <a:off x="3474720" y="2560320"/>
              <a:ext cx="2743200" cy="2743200"/>
            </a:xfrm>
            <a:prstGeom prst="ellipse">
              <a:avLst/>
            </a:prstGeom>
            <a:solidFill>
              <a:srgbClr val="8d99ae">
                <a:alpha val="1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914400" y="2835000"/>
              <a:ext cx="91440" cy="164592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PH" sz="4400" strike="noStrike" u="wavyHeavy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wavyHeavy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0F0C29A-A07B-4947-A95B-6AD6826A0305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D00BEC9C-E997-43F2-8F9F-E84101A2B62D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836880" y="1151280"/>
            <a:ext cx="2339640" cy="4334400"/>
            <a:chOff x="3836880" y="1151280"/>
            <a:chExt cx="2339640" cy="4334400"/>
          </a:xfrm>
        </p:grpSpPr>
        <p:sp>
          <p:nvSpPr>
            <p:cNvPr id="96" name=""/>
            <p:cNvSpPr/>
            <p:nvPr/>
          </p:nvSpPr>
          <p:spPr>
            <a:xfrm flipH="1" flipV="1" rot="5400000">
              <a:off x="3882600" y="1368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400000">
              <a:off x="4759200" y="11055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400000">
              <a:off x="3882600" y="2718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400000">
              <a:off x="4759200" y="24566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400000">
              <a:off x="3882600" y="406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400000">
              <a:off x="4759200" y="3807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7900B44-E4FE-443D-AE17-7E8AA1B6C95B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9CAEFC26-F897-4C68-813E-4525377E697C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"/>
          <p:cNvGrpSpPr/>
          <p:nvPr/>
        </p:nvGrpSpPr>
        <p:grpSpPr>
          <a:xfrm>
            <a:off x="2982960" y="1548000"/>
            <a:ext cx="5982480" cy="3326040"/>
            <a:chOff x="2982960" y="1548000"/>
            <a:chExt cx="5982480" cy="3326040"/>
          </a:xfrm>
        </p:grpSpPr>
        <p:sp>
          <p:nvSpPr>
            <p:cNvPr id="127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29" name=""/>
            <p:cNvSpPr txBox="1"/>
            <p:nvPr/>
          </p:nvSpPr>
          <p:spPr>
            <a:xfrm>
              <a:off x="3844800" y="154800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spAutoFit/>
            </a:bodyPr>
            <a:p>
              <a:r>
                <a:rPr b="0" lang="en-PH" sz="8000" strike="noStrike" u="none">
                  <a:solidFill>
                    <a:srgbClr val="000000"/>
                  </a:solidFill>
                  <a:effectLst/>
                  <a:uFillTx/>
                  <a:latin typeface="Noto Sans"/>
                </a:rPr>
                <a:t>“</a:t>
              </a:r>
              <a:endParaRPr b="0" lang="en-PH" sz="80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0" name=""/>
            <p:cNvSpPr txBox="1"/>
            <p:nvPr/>
          </p:nvSpPr>
          <p:spPr>
            <a:xfrm>
              <a:off x="7868160" y="339984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spAutoFit/>
            </a:bodyPr>
            <a:p>
              <a:r>
                <a:rPr b="0" lang="en-PH" sz="8000" strike="noStrike" u="none">
                  <a:solidFill>
                    <a:srgbClr val="000000"/>
                  </a:solidFill>
                  <a:effectLst/>
                  <a:uFillTx/>
                  <a:latin typeface="Noto Sans"/>
                </a:rPr>
                <a:t>”</a:t>
              </a:r>
              <a:endParaRPr b="0" lang="en-PH" sz="80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>
            <a:off x="-927000" y="-375120"/>
            <a:ext cx="3796200" cy="6389640"/>
            <a:chOff x="-927000" y="-375120"/>
            <a:chExt cx="3796200" cy="6389640"/>
          </a:xfrm>
        </p:grpSpPr>
        <p:sp>
          <p:nvSpPr>
            <p:cNvPr id="133" name=""/>
            <p:cNvSpPr/>
            <p:nvPr/>
          </p:nvSpPr>
          <p:spPr>
            <a:xfrm rot="5400000">
              <a:off x="459720" y="-221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144440" y="-21312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400000">
              <a:off x="-231480" y="4503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448200" y="4568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400000">
              <a:off x="438840" y="11408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124280" y="11494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-927000" y="18093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400000">
              <a:off x="-245520" y="181512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430560" y="18244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400000">
              <a:off x="1113480" y="18334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796040" y="1839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-253440" y="24984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400000">
              <a:off x="421920" y="250812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rot="5400000">
              <a:off x="-262800" y="31802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-271440" y="38624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1823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rot="5400000">
              <a:off x="409320" y="3872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rot="5400000">
              <a:off x="-283320" y="45450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399600" y="45543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ffffff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-291240" y="52282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070640" y="5248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  <a:gd name="GluePoint1X" fmla="*/ 10800 w 21600"/>
                <a:gd name="GluePoint1Y" fmla="*/ 0 h 21600"/>
                <a:gd name="GluePoint2X" fmla="*/ 0 w 21600"/>
                <a:gd name="GluePoint2Y" fmla="*/ 10800 h 21600"/>
                <a:gd name="GluePoint3X" fmla="*/ 10800 w 21600"/>
                <a:gd name="GluePoint3Y" fmla="*/ 21600 h 21600"/>
                <a:gd name="GluePoint4X" fmla="*/ 21600 w 21600"/>
                <a:gd name="GluePoint4Y" fmla="*/ 10800 h 21600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</a:cxnLst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793A7040-B898-4A0D-8670-C3FB051E4A2D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64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grpSp>
        <p:nvGrpSpPr>
          <p:cNvPr id="165" name=""/>
          <p:cNvGrpSpPr/>
          <p:nvPr/>
        </p:nvGrpSpPr>
        <p:grpSpPr>
          <a:xfrm>
            <a:off x="-147240" y="67320"/>
            <a:ext cx="915480" cy="915480"/>
            <a:chOff x="-147240" y="67320"/>
            <a:chExt cx="915480" cy="915480"/>
          </a:xfrm>
        </p:grpSpPr>
        <p:sp>
          <p:nvSpPr>
            <p:cNvPr id="166" name=""/>
            <p:cNvSpPr/>
            <p:nvPr/>
          </p:nvSpPr>
          <p:spPr>
            <a:xfrm flipV="1" rot="5395800">
              <a:off x="219240" y="79884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V="1" rot="5395800">
              <a:off x="218880" y="4330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 rot="5395800">
              <a:off x="218520" y="676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V="1" rot="5395800">
              <a:off x="584280" y="6696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V="1" rot="5395800">
              <a:off x="584280" y="4327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V="1" rot="5395800">
              <a:off x="585000" y="79884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V="1" rot="5395800">
              <a:off x="-146160" y="79920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395800">
              <a:off x="-146880" y="4338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95800">
              <a:off x="-146880" y="6768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grpSp>
        <p:nvGrpSpPr>
          <p:cNvPr id="175" name=""/>
          <p:cNvGrpSpPr/>
          <p:nvPr/>
        </p:nvGrpSpPr>
        <p:grpSpPr>
          <a:xfrm>
            <a:off x="9545040" y="4644000"/>
            <a:ext cx="549720" cy="915480"/>
            <a:chOff x="9545040" y="4644000"/>
            <a:chExt cx="549720" cy="915480"/>
          </a:xfrm>
        </p:grpSpPr>
        <p:sp>
          <p:nvSpPr>
            <p:cNvPr id="176" name=""/>
            <p:cNvSpPr/>
            <p:nvPr/>
          </p:nvSpPr>
          <p:spPr>
            <a:xfrm flipV="1" rot="5395800">
              <a:off x="9911520" y="53751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9911160" y="500976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9910440" y="464364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9545400" y="53758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9545400" y="500976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9545040" y="46440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Noto Sans"/>
              </a:endParaRPr>
            </a:p>
          </p:txBody>
        </p:sp>
      </p:grpSp>
      <p:sp>
        <p:nvSpPr>
          <p:cNvPr id="182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32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288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504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7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93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115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4C0307A-4BC5-4558-894F-3B92568AB575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1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2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3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4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5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6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PH" sz="18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title text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8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Second Outline Level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Third Outline Level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Fourth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E6BD1979-2F8D-4B3B-BD24-FDDE0D29B0A1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0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0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360000" y="4233600"/>
            <a:ext cx="702000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Event Driven Programming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360000" y="5091120"/>
            <a:ext cx="702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500" lnSpcReduction="19999"/>
          </a:bodyPr>
          <a:p>
            <a:pPr indent="0" algn="r">
              <a:buNone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Joseph Darwin Co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08F3D62-F482-4782-BA46-921A8AB593F9}" type="datetime1">
              <a:rPr lang="en-PH"/>
              <a:t>09/03/25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Collections (Arrays)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There are four collection data types in the Python programming language: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is a collection which is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ordered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and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changeable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. Allows duplicate members.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Tuple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is a collection which is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ordered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and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unchangeable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. Allows duplicate members.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Set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is a collection which is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unordered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,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unchangeable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, and unindexed. No duplicate members.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Dictionary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is a collection which is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ordered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and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changeable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. No duplicate members.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Tuple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Tuples are used to store multiple items in a single variable.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0" name="Picture 6" descr=""/>
          <p:cNvPicPr/>
          <p:nvPr/>
        </p:nvPicPr>
        <p:blipFill>
          <a:blip r:embed="rId1"/>
          <a:stretch/>
        </p:blipFill>
        <p:spPr>
          <a:xfrm>
            <a:off x="1088640" y="3060000"/>
            <a:ext cx="8091360" cy="1480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Sets are used to store multiple items in a single variable.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3" name="Picture 3" descr=""/>
          <p:cNvPicPr/>
          <p:nvPr/>
        </p:nvPicPr>
        <p:blipFill>
          <a:blip r:embed="rId1"/>
          <a:stretch/>
        </p:blipFill>
        <p:spPr>
          <a:xfrm>
            <a:off x="468000" y="3240000"/>
            <a:ext cx="9360000" cy="1307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Dictionaries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Dictionaries are used to store data values in key:value pairs.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36" name="Picture 5" descr=""/>
          <p:cNvPicPr/>
          <p:nvPr/>
        </p:nvPicPr>
        <p:blipFill>
          <a:blip r:embed="rId1"/>
          <a:stretch/>
        </p:blipFill>
        <p:spPr>
          <a:xfrm>
            <a:off x="1074960" y="2938680"/>
            <a:ext cx="8465040" cy="2461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... Else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An "if statement" is written by using the if keyword. Remember to indent!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= 33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 = 200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b &gt; a: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print("b is greater than a")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Elif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= 33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 = 33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b &gt; a: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print("b is greater than a")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elif a == b: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print("a and b are equal")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Else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68000" y="1414440"/>
            <a:ext cx="9072000" cy="39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= 200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 = 33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b &gt; a: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print("b is greater than a")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elif a == b: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print("a and b are equal")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else: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print("a is greater than b")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5400000" y="0"/>
            <a:ext cx="4699080" cy="55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Short Hand If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a &gt; b: print("a is greater than b")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= 2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 = 330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print("A") if a &gt; b else print("B")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Loops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has two primitive loop commands: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while loops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loops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While Loop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900000" y="1620000"/>
            <a:ext cx="8581680" cy="36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User Input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allows for user input.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That means we are able to ask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user for input.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username = input("Enter username:")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print("Username is: " + username)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Break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 = 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while i &lt; 6: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print(i)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if i == 3: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break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 += 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Continue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 = 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while i &lt; 6: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 += 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if i == 3: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continue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print(i)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else Statement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indent="0" algn="ctr">
              <a:buNone/>
            </a:pP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 = 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while i &lt; 6: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print(i)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 += 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else: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print("i is no longer less than 6")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PH" sz="4000" spc="31" strike="noStrike" u="none" cap="all">
                <a:solidFill>
                  <a:schemeClr val="dk1"/>
                </a:solidFill>
                <a:effectLst/>
                <a:uFillTx/>
                <a:latin typeface="Univers Condensed"/>
              </a:rPr>
              <a:t>For Loop</a:t>
            </a:r>
            <a:endParaRPr b="1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720000" y="1890360"/>
            <a:ext cx="8381520" cy="260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Looping through a String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"Antetokounmpo":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5940000" y="980640"/>
            <a:ext cx="3552480" cy="4419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break Statement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fruits = ["apple", "banana", "cherry"]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fruits: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if x == "banana":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break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break Statement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fruits = ["apple", "banana", "cherry"]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fruits: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if x == "banana":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break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continue Statement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fruits = ["apple", "banana", "cherry"]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fruits: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if x == "banana":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continue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Else in For Loop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range(10):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else: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print("Finally finished!")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Nested Loops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adj = ["red", "big", "tasty"]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fruits = ["apple", "banana", "cherry"]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adj: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for y in fruits: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print(x, y)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wavyHeavy">
                <a:solidFill>
                  <a:srgbClr val="000000"/>
                </a:solidFill>
                <a:effectLst/>
                <a:uFillTx/>
                <a:latin typeface="Noto Sans"/>
              </a:rPr>
              <a:t>List</a:t>
            </a:r>
            <a:endParaRPr b="1" lang="en-PH" sz="4400" strike="noStrike" u="wavyHeavy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Lists are used to store multiple items in a single variable.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Lists are one of 4 built-in data types in Python used to store collections of data, the other 3 are Tuple, Set, and Dictionary, all with different qualities and usage.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Lists are created using square brackets: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pass Statement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loops cannot be empty, but if you for some reason have a for loop with no content, put in the pass statement to avoid getting an error.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 x in [0, 1, 2]: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pass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String Format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We cannot combine strings and numbers.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But we can combine strings and numbers by using f-strings or the format() method.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F-Strings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F-Strings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or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formatted string literals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was introduced in Python 3.6, and is now the preferred way of formatting strings.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To specify a string as an f-string, put an f in front of the string literal, and add curly brackets {} as placeholders for variables and other operations.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F-Strings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57176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age = 40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txt = f"My name is Joseph, I am {age}"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print(txt)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79" name="Picture 7" descr=""/>
          <p:cNvPicPr/>
          <p:nvPr/>
        </p:nvPicPr>
        <p:blipFill>
          <a:blip r:embed="rId1"/>
          <a:stretch/>
        </p:blipFill>
        <p:spPr>
          <a:xfrm>
            <a:off x="2217960" y="3600000"/>
            <a:ext cx="7682040" cy="1802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Placeholders and Modifiers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placeholder can contain variables, operations, functions, and modifiers to format the value.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price = 59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txt = f"The price is {price} dollars"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print(txt)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Placeholders and Modifiers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placeholder can include a modifier to format the value.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modifier is included by adding a colon : followed by a legal formatting type, like </a:t>
            </a: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.2f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which means fixed point number with 2 decimals: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Placeholders and Modifiers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price = 59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txt = f"The price is {price:.2f} dollars"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print(txt)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86" name="Picture 8" descr=""/>
          <p:cNvPicPr/>
          <p:nvPr/>
        </p:nvPicPr>
        <p:blipFill>
          <a:blip r:embed="rId1"/>
          <a:stretch/>
        </p:blipFill>
        <p:spPr>
          <a:xfrm>
            <a:off x="2126880" y="3795480"/>
            <a:ext cx="7953120" cy="160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500" lnSpcReduction="19999"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placeholder can contain Python code, like math operations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txt = f"The price is {49 * 58} dollars"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print(txt)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89" name="Picture 9" descr=""/>
          <p:cNvPicPr/>
          <p:nvPr/>
        </p:nvPicPr>
        <p:blipFill>
          <a:blip r:embed="rId1"/>
          <a:stretch/>
        </p:blipFill>
        <p:spPr>
          <a:xfrm>
            <a:off x="1080000" y="3420000"/>
            <a:ext cx="8308440" cy="146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Lambda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lambda function is a small anonymous function.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lambda function can take any number of arguments, but can only have one expression.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Lambda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x = lambda a : a + 10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print(x(5))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94" name="Picture 10" descr=""/>
          <p:cNvPicPr/>
          <p:nvPr/>
        </p:nvPicPr>
        <p:blipFill>
          <a:blip r:embed="rId1"/>
          <a:stretch/>
        </p:blipFill>
        <p:spPr>
          <a:xfrm>
            <a:off x="3067200" y="3240000"/>
            <a:ext cx="6472800" cy="1649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wavyHeavy">
                <a:solidFill>
                  <a:srgbClr val="000000"/>
                </a:solidFill>
                <a:effectLst/>
                <a:uFillTx/>
                <a:latin typeface="Noto Sans"/>
              </a:rPr>
              <a:t>List</a:t>
            </a:r>
            <a:endParaRPr b="1" lang="en-PH" sz="4400" strike="noStrike" u="wavyHeavy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11" name="Content Placeholder 4" descr=""/>
          <p:cNvPicPr/>
          <p:nvPr/>
        </p:nvPicPr>
        <p:blipFill>
          <a:blip r:embed="rId1"/>
          <a:stretch/>
        </p:blipFill>
        <p:spPr>
          <a:xfrm>
            <a:off x="360000" y="2197080"/>
            <a:ext cx="9540360" cy="1942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Lambda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def myfunc(n):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return lambda a : a * n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mydoubler = myfunc(2)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print(mydoubler(11))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97" name="Picture 11" descr=""/>
          <p:cNvPicPr/>
          <p:nvPr/>
        </p:nvPicPr>
        <p:blipFill>
          <a:blip r:embed="rId1"/>
          <a:stretch/>
        </p:blipFill>
        <p:spPr>
          <a:xfrm>
            <a:off x="4817520" y="2093040"/>
            <a:ext cx="5262480" cy="2586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Classes/Objects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Python is an object oriented programming language.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Almost everything in Python is an object, with its properties and methods.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 Class is like an object constructor, or a "blueprint" for creating objects.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Create a Class and object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MyClass: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x = 5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 = MyClass()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print(p1.x)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__init__() Function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To understand the meaning of classes we have to understand the built-in __init__() function.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All classes have a function called __init__(), which is always executed when the class is being initiated.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Use the __init__() function to assign values to object properties, or other operations that are necessary to do when the object is being created: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__init__() Function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414440"/>
            <a:ext cx="4212000" cy="41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Person: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__init__(self, name, age):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self.name = name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self.age = age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 = Person("Joseph", 40)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print(p1.name)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print(p1.age)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__str__() Function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__str__() function controls what should be returned when the class object is represented as a string.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If the __str__() function is not set, the string representation of the object is returned: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__str__() Function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68000" y="1260000"/>
            <a:ext cx="4392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Person: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__init__(self, name, age):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self.name = name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self.age = age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__str__(self):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return f"{self.name}({self.age})"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 = Person("Joseph", 40)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40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print(p1)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Object Methods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Objects can also contain methods. Methods in objects are functions that belong to the object.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Object Methods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Person: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__init__(self, name, age):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self.name = name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self.age = age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myfunc(self):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print("Hello my name is " + self.name)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 = Person("Joseph", 40)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p1.myfunc()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self Parameter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self parameter is a reference to the current instance of the class, and is used to access variables that belong to the class.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It does not have to be named self, you can call it whatever you like, but it has to be the first parameter of any function in the class: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Items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68000" y="1620000"/>
            <a:ext cx="61632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items are ordered, changeable, and allow duplicate values.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items are indexed, the first item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has index [0], the second item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has index [1], etc.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Since lists are indexed, lists can have items with the same value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self Parameter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80000" y="1260000"/>
            <a:ext cx="936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Person: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__init__(mysillyobject, name, age):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mysillyobject.name = name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mysillyobject.age = age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def myfunc(abc):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  print("Hello my name is " + abc.name)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 = Person("Joseph", 40)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p1.myfunc()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318" name="Picture 12" descr=""/>
          <p:cNvPicPr/>
          <p:nvPr/>
        </p:nvPicPr>
        <p:blipFill>
          <a:blip r:embed="rId1"/>
          <a:stretch/>
        </p:blipFill>
        <p:spPr>
          <a:xfrm>
            <a:off x="5682960" y="1260000"/>
            <a:ext cx="4397040" cy="441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Modify and Delete Object Properties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Modify - p1.age = 40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Delete Object Properties - del p1.age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Delete Object - del p1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pass Statement </a:t>
            </a: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- class definitions cannot be empty, but if you for some reason have a class definition with no content, put in the pass statement to avoid getting an error.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class Person: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 pass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9999"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Activity 1 : Simple Banking System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40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Create a Python program that simulates a basic banking system where the user can: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Check their balance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Deposit money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Withdraw money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Exit the program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9999"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Activity 2 - Student Grade Manager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40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Create a Student Grade Manager where: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A Student class stores the student’s name and grades.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A method calculates the average grade.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A lambda function determines the grade category (A, B, C, etc.).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✅ f-strings are used for formatting output.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Length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To determine how many items a list has, use the len() function: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17" name="Picture 4" descr=""/>
          <p:cNvPicPr/>
          <p:nvPr/>
        </p:nvPicPr>
        <p:blipFill>
          <a:blip r:embed="rId1"/>
          <a:stretch/>
        </p:blipFill>
        <p:spPr>
          <a:xfrm>
            <a:off x="1260000" y="3240000"/>
            <a:ext cx="8052840" cy="161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Items - Data Types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 items can be of any data type: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list1 = ["Abaddon", "Faceless Void", "Rylai"]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list2 = [1, 5, 7, 9, 3]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list3 = [True, False, False]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list4 = ["abc", 34, True, 40, "male"]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type()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From Python's perspective, lists are defined as objects with the data type 'list’: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22" name="Picture 1" descr=""/>
          <p:cNvPicPr/>
          <p:nvPr/>
        </p:nvPicPr>
        <p:blipFill>
          <a:blip r:embed="rId1"/>
          <a:stretch/>
        </p:blipFill>
        <p:spPr>
          <a:xfrm>
            <a:off x="2160000" y="3184920"/>
            <a:ext cx="5905440" cy="149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PH" sz="44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The list() Constructor</a:t>
            </a:r>
            <a:endParaRPr b="1" lang="en-PH" sz="44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PH" sz="3200" strike="noStrike" u="none">
                <a:solidFill>
                  <a:srgbClr val="000000"/>
                </a:solidFill>
                <a:effectLst/>
                <a:uFillTx/>
                <a:latin typeface="Noto Sans"/>
              </a:rPr>
              <a:t>It is also possible to use the list() constructor when creating a new list.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Noto Sans"/>
            </a:endParaRPr>
          </a:p>
        </p:txBody>
      </p:sp>
      <p:pic>
        <p:nvPicPr>
          <p:cNvPr id="225" name="Picture 2" descr=""/>
          <p:cNvPicPr/>
          <p:nvPr/>
        </p:nvPicPr>
        <p:blipFill>
          <a:blip r:embed="rId1"/>
          <a:stretch/>
        </p:blipFill>
        <p:spPr>
          <a:xfrm>
            <a:off x="180000" y="3395520"/>
            <a:ext cx="9720000" cy="1284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24</TotalTime>
  <Application>LibreOffice/25.8.1.1$Linux_X86_64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2025-08-22T09:28:17Z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en-PH</dc:language>
  <cp:lastModifiedBy/>
  <dcterms:modified xsi:type="dcterms:W3CDTF">2025-09-01T14:50:17Z</dcterms:modified>
  <cp:revision>6</cp:revision>
  <dc:subject/>
  <dc:title>Grey Elegant</dc:title>
</cp:coreProperties>
</file>