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8.xml" ContentType="application/vnd.openxmlformats-officedocument.theme+xml"/>
  <Override PartName="/ppt/theme/theme5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media/image6.png" ContentType="image/png"/>
  <Override PartName="/ppt/media/image2.png" ContentType="image/png"/>
  <Override PartName="/ppt/media/image3.png" ContentType="image/png"/>
  <Override PartName="/ppt/media/image5.jpeg" ContentType="image/jpeg"/>
  <Override PartName="/ppt/media/image1.jpeg" ContentType="image/jpeg"/>
  <Override PartName="/ppt/media/image4.jpeg" ContentType="image/jpeg"/>
  <Override PartName="/ppt/media/image7.png" ContentType="image/png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36.xml" ContentType="application/vnd.openxmlformats-officedocument.presentationml.slide+xml"/>
  <Override PartName="/ppt/slides/slide16.xml" ContentType="application/vnd.openxmlformats-officedocument.presentationml.slide+xml"/>
  <Override PartName="/ppt/slides/slide40.xml" ContentType="application/vnd.openxmlformats-officedocument.presentationml.slide+xml"/>
  <Override PartName="/ppt/slides/slide2.xml" ContentType="application/vnd.openxmlformats-officedocument.presentationml.slide+xml"/>
  <Override PartName="/ppt/slides/slide23.xml" ContentType="application/vnd.openxmlformats-officedocument.presentationml.slide+xml"/>
  <Override PartName="/ppt/slides/slide5.xml" ContentType="application/vnd.openxmlformats-officedocument.presentationml.slide+xml"/>
  <Override PartName="/ppt/slides/slide49.xml" ContentType="application/vnd.openxmlformats-officedocument.presentationml.slide+xml"/>
  <Override PartName="/ppt/slides/slide27.xml" ContentType="application/vnd.openxmlformats-officedocument.presentationml.slide+xml"/>
  <Override PartName="/ppt/slides/slide46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18.xml" ContentType="application/vnd.openxmlformats-officedocument.presentationml.slide+xml"/>
  <Override PartName="/ppt/slides/slide41.xml" ContentType="application/vnd.openxmlformats-officedocument.presentationml.slide+xml"/>
  <Override PartName="/ppt/slides/slide35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13.xml" ContentType="application/vnd.openxmlformats-officedocument.presentationml.slide+xml"/>
  <Override PartName="/ppt/slides/slide45.xml" ContentType="application/vnd.openxmlformats-officedocument.presentationml.slide+xml"/>
  <Override PartName="/ppt/slides/slide47.xml" ContentType="application/vnd.openxmlformats-officedocument.presentationml.slide+xml"/>
  <Override PartName="/ppt/slides/slide37.xml" ContentType="application/vnd.openxmlformats-officedocument.presentationml.slide+xml"/>
  <Override PartName="/ppt/slides/slide50.xml" ContentType="application/vnd.openxmlformats-officedocument.presentationml.slide+xml"/>
  <Override PartName="/ppt/slides/slide14.xml" ContentType="application/vnd.openxmlformats-officedocument.presentationml.slide+xml"/>
  <Override PartName="/ppt/slides/slide51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30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3.xml.rels" ContentType="application/vnd.openxmlformats-package.relationships+xml"/>
  <Override PartName="/ppt/slides/_rels/slide45.xml.rels" ContentType="application/vnd.openxmlformats-package.relationships+xml"/>
  <Override PartName="/ppt/slides/_rels/slide29.xml.rels" ContentType="application/vnd.openxmlformats-package.relationships+xml"/>
  <Override PartName="/ppt/slides/_rels/slide2.xml.rels" ContentType="application/vnd.openxmlformats-package.relationships+xml"/>
  <Override PartName="/ppt/slides/_rels/slide26.xml.rels" ContentType="application/vnd.openxmlformats-package.relationships+xml"/>
  <Override PartName="/ppt/slides/_rels/slide46.xml.rels" ContentType="application/vnd.openxmlformats-package.relationships+xml"/>
  <Override PartName="/ppt/slides/_rels/slide15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18.xml.rels" ContentType="application/vnd.openxmlformats-package.relationships+xml"/>
  <Override PartName="/ppt/slides/_rels/slide47.xml.rels" ContentType="application/vnd.openxmlformats-package.relationships+xml"/>
  <Override PartName="/ppt/slides/_rels/slide14.xml.rels" ContentType="application/vnd.openxmlformats-package.relationships+xml"/>
  <Override PartName="/ppt/slides/_rels/slide9.xml.rels" ContentType="application/vnd.openxmlformats-package.relationships+xml"/>
  <Override PartName="/ppt/slides/_rels/slide51.xml.rels" ContentType="application/vnd.openxmlformats-package.relationships+xml"/>
  <Override PartName="/ppt/slides/_rels/slide48.xml.rels" ContentType="application/vnd.openxmlformats-package.relationships+xml"/>
  <Override PartName="/ppt/slides/_rels/slide27.xml.rels" ContentType="application/vnd.openxmlformats-package.relationships+xml"/>
  <Override PartName="/ppt/slides/_rels/slide38.xml.rels" ContentType="application/vnd.openxmlformats-package.relationships+xml"/>
  <Override PartName="/ppt/slides/_rels/slide3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10.xml.rels" ContentType="application/vnd.openxmlformats-package.relationships+xml"/>
  <Override PartName="/ppt/slides/_rels/slide37.xml.rels" ContentType="application/vnd.openxmlformats-package.relationships+xml"/>
  <Override PartName="/ppt/slides/_rels/slide33.xml.rels" ContentType="application/vnd.openxmlformats-package.relationships+xml"/>
  <Override PartName="/ppt/slides/_rels/slide40.xml.rels" ContentType="application/vnd.openxmlformats-package.relationships+xml"/>
  <Override PartName="/ppt/slides/_rels/slide7.xml.rels" ContentType="application/vnd.openxmlformats-package.relationships+xml"/>
  <Override PartName="/ppt/slides/_rels/slide31.xml.rels" ContentType="application/vnd.openxmlformats-package.relationships+xml"/>
  <Override PartName="/ppt/slides/_rels/slide42.xml.rels" ContentType="application/vnd.openxmlformats-package.relationships+xml"/>
  <Override PartName="/ppt/slides/_rels/slide41.xml.rels" ContentType="application/vnd.openxmlformats-package.relationships+xml"/>
  <Override PartName="/ppt/slides/_rels/slide43.xml.rels" ContentType="application/vnd.openxmlformats-package.relationships+xml"/>
  <Override PartName="/ppt/slides/_rels/slide50.xml.rels" ContentType="application/vnd.openxmlformats-package.relationships+xml"/>
  <Override PartName="/ppt/slides/_rels/slide44.xml.rels" ContentType="application/vnd.openxmlformats-package.relationships+xml"/>
  <Override PartName="/ppt/slides/slide48.xml" ContentType="application/vnd.openxmlformats-officedocument.presentationml.slide+xml"/>
  <Override PartName="/ppt/slides/slide39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42.xml" ContentType="application/vnd.openxmlformats-officedocument.presentationml.slide+xml"/>
  <Override PartName="/ppt/slides/slide12.xml" ContentType="application/vnd.openxmlformats-officedocument.presentationml.slide+xml"/>
  <Override PartName="/ppt/notesSlides/_rels/notesSlide40.xml.rels" ContentType="application/vnd.openxmlformats-package.relationships+xml"/>
  <Override PartName="/ppt/notesSlides/_rels/notesSlide38.xml.rels" ContentType="application/vnd.openxmlformats-package.relationships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  <p:sldMasterId id="2147483665" r:id="rId9"/>
    <p:sldMasterId id="2147483667" r:id="rId10"/>
    <p:sldMasterId id="2147483668" r:id="rId11"/>
    <p:sldMasterId id="2147483669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slide" Target="slides/slide26.xml"/><Relationship Id="rId40" Type="http://schemas.openxmlformats.org/officeDocument/2006/relationships/slide" Target="slides/slide27.xml"/><Relationship Id="rId41" Type="http://schemas.openxmlformats.org/officeDocument/2006/relationships/slide" Target="slides/slide28.xml"/><Relationship Id="rId42" Type="http://schemas.openxmlformats.org/officeDocument/2006/relationships/slide" Target="slides/slide29.xml"/><Relationship Id="rId43" Type="http://schemas.openxmlformats.org/officeDocument/2006/relationships/slide" Target="slides/slide30.xml"/><Relationship Id="rId44" Type="http://schemas.openxmlformats.org/officeDocument/2006/relationships/slide" Target="slides/slide31.xml"/><Relationship Id="rId45" Type="http://schemas.openxmlformats.org/officeDocument/2006/relationships/slide" Target="slides/slide32.xml"/><Relationship Id="rId46" Type="http://schemas.openxmlformats.org/officeDocument/2006/relationships/slide" Target="slides/slide33.xml"/><Relationship Id="rId47" Type="http://schemas.openxmlformats.org/officeDocument/2006/relationships/slide" Target="slides/slide34.xml"/><Relationship Id="rId48" Type="http://schemas.openxmlformats.org/officeDocument/2006/relationships/slide" Target="slides/slide35.xml"/><Relationship Id="rId49" Type="http://schemas.openxmlformats.org/officeDocument/2006/relationships/slide" Target="slides/slide36.xml"/><Relationship Id="rId50" Type="http://schemas.openxmlformats.org/officeDocument/2006/relationships/slide" Target="slides/slide37.xml"/><Relationship Id="rId51" Type="http://schemas.openxmlformats.org/officeDocument/2006/relationships/slide" Target="slides/slide38.xml"/><Relationship Id="rId52" Type="http://schemas.openxmlformats.org/officeDocument/2006/relationships/slide" Target="slides/slide39.xml"/><Relationship Id="rId53" Type="http://schemas.openxmlformats.org/officeDocument/2006/relationships/slide" Target="slides/slide40.xml"/><Relationship Id="rId54" Type="http://schemas.openxmlformats.org/officeDocument/2006/relationships/slide" Target="slides/slide41.xml"/><Relationship Id="rId55" Type="http://schemas.openxmlformats.org/officeDocument/2006/relationships/slide" Target="slides/slide42.xml"/><Relationship Id="rId56" Type="http://schemas.openxmlformats.org/officeDocument/2006/relationships/slide" Target="slides/slide43.xml"/><Relationship Id="rId57" Type="http://schemas.openxmlformats.org/officeDocument/2006/relationships/slide" Target="slides/slide44.xml"/><Relationship Id="rId58" Type="http://schemas.openxmlformats.org/officeDocument/2006/relationships/slide" Target="slides/slide45.xml"/><Relationship Id="rId59" Type="http://schemas.openxmlformats.org/officeDocument/2006/relationships/slide" Target="slides/slide46.xml"/><Relationship Id="rId60" Type="http://schemas.openxmlformats.org/officeDocument/2006/relationships/slide" Target="slides/slide47.xml"/><Relationship Id="rId61" Type="http://schemas.openxmlformats.org/officeDocument/2006/relationships/slide" Target="slides/slide48.xml"/><Relationship Id="rId62" Type="http://schemas.openxmlformats.org/officeDocument/2006/relationships/slide" Target="slides/slide49.xml"/><Relationship Id="rId63" Type="http://schemas.openxmlformats.org/officeDocument/2006/relationships/slide" Target="slides/slide50.xml"/><Relationship Id="rId64" Type="http://schemas.openxmlformats.org/officeDocument/2006/relationships/slide" Target="slides/slide51.xml"/><Relationship Id="rId6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PH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PH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1E89D18-7B25-4A61-9C91-B21E895DFEE0}" type="slidenum"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PH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mysql.connector module uses the placeholder %s to escape values.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PH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957D87-E6BD-4605-B0D2-99E122078F0C}" type="slidenum">
              <a:rPr b="0" lang="en-PH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51</a:t>
            </a:fld>
            <a:endParaRPr b="0" lang="en-PH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Notice the statement: mydb.commit(). It is required to make the changes, otherwise no changes are made to the table.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PH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B98CB4-E1E2-402E-98A7-9B62DA430CE8}" type="slidenum">
              <a:rPr b="0" lang="en-PH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51</a:t>
            </a:fld>
            <a:endParaRPr b="0" lang="en-PH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21280" y="2578680"/>
            <a:ext cx="11154960" cy="376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C145F1-4994-478F-9807-8098B7929BA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PH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21280" y="2578680"/>
            <a:ext cx="11154960" cy="376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C240C9B8-4456-42E8-9502-5552371A6B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PH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CEF8DFA-D6AA-41B9-AC26-52C288BD91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PH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21280" y="2578680"/>
            <a:ext cx="11154960" cy="376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EAB847A-0775-4B36-896D-75276DD138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PH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21280" y="2578680"/>
            <a:ext cx="11154960" cy="376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AA8D08E-2D5C-4047-961A-CD2E77B21D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PH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21280" y="2578680"/>
            <a:ext cx="11154960" cy="376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70A9F63-586B-430D-BEC5-6CBA0B5EF4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PH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ubTitle"/>
          </p:nvPr>
        </p:nvSpPr>
        <p:spPr>
          <a:xfrm>
            <a:off x="521280" y="2578680"/>
            <a:ext cx="11154960" cy="376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8584A43-8B84-450B-AD21-EFCBF2BF41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PH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21280" y="2578680"/>
            <a:ext cx="11154960" cy="376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45A805E-A407-4247-9B87-866A5E7F11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PH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21280" y="2578680"/>
            <a:ext cx="11154960" cy="376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3FB0660-2A8E-4CD7-8B94-13628538DD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PH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7A15898-5F1D-4CC8-8D75-3ECCC361A9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PH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F875DDBF-4994-48D6-8425-5F6D103B430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PH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1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6" hidden="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2440" cy="148680"/>
          </a:xfrm>
          <a:custGeom>
            <a:avLst/>
            <a:gdLst>
              <a:gd name="textAreaLeft" fmla="*/ 0 w 11152440"/>
              <a:gd name="textAreaRight" fmla="*/ 11153160 w 11152440"/>
              <a:gd name="textAreaTop" fmla="*/ 0 h 148680"/>
              <a:gd name="textAreaBottom" fmla="*/ 149400 h 148680"/>
              <a:gd name="GluePoint1X" fmla="*/ 0 w 8085002"/>
              <a:gd name="GluePoint1Y" fmla="*/ 0 h 149279"/>
              <a:gd name="GluePoint2X" fmla="*/ 8085002 w 8085002"/>
              <a:gd name="GluePoint2Y" fmla="*/ 0 h 149279"/>
              <a:gd name="GluePoint3X" fmla="*/ 8085002 w 8085002"/>
              <a:gd name="GluePoint3Y" fmla="*/ 149279 h 149279"/>
              <a:gd name="GluePoint4X" fmla="*/ 0 w 8085002"/>
              <a:gd name="GluePoint4Y" fmla="*/ 149279 h 149279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rgbClr val="000000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dt" idx="1"/>
          </p:nvPr>
        </p:nvSpPr>
        <p:spPr>
          <a:xfrm>
            <a:off x="521280" y="6419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&lt;date/time&gt;</a:t>
            </a:r>
            <a:endParaRPr b="0" lang="en-PH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ftr" idx="2"/>
          </p:nvPr>
        </p:nvSpPr>
        <p:spPr>
          <a:xfrm>
            <a:off x="521280" y="10044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 idx="3"/>
          </p:nvPr>
        </p:nvSpPr>
        <p:spPr>
          <a:xfrm>
            <a:off x="11457360" y="641916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EF4AB98-48EE-4189-8BDD-FAEEFF0030EC}" type="slidenum"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&lt;number&gt;</a:t>
            </a:fld>
            <a:endParaRPr b="0" lang="en-PH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Freeform: Shap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2440" cy="148680"/>
          </a:xfrm>
          <a:custGeom>
            <a:avLst/>
            <a:gdLst>
              <a:gd name="textAreaLeft" fmla="*/ 0 w 11152440"/>
              <a:gd name="textAreaRight" fmla="*/ 11153160 w 11152440"/>
              <a:gd name="textAreaTop" fmla="*/ 0 h 148680"/>
              <a:gd name="textAreaBottom" fmla="*/ 149400 h 148680"/>
              <a:gd name="GluePoint1X" fmla="*/ 0 w 8085002"/>
              <a:gd name="GluePoint1Y" fmla="*/ 0 h 149279"/>
              <a:gd name="GluePoint2X" fmla="*/ 8085002 w 8085002"/>
              <a:gd name="GluePoint2Y" fmla="*/ 0 h 149279"/>
              <a:gd name="GluePoint3X" fmla="*/ 8085002 w 8085002"/>
              <a:gd name="GluePoint3Y" fmla="*/ 149279 h 149279"/>
              <a:gd name="GluePoint4X" fmla="*/ 0 w 8085002"/>
              <a:gd name="GluePoint4Y" fmla="*/ 149279 h 149279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rgbClr val="000000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63960" cy="121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title style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21280" y="2340720"/>
            <a:ext cx="5165640" cy="65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marL="432000" indent="-3240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en-US" sz="2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text styles</a:t>
            </a:r>
            <a:endParaRPr b="0" lang="en-PH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21280" y="3035880"/>
            <a:ext cx="5165640" cy="330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text styles</a:t>
            </a:r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Second level</a:t>
            </a:r>
            <a:endParaRPr b="0" lang="en-PH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Third level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Fourth level</a:t>
            </a:r>
            <a:endParaRPr b="0" lang="en-PH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Fifth level</a:t>
            </a:r>
            <a:endParaRPr b="0" lang="en-PH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519600" y="2340720"/>
            <a:ext cx="5165640" cy="65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text styles</a:t>
            </a:r>
            <a:endParaRPr b="0" lang="en-PH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519600" y="3035880"/>
            <a:ext cx="5165640" cy="330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text styles</a:t>
            </a:r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Second level</a:t>
            </a:r>
            <a:endParaRPr b="0" lang="en-PH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Third level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Fourth level</a:t>
            </a:r>
            <a:endParaRPr b="0" lang="en-PH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Fifth level</a:t>
            </a:r>
            <a:endParaRPr b="0" lang="en-PH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dt" idx="28"/>
          </p:nvPr>
        </p:nvSpPr>
        <p:spPr>
          <a:xfrm>
            <a:off x="521280" y="6419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&lt;date/time&gt;</a:t>
            </a:r>
            <a:endParaRPr b="0" lang="en-PH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ftr" idx="29"/>
          </p:nvPr>
        </p:nvSpPr>
        <p:spPr>
          <a:xfrm>
            <a:off x="521280" y="10044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PlaceHolder 8"/>
          <p:cNvSpPr>
            <a:spLocks noGrp="1"/>
          </p:cNvSpPr>
          <p:nvPr>
            <p:ph type="sldNum" idx="30"/>
          </p:nvPr>
        </p:nvSpPr>
        <p:spPr>
          <a:xfrm>
            <a:off x="11457360" y="641916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91F8043-12C5-4B1F-AE60-3D73FBAEB878}" type="slidenum"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&lt;number&gt;</a:t>
            </a:fld>
            <a:endParaRPr b="0" lang="en-PH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Freeform: Shap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2440" cy="148680"/>
          </a:xfrm>
          <a:custGeom>
            <a:avLst/>
            <a:gdLst>
              <a:gd name="textAreaLeft" fmla="*/ 0 w 11152440"/>
              <a:gd name="textAreaRight" fmla="*/ 11153160 w 11152440"/>
              <a:gd name="textAreaTop" fmla="*/ 0 h 148680"/>
              <a:gd name="textAreaBottom" fmla="*/ 149400 h 148680"/>
              <a:gd name="GluePoint1X" fmla="*/ 0 w 8085002"/>
              <a:gd name="GluePoint1Y" fmla="*/ 0 h 149279"/>
              <a:gd name="GluePoint2X" fmla="*/ 8085002 w 8085002"/>
              <a:gd name="GluePoint2Y" fmla="*/ 0 h 149279"/>
              <a:gd name="GluePoint3X" fmla="*/ 8085002 w 8085002"/>
              <a:gd name="GluePoint3Y" fmla="*/ 149279 h 149279"/>
              <a:gd name="GluePoint4X" fmla="*/ 0 w 8085002"/>
              <a:gd name="GluePoint4Y" fmla="*/ 149279 h 149279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rgbClr val="000000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title style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dt" idx="31"/>
          </p:nvPr>
        </p:nvSpPr>
        <p:spPr>
          <a:xfrm>
            <a:off x="521280" y="6419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&lt;date/time&gt;</a:t>
            </a:r>
            <a:endParaRPr b="0" lang="en-PH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32"/>
          </p:nvPr>
        </p:nvSpPr>
        <p:spPr>
          <a:xfrm>
            <a:off x="521280" y="10044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33"/>
          </p:nvPr>
        </p:nvSpPr>
        <p:spPr>
          <a:xfrm>
            <a:off x="11457360" y="641916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7104BDA-9A4B-4E6F-877E-39802FA9A646}" type="slidenum"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&lt;number&gt;</a:t>
            </a:fld>
            <a:endParaRPr b="0" lang="en-PH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2440" cy="148680"/>
          </a:xfrm>
          <a:custGeom>
            <a:avLst/>
            <a:gdLst>
              <a:gd name="textAreaLeft" fmla="*/ 0 w 11152440"/>
              <a:gd name="textAreaRight" fmla="*/ 11153160 w 11152440"/>
              <a:gd name="textAreaTop" fmla="*/ 0 h 148680"/>
              <a:gd name="textAreaBottom" fmla="*/ 149400 h 148680"/>
              <a:gd name="GluePoint1X" fmla="*/ 0 w 8085002"/>
              <a:gd name="GluePoint1Y" fmla="*/ 0 h 149279"/>
              <a:gd name="GluePoint2X" fmla="*/ 8085002 w 8085002"/>
              <a:gd name="GluePoint2Y" fmla="*/ 0 h 149279"/>
              <a:gd name="GluePoint3X" fmla="*/ 8085002 w 8085002"/>
              <a:gd name="GluePoint3Y" fmla="*/ 149279 h 149279"/>
              <a:gd name="GluePoint4X" fmla="*/ 0 w 8085002"/>
              <a:gd name="GluePoint4Y" fmla="*/ 149279 h 149279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rgbClr val="000000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5019480" cy="245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title style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519600" y="987480"/>
            <a:ext cx="5165640" cy="535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text styles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Second level</a:t>
            </a:r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Third level</a:t>
            </a:r>
            <a:endParaRPr b="0" lang="en-PH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Fourth level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Fifth level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21280" y="3575160"/>
            <a:ext cx="5019480" cy="276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text styles</a:t>
            </a:r>
            <a:endParaRPr b="0" lang="en-PH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4"/>
          </p:nvPr>
        </p:nvSpPr>
        <p:spPr>
          <a:xfrm>
            <a:off x="521280" y="6419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&lt;date/time&gt;</a:t>
            </a:r>
            <a:endParaRPr b="0" lang="en-PH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 idx="5"/>
          </p:nvPr>
        </p:nvSpPr>
        <p:spPr>
          <a:xfrm>
            <a:off x="521280" y="10044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sldNum" idx="6"/>
          </p:nvPr>
        </p:nvSpPr>
        <p:spPr>
          <a:xfrm>
            <a:off x="11457360" y="641916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0A8E3BE-63E4-4D85-90B3-4C107D99862E}" type="slidenum"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&lt;number&gt;</a:t>
            </a:fld>
            <a:endParaRPr b="0" lang="en-PH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2440" cy="148680"/>
          </a:xfrm>
          <a:custGeom>
            <a:avLst/>
            <a:gdLst>
              <a:gd name="textAreaLeft" fmla="*/ 0 w 11152440"/>
              <a:gd name="textAreaRight" fmla="*/ 11153160 w 11152440"/>
              <a:gd name="textAreaTop" fmla="*/ 0 h 148680"/>
              <a:gd name="textAreaBottom" fmla="*/ 149400 h 148680"/>
              <a:gd name="GluePoint1X" fmla="*/ 0 w 8085002"/>
              <a:gd name="GluePoint1Y" fmla="*/ 0 h 149279"/>
              <a:gd name="GluePoint2X" fmla="*/ 8085002 w 8085002"/>
              <a:gd name="GluePoint2Y" fmla="*/ 0 h 149279"/>
              <a:gd name="GluePoint3X" fmla="*/ 8085002 w 8085002"/>
              <a:gd name="GluePoint3Y" fmla="*/ 149279 h 149279"/>
              <a:gd name="GluePoint4X" fmla="*/ 0 w 8085002"/>
              <a:gd name="GluePoint4Y" fmla="*/ 149279 h 149279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rgbClr val="000000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5019480" cy="245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title style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519600" y="987480"/>
            <a:ext cx="5165640" cy="535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the outline text format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Second Outline Level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Third Outline Level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Fourth Outline Level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Fifth Outline Level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Sixth Outline Level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Seventh Outline Level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21280" y="3575160"/>
            <a:ext cx="5019480" cy="276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text styles</a:t>
            </a:r>
            <a:endParaRPr b="0" lang="en-PH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dt" idx="7"/>
          </p:nvPr>
        </p:nvSpPr>
        <p:spPr>
          <a:xfrm>
            <a:off x="521280" y="6419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&lt;date/time&gt;</a:t>
            </a:r>
            <a:endParaRPr b="0" lang="en-PH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ftr" idx="8"/>
          </p:nvPr>
        </p:nvSpPr>
        <p:spPr>
          <a:xfrm>
            <a:off x="521280" y="10044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6"/>
          <p:cNvSpPr>
            <a:spLocks noGrp="1"/>
          </p:cNvSpPr>
          <p:nvPr>
            <p:ph type="sldNum" idx="9"/>
          </p:nvPr>
        </p:nvSpPr>
        <p:spPr>
          <a:xfrm>
            <a:off x="11457360" y="641916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5BEA6AC-C705-4861-8600-4CFE0A3F05D9}" type="slidenum"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&lt;number&gt;</a:t>
            </a:fld>
            <a:endParaRPr b="0" lang="en-PH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2440" cy="148680"/>
          </a:xfrm>
          <a:custGeom>
            <a:avLst/>
            <a:gdLst>
              <a:gd name="textAreaLeft" fmla="*/ 0 w 11152440"/>
              <a:gd name="textAreaRight" fmla="*/ 11153160 w 11152440"/>
              <a:gd name="textAreaTop" fmla="*/ 0 h 148680"/>
              <a:gd name="textAreaBottom" fmla="*/ 149400 h 148680"/>
              <a:gd name="GluePoint1X" fmla="*/ 0 w 8085002"/>
              <a:gd name="GluePoint1Y" fmla="*/ 0 h 149279"/>
              <a:gd name="GluePoint2X" fmla="*/ 8085002 w 8085002"/>
              <a:gd name="GluePoint2Y" fmla="*/ 0 h 149279"/>
              <a:gd name="GluePoint3X" fmla="*/ 8085002 w 8085002"/>
              <a:gd name="GluePoint3Y" fmla="*/ 149279 h 149279"/>
              <a:gd name="GluePoint4X" fmla="*/ 0 w 8085002"/>
              <a:gd name="GluePoint4Y" fmla="*/ 149279 h 149279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rgbClr val="000000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27" name="Freeform: Shap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6210000"/>
            <a:ext cx="11154960" cy="45000"/>
          </a:xfrm>
          <a:custGeom>
            <a:avLst/>
            <a:gdLst>
              <a:gd name="textAreaLeft" fmla="*/ 0 w 11154960"/>
              <a:gd name="textAreaRight" fmla="*/ 11155680 w 11154960"/>
              <a:gd name="textAreaTop" fmla="*/ 0 h 45000"/>
              <a:gd name="textAreaBottom" fmla="*/ 45720 h 45000"/>
              <a:gd name="GluePoint1X" fmla="*/ 0 w 8715708"/>
              <a:gd name="GluePoint1Y" fmla="*/ 0 h 45719"/>
              <a:gd name="GluePoint2X" fmla="*/ 3694525 w 8715708"/>
              <a:gd name="GluePoint2Y" fmla="*/ 0 h 45719"/>
              <a:gd name="GluePoint3X" fmla="*/ 5021183 w 8715708"/>
              <a:gd name="GluePoint3Y" fmla="*/ 0 h 45719"/>
              <a:gd name="GluePoint4X" fmla="*/ 8715708 w 8715708"/>
              <a:gd name="GluePoint4Y" fmla="*/ 0 h 45719"/>
              <a:gd name="GluePoint5X" fmla="*/ 8715708 w 8715708"/>
              <a:gd name="GluePoint5Y" fmla="*/ 45719 h 45719"/>
              <a:gd name="GluePoint6X" fmla="*/ 5021183 w 8715708"/>
              <a:gd name="GluePoint6Y" fmla="*/ 45719 h 45719"/>
              <a:gd name="GluePoint7X" fmla="*/ 3694525 w 8715708"/>
              <a:gd name="GluePoint7Y" fmla="*/ 45719 h 45719"/>
              <a:gd name="GluePoint8X" fmla="*/ 0 w 8715708"/>
              <a:gd name="GluePoint8Y" fmla="*/ 45719 h 45719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  <a:cxn ang="0">
                <a:pos x="GluePoint5X" y="GluePoint5Y"/>
              </a:cxn>
              <a:cxn ang="0">
                <a:pos x="GluePoint6X" y="GluePoint6Y"/>
              </a:cxn>
              <a:cxn ang="0">
                <a:pos x="GluePoint7X" y="GluePoint7Y"/>
              </a:cxn>
              <a:cxn ang="0">
                <a:pos x="GluePoint8X" y="GluePoint8Y"/>
              </a:cxn>
            </a:cxnLst>
            <a:rect l="textAreaLeft" t="textAreaTop" r="textAreaRight" b="textAreaBottom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rgbClr val="000000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20" bIns="72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342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7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title style</a:t>
            </a:r>
            <a:endParaRPr b="0" lang="en-PH" sz="7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dt" idx="10"/>
          </p:nvPr>
        </p:nvSpPr>
        <p:spPr>
          <a:xfrm>
            <a:off x="521280" y="6419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&lt;date/time&gt;</a:t>
            </a:r>
            <a:endParaRPr b="0" lang="en-PH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ftr" idx="11"/>
          </p:nvPr>
        </p:nvSpPr>
        <p:spPr>
          <a:xfrm>
            <a:off x="521280" y="10044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sldNum" idx="12"/>
          </p:nvPr>
        </p:nvSpPr>
        <p:spPr>
          <a:xfrm>
            <a:off x="11457360" y="641916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17DF375-8E19-4932-9A4F-881F2A6A5D64}" type="slidenum"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&lt;number&gt;</a:t>
            </a:fld>
            <a:endParaRPr b="0" lang="en-PH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the outline text format</a:t>
            </a:r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Second Outline Level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Third Outline Level</a:t>
            </a:r>
            <a:endParaRPr b="0" lang="en-PH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Fourth Outline Level</a:t>
            </a:r>
            <a:endParaRPr b="0" lang="en-PH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Fifth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Sixth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Seventh Outline Level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2440" cy="148680"/>
          </a:xfrm>
          <a:custGeom>
            <a:avLst/>
            <a:gdLst>
              <a:gd name="textAreaLeft" fmla="*/ 0 w 11152440"/>
              <a:gd name="textAreaRight" fmla="*/ 11153160 w 11152440"/>
              <a:gd name="textAreaTop" fmla="*/ 0 h 148680"/>
              <a:gd name="textAreaBottom" fmla="*/ 149400 h 148680"/>
              <a:gd name="GluePoint1X" fmla="*/ 0 w 8085002"/>
              <a:gd name="GluePoint1Y" fmla="*/ 0 h 149279"/>
              <a:gd name="GluePoint2X" fmla="*/ 8085002 w 8085002"/>
              <a:gd name="GluePoint2Y" fmla="*/ 0 h 149279"/>
              <a:gd name="GluePoint3X" fmla="*/ 8085002 w 8085002"/>
              <a:gd name="GluePoint3Y" fmla="*/ 149279 h 149279"/>
              <a:gd name="GluePoint4X" fmla="*/ 0 w 8085002"/>
              <a:gd name="GluePoint4Y" fmla="*/ 149279 h 149279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rgbClr val="000000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title style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21280" y="2578680"/>
            <a:ext cx="11154960" cy="376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text styles</a:t>
            </a:r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Second level</a:t>
            </a:r>
            <a:endParaRPr b="0" lang="en-PH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Third level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Fourth level</a:t>
            </a:r>
            <a:endParaRPr b="0" lang="en-PH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Fifth level</a:t>
            </a:r>
            <a:endParaRPr b="0" lang="en-PH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13"/>
          </p:nvPr>
        </p:nvSpPr>
        <p:spPr>
          <a:xfrm>
            <a:off x="521280" y="6419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&lt;date/time&gt;</a:t>
            </a:r>
            <a:endParaRPr b="0" lang="en-PH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 idx="14"/>
          </p:nvPr>
        </p:nvSpPr>
        <p:spPr>
          <a:xfrm>
            <a:off x="521280" y="10044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 idx="15"/>
          </p:nvPr>
        </p:nvSpPr>
        <p:spPr>
          <a:xfrm>
            <a:off x="11457360" y="641916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DCCDD69-019A-4112-AA84-732D723ADB6B}" type="slidenum"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&lt;number&gt;</a:t>
            </a:fld>
            <a:endParaRPr b="0" lang="en-PH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: Shape 6" hidden="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2440" cy="148680"/>
          </a:xfrm>
          <a:custGeom>
            <a:avLst/>
            <a:gdLst>
              <a:gd name="textAreaLeft" fmla="*/ 0 w 11152440"/>
              <a:gd name="textAreaRight" fmla="*/ 11153160 w 11152440"/>
              <a:gd name="textAreaTop" fmla="*/ 0 h 148680"/>
              <a:gd name="textAreaBottom" fmla="*/ 149400 h 148680"/>
              <a:gd name="GluePoint1X" fmla="*/ 0 w 8085002"/>
              <a:gd name="GluePoint1Y" fmla="*/ 0 h 149279"/>
              <a:gd name="GluePoint2X" fmla="*/ 8085002 w 8085002"/>
              <a:gd name="GluePoint2Y" fmla="*/ 0 h 149279"/>
              <a:gd name="GluePoint3X" fmla="*/ 8085002 w 8085002"/>
              <a:gd name="GluePoint3Y" fmla="*/ 149279 h 149279"/>
              <a:gd name="GluePoint4X" fmla="*/ 0 w 8085002"/>
              <a:gd name="GluePoint4Y" fmla="*/ 149279 h 149279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rgbClr val="000000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659440" y="978480"/>
            <a:ext cx="2550600" cy="5366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title style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21280" y="978480"/>
            <a:ext cx="8009280" cy="5366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text styles</a:t>
            </a:r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Second level</a:t>
            </a:r>
            <a:endParaRPr b="0" lang="en-PH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Third level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Fourth level</a:t>
            </a:r>
            <a:endParaRPr b="0" lang="en-PH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Fifth level</a:t>
            </a:r>
            <a:endParaRPr b="0" lang="en-PH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16"/>
          </p:nvPr>
        </p:nvSpPr>
        <p:spPr>
          <a:xfrm>
            <a:off x="521280" y="6419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&lt;date/time&gt;</a:t>
            </a:r>
            <a:endParaRPr b="0" lang="en-PH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17"/>
          </p:nvPr>
        </p:nvSpPr>
        <p:spPr>
          <a:xfrm>
            <a:off x="521280" y="10044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18"/>
          </p:nvPr>
        </p:nvSpPr>
        <p:spPr>
          <a:xfrm>
            <a:off x="11457360" y="641916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4AC0695-283F-45D4-9AB5-CBECF6F48640}" type="slidenum"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&lt;number&gt;</a:t>
            </a:fld>
            <a:endParaRPr b="0" lang="en-PH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Rectangle 6"/>
          <p:cNvSpPr/>
          <p:nvPr/>
        </p:nvSpPr>
        <p:spPr>
          <a:xfrm rot="5400000">
            <a:off x="8937000" y="3584880"/>
            <a:ext cx="5325120" cy="148680"/>
          </a:xfrm>
          <a:prstGeom prst="rect">
            <a:avLst/>
          </a:prstGeom>
          <a:solidFill>
            <a:srgbClr val="000000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: Shap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2440" cy="148680"/>
          </a:xfrm>
          <a:custGeom>
            <a:avLst/>
            <a:gdLst>
              <a:gd name="textAreaLeft" fmla="*/ 0 w 11152440"/>
              <a:gd name="textAreaRight" fmla="*/ 11153160 w 11152440"/>
              <a:gd name="textAreaTop" fmla="*/ 0 h 148680"/>
              <a:gd name="textAreaBottom" fmla="*/ 149400 h 148680"/>
              <a:gd name="GluePoint1X" fmla="*/ 0 w 8085002"/>
              <a:gd name="GluePoint1Y" fmla="*/ 0 h 149279"/>
              <a:gd name="GluePoint2X" fmla="*/ 8085002 w 8085002"/>
              <a:gd name="GluePoint2Y" fmla="*/ 0 h 149279"/>
              <a:gd name="GluePoint3X" fmla="*/ 8085002 w 8085002"/>
              <a:gd name="GluePoint3Y" fmla="*/ 149279 h 149279"/>
              <a:gd name="GluePoint4X" fmla="*/ 0 w 8085002"/>
              <a:gd name="GluePoint4Y" fmla="*/ 149279 h 149279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rgbClr val="000000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title style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21280" y="2578680"/>
            <a:ext cx="11154960" cy="376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text styles</a:t>
            </a:r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Second level</a:t>
            </a:r>
            <a:endParaRPr b="0" lang="en-PH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Third level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Fourth level</a:t>
            </a:r>
            <a:endParaRPr b="0" lang="en-PH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Fifth level</a:t>
            </a:r>
            <a:endParaRPr b="0" lang="en-PH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19"/>
          </p:nvPr>
        </p:nvSpPr>
        <p:spPr>
          <a:xfrm>
            <a:off x="521280" y="6419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&lt;date/time&gt;</a:t>
            </a:r>
            <a:endParaRPr b="0" lang="en-PH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ftr" idx="20"/>
          </p:nvPr>
        </p:nvSpPr>
        <p:spPr>
          <a:xfrm>
            <a:off x="521280" y="10044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sldNum" idx="21"/>
          </p:nvPr>
        </p:nvSpPr>
        <p:spPr>
          <a:xfrm>
            <a:off x="11457360" y="641916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57622E3-6CE5-4967-9DDE-4ECEE1DE8E30}" type="slidenum"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&lt;number&gt;</a:t>
            </a:fld>
            <a:endParaRPr b="0" lang="en-PH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: Shape 6" hidden="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2440" cy="148680"/>
          </a:xfrm>
          <a:custGeom>
            <a:avLst/>
            <a:gdLst>
              <a:gd name="textAreaLeft" fmla="*/ 0 w 11152440"/>
              <a:gd name="textAreaRight" fmla="*/ 11153160 w 11152440"/>
              <a:gd name="textAreaTop" fmla="*/ 0 h 148680"/>
              <a:gd name="textAreaBottom" fmla="*/ 149400 h 148680"/>
              <a:gd name="GluePoint1X" fmla="*/ 0 w 8085002"/>
              <a:gd name="GluePoint1Y" fmla="*/ 0 h 149279"/>
              <a:gd name="GluePoint2X" fmla="*/ 8085002 w 8085002"/>
              <a:gd name="GluePoint2Y" fmla="*/ 0 h 149279"/>
              <a:gd name="GluePoint3X" fmla="*/ 8085002 w 8085002"/>
              <a:gd name="GluePoint3Y" fmla="*/ 149279 h 149279"/>
              <a:gd name="GluePoint4X" fmla="*/ 0 w 8085002"/>
              <a:gd name="GluePoint4Y" fmla="*/ 149279 h 149279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rgbClr val="000000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5019480" cy="428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title style</a:t>
            </a:r>
            <a:endParaRPr b="0" lang="en-PH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21280" y="5266800"/>
            <a:ext cx="5019480" cy="108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marL="432000" indent="-3240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i="1" lang="en-US" sz="2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Bierstadt"/>
              </a:rPr>
              <a:t>Click to edit Master text styles</a:t>
            </a:r>
            <a:endParaRPr b="0" lang="en-PH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dt" idx="22"/>
          </p:nvPr>
        </p:nvSpPr>
        <p:spPr>
          <a:xfrm>
            <a:off x="521280" y="6419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&lt;date/time&gt;</a:t>
            </a:r>
            <a:endParaRPr b="0" lang="en-PH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ftr" idx="23"/>
          </p:nvPr>
        </p:nvSpPr>
        <p:spPr>
          <a:xfrm>
            <a:off x="521280" y="10044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sldNum" idx="24"/>
          </p:nvPr>
        </p:nvSpPr>
        <p:spPr>
          <a:xfrm>
            <a:off x="11457360" y="641916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87C4D65-7120-41C9-8E97-AEA40DE72EC2}" type="slidenum"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&lt;number&gt;</a:t>
            </a:fld>
            <a:endParaRPr b="0" lang="en-PH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Rectangle 6"/>
          <p:cNvSpPr/>
          <p:nvPr/>
        </p:nvSpPr>
        <p:spPr>
          <a:xfrm>
            <a:off x="518040" y="507960"/>
            <a:ext cx="5020560" cy="148680"/>
          </a:xfrm>
          <a:prstGeom prst="rect">
            <a:avLst/>
          </a:prstGeom>
          <a:solidFill>
            <a:srgbClr val="000000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: Shap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11152440" cy="148680"/>
          </a:xfrm>
          <a:custGeom>
            <a:avLst/>
            <a:gdLst>
              <a:gd name="textAreaLeft" fmla="*/ 0 w 11152440"/>
              <a:gd name="textAreaRight" fmla="*/ 11153160 w 11152440"/>
              <a:gd name="textAreaTop" fmla="*/ 0 h 148680"/>
              <a:gd name="textAreaBottom" fmla="*/ 149400 h 148680"/>
              <a:gd name="GluePoint1X" fmla="*/ 0 w 8085002"/>
              <a:gd name="GluePoint1Y" fmla="*/ 0 h 149279"/>
              <a:gd name="GluePoint2X" fmla="*/ 8085002 w 8085002"/>
              <a:gd name="GluePoint2Y" fmla="*/ 0 h 149279"/>
              <a:gd name="GluePoint3X" fmla="*/ 8085002 w 8085002"/>
              <a:gd name="GluePoint3Y" fmla="*/ 149279 h 149279"/>
              <a:gd name="GluePoint4X" fmla="*/ 0 w 8085002"/>
              <a:gd name="GluePoint4Y" fmla="*/ 149279 h 149279"/>
            </a:gdLst>
            <a:ahLst/>
            <a:cxnLst>
              <a:cxn ang="0">
                <a:pos x="GluePoint1X" y="GluePoint1Y"/>
              </a:cxn>
              <a:cxn ang="0">
                <a:pos x="GluePoint2X" y="GluePoint2Y"/>
              </a:cxn>
              <a:cxn ang="0">
                <a:pos x="GluePoint3X" y="GluePoint3Y"/>
              </a:cxn>
              <a:cxn ang="0">
                <a:pos x="GluePoint4X" y="GluePoint4Y"/>
              </a:cxn>
            </a:cxnLst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rgbClr val="000000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title style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21280" y="2578680"/>
            <a:ext cx="5165640" cy="376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text styles</a:t>
            </a:r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Second level</a:t>
            </a:r>
            <a:endParaRPr b="0" lang="en-PH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Third level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Fourth level</a:t>
            </a:r>
            <a:endParaRPr b="0" lang="en-PH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Fifth level</a:t>
            </a:r>
            <a:endParaRPr b="0" lang="en-PH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6519600" y="2578680"/>
            <a:ext cx="5165640" cy="376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Click to edit Master text styles</a:t>
            </a:r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Second level</a:t>
            </a:r>
            <a:endParaRPr b="0" lang="en-PH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Third level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Fourth level</a:t>
            </a:r>
            <a:endParaRPr b="0" lang="en-PH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Fifth level</a:t>
            </a:r>
            <a:endParaRPr b="0" lang="en-PH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dt" idx="25"/>
          </p:nvPr>
        </p:nvSpPr>
        <p:spPr>
          <a:xfrm>
            <a:off x="521280" y="641916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&lt;date/time&gt;</a:t>
            </a:r>
            <a:endParaRPr b="0" lang="en-PH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ftr" idx="26"/>
          </p:nvPr>
        </p:nvSpPr>
        <p:spPr>
          <a:xfrm>
            <a:off x="521280" y="10044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sldNum" idx="27"/>
          </p:nvPr>
        </p:nvSpPr>
        <p:spPr>
          <a:xfrm>
            <a:off x="11457360" y="6419160"/>
            <a:ext cx="6393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2DD1083-E994-4274-96D3-B65172258A32}" type="slidenum">
              <a:rPr b="0" lang="en-US" sz="9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&lt;number&gt;</a:t>
            </a:fld>
            <a:endParaRPr b="0" lang="en-PH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pypi.org/project/pip/" TargetMode="External"/><Relationship Id="rId2" Type="http://schemas.openxmlformats.org/officeDocument/2006/relationships/slideLayout" Target="../slideLayouts/slideLayout10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pypi.org/" TargetMode="Externa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0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9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9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pic>
        <p:nvPicPr>
          <p:cNvPr id="98" name="Picture 3" descr="101010 data lines to infinity"/>
          <p:cNvPicPr/>
          <p:nvPr/>
        </p:nvPicPr>
        <p:blipFill>
          <a:blip r:embed="rId1">
            <a:alphaModFix amt="40000"/>
          </a:blip>
          <a:srcRect l="0" t="13056" r="-2" b="-3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241600" cy="244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5600" strike="noStrike" u="none">
                <a:solidFill>
                  <a:srgbClr val="ffffff"/>
                </a:solidFill>
                <a:effectLst/>
                <a:uFillTx/>
                <a:latin typeface="Bierstadt"/>
              </a:rPr>
              <a:t>Event Driven Programming - Python</a:t>
            </a:r>
            <a:endParaRPr b="0" lang="en-PH" sz="5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6652440" y="4017960"/>
            <a:ext cx="5040000" cy="182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trike="noStrike" u="none">
                <a:solidFill>
                  <a:srgbClr val="ffffff"/>
                </a:solidFill>
                <a:effectLst/>
                <a:uFillTx/>
                <a:latin typeface="Bierstadt"/>
              </a:rPr>
              <a:t>Joseph Darwin Co</a:t>
            </a:r>
            <a:endParaRPr b="0" lang="en-PH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8040" y="507960"/>
            <a:ext cx="5020560" cy="148680"/>
          </a:xfrm>
          <a:prstGeom prst="rect">
            <a:avLst/>
          </a:prstGeom>
          <a:solidFill>
            <a:srgbClr val="ffffff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  <p:sp>
        <p:nvSpPr>
          <p:cNvPr id="102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0" y="6210000"/>
            <a:ext cx="5020560" cy="45000"/>
          </a:xfrm>
          <a:prstGeom prst="rect">
            <a:avLst/>
          </a:prstGeom>
          <a:solidFill>
            <a:srgbClr val="ffffff"/>
          </a:solidFill>
          <a:ln w="1908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720" bIns="720" anchor="ctr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Bierstad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Add Properties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21280" y="1807200"/>
            <a:ext cx="11154960" cy="490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In the example below, the year 2013 should be a variable, and passed into the Student class when creating student objects. To do so, add another parameter in the __init__() function: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class Student(Person):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  def __init__(self, fname, lname, year):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    super().__init__(fname, lname)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    self.graduationyear = year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x = Student(“Joseph Darwin", “Co", 2013)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Add Methods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21280" y="1647360"/>
            <a:ext cx="11587680" cy="511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class Student(Person):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  def __init__(self, fname, lname, year):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    super().__init__(fname, lname)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    self.graduationyear = year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def welcome(self):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    print("Welcome", self.firstname, self.lastname, "to the class of", self.graduationyear)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Python Iterators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21280" y="1713240"/>
            <a:ext cx="11154960" cy="463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An iterator is an object that contains a countable number of values.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An iterator is an object that can be iterated upon, meaning that you can traverse through all the values.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Technically, in Python, an iterator is an object which implements the iterator protocol, which consist of the methods __iter__() and __next__().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Iterator vs Iterable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21280" y="2578680"/>
            <a:ext cx="11154960" cy="376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Lists, tuples, dictionaries, and sets are all iterable objects. They are iterable containers which you can get an iterator from. </a:t>
            </a:r>
            <a:endParaRPr b="0" lang="en-PH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All these objects have a iter() method which is used to get an iterator:</a:t>
            </a:r>
            <a:endParaRPr b="0" lang="en-PH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Iterator vs Iterable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521280" y="2578680"/>
            <a:ext cx="11154960" cy="376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mytuple = (“Eudora", “Nana", “Valir") 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myit = iter(mytuple) 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print(next(myit)) 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print(next(myit)) 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print(next(myit))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Even strings are iterable objects, and can return an iterator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21280" y="2371680"/>
            <a:ext cx="11154960" cy="438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mystr = “Xavier"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myit = iter(mystr)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print(next(myit))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print(next(myit))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print(next(myit))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print(next(myit))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print(next(myit))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print(next(myit))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Looping Through an Iterator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21280" y="2578680"/>
            <a:ext cx="11154960" cy="376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We can also use a for loop to iterate through an iterable object.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mytuple = (“Cecilion", “Kagura", “Vale")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for x in mytuple: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  print(x)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Create an Iterator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21280" y="1713240"/>
            <a:ext cx="11154960" cy="463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To create an object/class as an iterator you have to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implement the methods __iter__() and __next__() to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your object.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The __iter__() method acts similar, you can do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operations (initializing etc.), but must always return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the iterator object itself.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The __next__() method also allows you to do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operations, and must return the next item in the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sequence.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74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StopIteration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21280" y="1860120"/>
            <a:ext cx="6702840" cy="448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To prevent the iteration from going on forever, 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we can use the StopIteration statement.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In the __next__() method, we can add a terminating condition 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to raise an error if the iteration is done a specified number of times: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8" name="Picture 3" descr="A screenshot of a computer program&#10;&#10;AI-generated content may be incorrect."/>
          <p:cNvPicPr/>
          <p:nvPr/>
        </p:nvPicPr>
        <p:blipFill>
          <a:blip r:embed="rId1"/>
          <a:stretch/>
        </p:blipFill>
        <p:spPr>
          <a:xfrm>
            <a:off x="7237800" y="521280"/>
            <a:ext cx="4941720" cy="6260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5019480" cy="428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PIP</a:t>
            </a:r>
            <a:endParaRPr b="0" lang="en-PH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21280" y="5266800"/>
            <a:ext cx="5019480" cy="108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Bierstadt"/>
              </a:rPr>
              <a:t>What is PIP?</a:t>
            </a:r>
            <a:endParaRPr b="0" lang="en-PH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1" name="Picture 5" descr="A person in a white shirt&#10;&#10;AI-generated content may be incorrect."/>
          <p:cNvPicPr/>
          <p:nvPr/>
        </p:nvPicPr>
        <p:blipFill>
          <a:blip r:embed="rId1"/>
          <a:stretch/>
        </p:blipFill>
        <p:spPr>
          <a:xfrm>
            <a:off x="6092640" y="0"/>
            <a:ext cx="6102000" cy="6857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Inheritance</a:t>
            </a:r>
            <a:endParaRPr b="0" lang="en-PH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21280" y="2578680"/>
            <a:ext cx="11154960" cy="376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Inheritance allows us to define a class that inherits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all the methods and properties from another class. 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Parent class is the class being inherited from, also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called base class. 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Child class is the class that inherits from another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class, also called derived class.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What is PIP?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521280" y="2578680"/>
            <a:ext cx="11154960" cy="376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PIP is a package manager for Python packages, or modules if you like.</a:t>
            </a:r>
            <a:endParaRPr b="0" lang="en-PH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Note: If you have Python version 3.4 or later, PIP is included by default.</a:t>
            </a:r>
            <a:endParaRPr b="0" lang="en-PH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What is a Package?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21280" y="2578680"/>
            <a:ext cx="11154960" cy="376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85840" indent="-28584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A package contains all the files you need for a module.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Modules are Python code libraries you can include in your project.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Check if PIP is Installed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Launch CMD and type pip --version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Install PIP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521280" y="1585440"/>
            <a:ext cx="11154960" cy="513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If you do not have PIP installed, you can download and install it from this page: </a:t>
            </a:r>
            <a:r>
              <a:rPr b="0" lang="en-US" sz="2800" strike="noStrike" u="sng">
                <a:solidFill>
                  <a:schemeClr val="dk1"/>
                </a:solidFill>
                <a:effectLst/>
                <a:uFillTx/>
                <a:latin typeface="Bierstadt"/>
                <a:ea typeface="Bierstadt"/>
                <a:hlinkClick r:id="rId1"/>
              </a:rPr>
              <a:t>https://pypi.org/project/pip/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Download and Test a Package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Open the command line interface and tell PIP to download the package you want.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Navigate your command line to the location of Python's script directory, and type the following: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python -m pip install mysql-connector-python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 #to test type below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import mysql.connector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#You know the next topic by now. =)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850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Find Packages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521280" y="1967040"/>
            <a:ext cx="11154960" cy="437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Find more packages at 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sng">
                <a:solidFill>
                  <a:schemeClr val="dk1"/>
                </a:solidFill>
                <a:effectLst/>
                <a:uFillTx/>
                <a:latin typeface="Bierstadt"/>
                <a:hlinkClick r:id="rId1"/>
              </a:rPr>
              <a:t>https://pypi.org/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0" name="Picture 3" descr="A collage of people&amp;#39;s faces&#10;&#10;AI-generated content may be incorrect."/>
          <p:cNvPicPr/>
          <p:nvPr/>
        </p:nvPicPr>
        <p:blipFill>
          <a:blip r:embed="rId2"/>
          <a:stretch/>
        </p:blipFill>
        <p:spPr>
          <a:xfrm>
            <a:off x="6005880" y="852840"/>
            <a:ext cx="5668560" cy="5928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Python MySQL - Create Connection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521280" y="1910520"/>
            <a:ext cx="11154960" cy="44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import mysql.connector</a:t>
            </a:r>
            <a:br>
              <a:rPr sz="2800"/>
            </a:br>
            <a:br>
              <a:rPr sz="2800"/>
            </a:b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mydb = mysql.connector.connect(</a:t>
            </a:r>
            <a:br>
              <a:rPr sz="2800"/>
            </a:b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host="localhost",</a:t>
            </a:r>
            <a:br>
              <a:rPr sz="2800"/>
            </a:b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user="yourusername",</a:t>
            </a:r>
            <a:br>
              <a:rPr sz="2800"/>
            </a:b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password="yourpassword"</a:t>
            </a:r>
            <a:br>
              <a:rPr sz="2800"/>
            </a:b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)</a:t>
            </a:r>
            <a:br>
              <a:rPr sz="2800"/>
            </a:br>
            <a:br>
              <a:rPr sz="2800"/>
            </a:b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print(mydb)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Creating a Database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521280" y="1884960"/>
            <a:ext cx="11154960" cy="44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import mysql.connector</a:t>
            </a:r>
            <a:br>
              <a:rPr sz="2400"/>
            </a:b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mydb = mysql.connector.connect(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host="localhost",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 user="yourusername",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password="yourpassword"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)</a:t>
            </a:r>
            <a:br>
              <a:rPr sz="2400"/>
            </a:b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 = mydb.cursor()</a:t>
            </a:r>
            <a:br>
              <a:rPr sz="2400"/>
            </a:b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mycursor.execute("CREATE DATABASE mydatabase")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Check if Database Exists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21280" y="1854360"/>
            <a:ext cx="11154960" cy="490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import mysql.connector</a:t>
            </a:r>
            <a:br>
              <a:rPr sz="2000"/>
            </a:b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mydb = mysql.connector.connect(</a:t>
            </a: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host="localhost",</a:t>
            </a: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 user="yourusername",</a:t>
            </a: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password="yourpassword"</a:t>
            </a: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)</a:t>
            </a:r>
            <a:br>
              <a:rPr sz="2000"/>
            </a:b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 = mydb.cursor()</a:t>
            </a:r>
            <a:br>
              <a:rPr sz="2000"/>
            </a:b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mycursor.execute("SHOW DATABASES")</a:t>
            </a:r>
            <a:br>
              <a:rPr sz="2000"/>
            </a:b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for x in mycursor:</a:t>
            </a: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 print(x)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Check if Database Exists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21280" y="2578680"/>
            <a:ext cx="11154960" cy="376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import mysql.connector</a:t>
            </a:r>
            <a:br>
              <a:rPr sz="1800"/>
            </a:b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mydb = mysql.connector.connect(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host="localhost",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 user="yourusername",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password="yourpassword",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 database="mydatabase"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)</a:t>
            </a:r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73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Creating a Table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170280" y="1594080"/>
            <a:ext cx="11917080" cy="526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import mysql.connector</a:t>
            </a:r>
            <a:br>
              <a:rPr sz="2400"/>
            </a:b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mydb = mysql.connector.connect(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host="localhost",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 user="yourusername",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password="yourpassword",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database="mydatabase"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)</a:t>
            </a:r>
            <a:br>
              <a:rPr sz="2400"/>
            </a:b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 = mydb.cursor()</a:t>
            </a:r>
            <a:br>
              <a:rPr sz="2400"/>
            </a:b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mycursor.execute("CREATE TABLE customers (name VARCHAR(255), address VARCHAR(255))")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Check if Table Exists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521280" y="1713240"/>
            <a:ext cx="11154960" cy="500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import mysql.connector</a:t>
            </a:r>
            <a:br>
              <a:rPr sz="2000"/>
            </a:b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mydb = mysql.connector.connect(</a:t>
            </a: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host="localhost",</a:t>
            </a: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 user="yourusername",</a:t>
            </a: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password="yourpassword",</a:t>
            </a: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database="mydatabase"</a:t>
            </a: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)</a:t>
            </a:r>
            <a:br>
              <a:rPr sz="2000"/>
            </a:b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 = mydb.cursor()</a:t>
            </a:r>
            <a:br>
              <a:rPr sz="2000"/>
            </a:b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mycursor.execute("SHOW TABLES")</a:t>
            </a:r>
            <a:br>
              <a:rPr sz="2000"/>
            </a:b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for x in mycursor:</a:t>
            </a: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 print(x)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Create a Parent Class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21280" y="2014560"/>
            <a:ext cx="11154960" cy="376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Any class can be a parent class, so the syntax is the same as creating any other class.</a:t>
            </a:r>
            <a:endParaRPr b="0" lang="en-PH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" name="Picture 3" descr="A computer screen shot of a black background&#10;&#10;AI-generated content may be incorrect."/>
          <p:cNvPicPr/>
          <p:nvPr/>
        </p:nvPicPr>
        <p:blipFill>
          <a:blip r:embed="rId1"/>
          <a:stretch/>
        </p:blipFill>
        <p:spPr>
          <a:xfrm>
            <a:off x="4051800" y="3558960"/>
            <a:ext cx="7629480" cy="2590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Primary Key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21280" y="1713960"/>
            <a:ext cx="11154960" cy="493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import mysql.connector</a:t>
            </a:r>
            <a:br>
              <a:rPr sz="2200"/>
            </a:br>
            <a:br>
              <a:rPr sz="2200"/>
            </a:b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mydb = mysql.connector.connect(</a:t>
            </a:r>
            <a:br>
              <a:rPr sz="2200"/>
            </a:b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host="localhost",</a:t>
            </a:r>
            <a:br>
              <a:rPr sz="2200"/>
            </a:b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 user="yourusername",</a:t>
            </a:r>
            <a:br>
              <a:rPr sz="2200"/>
            </a:b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password="yourpassword",</a:t>
            </a:r>
            <a:br>
              <a:rPr sz="2200"/>
            </a:b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database="mydatabase"</a:t>
            </a:r>
            <a:br>
              <a:rPr sz="2200"/>
            </a:b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)</a:t>
            </a:r>
            <a:br>
              <a:rPr sz="2200"/>
            </a:br>
            <a:br>
              <a:rPr sz="2200"/>
            </a:b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 = mydb.cursor()</a:t>
            </a:r>
            <a:br>
              <a:rPr sz="2200"/>
            </a:b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mycursor.execute("CREATE TABLE customers (id INT AUTO_INCREMENT PRIMARY KEY, name VARCHAR(255), address VARCHAR(255))")</a:t>
            </a:r>
            <a:endParaRPr b="0" lang="en-PH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If the table already exists, use the ALTER TABLE keyword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521280" y="2287080"/>
            <a:ext cx="11154960" cy="44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import mysql.connector</a:t>
            </a:r>
            <a:br>
              <a:rPr sz="2000"/>
            </a:b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mydb = mysql.connector.connect(</a:t>
            </a: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host="localhost",</a:t>
            </a: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 user="yourusername",</a:t>
            </a: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password="yourpassword",</a:t>
            </a: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database="mydatabase"</a:t>
            </a: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)</a:t>
            </a:r>
            <a:br>
              <a:rPr sz="2000"/>
            </a:b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 = mydb.cursor()</a:t>
            </a:r>
            <a:br>
              <a:rPr sz="2000"/>
            </a:b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mycursor.execute("ALTER TABLE customers ADD COLUMN id INT AUTO_INCREMENT PRIMARY KEY")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Insert Into Table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21280" y="1713960"/>
            <a:ext cx="11154960" cy="497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import mysql.connector</a:t>
            </a:r>
            <a:br>
              <a:rPr sz="1800"/>
            </a:b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mydb = mysql.connector.connect(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host="localhost",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 user="yourusername",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password="yourpassword",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database="mydatabase"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)</a:t>
            </a:r>
            <a:br>
              <a:rPr sz="1800"/>
            </a:b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 = mydb.cursor()</a:t>
            </a:r>
            <a:br>
              <a:rPr sz="1800"/>
            </a:b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sql = "INSERT INTO customers (name, address) VALUES (%s, %s)"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val = ("John", "Highway 21")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mycursor.execute(sql, val)</a:t>
            </a:r>
            <a:br>
              <a:rPr sz="1800"/>
            </a:b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mydb.commit()</a:t>
            </a:r>
            <a:br>
              <a:rPr sz="1800"/>
            </a:b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print(mycursor.rowcount, "record inserted.")</a:t>
            </a:r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Insert Multiple Rows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521280" y="1835280"/>
            <a:ext cx="11154960" cy="488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19999"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sql = "INSERT INTO customers (name, address) VALUES (%s, %s)"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val = [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('Peter', 'Lowstreet 4'),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 ('Amy', 'Apple st 652'),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('Hannah', 'Mountain 21'),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 ('Michael', 'Valley 345'),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('Sandy', 'Ocean blvd 2'),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 ('Betty', 'Green Grass 1'),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('Richard', 'Sky st 331'),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 ('Susan', 'One way 98'),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('Vicky', 'Yellow Garden 2'),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 ('Ben', 'Park Lane 38'),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('William', 'Central st 954'),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 ('Chuck', 'Main Road 989'),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('Viola', 'Sideway 1633')</a:t>
            </a: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]</a:t>
            </a:r>
            <a:br>
              <a:rPr sz="1800"/>
            </a:b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mycursor.executemany(sql, val)</a:t>
            </a:r>
            <a:br>
              <a:rPr sz="1800"/>
            </a:b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mydb.commit()</a:t>
            </a:r>
            <a:br>
              <a:rPr sz="1800"/>
            </a:br>
            <a:br>
              <a:rPr sz="1800"/>
            </a:b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print(mycursor.rowcount, "was inserted.")</a:t>
            </a:r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Get Inserted ID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21280" y="2578680"/>
            <a:ext cx="11154960" cy="376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sql = "INSERT INTO customers (name, address) VALUES (%s, %s)"</a:t>
            </a:r>
            <a:br>
              <a:rPr sz="2800"/>
            </a:b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val = ("Michelle", "Blue Village")</a:t>
            </a:r>
            <a:br>
              <a:rPr sz="2800"/>
            </a:b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mycursor.execute(sql, val)</a:t>
            </a:r>
            <a:br>
              <a:rPr sz="2800"/>
            </a:br>
            <a:br>
              <a:rPr sz="2800"/>
            </a:b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mydb.commit()</a:t>
            </a:r>
            <a:br>
              <a:rPr sz="2800"/>
            </a:br>
            <a:br>
              <a:rPr sz="2800"/>
            </a:b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print("1 record inserted, ID:", mycursor.lastrowid)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Select From a Table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521280" y="1976400"/>
            <a:ext cx="11154960" cy="464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 = mydb.cursor()</a:t>
            </a:r>
            <a:br>
              <a:rPr sz="2800"/>
            </a:br>
            <a:br>
              <a:rPr sz="2800"/>
            </a:b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mycursor.execute("SELECT * FROM customers")</a:t>
            </a:r>
            <a:br>
              <a:rPr sz="2800"/>
            </a:br>
            <a:br>
              <a:rPr sz="2800"/>
            </a:b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myresult = mycursor.fetchall()</a:t>
            </a:r>
            <a:br>
              <a:rPr sz="2800"/>
            </a:br>
            <a:br>
              <a:rPr sz="2800"/>
            </a:b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for x in myresult:</a:t>
            </a:r>
            <a:br>
              <a:rPr sz="2800"/>
            </a:b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print(x)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Selecting Columns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521280" y="1919520"/>
            <a:ext cx="11154960" cy="4425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 = mydb.cursor()</a:t>
            </a:r>
            <a:br>
              <a:rPr sz="2800"/>
            </a:br>
            <a:br>
              <a:rPr sz="2800"/>
            </a:b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mycursor.execute("SELECT name, address FROM customers")</a:t>
            </a:r>
            <a:br>
              <a:rPr sz="2800"/>
            </a:br>
            <a:br>
              <a:rPr sz="2800"/>
            </a:b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myresult = mycursor.fetchall()</a:t>
            </a:r>
            <a:br>
              <a:rPr sz="2800"/>
            </a:br>
            <a:br>
              <a:rPr sz="2800"/>
            </a:b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for x in myresult:</a:t>
            </a:r>
            <a:br>
              <a:rPr sz="2800"/>
            </a:b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 print(x)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Where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521280" y="1713960"/>
            <a:ext cx="11154960" cy="463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 = mydb.cursor()</a:t>
            </a:r>
            <a:br>
              <a:rPr sz="2400"/>
            </a:b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sql = "SELECT * FROM customers WHERE address ='Park Lane 38'"</a:t>
            </a:r>
            <a:br>
              <a:rPr sz="2400"/>
            </a:b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mycursor.execute(sql)</a:t>
            </a:r>
            <a:br>
              <a:rPr sz="2400"/>
            </a:b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myresult = mycursor.fetchall()</a:t>
            </a:r>
            <a:br>
              <a:rPr sz="2400"/>
            </a:b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for x in myresult: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print(x)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Prevent SQL Injection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21280" y="1845000"/>
            <a:ext cx="11154960" cy="482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 = mydb.cursor()</a:t>
            </a:r>
            <a:br>
              <a:rPr sz="2400"/>
            </a:b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sql = "SELECT * FROM customers WHERE address = %s"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adr = ("Yellow Garden 2", )</a:t>
            </a:r>
            <a:br>
              <a:rPr sz="2400"/>
            </a:b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mycursor.execute(sql, adr)</a:t>
            </a:r>
            <a:br>
              <a:rPr sz="2400"/>
            </a:b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myresult = mycursor.fetchall()</a:t>
            </a:r>
            <a:br>
              <a:rPr sz="2400"/>
            </a:b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for x in myresult: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 print(x)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Sort the Result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521280" y="1779120"/>
            <a:ext cx="11154960" cy="488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 = mydb.cursor()</a:t>
            </a:r>
            <a:br>
              <a:rPr sz="2400"/>
            </a:b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sql = "SELECT * FROM customers ORDER BY name" #you can add desc </a:t>
            </a:r>
            <a:br>
              <a:rPr sz="2400"/>
            </a:b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mycursor.execute(sql)</a:t>
            </a:r>
            <a:br>
              <a:rPr sz="2400"/>
            </a:b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myresult = mycursor.fetchall()</a:t>
            </a:r>
            <a:br>
              <a:rPr sz="2400"/>
            </a:b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for x in myresult: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print(x)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Create a Child class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21280" y="1713960"/>
            <a:ext cx="11154960" cy="463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To create a class that inherits the functionality from another class, send the parent class as a parameter when creating the child class.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class Student(Person):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  pass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#Use the pass keyword when you do not want to add any other properties or methods to the class.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Delete Record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521280" y="1711440"/>
            <a:ext cx="11154960" cy="496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sql = "DELETE FROM customers WHERE address = 'Mountain 21'"</a:t>
            </a:r>
            <a:br>
              <a:rPr sz="3200"/>
            </a:br>
            <a:br>
              <a:rPr sz="3200"/>
            </a:b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mycursor.execute(sql)</a:t>
            </a:r>
            <a:br>
              <a:rPr sz="3200"/>
            </a:br>
            <a:br>
              <a:rPr sz="3200"/>
            </a:b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mydb.commit() ''''It is required to make the changes, otherwise no changes are made to the table.'''</a:t>
            </a:r>
            <a:br>
              <a:rPr sz="3200"/>
            </a:br>
            <a:br>
              <a:rPr sz="3200"/>
            </a:b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print(mycursor.rowcount, "record(s) deleted")</a:t>
            </a: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Drop Table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521280" y="1850760"/>
            <a:ext cx="11154960" cy="449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 = mydb.cursor()</a:t>
            </a:r>
            <a:br>
              <a:rPr sz="3600"/>
            </a:br>
            <a:br>
              <a:rPr sz="3600"/>
            </a:b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sql = "DROP TABLE customers"</a:t>
            </a:r>
            <a:br>
              <a:rPr sz="3600"/>
            </a:br>
            <a:br>
              <a:rPr sz="3600"/>
            </a:b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mycursor.execute(sql)</a:t>
            </a:r>
            <a:endParaRPr b="0" lang="en-PH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Update Table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521280" y="1807920"/>
            <a:ext cx="11154960" cy="4537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sql = "UPDATE customers SET address = 'Canyon 123' WHERE address = 'Valley 345'"</a:t>
            </a:r>
            <a:br>
              <a:rPr sz="2800"/>
            </a:br>
            <a:br>
              <a:rPr sz="2800"/>
            </a:b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mycursor.execute(sql)</a:t>
            </a:r>
            <a:br>
              <a:rPr sz="2800"/>
            </a:br>
            <a:br>
              <a:rPr sz="2800"/>
            </a:b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mydb.commit()</a:t>
            </a:r>
            <a:br>
              <a:rPr sz="2800"/>
            </a:br>
            <a:br>
              <a:rPr sz="2800"/>
            </a:b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print(mycursor.rowcount, "record(s) affected")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Limit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521280" y="2578680"/>
            <a:ext cx="11154960" cy="376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 = mydb.cursor()</a:t>
            </a:r>
            <a:br>
              <a:rPr sz="2400"/>
            </a:b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mycursor.execute("SELECT * FROM customers LIMIT 5")</a:t>
            </a:r>
            <a:br>
              <a:rPr sz="2400"/>
            </a:b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myresult = mycursor.fetchall()</a:t>
            </a:r>
            <a:br>
              <a:rPr sz="2400"/>
            </a:b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for x in myresult:</a:t>
            </a:r>
            <a:br>
              <a:rPr sz="2400"/>
            </a:b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print(x)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Start From Another Position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521280" y="2578680"/>
            <a:ext cx="11154960" cy="376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 = mydb.cursor()</a:t>
            </a:r>
            <a:br>
              <a:rPr sz="2800"/>
            </a:br>
            <a:br>
              <a:rPr sz="2800"/>
            </a:b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mycursor.execute("SELECT * FROM customers LIMIT 5 OFFSET 2")</a:t>
            </a:r>
            <a:br>
              <a:rPr sz="2800"/>
            </a:br>
            <a:br>
              <a:rPr sz="2800"/>
            </a:b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myresult = mycursor.fetchall()</a:t>
            </a:r>
            <a:br>
              <a:rPr sz="2800"/>
            </a:br>
            <a:br>
              <a:rPr sz="2800"/>
            </a:b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for x in myresult:</a:t>
            </a:r>
            <a:br>
              <a:rPr sz="2800"/>
            </a:b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print(x)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Join Two or More Tables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521280" y="1884960"/>
            <a:ext cx="11154960" cy="478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 = mydb.cursor()</a:t>
            </a:r>
            <a:br>
              <a:rPr sz="2000"/>
            </a:b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sql = "SELECT \</a:t>
            </a: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users.name AS user, \</a:t>
            </a: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products.name AS favorite \</a:t>
            </a: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FROM users \</a:t>
            </a: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INNER JOIN products ON users.fav = products.id"</a:t>
            </a:r>
            <a:br>
              <a:rPr sz="2000"/>
            </a:b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mycursor.execute(sql)</a:t>
            </a:r>
            <a:br>
              <a:rPr sz="2000"/>
            </a:b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myresult = mycursor.fetchall()</a:t>
            </a:r>
            <a:br>
              <a:rPr sz="2000"/>
            </a:b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for x in myresult:</a:t>
            </a: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  print(x)</a:t>
            </a:r>
            <a:endParaRPr b="0" lang="en-PH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PH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Q&amp;A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1980000" y="2878920"/>
            <a:ext cx="7740000" cy="2881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" descr=""/>
          <p:cNvPicPr/>
          <p:nvPr/>
        </p:nvPicPr>
        <p:blipFill>
          <a:blip r:embed="rId1"/>
          <a:stretch/>
        </p:blipFill>
        <p:spPr>
          <a:xfrm>
            <a:off x="16560" y="11520"/>
            <a:ext cx="12191760" cy="6851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Challenge 1: The Book Blueprint (Class)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521280" y="2578680"/>
            <a:ext cx="11154960" cy="376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Create a Python class named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onsolas"/>
                <a:ea typeface="Bierstadt"/>
              </a:rPr>
              <a:t>Book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.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It should have an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onsolas"/>
                <a:ea typeface="Bierstadt"/>
              </a:rPr>
              <a:t>__init__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 method that accepts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onsolas"/>
                <a:ea typeface="Bierstadt"/>
              </a:rPr>
              <a:t>title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,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onsolas"/>
                <a:ea typeface="Bierstadt"/>
              </a:rPr>
              <a:t>author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, and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onsolas"/>
                <a:ea typeface="Bierstadt"/>
              </a:rPr>
              <a:t>isbn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 as arguments and stores them as attributes.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It should also have a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onsolas"/>
                <a:ea typeface="Bierstadt"/>
              </a:rPr>
              <a:t>__str__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 method that returns a nicely formatted string representing the book. For example: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onsolas"/>
                <a:ea typeface="Bierstadt"/>
              </a:rPr>
              <a:t>"The Hobbit by J.R.R. Tolkien (ISBN: 12345)"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.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Challenge 2: The Ebook Specialty (Inheritance)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21280" y="2578680"/>
            <a:ext cx="11154960" cy="376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9999"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Create a new class named Ebook that inherits from your Book class.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In addition to the attributes from Book, the Ebook class should also have a file_format attribute (e.g., 'PDF', 'EPUB').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The __init__ method should accept title, author, isbn, and file_format.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Override the __str__ method to include the file format in the output. For example: "Dune by Frank Herbert (ISBN: 67890) - Format: EPUB".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Create a Child class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521280" y="2578680"/>
            <a:ext cx="11154960" cy="376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Use the Student class to create an object, and then execute the printname method </a:t>
            </a:r>
            <a:endParaRPr b="0" lang="en-PH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x = Student(“JD", “Co") </a:t>
            </a:r>
            <a:endParaRPr b="0" lang="en-PH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x.printname()</a:t>
            </a:r>
            <a:endParaRPr b="0" lang="en-PH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Challenge 3: The Library Collection (Iterator)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521280" y="2578680"/>
            <a:ext cx="11154960" cy="376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Create a class named Library.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The __init__ method should initialize an empty list to hold book objects.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Create a method add_book(self, book) that adds a Book or Ebook object to this list.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Make the Library class iterable. This means you need to implement the iterator protocol (__iter__ and __next__) so you can loop through the books in the library directly using a for loop.</a:t>
            </a:r>
            <a:endParaRPr b="0" lang="en-PH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PH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Challenge 4: The Database Memory (MySQL)</a:t>
            </a:r>
            <a:endParaRPr b="0" lang="en-PH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521280" y="2578680"/>
            <a:ext cx="11154960" cy="3920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Create a DatabaseManager class to handle all communication with your MySQL database.</a:t>
            </a:r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SQL First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: Write the SQL CREATE TABLE statement for a books table. It should have columns for title, author, isbn, file_format. The file_format should be allowed to be NULL for physical books.</a:t>
            </a:r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Python Class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: The DatabaseManager class should have:</a:t>
            </a:r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An __init__ method to store database connection details (host, user, password, database name) and establish a connection.</a:t>
            </a:r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A save_book(self, book) method that takes a Book or Ebook object and inserts its data into the books table.</a:t>
            </a:r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ierstadt"/>
              </a:rPr>
              <a:t>A load_books(self) method that fetches all records from the books table, creates the appropriate Book or Ebook objects, and returns them in a list.</a:t>
            </a:r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Add the __init__() Function</a:t>
            </a:r>
            <a:endParaRPr b="0" lang="en-PH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21280" y="1995480"/>
            <a:ext cx="11154960" cy="485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Remember: The __init__() function is called automatically every time the class is being used to create a new object. </a:t>
            </a:r>
            <a:endParaRPr b="0" lang="en-PH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class Student(Person): </a:t>
            </a:r>
            <a:endParaRPr b="0" lang="en-PH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      def __init__(self, fname, lname): </a:t>
            </a:r>
            <a:endParaRPr b="0" lang="en-PH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      #add properties etc. </a:t>
            </a:r>
            <a:endParaRPr b="0" lang="en-PH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6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Reminders</a:t>
            </a: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: When you add the __init__() function, the child class </a:t>
            </a:r>
            <a:r>
              <a:rPr b="1" lang="en-US" sz="26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will no longer inherit</a:t>
            </a: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 the parent's __init__() function. </a:t>
            </a:r>
            <a:endParaRPr b="0" lang="en-PH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The child's __init__() function </a:t>
            </a:r>
            <a:r>
              <a:rPr b="1" lang="en-US" sz="26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overrides </a:t>
            </a: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the inheritance of the parent's __init__() function.</a:t>
            </a:r>
            <a:endParaRPr b="0" lang="en-PH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What if we want to keep the parent’s?</a:t>
            </a:r>
            <a:endParaRPr b="0" lang="en-PH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21280" y="2578680"/>
            <a:ext cx="11154960" cy="376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To keep the inheritance of the parent's __init__() function, add a call to the parent's __init__() function.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PH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class Student(Person):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   def __init__(self, fname, lname):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     Person.__init__(self, fname, lname)</a:t>
            </a:r>
            <a:endParaRPr b="0" lang="en-PH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Use the super() Function</a:t>
            </a:r>
            <a:endParaRPr b="0" lang="en-PH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21280" y="1901160"/>
            <a:ext cx="11154960" cy="484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Python also has a super() function that will make the child class inherit all the methods and properties from its parent.</a:t>
            </a:r>
            <a:endParaRPr b="0" lang="en-PH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PH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class Student(Person): </a:t>
            </a:r>
            <a:endParaRPr b="0" lang="en-PH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   def __init__(self, fname, lname): </a:t>
            </a:r>
            <a:endParaRPr b="0" lang="en-PH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     super().__init__(fname, lname)</a:t>
            </a:r>
            <a:endParaRPr b="0" lang="en-PH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21280" y="978480"/>
            <a:ext cx="11154960" cy="146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4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Add Properties</a:t>
            </a:r>
            <a:endParaRPr b="0" lang="en-PH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21280" y="1929600"/>
            <a:ext cx="11154960" cy="441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class Student(Person):</a:t>
            </a:r>
            <a:endParaRPr b="0" lang="en-PH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  def __init__(self, fname, lname):</a:t>
            </a:r>
            <a:endParaRPr b="0" lang="en-PH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    super().__init__(fname, lname)</a:t>
            </a:r>
            <a:endParaRPr b="0" lang="en-PH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Bierstadt"/>
                <a:ea typeface="Bierstadt"/>
              </a:rPr>
              <a:t>    self.graduationyear = 2013</a:t>
            </a:r>
            <a:endParaRPr b="0" lang="en-PH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estaltVTI">
  <a:themeElements>
    <a:clrScheme name="Gestalt">
      <a:dk1>
        <a:srgbClr val="000000"/>
      </a:dk1>
      <a:lt1>
        <a:srgbClr val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GestaltVTI">
  <a:themeElements>
    <a:clrScheme name="Gestalt">
      <a:dk1>
        <a:srgbClr val="000000"/>
      </a:dk1>
      <a:lt1>
        <a:srgbClr val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GestaltVTI">
  <a:themeElements>
    <a:clrScheme name="Gestalt">
      <a:dk1>
        <a:srgbClr val="000000"/>
      </a:dk1>
      <a:lt1>
        <a:srgbClr val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staltVTI">
  <a:themeElements>
    <a:clrScheme name="Gestalt">
      <a:dk1>
        <a:srgbClr val="000000"/>
      </a:dk1>
      <a:lt1>
        <a:srgbClr val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estaltVTI">
  <a:themeElements>
    <a:clrScheme name="Gestalt">
      <a:dk1>
        <a:srgbClr val="000000"/>
      </a:dk1>
      <a:lt1>
        <a:srgbClr val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estaltVTI">
  <a:themeElements>
    <a:clrScheme name="Gestalt">
      <a:dk1>
        <a:srgbClr val="000000"/>
      </a:dk1>
      <a:lt1>
        <a:srgbClr val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estaltVTI">
  <a:themeElements>
    <a:clrScheme name="Gestalt">
      <a:dk1>
        <a:srgbClr val="000000"/>
      </a:dk1>
      <a:lt1>
        <a:srgbClr val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estaltVTI">
  <a:themeElements>
    <a:clrScheme name="Gestalt">
      <a:dk1>
        <a:srgbClr val="000000"/>
      </a:dk1>
      <a:lt1>
        <a:srgbClr val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estaltVTI">
  <a:themeElements>
    <a:clrScheme name="Gestalt">
      <a:dk1>
        <a:srgbClr val="000000"/>
      </a:dk1>
      <a:lt1>
        <a:srgbClr val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estaltVTI">
  <a:themeElements>
    <a:clrScheme name="Gestalt">
      <a:dk1>
        <a:srgbClr val="000000"/>
      </a:dk1>
      <a:lt1>
        <a:srgbClr val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GestaltVTI">
  <a:themeElements>
    <a:clrScheme name="Gestalt">
      <a:dk1>
        <a:srgbClr val="000000"/>
      </a:dk1>
      <a:lt1>
        <a:srgbClr val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Application>LibreOffice/25.8.1.1$Linux_X86_64 LibreOffice_project/54047653041915e595ad4e45cccea684809c77b5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2025-08-23T07:02:53Z</dcterms:created>
  <dc:creator/>
  <dc:description/>
  <dc:language>en-PH</dc:language>
  <cp:lastModifiedBy/>
  <dcterms:modified xsi:type="dcterms:W3CDTF">2025-09-03T08:13:33Z</dcterms:modified>
  <cp:revision>368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2</vt:r8>
  </property>
  <property fmtid="{D5CDD505-2E9C-101B-9397-08002B2CF9AE}" pid="3" name="PresentationFormat">
    <vt:lpwstr>Widescreen</vt:lpwstr>
  </property>
  <property fmtid="{D5CDD505-2E9C-101B-9397-08002B2CF9AE}" pid="4" name="Slides">
    <vt:r8>49</vt:r8>
  </property>
</Properties>
</file>