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4D470-2D49-414C-A5CB-C6E337B890F5}" v="14" dt="2023-10-18T04:12:11.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uru Reddappa reddy" userId="6d2b4589d1442714" providerId="LiveId" clId="{7824D470-2D49-414C-A5CB-C6E337B890F5}"/>
    <pc:docChg chg="undo redo custSel addSld modSld">
      <pc:chgData name="Molluru Reddappa reddy" userId="6d2b4589d1442714" providerId="LiveId" clId="{7824D470-2D49-414C-A5CB-C6E337B890F5}" dt="2023-10-18T04:26:04.118" v="491" actId="14100"/>
      <pc:docMkLst>
        <pc:docMk/>
      </pc:docMkLst>
      <pc:sldChg chg="modSp mod">
        <pc:chgData name="Molluru Reddappa reddy" userId="6d2b4589d1442714" providerId="LiveId" clId="{7824D470-2D49-414C-A5CB-C6E337B890F5}" dt="2023-10-18T04:01:03.889" v="98" actId="20577"/>
        <pc:sldMkLst>
          <pc:docMk/>
          <pc:sldMk cId="3339407052" sldId="256"/>
        </pc:sldMkLst>
        <pc:spChg chg="mod">
          <ac:chgData name="Molluru Reddappa reddy" userId="6d2b4589d1442714" providerId="LiveId" clId="{7824D470-2D49-414C-A5CB-C6E337B890F5}" dt="2023-10-18T03:58:45.182" v="1" actId="27636"/>
          <ac:spMkLst>
            <pc:docMk/>
            <pc:sldMk cId="3339407052" sldId="256"/>
            <ac:spMk id="2" creationId="{4CD42FC4-E032-CE93-D3D6-4CDD07CBDC42}"/>
          </ac:spMkLst>
        </pc:spChg>
        <pc:spChg chg="mod">
          <ac:chgData name="Molluru Reddappa reddy" userId="6d2b4589d1442714" providerId="LiveId" clId="{7824D470-2D49-414C-A5CB-C6E337B890F5}" dt="2023-10-18T04:01:03.889" v="98" actId="20577"/>
          <ac:spMkLst>
            <pc:docMk/>
            <pc:sldMk cId="3339407052" sldId="256"/>
            <ac:spMk id="3" creationId="{D2FF598A-E835-9DD4-4FD2-803888ECBBBC}"/>
          </ac:spMkLst>
        </pc:spChg>
      </pc:sldChg>
      <pc:sldChg chg="addSp delSp modSp new mod">
        <pc:chgData name="Molluru Reddappa reddy" userId="6d2b4589d1442714" providerId="LiveId" clId="{7824D470-2D49-414C-A5CB-C6E337B890F5}" dt="2023-10-18T04:08:20.090" v="137" actId="1076"/>
        <pc:sldMkLst>
          <pc:docMk/>
          <pc:sldMk cId="3170309431" sldId="257"/>
        </pc:sldMkLst>
        <pc:spChg chg="add mod">
          <ac:chgData name="Molluru Reddappa reddy" userId="6d2b4589d1442714" providerId="LiveId" clId="{7824D470-2D49-414C-A5CB-C6E337B890F5}" dt="2023-10-18T04:02:29.435" v="118" actId="20577"/>
          <ac:spMkLst>
            <pc:docMk/>
            <pc:sldMk cId="3170309431" sldId="257"/>
            <ac:spMk id="3" creationId="{AEADD611-AB9B-1D5C-35D2-96C4B865D506}"/>
          </ac:spMkLst>
        </pc:spChg>
        <pc:spChg chg="add mod">
          <ac:chgData name="Molluru Reddappa reddy" userId="6d2b4589d1442714" providerId="LiveId" clId="{7824D470-2D49-414C-A5CB-C6E337B890F5}" dt="2023-10-18T04:03:35.929" v="127" actId="20577"/>
          <ac:spMkLst>
            <pc:docMk/>
            <pc:sldMk cId="3170309431" sldId="257"/>
            <ac:spMk id="5" creationId="{87D9B8D6-C516-2171-6116-E15A7302A261}"/>
          </ac:spMkLst>
        </pc:spChg>
        <pc:spChg chg="add del mod">
          <ac:chgData name="Molluru Reddappa reddy" userId="6d2b4589d1442714" providerId="LiveId" clId="{7824D470-2D49-414C-A5CB-C6E337B890F5}" dt="2023-10-18T04:06:56.704" v="131"/>
          <ac:spMkLst>
            <pc:docMk/>
            <pc:sldMk cId="3170309431" sldId="257"/>
            <ac:spMk id="6" creationId="{C6D4A0E5-FE9C-1F88-1D40-B762CA7966B4}"/>
          </ac:spMkLst>
        </pc:spChg>
        <pc:picChg chg="add mod">
          <ac:chgData name="Molluru Reddappa reddy" userId="6d2b4589d1442714" providerId="LiveId" clId="{7824D470-2D49-414C-A5CB-C6E337B890F5}" dt="2023-10-18T04:08:20.090" v="137" actId="1076"/>
          <ac:picMkLst>
            <pc:docMk/>
            <pc:sldMk cId="3170309431" sldId="257"/>
            <ac:picMk id="1028" creationId="{6C44057F-B875-8009-1EA7-884DF80ECD2C}"/>
          </ac:picMkLst>
        </pc:picChg>
      </pc:sldChg>
      <pc:sldChg chg="addSp delSp modSp new mod">
        <pc:chgData name="Molluru Reddappa reddy" userId="6d2b4589d1442714" providerId="LiveId" clId="{7824D470-2D49-414C-A5CB-C6E337B890F5}" dt="2023-10-18T04:10:19.726" v="203" actId="403"/>
        <pc:sldMkLst>
          <pc:docMk/>
          <pc:sldMk cId="3650723256" sldId="258"/>
        </pc:sldMkLst>
        <pc:spChg chg="add del mod">
          <ac:chgData name="Molluru Reddappa reddy" userId="6d2b4589d1442714" providerId="LiveId" clId="{7824D470-2D49-414C-A5CB-C6E337B890F5}" dt="2023-10-18T04:08:44.863" v="142" actId="22"/>
          <ac:spMkLst>
            <pc:docMk/>
            <pc:sldMk cId="3650723256" sldId="258"/>
            <ac:spMk id="3" creationId="{BEEEE166-E835-45D3-59E5-18C1A09ACBB7}"/>
          </ac:spMkLst>
        </pc:spChg>
        <pc:spChg chg="add del">
          <ac:chgData name="Molluru Reddappa reddy" userId="6d2b4589d1442714" providerId="LiveId" clId="{7824D470-2D49-414C-A5CB-C6E337B890F5}" dt="2023-10-18T04:08:50.248" v="146" actId="22"/>
          <ac:spMkLst>
            <pc:docMk/>
            <pc:sldMk cId="3650723256" sldId="258"/>
            <ac:spMk id="5" creationId="{151039EA-C8E9-3AFB-B0F6-0A051F8B2946}"/>
          </ac:spMkLst>
        </pc:spChg>
        <pc:spChg chg="add mod">
          <ac:chgData name="Molluru Reddappa reddy" userId="6d2b4589d1442714" providerId="LiveId" clId="{7824D470-2D49-414C-A5CB-C6E337B890F5}" dt="2023-10-18T04:10:19.726" v="203" actId="403"/>
          <ac:spMkLst>
            <pc:docMk/>
            <pc:sldMk cId="3650723256" sldId="258"/>
            <ac:spMk id="7" creationId="{E57A3690-5154-F952-F5BB-7E5C41FBE42F}"/>
          </ac:spMkLst>
        </pc:spChg>
      </pc:sldChg>
      <pc:sldChg chg="addSp modSp new mod">
        <pc:chgData name="Molluru Reddappa reddy" userId="6d2b4589d1442714" providerId="LiveId" clId="{7824D470-2D49-414C-A5CB-C6E337B890F5}" dt="2023-10-18T04:14:10.450" v="241" actId="20577"/>
        <pc:sldMkLst>
          <pc:docMk/>
          <pc:sldMk cId="663473527" sldId="259"/>
        </pc:sldMkLst>
        <pc:spChg chg="add mod">
          <ac:chgData name="Molluru Reddappa reddy" userId="6d2b4589d1442714" providerId="LiveId" clId="{7824D470-2D49-414C-A5CB-C6E337B890F5}" dt="2023-10-18T04:14:10.450" v="241" actId="20577"/>
          <ac:spMkLst>
            <pc:docMk/>
            <pc:sldMk cId="663473527" sldId="259"/>
            <ac:spMk id="3" creationId="{6A18E68D-EE3B-63C3-8B11-BD1B45206309}"/>
          </ac:spMkLst>
        </pc:spChg>
        <pc:picChg chg="add mod">
          <ac:chgData name="Molluru Reddappa reddy" userId="6d2b4589d1442714" providerId="LiveId" clId="{7824D470-2D49-414C-A5CB-C6E337B890F5}" dt="2023-10-18T04:12:11.381" v="208" actId="14100"/>
          <ac:picMkLst>
            <pc:docMk/>
            <pc:sldMk cId="663473527" sldId="259"/>
            <ac:picMk id="2050" creationId="{6AF7B035-54A8-4122-25D0-B5DF5475813C}"/>
          </ac:picMkLst>
        </pc:picChg>
      </pc:sldChg>
      <pc:sldChg chg="addSp modSp new mod">
        <pc:chgData name="Molluru Reddappa reddy" userId="6d2b4589d1442714" providerId="LiveId" clId="{7824D470-2D49-414C-A5CB-C6E337B890F5}" dt="2023-10-18T04:17:40.613" v="315" actId="20577"/>
        <pc:sldMkLst>
          <pc:docMk/>
          <pc:sldMk cId="1183314408" sldId="260"/>
        </pc:sldMkLst>
        <pc:spChg chg="add mod">
          <ac:chgData name="Molluru Reddappa reddy" userId="6d2b4589d1442714" providerId="LiveId" clId="{7824D470-2D49-414C-A5CB-C6E337B890F5}" dt="2023-10-18T04:17:40.613" v="315" actId="20577"/>
          <ac:spMkLst>
            <pc:docMk/>
            <pc:sldMk cId="1183314408" sldId="260"/>
            <ac:spMk id="3" creationId="{CA1439DD-ED6D-C2EF-C5A9-546FB47C7C5F}"/>
          </ac:spMkLst>
        </pc:spChg>
      </pc:sldChg>
      <pc:sldChg chg="addSp modSp new mod">
        <pc:chgData name="Molluru Reddappa reddy" userId="6d2b4589d1442714" providerId="LiveId" clId="{7824D470-2D49-414C-A5CB-C6E337B890F5}" dt="2023-10-18T04:20:54.954" v="408" actId="14100"/>
        <pc:sldMkLst>
          <pc:docMk/>
          <pc:sldMk cId="942624458" sldId="261"/>
        </pc:sldMkLst>
        <pc:spChg chg="add mod">
          <ac:chgData name="Molluru Reddappa reddy" userId="6d2b4589d1442714" providerId="LiveId" clId="{7824D470-2D49-414C-A5CB-C6E337B890F5}" dt="2023-10-18T04:20:54.954" v="408" actId="14100"/>
          <ac:spMkLst>
            <pc:docMk/>
            <pc:sldMk cId="942624458" sldId="261"/>
            <ac:spMk id="3" creationId="{4925B134-6C4A-A2C5-ED85-99709EDF8960}"/>
          </ac:spMkLst>
        </pc:spChg>
      </pc:sldChg>
      <pc:sldChg chg="addSp delSp modSp new mod">
        <pc:chgData name="Molluru Reddappa reddy" userId="6d2b4589d1442714" providerId="LiveId" clId="{7824D470-2D49-414C-A5CB-C6E337B890F5}" dt="2023-10-18T04:24:17.809" v="480" actId="207"/>
        <pc:sldMkLst>
          <pc:docMk/>
          <pc:sldMk cId="785617729" sldId="262"/>
        </pc:sldMkLst>
        <pc:spChg chg="add del">
          <ac:chgData name="Molluru Reddappa reddy" userId="6d2b4589d1442714" providerId="LiveId" clId="{7824D470-2D49-414C-A5CB-C6E337B890F5}" dt="2023-10-18T04:21:39.226" v="413" actId="22"/>
          <ac:spMkLst>
            <pc:docMk/>
            <pc:sldMk cId="785617729" sldId="262"/>
            <ac:spMk id="3" creationId="{50455424-55F2-3AD9-DD22-E9A56D7787A7}"/>
          </ac:spMkLst>
        </pc:spChg>
        <pc:spChg chg="add mod">
          <ac:chgData name="Molluru Reddappa reddy" userId="6d2b4589d1442714" providerId="LiveId" clId="{7824D470-2D49-414C-A5CB-C6E337B890F5}" dt="2023-10-18T04:24:17.809" v="480" actId="207"/>
          <ac:spMkLst>
            <pc:docMk/>
            <pc:sldMk cId="785617729" sldId="262"/>
            <ac:spMk id="5" creationId="{BFD4AC27-E00C-408B-885C-B239B028A296}"/>
          </ac:spMkLst>
        </pc:spChg>
      </pc:sldChg>
      <pc:sldChg chg="addSp modSp new mod">
        <pc:chgData name="Molluru Reddappa reddy" userId="6d2b4589d1442714" providerId="LiveId" clId="{7824D470-2D49-414C-A5CB-C6E337B890F5}" dt="2023-10-18T04:26:04.118" v="491" actId="14100"/>
        <pc:sldMkLst>
          <pc:docMk/>
          <pc:sldMk cId="4082721109" sldId="263"/>
        </pc:sldMkLst>
        <pc:spChg chg="add mod">
          <ac:chgData name="Molluru Reddappa reddy" userId="6d2b4589d1442714" providerId="LiveId" clId="{7824D470-2D49-414C-A5CB-C6E337B890F5}" dt="2023-10-18T04:26:04.118" v="491" actId="14100"/>
          <ac:spMkLst>
            <pc:docMk/>
            <pc:sldMk cId="4082721109" sldId="263"/>
            <ac:spMk id="3" creationId="{CD8FD94C-EF7B-CE2A-93D5-80221BA612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5E46-BEA1-780E-9701-784F0EE3DE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7AF490-A4F0-617A-D72C-2D96EE277C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8AB98E-4AB5-14E1-6016-501C766555C7}"/>
              </a:ext>
            </a:extLst>
          </p:cNvPr>
          <p:cNvSpPr>
            <a:spLocks noGrp="1"/>
          </p:cNvSpPr>
          <p:nvPr>
            <p:ph type="dt" sz="half" idx="10"/>
          </p:nvPr>
        </p:nvSpPr>
        <p:spPr/>
        <p:txBody>
          <a:bodyPr/>
          <a:lstStyle/>
          <a:p>
            <a:fld id="{8125D143-C0CE-472B-95EA-3C6EEB3F3D41}" type="datetimeFigureOut">
              <a:rPr lang="en-IN" smtClean="0"/>
              <a:t>18-10-2023</a:t>
            </a:fld>
            <a:endParaRPr lang="en-IN"/>
          </a:p>
        </p:txBody>
      </p:sp>
      <p:sp>
        <p:nvSpPr>
          <p:cNvPr id="5" name="Footer Placeholder 4">
            <a:extLst>
              <a:ext uri="{FF2B5EF4-FFF2-40B4-BE49-F238E27FC236}">
                <a16:creationId xmlns:a16="http://schemas.microsoft.com/office/drawing/2014/main" id="{02C2C0E3-2F83-9BA9-E40D-9003A619BA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77F16-436B-BEDE-1894-C21B44496310}"/>
              </a:ext>
            </a:extLst>
          </p:cNvPr>
          <p:cNvSpPr>
            <a:spLocks noGrp="1"/>
          </p:cNvSpPr>
          <p:nvPr>
            <p:ph type="sldNum" sz="quarter" idx="12"/>
          </p:nvPr>
        </p:nvSpPr>
        <p:spPr/>
        <p:txBody>
          <a:bodyPr/>
          <a:lstStyle/>
          <a:p>
            <a:fld id="{1796C5A3-00E2-4B96-8434-6E03C84C36FE}" type="slidenum">
              <a:rPr lang="en-IN" smtClean="0"/>
              <a:t>‹#›</a:t>
            </a:fld>
            <a:endParaRPr lang="en-IN"/>
          </a:p>
        </p:txBody>
      </p:sp>
    </p:spTree>
    <p:extLst>
      <p:ext uri="{BB962C8B-B14F-4D97-AF65-F5344CB8AC3E}">
        <p14:creationId xmlns:p14="http://schemas.microsoft.com/office/powerpoint/2010/main" val="61883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BD72-FA15-975A-41DA-975732AD1A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915FFE-9742-2905-A597-8E9A0475B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3CD366-EE13-5611-1F06-8F4E59876823}"/>
              </a:ext>
            </a:extLst>
          </p:cNvPr>
          <p:cNvSpPr>
            <a:spLocks noGrp="1"/>
          </p:cNvSpPr>
          <p:nvPr>
            <p:ph type="dt" sz="half" idx="10"/>
          </p:nvPr>
        </p:nvSpPr>
        <p:spPr/>
        <p:txBody>
          <a:bodyPr/>
          <a:lstStyle/>
          <a:p>
            <a:fld id="{8125D143-C0CE-472B-95EA-3C6EEB3F3D41}" type="datetimeFigureOut">
              <a:rPr lang="en-IN" smtClean="0"/>
              <a:t>18-10-2023</a:t>
            </a:fld>
            <a:endParaRPr lang="en-IN"/>
          </a:p>
        </p:txBody>
      </p:sp>
      <p:sp>
        <p:nvSpPr>
          <p:cNvPr id="5" name="Footer Placeholder 4">
            <a:extLst>
              <a:ext uri="{FF2B5EF4-FFF2-40B4-BE49-F238E27FC236}">
                <a16:creationId xmlns:a16="http://schemas.microsoft.com/office/drawing/2014/main" id="{6231DFDE-D4C9-CAEC-A552-1A87B53761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ECAE8-73B4-CE3E-18DB-67057849E964}"/>
              </a:ext>
            </a:extLst>
          </p:cNvPr>
          <p:cNvSpPr>
            <a:spLocks noGrp="1"/>
          </p:cNvSpPr>
          <p:nvPr>
            <p:ph type="sldNum" sz="quarter" idx="12"/>
          </p:nvPr>
        </p:nvSpPr>
        <p:spPr/>
        <p:txBody>
          <a:bodyPr/>
          <a:lstStyle/>
          <a:p>
            <a:fld id="{1796C5A3-00E2-4B96-8434-6E03C84C36FE}" type="slidenum">
              <a:rPr lang="en-IN" smtClean="0"/>
              <a:t>‹#›</a:t>
            </a:fld>
            <a:endParaRPr lang="en-IN"/>
          </a:p>
        </p:txBody>
      </p:sp>
    </p:spTree>
    <p:extLst>
      <p:ext uri="{BB962C8B-B14F-4D97-AF65-F5344CB8AC3E}">
        <p14:creationId xmlns:p14="http://schemas.microsoft.com/office/powerpoint/2010/main" val="168454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83544-CDAD-58BD-F188-C512597291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59007D-6ACD-C6AC-C128-D5EC4C18F9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F62D4-41DD-09DB-6FA8-3A1704455E87}"/>
              </a:ext>
            </a:extLst>
          </p:cNvPr>
          <p:cNvSpPr>
            <a:spLocks noGrp="1"/>
          </p:cNvSpPr>
          <p:nvPr>
            <p:ph type="dt" sz="half" idx="10"/>
          </p:nvPr>
        </p:nvSpPr>
        <p:spPr/>
        <p:txBody>
          <a:bodyPr/>
          <a:lstStyle/>
          <a:p>
            <a:fld id="{8125D143-C0CE-472B-95EA-3C6EEB3F3D41}" type="datetimeFigureOut">
              <a:rPr lang="en-IN" smtClean="0"/>
              <a:t>18-10-2023</a:t>
            </a:fld>
            <a:endParaRPr lang="en-IN"/>
          </a:p>
        </p:txBody>
      </p:sp>
      <p:sp>
        <p:nvSpPr>
          <p:cNvPr id="5" name="Footer Placeholder 4">
            <a:extLst>
              <a:ext uri="{FF2B5EF4-FFF2-40B4-BE49-F238E27FC236}">
                <a16:creationId xmlns:a16="http://schemas.microsoft.com/office/drawing/2014/main" id="{5C828A3A-1CF9-E2AF-DB14-B93B7D9DE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6B53EE-9514-80FC-C2D7-85787F18DEF3}"/>
              </a:ext>
            </a:extLst>
          </p:cNvPr>
          <p:cNvSpPr>
            <a:spLocks noGrp="1"/>
          </p:cNvSpPr>
          <p:nvPr>
            <p:ph type="sldNum" sz="quarter" idx="12"/>
          </p:nvPr>
        </p:nvSpPr>
        <p:spPr/>
        <p:txBody>
          <a:bodyPr/>
          <a:lstStyle/>
          <a:p>
            <a:fld id="{1796C5A3-00E2-4B96-8434-6E03C84C36FE}" type="slidenum">
              <a:rPr lang="en-IN" smtClean="0"/>
              <a:t>‹#›</a:t>
            </a:fld>
            <a:endParaRPr lang="en-IN"/>
          </a:p>
        </p:txBody>
      </p:sp>
    </p:spTree>
    <p:extLst>
      <p:ext uri="{BB962C8B-B14F-4D97-AF65-F5344CB8AC3E}">
        <p14:creationId xmlns:p14="http://schemas.microsoft.com/office/powerpoint/2010/main" val="29861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5D41-BADB-A55C-97E3-C69F7ACAC8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52923D-7971-B8EF-509B-6249B5D00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FAD616-FB00-0089-A3D8-8079EA83F894}"/>
              </a:ext>
            </a:extLst>
          </p:cNvPr>
          <p:cNvSpPr>
            <a:spLocks noGrp="1"/>
          </p:cNvSpPr>
          <p:nvPr>
            <p:ph type="dt" sz="half" idx="10"/>
          </p:nvPr>
        </p:nvSpPr>
        <p:spPr/>
        <p:txBody>
          <a:bodyPr/>
          <a:lstStyle/>
          <a:p>
            <a:fld id="{8125D143-C0CE-472B-95EA-3C6EEB3F3D41}" type="datetimeFigureOut">
              <a:rPr lang="en-IN" smtClean="0"/>
              <a:t>18-10-2023</a:t>
            </a:fld>
            <a:endParaRPr lang="en-IN"/>
          </a:p>
        </p:txBody>
      </p:sp>
      <p:sp>
        <p:nvSpPr>
          <p:cNvPr id="5" name="Footer Placeholder 4">
            <a:extLst>
              <a:ext uri="{FF2B5EF4-FFF2-40B4-BE49-F238E27FC236}">
                <a16:creationId xmlns:a16="http://schemas.microsoft.com/office/drawing/2014/main" id="{D7A367DF-3B95-0935-B7F6-8DC63BA31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BFFDA-7261-0FAF-5F94-3B8E3C9A3990}"/>
              </a:ext>
            </a:extLst>
          </p:cNvPr>
          <p:cNvSpPr>
            <a:spLocks noGrp="1"/>
          </p:cNvSpPr>
          <p:nvPr>
            <p:ph type="sldNum" sz="quarter" idx="12"/>
          </p:nvPr>
        </p:nvSpPr>
        <p:spPr/>
        <p:txBody>
          <a:bodyPr/>
          <a:lstStyle/>
          <a:p>
            <a:fld id="{1796C5A3-00E2-4B96-8434-6E03C84C36FE}" type="slidenum">
              <a:rPr lang="en-IN" smtClean="0"/>
              <a:t>‹#›</a:t>
            </a:fld>
            <a:endParaRPr lang="en-IN"/>
          </a:p>
        </p:txBody>
      </p:sp>
    </p:spTree>
    <p:extLst>
      <p:ext uri="{BB962C8B-B14F-4D97-AF65-F5344CB8AC3E}">
        <p14:creationId xmlns:p14="http://schemas.microsoft.com/office/powerpoint/2010/main" val="352071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F386-77B9-FC5F-5C36-C87845A2E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E4400C-D2E9-281D-3A73-0B1994EABE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DAF8E-C7B4-1A3B-9765-11351494BF75}"/>
              </a:ext>
            </a:extLst>
          </p:cNvPr>
          <p:cNvSpPr>
            <a:spLocks noGrp="1"/>
          </p:cNvSpPr>
          <p:nvPr>
            <p:ph type="dt" sz="half" idx="10"/>
          </p:nvPr>
        </p:nvSpPr>
        <p:spPr/>
        <p:txBody>
          <a:bodyPr/>
          <a:lstStyle/>
          <a:p>
            <a:fld id="{8125D143-C0CE-472B-95EA-3C6EEB3F3D41}" type="datetimeFigureOut">
              <a:rPr lang="en-IN" smtClean="0"/>
              <a:t>18-10-2023</a:t>
            </a:fld>
            <a:endParaRPr lang="en-IN"/>
          </a:p>
        </p:txBody>
      </p:sp>
      <p:sp>
        <p:nvSpPr>
          <p:cNvPr id="5" name="Footer Placeholder 4">
            <a:extLst>
              <a:ext uri="{FF2B5EF4-FFF2-40B4-BE49-F238E27FC236}">
                <a16:creationId xmlns:a16="http://schemas.microsoft.com/office/drawing/2014/main" id="{09F34C30-C724-4A9F-9D84-0330EF0891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27979-9350-D448-63AB-23588A158ACD}"/>
              </a:ext>
            </a:extLst>
          </p:cNvPr>
          <p:cNvSpPr>
            <a:spLocks noGrp="1"/>
          </p:cNvSpPr>
          <p:nvPr>
            <p:ph type="sldNum" sz="quarter" idx="12"/>
          </p:nvPr>
        </p:nvSpPr>
        <p:spPr/>
        <p:txBody>
          <a:bodyPr/>
          <a:lstStyle/>
          <a:p>
            <a:fld id="{1796C5A3-00E2-4B96-8434-6E03C84C36FE}" type="slidenum">
              <a:rPr lang="en-IN" smtClean="0"/>
              <a:t>‹#›</a:t>
            </a:fld>
            <a:endParaRPr lang="en-IN"/>
          </a:p>
        </p:txBody>
      </p:sp>
    </p:spTree>
    <p:extLst>
      <p:ext uri="{BB962C8B-B14F-4D97-AF65-F5344CB8AC3E}">
        <p14:creationId xmlns:p14="http://schemas.microsoft.com/office/powerpoint/2010/main" val="112349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4B2F-27B7-0BEF-6D8C-9763DEE1E6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564C20-4B99-18B1-E618-705FF2F0B0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2E1B7B-6250-7D40-0E66-0488FED909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9E790E-DF5F-C818-4E68-622522691CEB}"/>
              </a:ext>
            </a:extLst>
          </p:cNvPr>
          <p:cNvSpPr>
            <a:spLocks noGrp="1"/>
          </p:cNvSpPr>
          <p:nvPr>
            <p:ph type="dt" sz="half" idx="10"/>
          </p:nvPr>
        </p:nvSpPr>
        <p:spPr/>
        <p:txBody>
          <a:bodyPr/>
          <a:lstStyle/>
          <a:p>
            <a:fld id="{8125D143-C0CE-472B-95EA-3C6EEB3F3D41}" type="datetimeFigureOut">
              <a:rPr lang="en-IN" smtClean="0"/>
              <a:t>18-10-2023</a:t>
            </a:fld>
            <a:endParaRPr lang="en-IN"/>
          </a:p>
        </p:txBody>
      </p:sp>
      <p:sp>
        <p:nvSpPr>
          <p:cNvPr id="6" name="Footer Placeholder 5">
            <a:extLst>
              <a:ext uri="{FF2B5EF4-FFF2-40B4-BE49-F238E27FC236}">
                <a16:creationId xmlns:a16="http://schemas.microsoft.com/office/drawing/2014/main" id="{1D600FB7-7BA1-DF7C-7A13-7B9458EA3B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AD48F5-604D-345B-8097-720054BE19D6}"/>
              </a:ext>
            </a:extLst>
          </p:cNvPr>
          <p:cNvSpPr>
            <a:spLocks noGrp="1"/>
          </p:cNvSpPr>
          <p:nvPr>
            <p:ph type="sldNum" sz="quarter" idx="12"/>
          </p:nvPr>
        </p:nvSpPr>
        <p:spPr/>
        <p:txBody>
          <a:bodyPr/>
          <a:lstStyle/>
          <a:p>
            <a:fld id="{1796C5A3-00E2-4B96-8434-6E03C84C36FE}" type="slidenum">
              <a:rPr lang="en-IN" smtClean="0"/>
              <a:t>‹#›</a:t>
            </a:fld>
            <a:endParaRPr lang="en-IN"/>
          </a:p>
        </p:txBody>
      </p:sp>
    </p:spTree>
    <p:extLst>
      <p:ext uri="{BB962C8B-B14F-4D97-AF65-F5344CB8AC3E}">
        <p14:creationId xmlns:p14="http://schemas.microsoft.com/office/powerpoint/2010/main" val="298922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CDE0-7873-D486-ADE8-F10E1B0049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B5F0CB-F276-A7E0-8310-715EFF76E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D3806-06EB-FBF0-BEAD-9F1AF180A8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079F0C-372D-4096-9DCD-10ACF41F0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6FE66F-6D0A-CDA3-3A1B-5726BBD11A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ADB701-45D2-3FCF-0F8C-02379C62EEC3}"/>
              </a:ext>
            </a:extLst>
          </p:cNvPr>
          <p:cNvSpPr>
            <a:spLocks noGrp="1"/>
          </p:cNvSpPr>
          <p:nvPr>
            <p:ph type="dt" sz="half" idx="10"/>
          </p:nvPr>
        </p:nvSpPr>
        <p:spPr/>
        <p:txBody>
          <a:bodyPr/>
          <a:lstStyle/>
          <a:p>
            <a:fld id="{8125D143-C0CE-472B-95EA-3C6EEB3F3D41}" type="datetimeFigureOut">
              <a:rPr lang="en-IN" smtClean="0"/>
              <a:t>18-10-2023</a:t>
            </a:fld>
            <a:endParaRPr lang="en-IN"/>
          </a:p>
        </p:txBody>
      </p:sp>
      <p:sp>
        <p:nvSpPr>
          <p:cNvPr id="8" name="Footer Placeholder 7">
            <a:extLst>
              <a:ext uri="{FF2B5EF4-FFF2-40B4-BE49-F238E27FC236}">
                <a16:creationId xmlns:a16="http://schemas.microsoft.com/office/drawing/2014/main" id="{CEDDC49D-74EE-1EB4-A71A-F292374160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5E9821-1EF8-0693-F279-2A516E316F41}"/>
              </a:ext>
            </a:extLst>
          </p:cNvPr>
          <p:cNvSpPr>
            <a:spLocks noGrp="1"/>
          </p:cNvSpPr>
          <p:nvPr>
            <p:ph type="sldNum" sz="quarter" idx="12"/>
          </p:nvPr>
        </p:nvSpPr>
        <p:spPr/>
        <p:txBody>
          <a:bodyPr/>
          <a:lstStyle/>
          <a:p>
            <a:fld id="{1796C5A3-00E2-4B96-8434-6E03C84C36FE}" type="slidenum">
              <a:rPr lang="en-IN" smtClean="0"/>
              <a:t>‹#›</a:t>
            </a:fld>
            <a:endParaRPr lang="en-IN"/>
          </a:p>
        </p:txBody>
      </p:sp>
    </p:spTree>
    <p:extLst>
      <p:ext uri="{BB962C8B-B14F-4D97-AF65-F5344CB8AC3E}">
        <p14:creationId xmlns:p14="http://schemas.microsoft.com/office/powerpoint/2010/main" val="348303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2E41-3E1A-8882-1305-BC574CD1D2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C2FA29-6D83-9139-F094-BDDB9D7A8670}"/>
              </a:ext>
            </a:extLst>
          </p:cNvPr>
          <p:cNvSpPr>
            <a:spLocks noGrp="1"/>
          </p:cNvSpPr>
          <p:nvPr>
            <p:ph type="dt" sz="half" idx="10"/>
          </p:nvPr>
        </p:nvSpPr>
        <p:spPr/>
        <p:txBody>
          <a:bodyPr/>
          <a:lstStyle/>
          <a:p>
            <a:fld id="{8125D143-C0CE-472B-95EA-3C6EEB3F3D41}" type="datetimeFigureOut">
              <a:rPr lang="en-IN" smtClean="0"/>
              <a:t>18-10-2023</a:t>
            </a:fld>
            <a:endParaRPr lang="en-IN"/>
          </a:p>
        </p:txBody>
      </p:sp>
      <p:sp>
        <p:nvSpPr>
          <p:cNvPr id="4" name="Footer Placeholder 3">
            <a:extLst>
              <a:ext uri="{FF2B5EF4-FFF2-40B4-BE49-F238E27FC236}">
                <a16:creationId xmlns:a16="http://schemas.microsoft.com/office/drawing/2014/main" id="{BF9D6F3A-C8C0-44EE-CD60-9AD0CECA16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2F7CFB-4317-D7F7-9C70-745BEDE67D9E}"/>
              </a:ext>
            </a:extLst>
          </p:cNvPr>
          <p:cNvSpPr>
            <a:spLocks noGrp="1"/>
          </p:cNvSpPr>
          <p:nvPr>
            <p:ph type="sldNum" sz="quarter" idx="12"/>
          </p:nvPr>
        </p:nvSpPr>
        <p:spPr/>
        <p:txBody>
          <a:bodyPr/>
          <a:lstStyle/>
          <a:p>
            <a:fld id="{1796C5A3-00E2-4B96-8434-6E03C84C36FE}" type="slidenum">
              <a:rPr lang="en-IN" smtClean="0"/>
              <a:t>‹#›</a:t>
            </a:fld>
            <a:endParaRPr lang="en-IN"/>
          </a:p>
        </p:txBody>
      </p:sp>
    </p:spTree>
    <p:extLst>
      <p:ext uri="{BB962C8B-B14F-4D97-AF65-F5344CB8AC3E}">
        <p14:creationId xmlns:p14="http://schemas.microsoft.com/office/powerpoint/2010/main" val="126713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20B786-F8CB-8882-828C-23B85E1DC62B}"/>
              </a:ext>
            </a:extLst>
          </p:cNvPr>
          <p:cNvSpPr>
            <a:spLocks noGrp="1"/>
          </p:cNvSpPr>
          <p:nvPr>
            <p:ph type="dt" sz="half" idx="10"/>
          </p:nvPr>
        </p:nvSpPr>
        <p:spPr/>
        <p:txBody>
          <a:bodyPr/>
          <a:lstStyle/>
          <a:p>
            <a:fld id="{8125D143-C0CE-472B-95EA-3C6EEB3F3D41}" type="datetimeFigureOut">
              <a:rPr lang="en-IN" smtClean="0"/>
              <a:t>18-10-2023</a:t>
            </a:fld>
            <a:endParaRPr lang="en-IN"/>
          </a:p>
        </p:txBody>
      </p:sp>
      <p:sp>
        <p:nvSpPr>
          <p:cNvPr id="3" name="Footer Placeholder 2">
            <a:extLst>
              <a:ext uri="{FF2B5EF4-FFF2-40B4-BE49-F238E27FC236}">
                <a16:creationId xmlns:a16="http://schemas.microsoft.com/office/drawing/2014/main" id="{BB683F68-38DC-37E4-6308-5F2E6FD69D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1AF557-110C-93F4-9017-8466902D32F9}"/>
              </a:ext>
            </a:extLst>
          </p:cNvPr>
          <p:cNvSpPr>
            <a:spLocks noGrp="1"/>
          </p:cNvSpPr>
          <p:nvPr>
            <p:ph type="sldNum" sz="quarter" idx="12"/>
          </p:nvPr>
        </p:nvSpPr>
        <p:spPr/>
        <p:txBody>
          <a:bodyPr/>
          <a:lstStyle/>
          <a:p>
            <a:fld id="{1796C5A3-00E2-4B96-8434-6E03C84C36FE}" type="slidenum">
              <a:rPr lang="en-IN" smtClean="0"/>
              <a:t>‹#›</a:t>
            </a:fld>
            <a:endParaRPr lang="en-IN"/>
          </a:p>
        </p:txBody>
      </p:sp>
    </p:spTree>
    <p:extLst>
      <p:ext uri="{BB962C8B-B14F-4D97-AF65-F5344CB8AC3E}">
        <p14:creationId xmlns:p14="http://schemas.microsoft.com/office/powerpoint/2010/main" val="2279539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B91A-93FB-996A-59B5-6EAEF9ED6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317561-09A0-B34E-F2A7-EFB938150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B915B7-3F55-D35E-E21F-B6EF7FFE3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C9A1E-917E-831D-1B01-D5DBACC6F01F}"/>
              </a:ext>
            </a:extLst>
          </p:cNvPr>
          <p:cNvSpPr>
            <a:spLocks noGrp="1"/>
          </p:cNvSpPr>
          <p:nvPr>
            <p:ph type="dt" sz="half" idx="10"/>
          </p:nvPr>
        </p:nvSpPr>
        <p:spPr/>
        <p:txBody>
          <a:bodyPr/>
          <a:lstStyle/>
          <a:p>
            <a:fld id="{8125D143-C0CE-472B-95EA-3C6EEB3F3D41}" type="datetimeFigureOut">
              <a:rPr lang="en-IN" smtClean="0"/>
              <a:t>18-10-2023</a:t>
            </a:fld>
            <a:endParaRPr lang="en-IN"/>
          </a:p>
        </p:txBody>
      </p:sp>
      <p:sp>
        <p:nvSpPr>
          <p:cNvPr id="6" name="Footer Placeholder 5">
            <a:extLst>
              <a:ext uri="{FF2B5EF4-FFF2-40B4-BE49-F238E27FC236}">
                <a16:creationId xmlns:a16="http://schemas.microsoft.com/office/drawing/2014/main" id="{0575705D-D96F-C748-2924-78AB154DF3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6D0982-CB24-FC7C-72B5-68D5AD7B32EB}"/>
              </a:ext>
            </a:extLst>
          </p:cNvPr>
          <p:cNvSpPr>
            <a:spLocks noGrp="1"/>
          </p:cNvSpPr>
          <p:nvPr>
            <p:ph type="sldNum" sz="quarter" idx="12"/>
          </p:nvPr>
        </p:nvSpPr>
        <p:spPr/>
        <p:txBody>
          <a:bodyPr/>
          <a:lstStyle/>
          <a:p>
            <a:fld id="{1796C5A3-00E2-4B96-8434-6E03C84C36FE}" type="slidenum">
              <a:rPr lang="en-IN" smtClean="0"/>
              <a:t>‹#›</a:t>
            </a:fld>
            <a:endParaRPr lang="en-IN"/>
          </a:p>
        </p:txBody>
      </p:sp>
    </p:spTree>
    <p:extLst>
      <p:ext uri="{BB962C8B-B14F-4D97-AF65-F5344CB8AC3E}">
        <p14:creationId xmlns:p14="http://schemas.microsoft.com/office/powerpoint/2010/main" val="128615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7575-66FC-5BAD-376C-0DD18A345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4F7EA5-10C6-2093-C51D-0FC799774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A6FA2D-731B-C809-7D7F-26D222382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FF6344-288F-DFC1-0A78-3C0CDCC4D364}"/>
              </a:ext>
            </a:extLst>
          </p:cNvPr>
          <p:cNvSpPr>
            <a:spLocks noGrp="1"/>
          </p:cNvSpPr>
          <p:nvPr>
            <p:ph type="dt" sz="half" idx="10"/>
          </p:nvPr>
        </p:nvSpPr>
        <p:spPr/>
        <p:txBody>
          <a:bodyPr/>
          <a:lstStyle/>
          <a:p>
            <a:fld id="{8125D143-C0CE-472B-95EA-3C6EEB3F3D41}" type="datetimeFigureOut">
              <a:rPr lang="en-IN" smtClean="0"/>
              <a:t>18-10-2023</a:t>
            </a:fld>
            <a:endParaRPr lang="en-IN"/>
          </a:p>
        </p:txBody>
      </p:sp>
      <p:sp>
        <p:nvSpPr>
          <p:cNvPr id="6" name="Footer Placeholder 5">
            <a:extLst>
              <a:ext uri="{FF2B5EF4-FFF2-40B4-BE49-F238E27FC236}">
                <a16:creationId xmlns:a16="http://schemas.microsoft.com/office/drawing/2014/main" id="{5AF9C41A-A725-B99E-94D0-EA5D9EDD01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6940E4-8143-8875-93DF-A4C1C7400CD0}"/>
              </a:ext>
            </a:extLst>
          </p:cNvPr>
          <p:cNvSpPr>
            <a:spLocks noGrp="1"/>
          </p:cNvSpPr>
          <p:nvPr>
            <p:ph type="sldNum" sz="quarter" idx="12"/>
          </p:nvPr>
        </p:nvSpPr>
        <p:spPr/>
        <p:txBody>
          <a:bodyPr/>
          <a:lstStyle/>
          <a:p>
            <a:fld id="{1796C5A3-00E2-4B96-8434-6E03C84C36FE}" type="slidenum">
              <a:rPr lang="en-IN" smtClean="0"/>
              <a:t>‹#›</a:t>
            </a:fld>
            <a:endParaRPr lang="en-IN"/>
          </a:p>
        </p:txBody>
      </p:sp>
    </p:spTree>
    <p:extLst>
      <p:ext uri="{BB962C8B-B14F-4D97-AF65-F5344CB8AC3E}">
        <p14:creationId xmlns:p14="http://schemas.microsoft.com/office/powerpoint/2010/main" val="3842207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25E606-B347-9239-E153-B6932632C7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74CEE1-3D6B-7441-2EB3-11070B3BA0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D2CDC8-9923-7D43-F91A-227EF307E5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5D143-C0CE-472B-95EA-3C6EEB3F3D41}" type="datetimeFigureOut">
              <a:rPr lang="en-IN" smtClean="0"/>
              <a:t>18-10-2023</a:t>
            </a:fld>
            <a:endParaRPr lang="en-IN"/>
          </a:p>
        </p:txBody>
      </p:sp>
      <p:sp>
        <p:nvSpPr>
          <p:cNvPr id="5" name="Footer Placeholder 4">
            <a:extLst>
              <a:ext uri="{FF2B5EF4-FFF2-40B4-BE49-F238E27FC236}">
                <a16:creationId xmlns:a16="http://schemas.microsoft.com/office/drawing/2014/main" id="{1354781B-12AF-C86B-66B8-24F31D4649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CC81EA-8359-939C-3538-F720AC7BF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6C5A3-00E2-4B96-8434-6E03C84C36FE}" type="slidenum">
              <a:rPr lang="en-IN" smtClean="0"/>
              <a:t>‹#›</a:t>
            </a:fld>
            <a:endParaRPr lang="en-IN"/>
          </a:p>
        </p:txBody>
      </p:sp>
    </p:spTree>
    <p:extLst>
      <p:ext uri="{BB962C8B-B14F-4D97-AF65-F5344CB8AC3E}">
        <p14:creationId xmlns:p14="http://schemas.microsoft.com/office/powerpoint/2010/main" val="164514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2FC4-E032-CE93-D3D6-4CDD07CBDC42}"/>
              </a:ext>
            </a:extLst>
          </p:cNvPr>
          <p:cNvSpPr>
            <a:spLocks noGrp="1"/>
          </p:cNvSpPr>
          <p:nvPr>
            <p:ph type="ctrTitle"/>
          </p:nvPr>
        </p:nvSpPr>
        <p:spPr/>
        <p:txBody>
          <a:bodyPr>
            <a:normAutofit fontScale="90000"/>
          </a:bodyPr>
          <a:lstStyle/>
          <a:p>
            <a:r>
              <a:rPr lang="en-IN" b="1" i="0" dirty="0">
                <a:effectLst/>
                <a:latin typeface="Söhne"/>
              </a:rPr>
              <a:t>AI-Based Diabetes Prediction System</a:t>
            </a:r>
            <a:br>
              <a:rPr lang="en-IN" b="1" i="0" dirty="0">
                <a:effectLst/>
                <a:latin typeface="Söhne"/>
              </a:rPr>
            </a:br>
            <a:endParaRPr lang="en-IN" dirty="0"/>
          </a:p>
        </p:txBody>
      </p:sp>
      <p:sp>
        <p:nvSpPr>
          <p:cNvPr id="3" name="Subtitle 2">
            <a:extLst>
              <a:ext uri="{FF2B5EF4-FFF2-40B4-BE49-F238E27FC236}">
                <a16:creationId xmlns:a16="http://schemas.microsoft.com/office/drawing/2014/main" id="{D2FF598A-E835-9DD4-4FD2-803888ECBBBC}"/>
              </a:ext>
            </a:extLst>
          </p:cNvPr>
          <p:cNvSpPr>
            <a:spLocks noGrp="1"/>
          </p:cNvSpPr>
          <p:nvPr>
            <p:ph type="subTitle" idx="1"/>
          </p:nvPr>
        </p:nvSpPr>
        <p:spPr/>
        <p:txBody>
          <a:bodyPr>
            <a:normAutofit fontScale="77500" lnSpcReduction="20000"/>
          </a:bodyPr>
          <a:lstStyle/>
          <a:p>
            <a:r>
              <a:rPr lang="en-IN" dirty="0"/>
              <a:t>innovative techniques</a:t>
            </a:r>
          </a:p>
          <a:p>
            <a:r>
              <a:rPr lang="en-IN" dirty="0"/>
              <a:t>Submitted by </a:t>
            </a:r>
          </a:p>
          <a:p>
            <a:r>
              <a:rPr lang="en-IN" dirty="0" err="1"/>
              <a:t>M.Reddappa</a:t>
            </a:r>
            <a:r>
              <a:rPr lang="en-IN" dirty="0"/>
              <a:t> Reddy</a:t>
            </a:r>
          </a:p>
          <a:p>
            <a:r>
              <a:rPr lang="en-IN" dirty="0" err="1"/>
              <a:t>Dept:AI</a:t>
            </a:r>
            <a:r>
              <a:rPr lang="en-IN" dirty="0"/>
              <a:t> and Ds</a:t>
            </a:r>
          </a:p>
          <a:p>
            <a:r>
              <a:rPr lang="en-IN" dirty="0"/>
              <a:t>Reg No:723921243035</a:t>
            </a:r>
          </a:p>
          <a:p>
            <a:endParaRPr lang="en-IN" dirty="0"/>
          </a:p>
        </p:txBody>
      </p:sp>
    </p:spTree>
    <p:extLst>
      <p:ext uri="{BB962C8B-B14F-4D97-AF65-F5344CB8AC3E}">
        <p14:creationId xmlns:p14="http://schemas.microsoft.com/office/powerpoint/2010/main" val="333940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ADD611-AB9B-1D5C-35D2-96C4B865D506}"/>
              </a:ext>
            </a:extLst>
          </p:cNvPr>
          <p:cNvSpPr txBox="1"/>
          <p:nvPr/>
        </p:nvSpPr>
        <p:spPr>
          <a:xfrm>
            <a:off x="142240" y="121920"/>
            <a:ext cx="12049760" cy="1200329"/>
          </a:xfrm>
          <a:prstGeom prst="rect">
            <a:avLst/>
          </a:prstGeom>
          <a:noFill/>
        </p:spPr>
        <p:txBody>
          <a:bodyPr wrap="square">
            <a:spAutoFit/>
          </a:bodyPr>
          <a:lstStyle/>
          <a:p>
            <a:r>
              <a:rPr lang="en-US" sz="2400" b="0" i="0" dirty="0">
                <a:effectLst/>
                <a:latin typeface="Söhne"/>
              </a:rPr>
              <a:t>To improve the accuracy and robustness </a:t>
            </a:r>
            <a:r>
              <a:rPr lang="en-US" sz="2400" b="0" i="0">
                <a:effectLst/>
                <a:latin typeface="Söhne"/>
              </a:rPr>
              <a:t>of </a:t>
            </a:r>
            <a:r>
              <a:rPr lang="en-US" sz="2400">
                <a:latin typeface="Söhne"/>
              </a:rPr>
              <a:t>our</a:t>
            </a:r>
            <a:r>
              <a:rPr lang="en-US" sz="2400" b="0" i="0">
                <a:effectLst/>
                <a:latin typeface="Söhne"/>
              </a:rPr>
              <a:t> </a:t>
            </a:r>
            <a:r>
              <a:rPr lang="en-US" sz="2400" b="0" i="0" dirty="0">
                <a:effectLst/>
                <a:latin typeface="Söhne"/>
              </a:rPr>
              <a:t>AI-based Diabetes Prediction System</a:t>
            </a:r>
            <a:r>
              <a:rPr lang="en-US" sz="2400" b="0" i="0">
                <a:effectLst/>
                <a:latin typeface="Söhne"/>
              </a:rPr>
              <a:t>, </a:t>
            </a:r>
            <a:r>
              <a:rPr lang="en-US" sz="2400">
                <a:latin typeface="Söhne"/>
              </a:rPr>
              <a:t>we</a:t>
            </a:r>
            <a:r>
              <a:rPr lang="en-US" sz="2400" b="0" i="0">
                <a:effectLst/>
                <a:latin typeface="Söhne"/>
              </a:rPr>
              <a:t> </a:t>
            </a:r>
            <a:r>
              <a:rPr lang="en-US" sz="2400" b="0" i="0" dirty="0">
                <a:effectLst/>
                <a:latin typeface="Söhne"/>
              </a:rPr>
              <a:t>can incorporate innovative techniques and approaches. Here are some of the best techniques, including ensemble methods and deep learning architectures:</a:t>
            </a:r>
            <a:endParaRPr lang="en-IN" sz="2400" dirty="0"/>
          </a:p>
        </p:txBody>
      </p:sp>
      <p:sp>
        <p:nvSpPr>
          <p:cNvPr id="5" name="TextBox 4">
            <a:extLst>
              <a:ext uri="{FF2B5EF4-FFF2-40B4-BE49-F238E27FC236}">
                <a16:creationId xmlns:a16="http://schemas.microsoft.com/office/drawing/2014/main" id="{87D9B8D6-C516-2171-6116-E15A7302A261}"/>
              </a:ext>
            </a:extLst>
          </p:cNvPr>
          <p:cNvSpPr txBox="1"/>
          <p:nvPr/>
        </p:nvSpPr>
        <p:spPr>
          <a:xfrm>
            <a:off x="142240" y="1513840"/>
            <a:ext cx="8869680" cy="1077218"/>
          </a:xfrm>
          <a:prstGeom prst="rect">
            <a:avLst/>
          </a:prstGeom>
          <a:noFill/>
        </p:spPr>
        <p:txBody>
          <a:bodyPr wrap="square">
            <a:spAutoFit/>
          </a:bodyPr>
          <a:lstStyle/>
          <a:p>
            <a:pPr algn="l"/>
            <a:r>
              <a:rPr lang="en-IN" sz="2800" b="1" i="0" dirty="0">
                <a:effectLst/>
                <a:latin typeface="Söhne"/>
              </a:rPr>
              <a:t>Ensemble Methods</a:t>
            </a:r>
            <a:r>
              <a:rPr lang="en-IN" sz="2800" b="1" dirty="0">
                <a:latin typeface="Söhne"/>
              </a:rPr>
              <a:t>:</a:t>
            </a:r>
            <a:endParaRPr lang="en-IN" b="1" i="0" dirty="0">
              <a:effectLst/>
              <a:latin typeface="Söhne"/>
            </a:endParaRPr>
          </a:p>
          <a:p>
            <a:br>
              <a:rPr lang="en-IN" b="0" i="0" dirty="0">
                <a:solidFill>
                  <a:srgbClr val="D1D5DB"/>
                </a:solidFill>
                <a:effectLst/>
                <a:latin typeface="Söhne"/>
              </a:rPr>
            </a:br>
            <a:endParaRPr lang="en-IN" dirty="0"/>
          </a:p>
        </p:txBody>
      </p:sp>
      <p:pic>
        <p:nvPicPr>
          <p:cNvPr id="1028" name="Picture 4">
            <a:extLst>
              <a:ext uri="{FF2B5EF4-FFF2-40B4-BE49-F238E27FC236}">
                <a16:creationId xmlns:a16="http://schemas.microsoft.com/office/drawing/2014/main" id="{6C44057F-B875-8009-1EA7-884DF80EC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641" y="2782649"/>
            <a:ext cx="7711440" cy="3093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309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57A3690-5154-F952-F5BB-7E5C41FBE42F}"/>
              </a:ext>
            </a:extLst>
          </p:cNvPr>
          <p:cNvSpPr txBox="1"/>
          <p:nvPr/>
        </p:nvSpPr>
        <p:spPr>
          <a:xfrm>
            <a:off x="182880" y="182880"/>
            <a:ext cx="11826240" cy="6432530"/>
          </a:xfrm>
          <a:prstGeom prst="rect">
            <a:avLst/>
          </a:prstGeom>
          <a:noFill/>
        </p:spPr>
        <p:txBody>
          <a:bodyPr wrap="square">
            <a:spAutoFit/>
          </a:bodyPr>
          <a:lstStyle/>
          <a:p>
            <a:r>
              <a:rPr lang="en-US" sz="3200" dirty="0"/>
              <a:t>1.Random Forest:</a:t>
            </a:r>
          </a:p>
          <a:p>
            <a:endParaRPr lang="en-US" dirty="0"/>
          </a:p>
          <a:p>
            <a:r>
              <a:rPr lang="en-US" dirty="0"/>
              <a:t>       </a:t>
            </a:r>
            <a:r>
              <a:rPr lang="en-US" sz="2400" dirty="0"/>
              <a:t>Random Forest is an ensemble learning method that combines multiple decision trees to make predictions. It's known for its robustness and ability to handle noisy data. Using a Random Forest ensemble can enhance prediction accuracy.</a:t>
            </a:r>
          </a:p>
          <a:p>
            <a:endParaRPr lang="en-US" sz="3200" dirty="0"/>
          </a:p>
          <a:p>
            <a:r>
              <a:rPr lang="en-US" sz="3200" dirty="0"/>
              <a:t>2.Gradient Boosting: </a:t>
            </a:r>
          </a:p>
          <a:p>
            <a:endParaRPr lang="en-US" dirty="0"/>
          </a:p>
          <a:p>
            <a:r>
              <a:rPr lang="en-US" sz="2400" dirty="0"/>
              <a:t>        Algorithms like </a:t>
            </a:r>
            <a:r>
              <a:rPr lang="en-US" sz="2400" dirty="0" err="1"/>
              <a:t>XGBoost</a:t>
            </a:r>
            <a:r>
              <a:rPr lang="en-US" sz="2400" dirty="0"/>
              <a:t>, </a:t>
            </a:r>
            <a:r>
              <a:rPr lang="en-US" sz="2400" dirty="0" err="1"/>
              <a:t>LightGBM</a:t>
            </a:r>
            <a:r>
              <a:rPr lang="en-US" sz="2400" dirty="0"/>
              <a:t>, and </a:t>
            </a:r>
            <a:r>
              <a:rPr lang="en-US" sz="2400" dirty="0" err="1"/>
              <a:t>CatBoost</a:t>
            </a:r>
            <a:r>
              <a:rPr lang="en-US" sz="2400" dirty="0"/>
              <a:t> are powerful gradient boosting methods that optimize decision trees to minimize prediction errors. They are highly effective in improving model accuracy.</a:t>
            </a:r>
          </a:p>
          <a:p>
            <a:endParaRPr lang="en-US" dirty="0"/>
          </a:p>
          <a:p>
            <a:r>
              <a:rPr lang="en-US" sz="2800" dirty="0"/>
              <a:t>3.Stacking:  </a:t>
            </a:r>
          </a:p>
          <a:p>
            <a:endParaRPr lang="en-US" dirty="0"/>
          </a:p>
          <a:p>
            <a:r>
              <a:rPr lang="en-US" dirty="0"/>
              <a:t>       </a:t>
            </a:r>
            <a:r>
              <a:rPr lang="en-US" sz="2400" dirty="0"/>
              <a:t>Stacking is a technique where multiple diverse models are trained, and their predictions are combined using another model (meta-learner). By stacking different algorithms, you can capture a broader range of patterns in the data.</a:t>
            </a:r>
            <a:endParaRPr lang="en-IN" dirty="0"/>
          </a:p>
        </p:txBody>
      </p:sp>
    </p:spTree>
    <p:extLst>
      <p:ext uri="{BB962C8B-B14F-4D97-AF65-F5344CB8AC3E}">
        <p14:creationId xmlns:p14="http://schemas.microsoft.com/office/powerpoint/2010/main" val="365072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AF7B035-54A8-4122-25D0-B5DF54758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81" y="222147"/>
            <a:ext cx="9286240" cy="41771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A18E68D-EE3B-63C3-8B11-BD1B45206309}"/>
              </a:ext>
            </a:extLst>
          </p:cNvPr>
          <p:cNvSpPr txBox="1"/>
          <p:nvPr/>
        </p:nvSpPr>
        <p:spPr>
          <a:xfrm>
            <a:off x="335280" y="4826000"/>
            <a:ext cx="11704319" cy="2062103"/>
          </a:xfrm>
          <a:prstGeom prst="rect">
            <a:avLst/>
          </a:prstGeom>
          <a:noFill/>
        </p:spPr>
        <p:txBody>
          <a:bodyPr wrap="square">
            <a:spAutoFit/>
          </a:bodyPr>
          <a:lstStyle/>
          <a:p>
            <a:pPr algn="l"/>
            <a:r>
              <a:rPr lang="en-US" sz="2800" b="1" i="0" dirty="0">
                <a:effectLst/>
                <a:latin typeface="Söhne"/>
              </a:rPr>
              <a:t>1.Deep Learning Architectures:</a:t>
            </a:r>
          </a:p>
          <a:p>
            <a:pPr algn="l"/>
            <a:endParaRPr lang="en-US" sz="2800" b="1" i="0" dirty="0">
              <a:effectLst/>
              <a:latin typeface="Söhne"/>
            </a:endParaRPr>
          </a:p>
          <a:p>
            <a:pPr algn="l"/>
            <a:r>
              <a:rPr lang="en-US" b="1" i="0" dirty="0">
                <a:solidFill>
                  <a:schemeClr val="tx1">
                    <a:lumMod val="95000"/>
                    <a:lumOff val="5000"/>
                  </a:schemeClr>
                </a:solidFill>
                <a:effectLst/>
                <a:latin typeface="Söhne"/>
              </a:rPr>
              <a:t>1.Convolutional Neural Networks (CNNs)</a:t>
            </a:r>
            <a:r>
              <a:rPr lang="en-US" b="0" i="0" dirty="0">
                <a:solidFill>
                  <a:schemeClr val="tx1">
                    <a:lumMod val="95000"/>
                    <a:lumOff val="5000"/>
                  </a:schemeClr>
                </a:solidFill>
                <a:effectLst/>
                <a:latin typeface="Söhne"/>
              </a:rPr>
              <a:t>:</a:t>
            </a:r>
          </a:p>
          <a:p>
            <a:pPr algn="l"/>
            <a:r>
              <a:rPr lang="en-US" dirty="0">
                <a:solidFill>
                  <a:schemeClr val="tx1">
                    <a:lumMod val="95000"/>
                    <a:lumOff val="5000"/>
                  </a:schemeClr>
                </a:solidFill>
                <a:latin typeface="Söhne"/>
              </a:rPr>
              <a:t>         </a:t>
            </a:r>
            <a:r>
              <a:rPr lang="en-US" b="0" i="0" dirty="0">
                <a:solidFill>
                  <a:schemeClr val="tx1">
                    <a:lumMod val="95000"/>
                    <a:lumOff val="5000"/>
                  </a:schemeClr>
                </a:solidFill>
                <a:effectLst/>
                <a:latin typeface="Söhne"/>
              </a:rPr>
              <a:t> CNNs are primarily used for image data, but they can also be applied to medical imaging, such as retinal scans. CNNs are effective at feature extraction from image data, which can be a valuable addition to your diabetes prediction system if relevant.</a:t>
            </a:r>
          </a:p>
        </p:txBody>
      </p:sp>
    </p:spTree>
    <p:extLst>
      <p:ext uri="{BB962C8B-B14F-4D97-AF65-F5344CB8AC3E}">
        <p14:creationId xmlns:p14="http://schemas.microsoft.com/office/powerpoint/2010/main" val="66347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1439DD-ED6D-C2EF-C5A9-546FB47C7C5F}"/>
              </a:ext>
            </a:extLst>
          </p:cNvPr>
          <p:cNvSpPr txBox="1"/>
          <p:nvPr/>
        </p:nvSpPr>
        <p:spPr>
          <a:xfrm>
            <a:off x="538480" y="142240"/>
            <a:ext cx="9001760" cy="5755422"/>
          </a:xfrm>
          <a:prstGeom prst="rect">
            <a:avLst/>
          </a:prstGeom>
          <a:noFill/>
        </p:spPr>
        <p:txBody>
          <a:bodyPr wrap="square">
            <a:spAutoFit/>
          </a:bodyPr>
          <a:lstStyle/>
          <a:p>
            <a:pPr algn="l"/>
            <a:r>
              <a:rPr lang="en-US" sz="2000" b="1" i="0" dirty="0">
                <a:effectLst/>
                <a:latin typeface="Söhne"/>
              </a:rPr>
              <a:t>2.Recurrent Neural Networks (RNNs)</a:t>
            </a:r>
            <a:r>
              <a:rPr lang="en-US" sz="2000" b="0" i="0" dirty="0">
                <a:effectLst/>
                <a:latin typeface="Söhne"/>
              </a:rPr>
              <a:t>:</a:t>
            </a:r>
          </a:p>
          <a:p>
            <a:pPr algn="l">
              <a:buFont typeface="+mj-lt"/>
              <a:buAutoNum type="arabicPeriod" startAt="4"/>
            </a:pPr>
            <a:endParaRPr lang="en-US" dirty="0">
              <a:solidFill>
                <a:srgbClr val="D1D5DB"/>
              </a:solidFill>
              <a:latin typeface="Söhne"/>
            </a:endParaRPr>
          </a:p>
          <a:p>
            <a:pPr algn="l"/>
            <a:r>
              <a:rPr lang="en-US" sz="2000" b="0" i="0" dirty="0">
                <a:effectLst/>
                <a:latin typeface="Söhne"/>
              </a:rPr>
              <a:t>         RNNs are suitable for sequential data like time series. If you have longitudinal patient data, RNNs can capture temporal dependencies and improve prediction accuracy.</a:t>
            </a:r>
          </a:p>
          <a:p>
            <a:pPr algn="l"/>
            <a:endParaRPr lang="en-US" dirty="0">
              <a:solidFill>
                <a:srgbClr val="D1D5DB"/>
              </a:solidFill>
              <a:latin typeface="Söhne"/>
            </a:endParaRPr>
          </a:p>
          <a:p>
            <a:pPr algn="l"/>
            <a:endParaRPr lang="en-US" sz="2000" b="0" i="0" dirty="0">
              <a:effectLst/>
              <a:latin typeface="Söhne"/>
            </a:endParaRPr>
          </a:p>
          <a:p>
            <a:pPr algn="l"/>
            <a:r>
              <a:rPr lang="en-US" sz="2000" b="1" i="0" dirty="0">
                <a:effectLst/>
                <a:latin typeface="Söhne"/>
              </a:rPr>
              <a:t>3.Long Short-Term Memory (LSTM) Networks</a:t>
            </a:r>
            <a:r>
              <a:rPr lang="en-US" sz="2000" b="0" i="0" dirty="0">
                <a:effectLst/>
                <a:latin typeface="Söhne"/>
              </a:rPr>
              <a:t>: </a:t>
            </a:r>
          </a:p>
          <a:p>
            <a:pPr algn="l">
              <a:buFont typeface="+mj-lt"/>
              <a:buAutoNum type="arabicPeriod" startAt="4"/>
            </a:pPr>
            <a:endParaRPr lang="en-US" dirty="0">
              <a:solidFill>
                <a:srgbClr val="D1D5DB"/>
              </a:solidFill>
              <a:latin typeface="Söhne"/>
            </a:endParaRPr>
          </a:p>
          <a:p>
            <a:pPr algn="l"/>
            <a:r>
              <a:rPr lang="en-US" sz="2000" dirty="0">
                <a:latin typeface="Söhne"/>
              </a:rPr>
              <a:t>         </a:t>
            </a:r>
            <a:r>
              <a:rPr lang="en-US" sz="2000" b="0" i="0" dirty="0">
                <a:effectLst/>
                <a:latin typeface="Söhne"/>
              </a:rPr>
              <a:t>LSTMs, a type of RNN, are known for handling long sequences of data. They are useful for analyzing time-series data and can capture both short and long-term dependencies</a:t>
            </a:r>
            <a:r>
              <a:rPr lang="en-US" sz="1600" b="0" i="0" dirty="0">
                <a:effectLst/>
                <a:latin typeface="Söhne"/>
              </a:rPr>
              <a:t>.</a:t>
            </a:r>
          </a:p>
          <a:p>
            <a:pPr algn="l"/>
            <a:endParaRPr lang="en-US" dirty="0">
              <a:solidFill>
                <a:srgbClr val="D1D5DB"/>
              </a:solidFill>
              <a:latin typeface="Söhne"/>
            </a:endParaRPr>
          </a:p>
          <a:p>
            <a:pPr algn="l"/>
            <a:endParaRPr lang="en-US" b="0" i="0" dirty="0">
              <a:solidFill>
                <a:srgbClr val="D1D5DB"/>
              </a:solidFill>
              <a:effectLst/>
              <a:latin typeface="Söhne"/>
            </a:endParaRPr>
          </a:p>
          <a:p>
            <a:pPr algn="l">
              <a:buFont typeface="+mj-lt"/>
              <a:buAutoNum type="arabicPeriod" startAt="4"/>
            </a:pPr>
            <a:r>
              <a:rPr lang="en-US" sz="2000" b="1" i="0" dirty="0">
                <a:solidFill>
                  <a:schemeClr val="bg2">
                    <a:lumMod val="10000"/>
                  </a:schemeClr>
                </a:solidFill>
                <a:effectLst/>
                <a:latin typeface="Söhne"/>
              </a:rPr>
              <a:t>Transformers</a:t>
            </a:r>
            <a:r>
              <a:rPr lang="en-US" sz="2000" b="0" i="0" dirty="0">
                <a:solidFill>
                  <a:schemeClr val="bg2">
                    <a:lumMod val="10000"/>
                  </a:schemeClr>
                </a:solidFill>
                <a:effectLst/>
                <a:latin typeface="Söhne"/>
              </a:rPr>
              <a:t>:</a:t>
            </a:r>
          </a:p>
          <a:p>
            <a:pPr algn="l">
              <a:buFont typeface="+mj-lt"/>
              <a:buAutoNum type="arabicPeriod" startAt="4"/>
            </a:pPr>
            <a:endParaRPr lang="en-US" dirty="0">
              <a:solidFill>
                <a:srgbClr val="D1D5DB"/>
              </a:solidFill>
              <a:latin typeface="Söhne"/>
            </a:endParaRPr>
          </a:p>
          <a:p>
            <a:pPr algn="l"/>
            <a:r>
              <a:rPr lang="en-US" sz="1600" b="0" i="0" dirty="0">
                <a:solidFill>
                  <a:srgbClr val="D1D5DB"/>
                </a:solidFill>
                <a:effectLst/>
                <a:latin typeface="Söhne"/>
              </a:rPr>
              <a:t>      </a:t>
            </a:r>
            <a:r>
              <a:rPr lang="en-US" sz="2000" b="0" i="0" dirty="0">
                <a:solidFill>
                  <a:schemeClr val="bg2">
                    <a:lumMod val="10000"/>
                  </a:schemeClr>
                </a:solidFill>
                <a:effectLst/>
                <a:latin typeface="Söhne"/>
              </a:rPr>
              <a:t>     Transformers, originally designed for natural language processing, have been adapted to various domains. They excel in sequence-to-sequence tasks and can be applied to structured medical data for prediction tasks.</a:t>
            </a:r>
          </a:p>
        </p:txBody>
      </p:sp>
    </p:spTree>
    <p:extLst>
      <p:ext uri="{BB962C8B-B14F-4D97-AF65-F5344CB8AC3E}">
        <p14:creationId xmlns:p14="http://schemas.microsoft.com/office/powerpoint/2010/main" val="118331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25B134-6C4A-A2C5-ED85-99709EDF8960}"/>
              </a:ext>
            </a:extLst>
          </p:cNvPr>
          <p:cNvSpPr txBox="1"/>
          <p:nvPr/>
        </p:nvSpPr>
        <p:spPr>
          <a:xfrm>
            <a:off x="152400" y="203200"/>
            <a:ext cx="11724640" cy="6063198"/>
          </a:xfrm>
          <a:prstGeom prst="rect">
            <a:avLst/>
          </a:prstGeom>
          <a:noFill/>
        </p:spPr>
        <p:txBody>
          <a:bodyPr wrap="square">
            <a:spAutoFit/>
          </a:bodyPr>
          <a:lstStyle/>
          <a:p>
            <a:pPr algn="l"/>
            <a:r>
              <a:rPr lang="en-US" sz="2800" b="1" i="0" dirty="0">
                <a:effectLst/>
                <a:latin typeface="Söhne"/>
              </a:rPr>
              <a:t>Transfer Learning:</a:t>
            </a:r>
          </a:p>
          <a:p>
            <a:pPr algn="l"/>
            <a:r>
              <a:rPr lang="en-US" sz="2400" b="1" i="0" dirty="0">
                <a:solidFill>
                  <a:schemeClr val="bg2">
                    <a:lumMod val="10000"/>
                  </a:schemeClr>
                </a:solidFill>
                <a:effectLst/>
                <a:latin typeface="Söhne"/>
              </a:rPr>
              <a:t>1.Pre-trained Models</a:t>
            </a:r>
            <a:r>
              <a:rPr lang="en-US" sz="2400" b="0" i="0" dirty="0">
                <a:solidFill>
                  <a:schemeClr val="bg2">
                    <a:lumMod val="10000"/>
                  </a:schemeClr>
                </a:solidFill>
                <a:effectLst/>
                <a:latin typeface="Söhne"/>
              </a:rPr>
              <a:t>:</a:t>
            </a:r>
          </a:p>
          <a:p>
            <a:pPr algn="l"/>
            <a:r>
              <a:rPr lang="en-US" sz="2400" dirty="0">
                <a:solidFill>
                  <a:schemeClr val="bg2">
                    <a:lumMod val="10000"/>
                  </a:schemeClr>
                </a:solidFill>
                <a:latin typeface="Söhne"/>
              </a:rPr>
              <a:t>       </a:t>
            </a:r>
            <a:r>
              <a:rPr lang="en-US" sz="2400" b="0" i="0" dirty="0">
                <a:solidFill>
                  <a:schemeClr val="bg2">
                    <a:lumMod val="10000"/>
                  </a:schemeClr>
                </a:solidFill>
                <a:effectLst/>
                <a:latin typeface="Söhne"/>
              </a:rPr>
              <a:t> Leveraging pre-trained deep learning models can save a lot of time and computational resources. Fine-tuning models like BERT (for text data) or pre-trained vision models like VGG, </a:t>
            </a:r>
            <a:r>
              <a:rPr lang="en-US" sz="2400" b="0" i="0" dirty="0" err="1">
                <a:solidFill>
                  <a:schemeClr val="bg2">
                    <a:lumMod val="10000"/>
                  </a:schemeClr>
                </a:solidFill>
                <a:effectLst/>
                <a:latin typeface="Söhne"/>
              </a:rPr>
              <a:t>ResNet</a:t>
            </a:r>
            <a:r>
              <a:rPr lang="en-US" sz="2400" b="0" i="0" dirty="0">
                <a:solidFill>
                  <a:schemeClr val="bg2">
                    <a:lumMod val="10000"/>
                  </a:schemeClr>
                </a:solidFill>
                <a:effectLst/>
                <a:latin typeface="Söhne"/>
              </a:rPr>
              <a:t>, or Inception (for medical images) can significantly boost performance.</a:t>
            </a:r>
          </a:p>
          <a:p>
            <a:pPr algn="l"/>
            <a:endParaRPr lang="en-US" sz="2400" b="0" i="0" dirty="0">
              <a:solidFill>
                <a:schemeClr val="bg2">
                  <a:lumMod val="10000"/>
                </a:schemeClr>
              </a:solidFill>
              <a:effectLst/>
              <a:latin typeface="Söhne"/>
            </a:endParaRPr>
          </a:p>
          <a:p>
            <a:pPr algn="l"/>
            <a:r>
              <a:rPr lang="en-US" sz="2400" b="1" i="0" dirty="0">
                <a:effectLst/>
                <a:latin typeface="Söhne"/>
              </a:rPr>
              <a:t>Feature Engineering:</a:t>
            </a:r>
          </a:p>
          <a:p>
            <a:pPr algn="l"/>
            <a:endParaRPr lang="en-US" sz="2400" b="1" i="0" dirty="0">
              <a:effectLst/>
              <a:latin typeface="Söhne"/>
            </a:endParaRPr>
          </a:p>
          <a:p>
            <a:pPr algn="l"/>
            <a:r>
              <a:rPr lang="en-US" sz="2400" b="1" i="0" dirty="0">
                <a:solidFill>
                  <a:schemeClr val="bg2">
                    <a:lumMod val="10000"/>
                  </a:schemeClr>
                </a:solidFill>
                <a:effectLst/>
                <a:latin typeface="Söhne"/>
              </a:rPr>
              <a:t>1.AutoML</a:t>
            </a:r>
            <a:r>
              <a:rPr lang="en-US" sz="2400" b="0" i="0" dirty="0">
                <a:solidFill>
                  <a:schemeClr val="bg2">
                    <a:lumMod val="10000"/>
                  </a:schemeClr>
                </a:solidFill>
                <a:effectLst/>
                <a:latin typeface="Söhne"/>
              </a:rPr>
              <a:t>: </a:t>
            </a:r>
          </a:p>
          <a:p>
            <a:pPr algn="l"/>
            <a:r>
              <a:rPr lang="en-US" dirty="0">
                <a:solidFill>
                  <a:srgbClr val="D1D5DB"/>
                </a:solidFill>
                <a:latin typeface="Söhne"/>
              </a:rPr>
              <a:t>            </a:t>
            </a:r>
            <a:r>
              <a:rPr lang="en-US" sz="2400" b="0" i="0" dirty="0">
                <a:solidFill>
                  <a:schemeClr val="bg2">
                    <a:lumMod val="10000"/>
                  </a:schemeClr>
                </a:solidFill>
                <a:effectLst/>
                <a:latin typeface="Söhne"/>
              </a:rPr>
              <a:t>Automated Machine Learning tools like </a:t>
            </a:r>
            <a:r>
              <a:rPr lang="en-US" sz="2400" b="0" i="0" dirty="0" err="1">
                <a:solidFill>
                  <a:schemeClr val="bg2">
                    <a:lumMod val="10000"/>
                  </a:schemeClr>
                </a:solidFill>
                <a:effectLst/>
                <a:latin typeface="Söhne"/>
              </a:rPr>
              <a:t>AutoML</a:t>
            </a:r>
            <a:r>
              <a:rPr lang="en-US" sz="2400" b="0" i="0" dirty="0">
                <a:solidFill>
                  <a:schemeClr val="bg2">
                    <a:lumMod val="10000"/>
                  </a:schemeClr>
                </a:solidFill>
                <a:effectLst/>
                <a:latin typeface="Söhne"/>
              </a:rPr>
              <a:t> can help in feature selection, engineering, and hyperparameter tuning, saving time and potentially discovering novel features.</a:t>
            </a:r>
          </a:p>
          <a:p>
            <a:pPr algn="l"/>
            <a:r>
              <a:rPr lang="en-US" sz="2400" b="1" i="0" dirty="0">
                <a:solidFill>
                  <a:schemeClr val="bg2">
                    <a:lumMod val="10000"/>
                  </a:schemeClr>
                </a:solidFill>
                <a:effectLst/>
                <a:latin typeface="Söhne"/>
              </a:rPr>
              <a:t>2. Dimensionality Reduction</a:t>
            </a:r>
            <a:r>
              <a:rPr lang="en-US" sz="2400" b="0" i="0" dirty="0">
                <a:solidFill>
                  <a:schemeClr val="bg2">
                    <a:lumMod val="10000"/>
                  </a:schemeClr>
                </a:solidFill>
                <a:effectLst/>
                <a:latin typeface="Söhne"/>
              </a:rPr>
              <a:t>: </a:t>
            </a:r>
          </a:p>
          <a:p>
            <a:pPr algn="l"/>
            <a:r>
              <a:rPr lang="en-US" sz="2400" dirty="0">
                <a:solidFill>
                  <a:schemeClr val="bg2">
                    <a:lumMod val="10000"/>
                  </a:schemeClr>
                </a:solidFill>
                <a:latin typeface="Söhne"/>
              </a:rPr>
              <a:t>         </a:t>
            </a:r>
            <a:r>
              <a:rPr lang="en-US" sz="2400" b="0" i="0" dirty="0">
                <a:solidFill>
                  <a:schemeClr val="bg2">
                    <a:lumMod val="10000"/>
                  </a:schemeClr>
                </a:solidFill>
                <a:effectLst/>
                <a:latin typeface="Söhne"/>
              </a:rPr>
              <a:t>Techniques like Principal Component Analysis (PCA) or t-Distributed Stochastic Neighbor Embedding (t-SNE) can help reduce the dimensionality of your data while retaining essential information.</a:t>
            </a:r>
          </a:p>
        </p:txBody>
      </p:sp>
    </p:spTree>
    <p:extLst>
      <p:ext uri="{BB962C8B-B14F-4D97-AF65-F5344CB8AC3E}">
        <p14:creationId xmlns:p14="http://schemas.microsoft.com/office/powerpoint/2010/main" val="94262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D4AC27-E00C-408B-885C-B239B028A296}"/>
              </a:ext>
            </a:extLst>
          </p:cNvPr>
          <p:cNvSpPr txBox="1"/>
          <p:nvPr/>
        </p:nvSpPr>
        <p:spPr>
          <a:xfrm>
            <a:off x="0" y="0"/>
            <a:ext cx="12059920" cy="6217087"/>
          </a:xfrm>
          <a:prstGeom prst="rect">
            <a:avLst/>
          </a:prstGeom>
          <a:noFill/>
        </p:spPr>
        <p:txBody>
          <a:bodyPr wrap="square">
            <a:spAutoFit/>
          </a:bodyPr>
          <a:lstStyle/>
          <a:p>
            <a:r>
              <a:rPr lang="en-US" sz="2000" dirty="0">
                <a:solidFill>
                  <a:schemeClr val="accent2">
                    <a:lumMod val="75000"/>
                  </a:schemeClr>
                </a:solidFill>
              </a:rPr>
              <a:t>Model Interpretability:</a:t>
            </a:r>
          </a:p>
          <a:p>
            <a:endParaRPr lang="en-US" dirty="0"/>
          </a:p>
          <a:p>
            <a:r>
              <a:rPr lang="en-US" dirty="0">
                <a:solidFill>
                  <a:schemeClr val="accent6"/>
                </a:solidFill>
              </a:rPr>
              <a:t>SHAP Values: </a:t>
            </a:r>
          </a:p>
          <a:p>
            <a:endParaRPr lang="en-US" dirty="0"/>
          </a:p>
          <a:p>
            <a:r>
              <a:rPr lang="en-US" dirty="0"/>
              <a:t>       SHAP (</a:t>
            </a:r>
            <a:r>
              <a:rPr lang="en-US" dirty="0" err="1"/>
              <a:t>SHapley</a:t>
            </a:r>
            <a:r>
              <a:rPr lang="en-US" dirty="0"/>
              <a:t> Additive </a:t>
            </a:r>
            <a:r>
              <a:rPr lang="en-US" dirty="0" err="1"/>
              <a:t>exPlanations</a:t>
            </a:r>
            <a:r>
              <a:rPr lang="en-US" dirty="0"/>
              <a:t>) values provide feature-level explanations for model predictions, increasing trust and interpretability.</a:t>
            </a:r>
          </a:p>
          <a:p>
            <a:endParaRPr lang="en-US" dirty="0"/>
          </a:p>
          <a:p>
            <a:r>
              <a:rPr lang="en-US" dirty="0">
                <a:solidFill>
                  <a:schemeClr val="accent6"/>
                </a:solidFill>
              </a:rPr>
              <a:t>LIME: </a:t>
            </a:r>
          </a:p>
          <a:p>
            <a:r>
              <a:rPr lang="en-US" dirty="0"/>
              <a:t>       Local Interpretable Model-agnostic Explanations (LIME) generates local model explanations to understand why specific predictions were made.</a:t>
            </a:r>
          </a:p>
          <a:p>
            <a:endParaRPr lang="en-US" dirty="0">
              <a:solidFill>
                <a:schemeClr val="accent6"/>
              </a:solidFill>
            </a:endParaRPr>
          </a:p>
          <a:p>
            <a:r>
              <a:rPr lang="en-US" dirty="0">
                <a:solidFill>
                  <a:schemeClr val="accent6"/>
                </a:solidFill>
              </a:rPr>
              <a:t>Data Augmentation: </a:t>
            </a:r>
          </a:p>
          <a:p>
            <a:r>
              <a:rPr lang="en-US" dirty="0"/>
              <a:t>        In medical data, it's often difficult to collect a vast amount of labeled data. Data augmentation techniques like rotation, scaling, and noise injection can artificially increase your training data and improve model generalization.</a:t>
            </a:r>
          </a:p>
          <a:p>
            <a:endParaRPr lang="en-US" dirty="0"/>
          </a:p>
          <a:p>
            <a:r>
              <a:rPr lang="en-US" dirty="0">
                <a:solidFill>
                  <a:schemeClr val="accent6"/>
                </a:solidFill>
              </a:rPr>
              <a:t>Handling Class Imbalance:</a:t>
            </a:r>
          </a:p>
          <a:p>
            <a:endParaRPr lang="en-US" dirty="0"/>
          </a:p>
          <a:p>
            <a:r>
              <a:rPr lang="en-US" dirty="0"/>
              <a:t>        SMOTE (Synthetic Minority Over-sampling Technique): If you have imbalanced classes, SMOTE can be used to oversample the minority class, helping the model learn from it effectively.</a:t>
            </a:r>
          </a:p>
          <a:p>
            <a:endParaRPr lang="en-US" dirty="0">
              <a:solidFill>
                <a:schemeClr val="accent6"/>
              </a:solidFill>
            </a:endParaRPr>
          </a:p>
          <a:p>
            <a:r>
              <a:rPr lang="en-US" dirty="0">
                <a:solidFill>
                  <a:schemeClr val="accent6"/>
                </a:solidFill>
              </a:rPr>
              <a:t>Cost-sensitive Learning: </a:t>
            </a:r>
          </a:p>
          <a:p>
            <a:r>
              <a:rPr lang="en-US" dirty="0"/>
              <a:t>         Adjust the model's training process to focus on minimizing the misclassification of the minority class.</a:t>
            </a:r>
            <a:endParaRPr lang="en-IN" dirty="0"/>
          </a:p>
        </p:txBody>
      </p:sp>
    </p:spTree>
    <p:extLst>
      <p:ext uri="{BB962C8B-B14F-4D97-AF65-F5344CB8AC3E}">
        <p14:creationId xmlns:p14="http://schemas.microsoft.com/office/powerpoint/2010/main" val="78561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8FD94C-EF7B-CE2A-93D5-80221BA612D6}"/>
              </a:ext>
            </a:extLst>
          </p:cNvPr>
          <p:cNvSpPr txBox="1"/>
          <p:nvPr/>
        </p:nvSpPr>
        <p:spPr>
          <a:xfrm>
            <a:off x="223520" y="152400"/>
            <a:ext cx="11877040" cy="2246769"/>
          </a:xfrm>
          <a:prstGeom prst="rect">
            <a:avLst/>
          </a:prstGeom>
          <a:noFill/>
        </p:spPr>
        <p:txBody>
          <a:bodyPr wrap="square">
            <a:spAutoFit/>
          </a:bodyPr>
          <a:lstStyle/>
          <a:p>
            <a:r>
              <a:rPr lang="en-US" sz="2800" b="0" i="0" dirty="0">
                <a:effectLst/>
                <a:latin typeface="Söhne"/>
              </a:rPr>
              <a:t>the choice of techniques should be data-dependent. It's crucial to experiment with different methods, evaluate their performance, and fine-tune your model based on the specific characteristics of your diabetes prediction dataset. Additionally, regularly updating your model with new data and research findings is essential to maintain accuracy and robustness over time.</a:t>
            </a:r>
            <a:endParaRPr lang="en-IN" sz="2800" dirty="0"/>
          </a:p>
        </p:txBody>
      </p:sp>
    </p:spTree>
    <p:extLst>
      <p:ext uri="{BB962C8B-B14F-4D97-AF65-F5344CB8AC3E}">
        <p14:creationId xmlns:p14="http://schemas.microsoft.com/office/powerpoint/2010/main" val="4082721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691</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AI-Based Diabetes Prediction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Molluru Reddappa reddy</dc:creator>
  <cp:lastModifiedBy>Molluru Reddappa reddy</cp:lastModifiedBy>
  <cp:revision>1</cp:revision>
  <dcterms:created xsi:type="dcterms:W3CDTF">2023-10-18T03:58:06Z</dcterms:created>
  <dcterms:modified xsi:type="dcterms:W3CDTF">2023-10-18T04:26:05Z</dcterms:modified>
</cp:coreProperties>
</file>