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39865476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39865476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39865476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39865476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39865476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39865476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39865476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39865476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39865476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39865476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39865476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39865476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39865476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39865476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39865476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39865476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39865476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39865476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5400">
                <a:solidFill>
                  <a:srgbClr val="002F4A"/>
                </a:solidFill>
              </a:rPr>
              <a:t>Recommendation </a:t>
            </a:r>
            <a:endParaRPr b="1" sz="5400">
              <a:solidFill>
                <a:srgbClr val="002F4A"/>
              </a:solidFill>
            </a:endParaRPr>
          </a:p>
          <a:p>
            <a:pPr indent="0" lvl="0" marL="0" rtl="0" algn="l">
              <a:spcBef>
                <a:spcPts val="0"/>
              </a:spcBef>
              <a:spcAft>
                <a:spcPts val="0"/>
              </a:spcAft>
              <a:buNone/>
            </a:pPr>
            <a:r>
              <a:rPr b="1" lang="en" sz="5400">
                <a:solidFill>
                  <a:srgbClr val="002F4A"/>
                </a:solidFill>
              </a:rPr>
              <a:t>systems</a:t>
            </a:r>
            <a:endParaRPr/>
          </a:p>
        </p:txBody>
      </p:sp>
      <p:sp>
        <p:nvSpPr>
          <p:cNvPr id="65" name="Google Shape;65;p13"/>
          <p:cNvSpPr txBox="1"/>
          <p:nvPr>
            <p:ph idx="1" type="subTitle"/>
          </p:nvPr>
        </p:nvSpPr>
        <p:spPr>
          <a:xfrm>
            <a:off x="4292425" y="3383310"/>
            <a:ext cx="4242600" cy="7383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NAME:G.chaitanya kumar reddy</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ROLL NO:AP22110011021</a:t>
            </a:r>
            <a:endParaRPr sz="18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3200">
                <a:solidFill>
                  <a:srgbClr val="31394D"/>
                </a:solidFill>
              </a:rPr>
              <a:t>THE END</a:t>
            </a:r>
            <a:endParaRPr sz="3200">
              <a:solidFill>
                <a:srgbClr val="31394D"/>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FFFFFF"/>
                </a:solidFill>
              </a:rPr>
              <a:t>What is recommendation system?</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None/>
            </a:pPr>
            <a:r>
              <a:rPr lang="en">
                <a:solidFill>
                  <a:srgbClr val="A5B592"/>
                </a:solidFill>
              </a:rPr>
              <a:t>•</a:t>
            </a:r>
            <a:r>
              <a:rPr lang="en">
                <a:solidFill>
                  <a:srgbClr val="31394D"/>
                </a:solidFill>
              </a:rPr>
              <a:t>A recommendation system is a tool that suggests items, content, or products to users based on their preferences or behavior patterns. These systems analyze data on what users have liked, watched, or purchased before to predict what they might want next.</a:t>
            </a:r>
            <a:endParaRPr>
              <a:solidFill>
                <a:srgbClr val="31394D"/>
              </a:solidFill>
            </a:endParaRPr>
          </a:p>
          <a:p>
            <a:pPr indent="0" lvl="0" marL="0" rtl="0" algn="l">
              <a:lnSpc>
                <a:spcPct val="120000"/>
              </a:lnSpc>
              <a:spcBef>
                <a:spcPts val="1000"/>
              </a:spcBef>
              <a:spcAft>
                <a:spcPts val="0"/>
              </a:spcAft>
              <a:buNone/>
            </a:pPr>
            <a:r>
              <a:rPr lang="en">
                <a:solidFill>
                  <a:srgbClr val="A5B592"/>
                </a:solidFill>
              </a:rPr>
              <a:t>•</a:t>
            </a:r>
            <a:r>
              <a:rPr lang="en">
                <a:solidFill>
                  <a:srgbClr val="31394D"/>
                </a:solidFill>
              </a:rPr>
              <a:t>By tailoring suggestions, recommendation systems enhance user engagement and improve experiences on platforms like e-commerce, streaming services, and social media.</a:t>
            </a:r>
            <a:endParaRPr>
              <a:solidFill>
                <a:srgbClr val="31394D"/>
              </a:solidFill>
            </a:endParaRPr>
          </a:p>
          <a:p>
            <a:pPr indent="0" lvl="0" marL="0" rtl="0" algn="l">
              <a:lnSpc>
                <a:spcPct val="120000"/>
              </a:lnSpc>
              <a:spcBef>
                <a:spcPts val="1000"/>
              </a:spcBef>
              <a:spcAft>
                <a:spcPts val="0"/>
              </a:spcAft>
              <a:buNone/>
            </a:pPr>
            <a:r>
              <a:rPr lang="en">
                <a:solidFill>
                  <a:srgbClr val="A5B592"/>
                </a:solidFill>
              </a:rPr>
              <a:t>•</a:t>
            </a:r>
            <a:r>
              <a:rPr lang="en">
                <a:solidFill>
                  <a:srgbClr val="31394D"/>
                </a:solidFill>
              </a:rPr>
              <a:t>In short, they personalize the user experience, making content discovery easier and more relevant.</a:t>
            </a:r>
            <a:endParaRPr>
              <a:solidFill>
                <a:srgbClr val="31394D"/>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761500"/>
            <a:ext cx="3706500" cy="22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FFFFFF"/>
                </a:solidFill>
              </a:rPr>
              <a:t>Types of recommendation system</a:t>
            </a:r>
            <a:endParaRPr/>
          </a:p>
        </p:txBody>
      </p:sp>
      <p:sp>
        <p:nvSpPr>
          <p:cNvPr id="77" name="Google Shape;77;p15"/>
          <p:cNvSpPr txBox="1"/>
          <p:nvPr>
            <p:ph idx="1" type="body"/>
          </p:nvPr>
        </p:nvSpPr>
        <p:spPr>
          <a:xfrm>
            <a:off x="4644675" y="104875"/>
            <a:ext cx="4166400" cy="50385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000"/>
              </a:spcBef>
              <a:spcAft>
                <a:spcPts val="0"/>
              </a:spcAft>
              <a:buNone/>
            </a:pPr>
            <a:r>
              <a:rPr lang="en" sz="1100">
                <a:solidFill>
                  <a:srgbClr val="A5B592"/>
                </a:solidFill>
              </a:rPr>
              <a:t>1</a:t>
            </a:r>
            <a:r>
              <a:rPr lang="en" sz="5050">
                <a:solidFill>
                  <a:srgbClr val="A5B592"/>
                </a:solidFill>
              </a:rPr>
              <a:t>.</a:t>
            </a:r>
            <a:r>
              <a:rPr b="1" lang="en" sz="5200">
                <a:solidFill>
                  <a:srgbClr val="31394D"/>
                </a:solidFill>
              </a:rPr>
              <a:t>Content-Based Filtering</a:t>
            </a:r>
            <a:endParaRPr b="1"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1.</a:t>
            </a:r>
            <a:r>
              <a:rPr b="1" lang="en" sz="5200">
                <a:solidFill>
                  <a:srgbClr val="31394D"/>
                </a:solidFill>
              </a:rPr>
              <a:t>Method</a:t>
            </a:r>
            <a:r>
              <a:rPr lang="en" sz="5200">
                <a:solidFill>
                  <a:srgbClr val="31394D"/>
                </a:solidFill>
              </a:rPr>
              <a:t>: Recommends items similar to those a user has liked, based on item features (e.g., keywords, categories).</a:t>
            </a:r>
            <a:endParaRPr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2.</a:t>
            </a:r>
            <a:r>
              <a:rPr b="1" lang="en" sz="5200">
                <a:solidFill>
                  <a:srgbClr val="31394D"/>
                </a:solidFill>
              </a:rPr>
              <a:t>Example</a:t>
            </a:r>
            <a:r>
              <a:rPr lang="en" sz="5200">
                <a:solidFill>
                  <a:srgbClr val="31394D"/>
                </a:solidFill>
              </a:rPr>
              <a:t>: Suggesting sci-fi movies if a user frequently watches that genre.</a:t>
            </a:r>
            <a:endParaRPr sz="5200">
              <a:solidFill>
                <a:srgbClr val="31394D"/>
              </a:solidFill>
            </a:endParaRPr>
          </a:p>
          <a:p>
            <a:pPr indent="0" lvl="0" marL="0" rtl="0" algn="l">
              <a:lnSpc>
                <a:spcPct val="120000"/>
              </a:lnSpc>
              <a:spcBef>
                <a:spcPts val="1000"/>
              </a:spcBef>
              <a:spcAft>
                <a:spcPts val="0"/>
              </a:spcAft>
              <a:buNone/>
            </a:pPr>
            <a:r>
              <a:rPr lang="en" sz="5200">
                <a:solidFill>
                  <a:srgbClr val="A5B592"/>
                </a:solidFill>
              </a:rPr>
              <a:t>2.</a:t>
            </a:r>
            <a:r>
              <a:rPr b="1" lang="en" sz="5200">
                <a:solidFill>
                  <a:srgbClr val="31394D"/>
                </a:solidFill>
              </a:rPr>
              <a:t>Collaborative Filtering</a:t>
            </a:r>
            <a:endParaRPr b="1"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1.</a:t>
            </a:r>
            <a:r>
              <a:rPr b="1" lang="en" sz="5200">
                <a:solidFill>
                  <a:srgbClr val="31394D"/>
                </a:solidFill>
              </a:rPr>
              <a:t>Method</a:t>
            </a:r>
            <a:r>
              <a:rPr lang="en" sz="5200">
                <a:solidFill>
                  <a:srgbClr val="31394D"/>
                </a:solidFill>
              </a:rPr>
              <a:t>: Recommends items based on similarities in user behavior.</a:t>
            </a:r>
            <a:endParaRPr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2.</a:t>
            </a:r>
            <a:r>
              <a:rPr b="1" lang="en" sz="5200">
                <a:solidFill>
                  <a:srgbClr val="31394D"/>
                </a:solidFill>
              </a:rPr>
              <a:t>Types</a:t>
            </a:r>
            <a:r>
              <a:rPr lang="en" sz="5200">
                <a:solidFill>
                  <a:srgbClr val="31394D"/>
                </a:solidFill>
              </a:rPr>
              <a:t>:</a:t>
            </a:r>
            <a:endParaRPr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1.</a:t>
            </a:r>
            <a:r>
              <a:rPr b="1" lang="en" sz="5200">
                <a:solidFill>
                  <a:srgbClr val="31394D"/>
                </a:solidFill>
              </a:rPr>
              <a:t>User-Based</a:t>
            </a:r>
            <a:r>
              <a:rPr lang="en" sz="5200">
                <a:solidFill>
                  <a:srgbClr val="31394D"/>
                </a:solidFill>
              </a:rPr>
              <a:t>: Recommends items liked by users with similar tastes.</a:t>
            </a:r>
            <a:endParaRPr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2.</a:t>
            </a:r>
            <a:r>
              <a:rPr b="1" lang="en" sz="5200">
                <a:solidFill>
                  <a:srgbClr val="31394D"/>
                </a:solidFill>
              </a:rPr>
              <a:t>Item-Based</a:t>
            </a:r>
            <a:r>
              <a:rPr lang="en" sz="5200">
                <a:solidFill>
                  <a:srgbClr val="31394D"/>
                </a:solidFill>
              </a:rPr>
              <a:t>: Suggests items similar to those the user previously enjoyed.</a:t>
            </a:r>
            <a:endParaRPr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3.</a:t>
            </a:r>
            <a:r>
              <a:rPr b="1" lang="en" sz="5200">
                <a:solidFill>
                  <a:srgbClr val="31394D"/>
                </a:solidFill>
              </a:rPr>
              <a:t>Example</a:t>
            </a:r>
            <a:r>
              <a:rPr lang="en" sz="5200">
                <a:solidFill>
                  <a:srgbClr val="31394D"/>
                </a:solidFill>
              </a:rPr>
              <a:t>: Recommending a movie because similar users liked it.</a:t>
            </a:r>
            <a:endParaRPr sz="5200">
              <a:solidFill>
                <a:srgbClr val="31394D"/>
              </a:solidFill>
            </a:endParaRPr>
          </a:p>
          <a:p>
            <a:pPr indent="0" lvl="0" marL="0" rtl="0" algn="l">
              <a:lnSpc>
                <a:spcPct val="120000"/>
              </a:lnSpc>
              <a:spcBef>
                <a:spcPts val="1000"/>
              </a:spcBef>
              <a:spcAft>
                <a:spcPts val="0"/>
              </a:spcAft>
              <a:buNone/>
            </a:pPr>
            <a:r>
              <a:rPr lang="en" sz="5200">
                <a:solidFill>
                  <a:srgbClr val="A5B592"/>
                </a:solidFill>
              </a:rPr>
              <a:t>3.</a:t>
            </a:r>
            <a:r>
              <a:rPr b="1" lang="en" sz="5200">
                <a:solidFill>
                  <a:srgbClr val="31394D"/>
                </a:solidFill>
              </a:rPr>
              <a:t>Hybrid Systems</a:t>
            </a:r>
            <a:endParaRPr b="1"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1.</a:t>
            </a:r>
            <a:r>
              <a:rPr b="1" lang="en" sz="5200">
                <a:solidFill>
                  <a:srgbClr val="31394D"/>
                </a:solidFill>
              </a:rPr>
              <a:t>Method</a:t>
            </a:r>
            <a:r>
              <a:rPr lang="en" sz="5200">
                <a:solidFill>
                  <a:srgbClr val="31394D"/>
                </a:solidFill>
              </a:rPr>
              <a:t>: Combines content-based and collaborative filtering for improved accuracy.</a:t>
            </a:r>
            <a:endParaRPr sz="5200">
              <a:solidFill>
                <a:srgbClr val="31394D"/>
              </a:solidFill>
            </a:endParaRPr>
          </a:p>
          <a:p>
            <a:pPr indent="0" lvl="0" marL="12700" rtl="0" algn="l">
              <a:lnSpc>
                <a:spcPct val="120000"/>
              </a:lnSpc>
              <a:spcBef>
                <a:spcPts val="500"/>
              </a:spcBef>
              <a:spcAft>
                <a:spcPts val="0"/>
              </a:spcAft>
              <a:buNone/>
            </a:pPr>
            <a:r>
              <a:rPr lang="en" sz="5200">
                <a:solidFill>
                  <a:srgbClr val="A5B592"/>
                </a:solidFill>
              </a:rPr>
              <a:t>2.</a:t>
            </a:r>
            <a:r>
              <a:rPr b="1" lang="en" sz="5200">
                <a:solidFill>
                  <a:srgbClr val="31394D"/>
                </a:solidFill>
              </a:rPr>
              <a:t>Example</a:t>
            </a:r>
            <a:r>
              <a:rPr lang="en" sz="5200">
                <a:solidFill>
                  <a:srgbClr val="31394D"/>
                </a:solidFill>
              </a:rPr>
              <a:t>: Reddit uses a mix of both to suggest relevant shows.</a:t>
            </a:r>
            <a:endParaRPr sz="5200">
              <a:solidFill>
                <a:srgbClr val="31394D"/>
              </a:solidFill>
            </a:endParaRPr>
          </a:p>
          <a:p>
            <a:pPr indent="0" lvl="0" marL="0" rtl="0" algn="l">
              <a:spcBef>
                <a:spcPts val="0"/>
              </a:spcBef>
              <a:spcAft>
                <a:spcPts val="1200"/>
              </a:spcAft>
              <a:buNone/>
            </a:pPr>
            <a:r>
              <a:t/>
            </a:r>
            <a:endParaRPr sz="50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FFFFFF"/>
                </a:solidFill>
              </a:rPr>
              <a:t>Content-based</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1000"/>
              </a:spcBef>
              <a:spcAft>
                <a:spcPts val="0"/>
              </a:spcAft>
              <a:buNone/>
            </a:pPr>
            <a:r>
              <a:rPr lang="en">
                <a:solidFill>
                  <a:srgbClr val="A5B592"/>
                </a:solidFill>
              </a:rPr>
              <a:t>•</a:t>
            </a:r>
            <a:r>
              <a:rPr lang="en">
                <a:solidFill>
                  <a:srgbClr val="31394D"/>
                </a:solidFill>
              </a:rPr>
              <a:t>Method: Uses item features (like genre, keywords, or tags) to recommend items similar to what the user already likes.</a:t>
            </a:r>
            <a:endParaRPr>
              <a:solidFill>
                <a:srgbClr val="31394D"/>
              </a:solidFill>
            </a:endParaRPr>
          </a:p>
          <a:p>
            <a:pPr indent="0" lvl="0" marL="0" rtl="0" algn="l">
              <a:lnSpc>
                <a:spcPct val="120000"/>
              </a:lnSpc>
              <a:spcBef>
                <a:spcPts val="1000"/>
              </a:spcBef>
              <a:spcAft>
                <a:spcPts val="0"/>
              </a:spcAft>
              <a:buNone/>
            </a:pPr>
            <a:r>
              <a:rPr lang="en">
                <a:solidFill>
                  <a:srgbClr val="A5B592"/>
                </a:solidFill>
              </a:rPr>
              <a:t>•</a:t>
            </a:r>
            <a:r>
              <a:rPr lang="en">
                <a:solidFill>
                  <a:srgbClr val="31394D"/>
                </a:solidFill>
              </a:rPr>
              <a:t>How it Works: Builds a unique user profile by analyzing items they’ve interacted with, then compares new items to this profile to find good matches.</a:t>
            </a:r>
            <a:endParaRPr>
              <a:solidFill>
                <a:srgbClr val="31394D"/>
              </a:solidFill>
            </a:endParaRPr>
          </a:p>
          <a:p>
            <a:pPr indent="0" lvl="0" marL="0" rtl="0" algn="l">
              <a:lnSpc>
                <a:spcPct val="120000"/>
              </a:lnSpc>
              <a:spcBef>
                <a:spcPts val="1000"/>
              </a:spcBef>
              <a:spcAft>
                <a:spcPts val="0"/>
              </a:spcAft>
              <a:buNone/>
            </a:pPr>
            <a:r>
              <a:rPr lang="en">
                <a:solidFill>
                  <a:srgbClr val="A5B592"/>
                </a:solidFill>
              </a:rPr>
              <a:t>•</a:t>
            </a:r>
            <a:r>
              <a:rPr lang="en">
                <a:solidFill>
                  <a:srgbClr val="31394D"/>
                </a:solidFill>
              </a:rPr>
              <a:t>Example: If a user frequently watches sci-fi and action movies, the system will recommend other sci-fi or action films, even those the user hasn’t seen.</a:t>
            </a:r>
            <a:endParaRPr>
              <a:solidFill>
                <a:srgbClr val="31394D"/>
              </a:solidFill>
            </a:endParaRPr>
          </a:p>
          <a:p>
            <a:pPr indent="0" lvl="0" marL="0" rtl="0" algn="l">
              <a:lnSpc>
                <a:spcPct val="120000"/>
              </a:lnSpc>
              <a:spcBef>
                <a:spcPts val="1000"/>
              </a:spcBef>
              <a:spcAft>
                <a:spcPts val="0"/>
              </a:spcAft>
              <a:buNone/>
            </a:pPr>
            <a:r>
              <a:rPr lang="en">
                <a:solidFill>
                  <a:srgbClr val="A5B592"/>
                </a:solidFill>
              </a:rPr>
              <a:t>•</a:t>
            </a:r>
            <a:r>
              <a:rPr lang="en">
                <a:solidFill>
                  <a:srgbClr val="31394D"/>
                </a:solidFill>
              </a:rPr>
              <a:t>Pros &amp; Cons:</a:t>
            </a:r>
            <a:endParaRPr>
              <a:solidFill>
                <a:srgbClr val="31394D"/>
              </a:solidFill>
            </a:endParaRPr>
          </a:p>
          <a:p>
            <a:pPr indent="0" lvl="0" marL="12700" rtl="0" algn="l">
              <a:lnSpc>
                <a:spcPct val="120000"/>
              </a:lnSpc>
              <a:spcBef>
                <a:spcPts val="500"/>
              </a:spcBef>
              <a:spcAft>
                <a:spcPts val="0"/>
              </a:spcAft>
              <a:buNone/>
            </a:pPr>
            <a:r>
              <a:rPr lang="en" sz="1200">
                <a:solidFill>
                  <a:srgbClr val="A5B592"/>
                </a:solidFill>
              </a:rPr>
              <a:t>•</a:t>
            </a:r>
            <a:r>
              <a:rPr lang="en" sz="1200">
                <a:solidFill>
                  <a:srgbClr val="31394D"/>
                </a:solidFill>
              </a:rPr>
              <a:t>Pros: Ideal for new users with limited history, handles niche content well.</a:t>
            </a:r>
            <a:endParaRPr sz="1200">
              <a:solidFill>
                <a:srgbClr val="31394D"/>
              </a:solidFill>
            </a:endParaRPr>
          </a:p>
          <a:p>
            <a:pPr indent="0" lvl="0" marL="12700" rtl="0" algn="l">
              <a:lnSpc>
                <a:spcPct val="120000"/>
              </a:lnSpc>
              <a:spcBef>
                <a:spcPts val="500"/>
              </a:spcBef>
              <a:spcAft>
                <a:spcPts val="0"/>
              </a:spcAft>
              <a:buNone/>
            </a:pPr>
            <a:r>
              <a:rPr lang="en" sz="1200">
                <a:solidFill>
                  <a:srgbClr val="A5B592"/>
                </a:solidFill>
              </a:rPr>
              <a:t>•</a:t>
            </a:r>
            <a:r>
              <a:rPr lang="en" sz="1200">
                <a:solidFill>
                  <a:srgbClr val="31394D"/>
                </a:solidFill>
              </a:rPr>
              <a:t>Cons:   Suggestions can be repetitive, limiting exposure to diverse content types.</a:t>
            </a:r>
            <a:endParaRPr sz="1200">
              <a:solidFill>
                <a:srgbClr val="31394D"/>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FFFFFF"/>
                </a:solidFill>
              </a:rPr>
              <a:t>Collaborative Filtering</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lnSpc>
                <a:spcPct val="120000"/>
              </a:lnSpc>
              <a:spcBef>
                <a:spcPts val="1000"/>
              </a:spcBef>
              <a:spcAft>
                <a:spcPts val="0"/>
              </a:spcAft>
              <a:buNone/>
            </a:pPr>
            <a:r>
              <a:rPr lang="en" sz="1500">
                <a:solidFill>
                  <a:srgbClr val="A5B592"/>
                </a:solidFill>
              </a:rPr>
              <a:t>•</a:t>
            </a:r>
            <a:r>
              <a:rPr lang="en" sz="1500">
                <a:solidFill>
                  <a:srgbClr val="31394D"/>
                </a:solidFill>
              </a:rPr>
              <a:t>Method: Recommends items based on user behavior patterns, comparing preferences among users with similar tastes.</a:t>
            </a:r>
            <a:endParaRPr sz="1500">
              <a:solidFill>
                <a:srgbClr val="31394D"/>
              </a:solidFill>
            </a:endParaRPr>
          </a:p>
          <a:p>
            <a:pPr indent="0" lvl="0" marL="0" rtl="0" algn="l">
              <a:lnSpc>
                <a:spcPct val="120000"/>
              </a:lnSpc>
              <a:spcBef>
                <a:spcPts val="1000"/>
              </a:spcBef>
              <a:spcAft>
                <a:spcPts val="0"/>
              </a:spcAft>
              <a:buNone/>
            </a:pPr>
            <a:r>
              <a:rPr lang="en" sz="1500">
                <a:solidFill>
                  <a:srgbClr val="A5B592"/>
                </a:solidFill>
              </a:rPr>
              <a:t>•</a:t>
            </a:r>
            <a:r>
              <a:rPr lang="en" sz="1500">
                <a:solidFill>
                  <a:srgbClr val="31394D"/>
                </a:solidFill>
              </a:rPr>
              <a:t>How it Works: Finds users with similar interests (user-based) or items frequently liked together (item-based) to suggest new content.</a:t>
            </a:r>
            <a:endParaRPr sz="1500">
              <a:solidFill>
                <a:srgbClr val="31394D"/>
              </a:solidFill>
            </a:endParaRPr>
          </a:p>
          <a:p>
            <a:pPr indent="0" lvl="0" marL="0" rtl="0" algn="l">
              <a:lnSpc>
                <a:spcPct val="120000"/>
              </a:lnSpc>
              <a:spcBef>
                <a:spcPts val="1000"/>
              </a:spcBef>
              <a:spcAft>
                <a:spcPts val="0"/>
              </a:spcAft>
              <a:buNone/>
            </a:pPr>
            <a:r>
              <a:rPr lang="en" sz="1500">
                <a:solidFill>
                  <a:srgbClr val="A5B592"/>
                </a:solidFill>
              </a:rPr>
              <a:t>•</a:t>
            </a:r>
            <a:r>
              <a:rPr lang="en" sz="1500">
                <a:solidFill>
                  <a:srgbClr val="31394D"/>
                </a:solidFill>
              </a:rPr>
              <a:t>Example: If users who like Inception also enjoy Interstellar, the system may recommend Interstellar to someone who liked Inception.</a:t>
            </a:r>
            <a:endParaRPr sz="1500">
              <a:solidFill>
                <a:srgbClr val="31394D"/>
              </a:solidFill>
            </a:endParaRPr>
          </a:p>
          <a:p>
            <a:pPr indent="0" lvl="0" marL="0" rtl="0" algn="l">
              <a:lnSpc>
                <a:spcPct val="120000"/>
              </a:lnSpc>
              <a:spcBef>
                <a:spcPts val="1000"/>
              </a:spcBef>
              <a:spcAft>
                <a:spcPts val="0"/>
              </a:spcAft>
              <a:buNone/>
            </a:pPr>
            <a:r>
              <a:rPr lang="en" sz="1500">
                <a:solidFill>
                  <a:srgbClr val="A5B592"/>
                </a:solidFill>
              </a:rPr>
              <a:t>•</a:t>
            </a:r>
            <a:r>
              <a:rPr lang="en" sz="1500">
                <a:solidFill>
                  <a:srgbClr val="31394D"/>
                </a:solidFill>
              </a:rPr>
              <a:t>Pros &amp; Cons:</a:t>
            </a:r>
            <a:endParaRPr sz="1500">
              <a:solidFill>
                <a:srgbClr val="31394D"/>
              </a:solidFill>
            </a:endParaRPr>
          </a:p>
          <a:p>
            <a:pPr indent="0" lvl="0" marL="12700" rtl="0" algn="l">
              <a:lnSpc>
                <a:spcPct val="120000"/>
              </a:lnSpc>
              <a:spcBef>
                <a:spcPts val="500"/>
              </a:spcBef>
              <a:spcAft>
                <a:spcPts val="0"/>
              </a:spcAft>
              <a:buNone/>
            </a:pPr>
            <a:r>
              <a:rPr lang="en">
                <a:solidFill>
                  <a:srgbClr val="A5B592"/>
                </a:solidFill>
              </a:rPr>
              <a:t>•</a:t>
            </a:r>
            <a:r>
              <a:rPr lang="en">
                <a:solidFill>
                  <a:srgbClr val="31394D"/>
                </a:solidFill>
              </a:rPr>
              <a:t>Pros: Encourages discovery of new content types by leveraging community interests.</a:t>
            </a:r>
            <a:endParaRPr>
              <a:solidFill>
                <a:srgbClr val="31394D"/>
              </a:solidFill>
            </a:endParaRPr>
          </a:p>
          <a:p>
            <a:pPr indent="0" lvl="0" marL="12700" rtl="0" algn="l">
              <a:lnSpc>
                <a:spcPct val="120000"/>
              </a:lnSpc>
              <a:spcBef>
                <a:spcPts val="500"/>
              </a:spcBef>
              <a:spcAft>
                <a:spcPts val="0"/>
              </a:spcAft>
              <a:buNone/>
            </a:pPr>
            <a:r>
              <a:rPr lang="en">
                <a:solidFill>
                  <a:srgbClr val="A5B592"/>
                </a:solidFill>
              </a:rPr>
              <a:t>•</a:t>
            </a:r>
            <a:r>
              <a:rPr lang="en">
                <a:solidFill>
                  <a:srgbClr val="31394D"/>
                </a:solidFill>
              </a:rPr>
              <a:t>Cons: Struggles with “cold start” issues for new users/items and may over-recommend popular items.</a:t>
            </a:r>
            <a:endParaRPr>
              <a:solidFill>
                <a:srgbClr val="31394D"/>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FFFFFF"/>
                </a:solidFill>
              </a:rPr>
              <a:t>Case study: Reddit recommendation system</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1000"/>
              </a:spcBef>
              <a:spcAft>
                <a:spcPts val="0"/>
              </a:spcAft>
              <a:buNone/>
            </a:pPr>
            <a:r>
              <a:rPr lang="en">
                <a:solidFill>
                  <a:srgbClr val="A5B592"/>
                </a:solidFill>
              </a:rPr>
              <a:t>•</a:t>
            </a:r>
            <a:r>
              <a:rPr b="1" lang="en">
                <a:solidFill>
                  <a:srgbClr val="31394D"/>
                </a:solidFill>
              </a:rPr>
              <a:t>Overview and Goals of Reddit’s Recommendation System</a:t>
            </a:r>
            <a:endParaRPr b="1">
              <a:solidFill>
                <a:srgbClr val="31394D"/>
              </a:solidFill>
            </a:endParaRPr>
          </a:p>
          <a:p>
            <a:pPr indent="0" lvl="0" marL="0" rtl="0" algn="l">
              <a:lnSpc>
                <a:spcPct val="120000"/>
              </a:lnSpc>
              <a:spcBef>
                <a:spcPts val="1000"/>
              </a:spcBef>
              <a:spcAft>
                <a:spcPts val="0"/>
              </a:spcAft>
              <a:buNone/>
            </a:pPr>
            <a:r>
              <a:rPr lang="en">
                <a:solidFill>
                  <a:srgbClr val="A5B592"/>
                </a:solidFill>
              </a:rPr>
              <a:t>•</a:t>
            </a:r>
            <a:r>
              <a:rPr b="1" lang="en">
                <a:solidFill>
                  <a:srgbClr val="31394D"/>
                </a:solidFill>
              </a:rPr>
              <a:t>Purpose</a:t>
            </a:r>
            <a:r>
              <a:rPr lang="en">
                <a:solidFill>
                  <a:srgbClr val="31394D"/>
                </a:solidFill>
              </a:rPr>
              <a:t>: Reddit’s recommendation system seeks to provide each user with a mix of relevant, engaging, and diverse content from across its vast range of topics.</a:t>
            </a:r>
            <a:endParaRPr>
              <a:solidFill>
                <a:srgbClr val="31394D"/>
              </a:solidFill>
            </a:endParaRPr>
          </a:p>
          <a:p>
            <a:pPr indent="0" lvl="0" marL="0" rtl="0" algn="l">
              <a:lnSpc>
                <a:spcPct val="120000"/>
              </a:lnSpc>
              <a:spcBef>
                <a:spcPts val="1000"/>
              </a:spcBef>
              <a:spcAft>
                <a:spcPts val="0"/>
              </a:spcAft>
              <a:buNone/>
            </a:pPr>
            <a:r>
              <a:rPr lang="en">
                <a:solidFill>
                  <a:srgbClr val="A5B592"/>
                </a:solidFill>
              </a:rPr>
              <a:t>•</a:t>
            </a:r>
            <a:r>
              <a:rPr b="1" lang="en">
                <a:solidFill>
                  <a:srgbClr val="31394D"/>
                </a:solidFill>
              </a:rPr>
              <a:t>Challenges</a:t>
            </a:r>
            <a:r>
              <a:rPr lang="en">
                <a:solidFill>
                  <a:srgbClr val="31394D"/>
                </a:solidFill>
              </a:rPr>
              <a:t>: With thousands of subreddits and a wide variety of content, Reddit aims to balance relevance with diversity, preventing echo chambers by exposing users to new communities they may enjoy.</a:t>
            </a:r>
            <a:endParaRPr>
              <a:solidFill>
                <a:srgbClr val="31394D"/>
              </a:solidFill>
            </a:endParaRPr>
          </a:p>
          <a:p>
            <a:pPr indent="0" lvl="0" marL="0" rtl="0" algn="l">
              <a:lnSpc>
                <a:spcPct val="120000"/>
              </a:lnSpc>
              <a:spcBef>
                <a:spcPts val="1000"/>
              </a:spcBef>
              <a:spcAft>
                <a:spcPts val="0"/>
              </a:spcAft>
              <a:buNone/>
            </a:pPr>
            <a:r>
              <a:rPr lang="en">
                <a:solidFill>
                  <a:srgbClr val="A5B592"/>
                </a:solidFill>
              </a:rPr>
              <a:t>•</a:t>
            </a:r>
            <a:r>
              <a:rPr b="1" lang="en">
                <a:solidFill>
                  <a:srgbClr val="31394D"/>
                </a:solidFill>
              </a:rPr>
              <a:t>User-Centric</a:t>
            </a:r>
            <a:r>
              <a:rPr lang="en">
                <a:solidFill>
                  <a:srgbClr val="31394D"/>
                </a:solidFill>
              </a:rPr>
              <a:t>: Reddit’s system heavily focuses on user interests to create a personalized feed, prioritizing posts from communities the user already subscribes to, while also suggesting new content to encourage exploration.</a:t>
            </a:r>
            <a:endParaRPr>
              <a:solidFill>
                <a:srgbClr val="31394D"/>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A5B592"/>
                </a:solidFill>
              </a:rPr>
              <a:t>•</a:t>
            </a:r>
            <a:r>
              <a:rPr b="1" lang="en" sz="2000">
                <a:solidFill>
                  <a:srgbClr val="FFFFFF"/>
                </a:solidFill>
              </a:rPr>
              <a:t>Types of Recommendations on Reddit</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1000"/>
              </a:spcBef>
              <a:spcAft>
                <a:spcPts val="0"/>
              </a:spcAft>
              <a:buNone/>
            </a:pPr>
            <a:r>
              <a:rPr lang="en" sz="1400">
                <a:solidFill>
                  <a:srgbClr val="A5B592"/>
                </a:solidFill>
              </a:rPr>
              <a:t>•</a:t>
            </a:r>
            <a:r>
              <a:rPr b="1" lang="en" sz="1400">
                <a:solidFill>
                  <a:srgbClr val="31394D"/>
                </a:solidFill>
              </a:rPr>
              <a:t>Home Feed Recommendations</a:t>
            </a:r>
            <a:r>
              <a:rPr lang="en" sz="1400">
                <a:solidFill>
                  <a:srgbClr val="31394D"/>
                </a:solidFill>
              </a:rPr>
              <a:t>: Reddit uses collaborative filtering techniques to show posts from both subscribed and unsubscribed subreddits, ranking posts based on user engagement and relevance.</a:t>
            </a:r>
            <a:endParaRPr sz="1400">
              <a:solidFill>
                <a:srgbClr val="31394D"/>
              </a:solidFill>
            </a:endParaRPr>
          </a:p>
          <a:p>
            <a:pPr indent="0" lvl="0" marL="0" rtl="0" algn="l">
              <a:lnSpc>
                <a:spcPct val="120000"/>
              </a:lnSpc>
              <a:spcBef>
                <a:spcPts val="1000"/>
              </a:spcBef>
              <a:spcAft>
                <a:spcPts val="0"/>
              </a:spcAft>
              <a:buNone/>
            </a:pPr>
            <a:r>
              <a:rPr lang="en" sz="1400">
                <a:solidFill>
                  <a:srgbClr val="A5B592"/>
                </a:solidFill>
              </a:rPr>
              <a:t>•</a:t>
            </a:r>
            <a:r>
              <a:rPr b="1" lang="en" sz="1400">
                <a:solidFill>
                  <a:srgbClr val="31394D"/>
                </a:solidFill>
              </a:rPr>
              <a:t>“Popular” and “Discover” Tabs</a:t>
            </a:r>
            <a:r>
              <a:rPr lang="en" sz="1400">
                <a:solidFill>
                  <a:srgbClr val="31394D"/>
                </a:solidFill>
              </a:rPr>
              <a:t>: These areas introduce users to trending subreddits, popular posts, and categories they haven’t interacted with before, often leveraging trending topics and community popularity to suggest posts.</a:t>
            </a:r>
            <a:endParaRPr sz="1400">
              <a:solidFill>
                <a:srgbClr val="31394D"/>
              </a:solidFill>
            </a:endParaRPr>
          </a:p>
          <a:p>
            <a:pPr indent="0" lvl="0" marL="0" rtl="0" algn="l">
              <a:lnSpc>
                <a:spcPct val="120000"/>
              </a:lnSpc>
              <a:spcBef>
                <a:spcPts val="1000"/>
              </a:spcBef>
              <a:spcAft>
                <a:spcPts val="0"/>
              </a:spcAft>
              <a:buNone/>
            </a:pPr>
            <a:r>
              <a:rPr lang="en" sz="1400">
                <a:solidFill>
                  <a:srgbClr val="A5B592"/>
                </a:solidFill>
              </a:rPr>
              <a:t>•</a:t>
            </a:r>
            <a:r>
              <a:rPr b="1" lang="en" sz="1400">
                <a:solidFill>
                  <a:srgbClr val="31394D"/>
                </a:solidFill>
              </a:rPr>
              <a:t>Community Recommendations</a:t>
            </a:r>
            <a:r>
              <a:rPr lang="en" sz="1400">
                <a:solidFill>
                  <a:srgbClr val="31394D"/>
                </a:solidFill>
              </a:rPr>
              <a:t>: Reddit also suggests subreddits based on a user’s interests, including communities that have similar topics or related themes to subscribed communities.</a:t>
            </a:r>
            <a:endParaRPr sz="1400">
              <a:solidFill>
                <a:srgbClr val="31394D"/>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FFFFFF"/>
                </a:solidFill>
              </a:rPr>
              <a:t>How Reddit’s Recommendation System Works</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None/>
            </a:pPr>
            <a:r>
              <a:rPr lang="en" sz="1000">
                <a:solidFill>
                  <a:srgbClr val="A5B592"/>
                </a:solidFill>
              </a:rPr>
              <a:t>•</a:t>
            </a:r>
            <a:r>
              <a:rPr b="1" lang="en" sz="1000">
                <a:solidFill>
                  <a:srgbClr val="31394D"/>
                </a:solidFill>
              </a:rPr>
              <a:t>Data Collection and Analysis</a:t>
            </a:r>
            <a:r>
              <a:rPr lang="en" sz="1000">
                <a:solidFill>
                  <a:srgbClr val="31394D"/>
                </a:solidFill>
              </a:rPr>
              <a:t>: Reddit collects data on user behavior, such as upvotes, downvotes, comments, time spent on posts, subscriptions, and interactions with subreddits. This behavioral data feeds into Reddit’s recommendation model to determine each user’s interests.</a:t>
            </a:r>
            <a:endParaRPr sz="1000">
              <a:solidFill>
                <a:srgbClr val="31394D"/>
              </a:solidFill>
            </a:endParaRPr>
          </a:p>
          <a:p>
            <a:pPr indent="0" lvl="0" marL="0" rtl="0" algn="l">
              <a:lnSpc>
                <a:spcPct val="120000"/>
              </a:lnSpc>
              <a:spcBef>
                <a:spcPts val="1000"/>
              </a:spcBef>
              <a:spcAft>
                <a:spcPts val="0"/>
              </a:spcAft>
              <a:buNone/>
            </a:pPr>
            <a:r>
              <a:rPr lang="en" sz="1000">
                <a:solidFill>
                  <a:srgbClr val="A5B592"/>
                </a:solidFill>
              </a:rPr>
              <a:t>•</a:t>
            </a:r>
            <a:r>
              <a:rPr b="1" lang="en" sz="1000">
                <a:solidFill>
                  <a:srgbClr val="31394D"/>
                </a:solidFill>
              </a:rPr>
              <a:t>Collaborative Filtering</a:t>
            </a:r>
            <a:r>
              <a:rPr lang="en" sz="1000">
                <a:solidFill>
                  <a:srgbClr val="31394D"/>
                </a:solidFill>
              </a:rPr>
              <a:t>: Reddit utilizes collaborative filtering to analyze patterns in user behavior across similar users. If many users who engage with Subreddit A also engage with Subreddit B, Reddit might recommend Subreddit B to others who enjoy Subreddit A.</a:t>
            </a:r>
            <a:endParaRPr sz="1000">
              <a:solidFill>
                <a:srgbClr val="31394D"/>
              </a:solidFill>
            </a:endParaRPr>
          </a:p>
          <a:p>
            <a:pPr indent="0" lvl="0" marL="0" rtl="0" algn="l">
              <a:lnSpc>
                <a:spcPct val="120000"/>
              </a:lnSpc>
              <a:spcBef>
                <a:spcPts val="1000"/>
              </a:spcBef>
              <a:spcAft>
                <a:spcPts val="0"/>
              </a:spcAft>
              <a:buNone/>
            </a:pPr>
            <a:r>
              <a:rPr lang="en" sz="1000">
                <a:solidFill>
                  <a:srgbClr val="A5B592"/>
                </a:solidFill>
              </a:rPr>
              <a:t>•</a:t>
            </a:r>
            <a:r>
              <a:rPr b="1" lang="en" sz="1000">
                <a:solidFill>
                  <a:srgbClr val="31394D"/>
                </a:solidFill>
              </a:rPr>
              <a:t>Content-Based Filtering</a:t>
            </a:r>
            <a:r>
              <a:rPr lang="en" sz="1000">
                <a:solidFill>
                  <a:srgbClr val="31394D"/>
                </a:solidFill>
              </a:rPr>
              <a:t>: Reddit also employs content-based filtering, especially for recommending posts within a user’s subscribed subreddits, by analyzing text, tags, and multimedia attributes.</a:t>
            </a:r>
            <a:endParaRPr sz="1000">
              <a:solidFill>
                <a:srgbClr val="31394D"/>
              </a:solidFill>
            </a:endParaRPr>
          </a:p>
          <a:p>
            <a:pPr indent="0" lvl="0" marL="0" rtl="0" algn="l">
              <a:lnSpc>
                <a:spcPct val="120000"/>
              </a:lnSpc>
              <a:spcBef>
                <a:spcPts val="1000"/>
              </a:spcBef>
              <a:spcAft>
                <a:spcPts val="0"/>
              </a:spcAft>
              <a:buNone/>
            </a:pPr>
            <a:r>
              <a:rPr lang="en" sz="1000">
                <a:solidFill>
                  <a:srgbClr val="A5B592"/>
                </a:solidFill>
              </a:rPr>
              <a:t>•</a:t>
            </a:r>
            <a:r>
              <a:rPr b="1" lang="en" sz="1000">
                <a:solidFill>
                  <a:srgbClr val="31394D"/>
                </a:solidFill>
              </a:rPr>
              <a:t>Machine Learning Models</a:t>
            </a:r>
            <a:r>
              <a:rPr lang="en" sz="1000">
                <a:solidFill>
                  <a:srgbClr val="31394D"/>
                </a:solidFill>
              </a:rPr>
              <a:t>: Reddit’s recommendation models are trained to optimize content relevance, user satisfaction, and diversity. This can include models trained on click-through rates, time spent, and overall engagement to improve user retention and satisfaction.</a:t>
            </a:r>
            <a:endParaRPr sz="1000">
              <a:solidFill>
                <a:srgbClr val="31394D"/>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A5B592"/>
                </a:solidFill>
              </a:rPr>
              <a:t>•</a:t>
            </a:r>
            <a:r>
              <a:rPr b="1" lang="en" sz="2000">
                <a:solidFill>
                  <a:srgbClr val="FFFFFF"/>
                </a:solidFill>
              </a:rPr>
              <a:t>User Feedback and Iteration</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1000"/>
              </a:spcBef>
              <a:spcAft>
                <a:spcPts val="0"/>
              </a:spcAft>
              <a:buNone/>
            </a:pPr>
            <a:r>
              <a:rPr lang="en" sz="1700">
                <a:solidFill>
                  <a:srgbClr val="A5B592"/>
                </a:solidFill>
              </a:rPr>
              <a:t>•</a:t>
            </a:r>
            <a:r>
              <a:rPr lang="en" sz="1700">
                <a:solidFill>
                  <a:srgbClr val="31394D"/>
                </a:solidFill>
              </a:rPr>
              <a:t>Reddit continuously collects feedback through upvotes, downvotes, and user engagement metrics to improve its recommendation algorithms. Machine learning models are retrained regularly to account for changing user interests and community trends.</a:t>
            </a:r>
            <a:endParaRPr sz="1700">
              <a:solidFill>
                <a:srgbClr val="31394D"/>
              </a:solidFill>
            </a:endParaRPr>
          </a:p>
          <a:p>
            <a:pPr indent="0" lvl="0" marL="0" rtl="0" algn="l">
              <a:lnSpc>
                <a:spcPct val="120000"/>
              </a:lnSpc>
              <a:spcBef>
                <a:spcPts val="1000"/>
              </a:spcBef>
              <a:spcAft>
                <a:spcPts val="0"/>
              </a:spcAft>
              <a:buNone/>
            </a:pPr>
            <a:r>
              <a:rPr lang="en" sz="1700">
                <a:solidFill>
                  <a:srgbClr val="A5B592"/>
                </a:solidFill>
              </a:rPr>
              <a:t>•</a:t>
            </a:r>
            <a:r>
              <a:rPr lang="en" sz="1700">
                <a:solidFill>
                  <a:srgbClr val="31394D"/>
                </a:solidFill>
              </a:rPr>
              <a:t>Reddit has experimented with tools like “Community Discovery” and the “Best” sort option, which blend human curation and algorithmic recommendations to ensure high-quality content in user feeds.</a:t>
            </a:r>
            <a:endParaRPr sz="1700">
              <a:solidFill>
                <a:srgbClr val="31394D"/>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