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51" r:id="rId3"/>
    <p:sldId id="475" r:id="rId4"/>
    <p:sldId id="476" r:id="rId5"/>
    <p:sldId id="477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759" autoAdjust="0"/>
  </p:normalViewPr>
  <p:slideViewPr>
    <p:cSldViewPr snapToGrid="0">
      <p:cViewPr varScale="1">
        <p:scale>
          <a:sx n="123" d="100"/>
          <a:sy n="123" d="100"/>
        </p:scale>
        <p:origin x="81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顶点可以分为</a:t>
            </a:r>
            <a:r>
              <a:rPr lang="en-US" altLang="zh-CN" dirty="0"/>
              <a:t>x y x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无边 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无边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把相邻顶点染成不同颜色的问题叫做图的着色问题。对图进行染色所需要的最小颜色数称为最小着色度。最小着色度为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的图称作二分图。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2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85106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3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88630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顶点可以分为</a:t>
            </a:r>
            <a:r>
              <a:rPr lang="en-US" altLang="zh-CN" dirty="0"/>
              <a:t>x y x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无边 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无边</a:t>
            </a:r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把相邻顶点染成不同颜色的问题叫做图的着色问题。对图进行染色所需要的最小颜色数称为最小着色度。最小着色度为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的图称作二分图。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4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942093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5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83547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2023/11/21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13</a:t>
            </a:r>
            <a:r>
              <a:rPr lang="zh-CN" altLang="en-US" dirty="0"/>
              <a:t>：图（入门）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</a:t>
            </a:r>
            <a:r>
              <a:rPr lang="zh-CN" altLang="en-US"/>
              <a:t>算法 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	</a:t>
            </a:r>
            <a:r>
              <a:rPr lang="zh-CN" altLang="en-US" dirty="0"/>
              <a:t>二分图判定</a:t>
            </a:r>
            <a:r>
              <a:rPr lang="en-US" altLang="zh-CN" dirty="0"/>
              <a:t>(bipartite.cpp)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485"/>
            <a:ext cx="11058331" cy="49893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问题描述：</a:t>
            </a:r>
            <a:r>
              <a:rPr lang="zh-CN" altLang="en-US" dirty="0"/>
              <a:t>给定</a:t>
            </a:r>
            <a:r>
              <a:rPr lang="zh-CN" altLang="en-US" dirty="0">
                <a:solidFill>
                  <a:srgbClr val="FF0000"/>
                </a:solidFill>
              </a:rPr>
              <a:t>连通</a:t>
            </a:r>
            <a:r>
              <a:rPr lang="zh-CN" altLang="en-US" dirty="0"/>
              <a:t>的无向图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，请判定它们是否为二分图。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：第一行一个整数</a:t>
            </a:r>
            <a:r>
              <a:rPr lang="en-US" altLang="zh-CN" dirty="0"/>
              <a:t>1≤k≤30</a:t>
            </a:r>
            <a:r>
              <a:rPr lang="zh-CN" altLang="en-US" dirty="0"/>
              <a:t>。接下来的第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段数据描述图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段数据的第一行为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r>
              <a:rPr lang="en-US" altLang="zh-CN" dirty="0"/>
              <a:t>(1&lt;=n&lt;=400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接下来有一个</a:t>
            </a:r>
            <a:r>
              <a:rPr lang="en-US" altLang="zh-CN" dirty="0"/>
              <a:t>n*n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矩阵（每行</a:t>
            </a:r>
            <a:r>
              <a:rPr lang="en-US" altLang="zh-CN" dirty="0"/>
              <a:t>n</a:t>
            </a:r>
            <a:r>
              <a:rPr lang="zh-CN" altLang="en-US" dirty="0"/>
              <a:t>个数间有空格），表示图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的邻接矩阵。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：为每个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输出一行。</a:t>
            </a:r>
            <a:r>
              <a:rPr lang="en-US" altLang="zh-CN" b="1" dirty="0"/>
              <a:t>Yes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为二分图，</a:t>
            </a:r>
            <a:r>
              <a:rPr lang="en-US" altLang="zh-CN" b="1" dirty="0"/>
              <a:t>No</a:t>
            </a:r>
            <a:r>
              <a:rPr lang="zh-CN" altLang="en-US" dirty="0"/>
              <a:t>表示不是。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</a:p>
          <a:p>
            <a:pPr marL="457200" lvl="1" indent="0">
              <a:buNone/>
            </a:pPr>
            <a:r>
              <a:rPr lang="en-US" altLang="zh-CN" dirty="0"/>
              <a:t>3</a:t>
            </a:r>
          </a:p>
          <a:p>
            <a:pPr marL="457200" lvl="1" indent="0">
              <a:buNone/>
            </a:pPr>
            <a:r>
              <a:rPr lang="en-US" altLang="zh-CN" dirty="0"/>
              <a:t>0 1 1</a:t>
            </a:r>
          </a:p>
          <a:p>
            <a:pPr marL="457200" lvl="1" indent="0">
              <a:buNone/>
            </a:pPr>
            <a:r>
              <a:rPr lang="en-US" altLang="zh-CN" dirty="0"/>
              <a:t>1 0 1</a:t>
            </a:r>
          </a:p>
          <a:p>
            <a:pPr marL="457200" lvl="1" indent="0">
              <a:buNone/>
            </a:pPr>
            <a:r>
              <a:rPr lang="en-US" altLang="zh-CN" dirty="0"/>
              <a:t>1 1 0</a:t>
            </a:r>
          </a:p>
          <a:p>
            <a:pPr marL="457200" lvl="1" indent="0">
              <a:buNone/>
            </a:pP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0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8EAC08-B254-4A42-8E4A-820A6EDD8C24}"/>
              </a:ext>
            </a:extLst>
          </p:cNvPr>
          <p:cNvSpPr/>
          <p:nvPr/>
        </p:nvSpPr>
        <p:spPr>
          <a:xfrm>
            <a:off x="4807046" y="4066147"/>
            <a:ext cx="57532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No</a:t>
            </a:r>
          </a:p>
          <a:p>
            <a:r>
              <a:rPr lang="en-US" altLang="zh-CN" sz="2800" dirty="0"/>
              <a:t>Yes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提示：用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进行输入，不要用</a:t>
            </a:r>
            <a:r>
              <a:rPr lang="en-US" altLang="zh-CN" sz="2800" dirty="0" err="1"/>
              <a:t>cin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	</a:t>
            </a:r>
            <a:r>
              <a:rPr lang="zh-CN" altLang="en-US" dirty="0"/>
              <a:t>寻找生成森林</a:t>
            </a:r>
            <a:r>
              <a:rPr lang="en-US" altLang="zh-CN" dirty="0"/>
              <a:t>(spanforest.cpp)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319"/>
            <a:ext cx="6468208" cy="44487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：用</a:t>
            </a:r>
            <a:r>
              <a:rPr lang="zh-CN" altLang="en-US" b="1" dirty="0"/>
              <a:t>邻接表形式</a:t>
            </a:r>
            <a:r>
              <a:rPr lang="zh-CN" altLang="en-US" dirty="0"/>
              <a:t>给定一个图</a:t>
            </a:r>
            <a:r>
              <a:rPr lang="en-US" altLang="zh-CN" dirty="0"/>
              <a:t>G</a:t>
            </a:r>
            <a:r>
              <a:rPr lang="zh-CN" altLang="en-US" dirty="0"/>
              <a:t>，输出它的一个生成森林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zh-CN" altLang="en-US" dirty="0"/>
              <a:t>的顶点数，</a:t>
            </a:r>
            <a:r>
              <a:rPr lang="en-US" altLang="zh-CN" dirty="0"/>
              <a:t> 1&lt;=</a:t>
            </a:r>
            <a:r>
              <a:rPr lang="en-US" altLang="zh-CN"/>
              <a:t>n&lt;=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>
                <a:solidFill>
                  <a:srgbClr val="FF0000"/>
                </a:solidFill>
              </a:rPr>
              <a:t>000</a:t>
            </a:r>
            <a:r>
              <a:rPr lang="en-US" altLang="zh-CN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行的第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(1&lt;=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  <a:r>
              <a:rPr lang="zh-CN" altLang="en-US" dirty="0"/>
              <a:t>格式如下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个数为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后面紧跟着</a:t>
            </a:r>
            <a:r>
              <a:rPr lang="en-US" altLang="zh-CN" dirty="0"/>
              <a:t>d</a:t>
            </a:r>
            <a:r>
              <a:rPr lang="zh-CN" altLang="en-US" dirty="0"/>
              <a:t>个</a:t>
            </a:r>
            <a:r>
              <a:rPr lang="zh-CN" altLang="en-US" b="1" dirty="0"/>
              <a:t>不同</a:t>
            </a:r>
            <a:r>
              <a:rPr lang="zh-CN" altLang="en-US" dirty="0"/>
              <a:t>的数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,…a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它们表示与</a:t>
            </a:r>
            <a:r>
              <a:rPr lang="en-US" altLang="zh-CN" dirty="0" err="1"/>
              <a:t>i</a:t>
            </a:r>
            <a:r>
              <a:rPr lang="zh-CN" altLang="en-US" dirty="0"/>
              <a:t>相邻的</a:t>
            </a:r>
            <a:r>
              <a:rPr lang="en-US" altLang="zh-CN" dirty="0"/>
              <a:t>d</a:t>
            </a:r>
            <a:r>
              <a:rPr lang="zh-CN" altLang="en-US" dirty="0"/>
              <a:t>个顶点的编号。</a:t>
            </a:r>
            <a:endParaRPr lang="en-US" altLang="zh-CN" dirty="0"/>
          </a:p>
          <a:p>
            <a:pPr lvl="1"/>
            <a:r>
              <a:rPr lang="zh-CN" altLang="en-US" dirty="0"/>
              <a:t>保证所有顶点的度数之和 </a:t>
            </a:r>
            <a:r>
              <a:rPr lang="en-US" altLang="zh-CN" dirty="0"/>
              <a:t>&lt;=</a:t>
            </a:r>
            <a:r>
              <a:rPr lang="en-US" altLang="zh-CN" dirty="0">
                <a:solidFill>
                  <a:srgbClr val="FF0000"/>
                </a:solidFill>
              </a:rPr>
              <a:t>200000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行输出整数</a:t>
            </a:r>
            <a:r>
              <a:rPr lang="en-US" altLang="zh-CN" dirty="0"/>
              <a:t>f</a:t>
            </a:r>
            <a:r>
              <a:rPr lang="zh-CN" altLang="en-US" dirty="0"/>
              <a:t>，表示生成森林</a:t>
            </a:r>
            <a:r>
              <a:rPr lang="en-US" altLang="zh-CN" dirty="0"/>
              <a:t>F</a:t>
            </a:r>
            <a:r>
              <a:rPr lang="zh-CN" altLang="en-US" dirty="0"/>
              <a:t>中的边数。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行与输入的</a:t>
            </a:r>
            <a:r>
              <a:rPr lang="en-US" altLang="zh-CN" dirty="0"/>
              <a:t>n</a:t>
            </a:r>
            <a:r>
              <a:rPr lang="zh-CN" altLang="en-US" dirty="0"/>
              <a:t>行对应（但是</a:t>
            </a:r>
            <a:r>
              <a:rPr lang="en-US" altLang="zh-CN" dirty="0"/>
              <a:t>d</a:t>
            </a:r>
            <a:r>
              <a:rPr lang="zh-CN" altLang="en-US" dirty="0"/>
              <a:t>之后跟着的数为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,…b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en-US" altLang="zh-CN" dirty="0"/>
              <a:t>=1</a:t>
            </a:r>
            <a:r>
              <a:rPr lang="zh-CN" altLang="en-US" dirty="0"/>
              <a:t>表示选边</a:t>
            </a:r>
            <a:r>
              <a:rPr lang="en-US" altLang="zh-CN" dirty="0"/>
              <a:t>(</a:t>
            </a:r>
            <a:r>
              <a:rPr lang="en-US" altLang="zh-CN" dirty="0" err="1"/>
              <a:t>i,a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表示不选）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BA6D86-FA8C-4A2D-AA35-AA16D3DFF5E2}"/>
              </a:ext>
            </a:extLst>
          </p:cNvPr>
          <p:cNvSpPr/>
          <p:nvPr/>
        </p:nvSpPr>
        <p:spPr>
          <a:xfrm>
            <a:off x="7954107" y="178503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样例输入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</a:p>
          <a:p>
            <a:r>
              <a:rPr lang="en-US" altLang="zh-CN" sz="2800" dirty="0"/>
              <a:t>2 2 3</a:t>
            </a:r>
          </a:p>
          <a:p>
            <a:r>
              <a:rPr lang="en-US" altLang="zh-CN" sz="2800" dirty="0"/>
              <a:t>2 1 3</a:t>
            </a:r>
          </a:p>
          <a:p>
            <a:r>
              <a:rPr lang="en-US" altLang="zh-CN" sz="2800" dirty="0"/>
              <a:t>2 1 2</a:t>
            </a:r>
          </a:p>
          <a:p>
            <a:r>
              <a:rPr lang="en-US" altLang="zh-CN" sz="2800" dirty="0"/>
              <a:t>1 5</a:t>
            </a:r>
          </a:p>
          <a:p>
            <a:r>
              <a:rPr lang="en-US" altLang="zh-CN" sz="2800" dirty="0"/>
              <a:t>1 4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1EC4EE-6D38-4612-ACD3-DA7585C2E222}"/>
              </a:ext>
            </a:extLst>
          </p:cNvPr>
          <p:cNvSpPr/>
          <p:nvPr/>
        </p:nvSpPr>
        <p:spPr>
          <a:xfrm>
            <a:off x="9440007" y="296320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</a:p>
          <a:p>
            <a:r>
              <a:rPr lang="en-US" altLang="zh-CN" sz="2800" dirty="0"/>
              <a:t>2 1 1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1 1</a:t>
            </a:r>
          </a:p>
          <a:p>
            <a:r>
              <a:rPr lang="en-US" altLang="zh-CN" sz="2800" dirty="0"/>
              <a:t>1 1</a:t>
            </a:r>
          </a:p>
        </p:txBody>
      </p: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	</a:t>
            </a:r>
            <a:r>
              <a:rPr lang="zh-CN" altLang="en-US" dirty="0"/>
              <a:t>二分图判定</a:t>
            </a:r>
            <a:r>
              <a:rPr lang="en-US" altLang="zh-CN" dirty="0"/>
              <a:t>(bipartite2.cpp)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3485"/>
            <a:ext cx="11058331" cy="498939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问题描述：</a:t>
            </a:r>
            <a:r>
              <a:rPr lang="zh-CN" altLang="en-US" dirty="0"/>
              <a:t>给定</a:t>
            </a:r>
            <a:r>
              <a:rPr lang="zh-CN" altLang="en-US" dirty="0">
                <a:solidFill>
                  <a:srgbClr val="FF0000"/>
                </a:solidFill>
              </a:rPr>
              <a:t>连通</a:t>
            </a:r>
            <a:r>
              <a:rPr lang="zh-CN" altLang="en-US" dirty="0"/>
              <a:t>的无向图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k</a:t>
            </a:r>
            <a:r>
              <a:rPr lang="zh-CN" altLang="en-US" dirty="0"/>
              <a:t>，请判定它们是否为二分图。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：第一行一个整数</a:t>
            </a:r>
            <a:r>
              <a:rPr lang="en-US" altLang="zh-CN" dirty="0"/>
              <a:t>1≤k≤30</a:t>
            </a:r>
            <a:r>
              <a:rPr lang="zh-CN" altLang="en-US" dirty="0"/>
              <a:t>。接下来的第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段数据描述图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 err="1"/>
              <a:t>i</a:t>
            </a:r>
            <a:r>
              <a:rPr lang="zh-CN" altLang="en-US" dirty="0"/>
              <a:t>段数据的第一行为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r>
              <a:rPr lang="en-US" altLang="zh-CN" dirty="0"/>
              <a:t>(1&lt;=n&lt;=400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接下来有一个</a:t>
            </a:r>
            <a:r>
              <a:rPr lang="en-US" altLang="zh-CN" dirty="0"/>
              <a:t>n*n</a:t>
            </a:r>
            <a:r>
              <a:rPr lang="zh-CN" altLang="en-US" dirty="0"/>
              <a:t>的</a:t>
            </a:r>
            <a:r>
              <a:rPr lang="en-US" altLang="zh-CN" dirty="0"/>
              <a:t>01</a:t>
            </a:r>
            <a:r>
              <a:rPr lang="zh-CN" altLang="en-US" dirty="0"/>
              <a:t>矩阵（每行</a:t>
            </a:r>
            <a:r>
              <a:rPr lang="en-US" altLang="zh-CN" dirty="0"/>
              <a:t>n</a:t>
            </a:r>
            <a:r>
              <a:rPr lang="zh-CN" altLang="en-US" dirty="0"/>
              <a:t>个数间有空格），表示图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的邻接矩阵。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：为每个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输出一行。</a:t>
            </a:r>
            <a:r>
              <a:rPr lang="en-US" altLang="zh-CN" b="1" dirty="0"/>
              <a:t>Yes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en-US" altLang="zh-CN" baseline="-25000" dirty="0"/>
              <a:t>i</a:t>
            </a:r>
            <a:r>
              <a:rPr lang="zh-CN" altLang="en-US" dirty="0"/>
              <a:t>为二分图，</a:t>
            </a:r>
            <a:r>
              <a:rPr lang="en-US" altLang="zh-CN" b="1" dirty="0"/>
              <a:t>No</a:t>
            </a:r>
            <a:r>
              <a:rPr lang="zh-CN" altLang="en-US" dirty="0"/>
              <a:t>表示不是。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</a:t>
            </a:r>
          </a:p>
          <a:p>
            <a:pPr marL="457200" lvl="1" indent="0">
              <a:buNone/>
            </a:pPr>
            <a:r>
              <a:rPr lang="en-US" altLang="zh-CN" dirty="0"/>
              <a:t>3</a:t>
            </a:r>
          </a:p>
          <a:p>
            <a:pPr marL="457200" lvl="1" indent="0">
              <a:buNone/>
            </a:pPr>
            <a:r>
              <a:rPr lang="en-US" altLang="zh-CN" dirty="0"/>
              <a:t>0 1 1</a:t>
            </a:r>
          </a:p>
          <a:p>
            <a:pPr marL="457200" lvl="1" indent="0">
              <a:buNone/>
            </a:pPr>
            <a:r>
              <a:rPr lang="en-US" altLang="zh-CN" dirty="0"/>
              <a:t>1 0 1</a:t>
            </a:r>
          </a:p>
          <a:p>
            <a:pPr marL="457200" lvl="1" indent="0">
              <a:buNone/>
            </a:pPr>
            <a:r>
              <a:rPr lang="en-US" altLang="zh-CN" dirty="0"/>
              <a:t>1 1 0</a:t>
            </a:r>
          </a:p>
          <a:p>
            <a:pPr marL="457200" lvl="1" indent="0">
              <a:buNone/>
            </a:pP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0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8EAC08-B254-4A42-8E4A-820A6EDD8C24}"/>
              </a:ext>
            </a:extLst>
          </p:cNvPr>
          <p:cNvSpPr/>
          <p:nvPr/>
        </p:nvSpPr>
        <p:spPr>
          <a:xfrm>
            <a:off x="4807046" y="4066147"/>
            <a:ext cx="5753242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No</a:t>
            </a:r>
          </a:p>
          <a:p>
            <a:r>
              <a:rPr lang="en-US" altLang="zh-CN" sz="2800" dirty="0"/>
              <a:t>Yes</a:t>
            </a:r>
          </a:p>
          <a:p>
            <a:endParaRPr lang="en-US" altLang="zh-CN" sz="2800" dirty="0"/>
          </a:p>
          <a:p>
            <a:r>
              <a:rPr lang="zh-CN" altLang="en-US" sz="2800" dirty="0"/>
              <a:t>提示：用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进行输入，不要用</a:t>
            </a:r>
            <a:r>
              <a:rPr lang="en-US" altLang="zh-CN" sz="2800" dirty="0" err="1"/>
              <a:t>cin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21317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4 	</a:t>
            </a:r>
            <a:r>
              <a:rPr lang="zh-CN" altLang="en-US" dirty="0"/>
              <a:t>寻找生成森林</a:t>
            </a:r>
            <a:r>
              <a:rPr lang="en-US" altLang="zh-CN"/>
              <a:t>(spanforest2.</a:t>
            </a:r>
            <a:r>
              <a:rPr lang="en-US" altLang="zh-CN" dirty="0"/>
              <a:t>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8319"/>
            <a:ext cx="6468208" cy="444871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问题描述</a:t>
            </a:r>
            <a:r>
              <a:rPr lang="zh-CN" altLang="en-US" dirty="0"/>
              <a:t>：用</a:t>
            </a:r>
            <a:r>
              <a:rPr lang="zh-CN" altLang="en-US" b="1" dirty="0"/>
              <a:t>邻接表形式</a:t>
            </a:r>
            <a:r>
              <a:rPr lang="zh-CN" altLang="en-US" dirty="0"/>
              <a:t>给定一个图</a:t>
            </a:r>
            <a:r>
              <a:rPr lang="en-US" altLang="zh-CN" dirty="0"/>
              <a:t>G</a:t>
            </a:r>
            <a:r>
              <a:rPr lang="zh-CN" altLang="en-US" dirty="0"/>
              <a:t>，输出它的一个生成森林</a:t>
            </a:r>
            <a:r>
              <a:rPr lang="en-US" altLang="zh-CN" dirty="0"/>
              <a:t>F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输入格式</a:t>
            </a:r>
            <a:r>
              <a:rPr lang="zh-CN" altLang="en-US" dirty="0"/>
              <a:t>：第一行为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zh-CN" altLang="en-US" dirty="0"/>
              <a:t>的顶点数，</a:t>
            </a:r>
            <a:r>
              <a:rPr lang="en-US" altLang="zh-CN" dirty="0"/>
              <a:t> 1&lt;=</a:t>
            </a:r>
            <a:r>
              <a:rPr lang="en-US" altLang="zh-CN"/>
              <a:t>n&lt;=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>
                <a:solidFill>
                  <a:srgbClr val="FF0000"/>
                </a:solidFill>
              </a:rPr>
              <a:t>000</a:t>
            </a:r>
            <a:r>
              <a:rPr lang="en-US" altLang="zh-CN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行的第</a:t>
            </a:r>
            <a:r>
              <a:rPr lang="en-US" altLang="zh-CN" dirty="0" err="1"/>
              <a:t>i</a:t>
            </a:r>
            <a:r>
              <a:rPr lang="zh-CN" altLang="en-US" dirty="0"/>
              <a:t>行</a:t>
            </a:r>
            <a:r>
              <a:rPr lang="en-US" altLang="zh-CN" dirty="0"/>
              <a:t>(1&lt;=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  <a:r>
              <a:rPr lang="zh-CN" altLang="en-US" dirty="0"/>
              <a:t>格式如下</a:t>
            </a:r>
            <a:endParaRPr lang="en-US" altLang="zh-CN" dirty="0"/>
          </a:p>
          <a:p>
            <a:pPr lvl="2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个数为</a:t>
            </a:r>
            <a:r>
              <a:rPr lang="en-US" altLang="zh-CN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后面紧跟着</a:t>
            </a:r>
            <a:r>
              <a:rPr lang="en-US" altLang="zh-CN" dirty="0"/>
              <a:t>d</a:t>
            </a:r>
            <a:r>
              <a:rPr lang="zh-CN" altLang="en-US" dirty="0"/>
              <a:t>个</a:t>
            </a:r>
            <a:r>
              <a:rPr lang="zh-CN" altLang="en-US" b="1" dirty="0"/>
              <a:t>不同</a:t>
            </a:r>
            <a:r>
              <a:rPr lang="zh-CN" altLang="en-US" dirty="0"/>
              <a:t>的数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,…a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它们表示与</a:t>
            </a:r>
            <a:r>
              <a:rPr lang="en-US" altLang="zh-CN" dirty="0" err="1"/>
              <a:t>i</a:t>
            </a:r>
            <a:r>
              <a:rPr lang="zh-CN" altLang="en-US" dirty="0"/>
              <a:t>相邻的</a:t>
            </a:r>
            <a:r>
              <a:rPr lang="en-US" altLang="zh-CN" dirty="0"/>
              <a:t>d</a:t>
            </a:r>
            <a:r>
              <a:rPr lang="zh-CN" altLang="en-US" dirty="0"/>
              <a:t>个顶点的编号。</a:t>
            </a:r>
            <a:endParaRPr lang="en-US" altLang="zh-CN" dirty="0"/>
          </a:p>
          <a:p>
            <a:pPr lvl="1"/>
            <a:r>
              <a:rPr lang="zh-CN" altLang="en-US" dirty="0"/>
              <a:t>保证所有顶点的度数之和 </a:t>
            </a:r>
            <a:r>
              <a:rPr lang="en-US" altLang="zh-CN" dirty="0"/>
              <a:t>&lt;=</a:t>
            </a:r>
            <a:r>
              <a:rPr lang="en-US" altLang="zh-CN" dirty="0">
                <a:solidFill>
                  <a:srgbClr val="FF0000"/>
                </a:solidFill>
              </a:rPr>
              <a:t>200000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行输出整数</a:t>
            </a:r>
            <a:r>
              <a:rPr lang="en-US" altLang="zh-CN" dirty="0"/>
              <a:t>f</a:t>
            </a:r>
            <a:r>
              <a:rPr lang="zh-CN" altLang="en-US" dirty="0"/>
              <a:t>，表示生成森林</a:t>
            </a:r>
            <a:r>
              <a:rPr lang="en-US" altLang="zh-CN" dirty="0"/>
              <a:t>F</a:t>
            </a:r>
            <a:r>
              <a:rPr lang="zh-CN" altLang="en-US" dirty="0"/>
              <a:t>中的边数。</a:t>
            </a:r>
            <a:endParaRPr lang="en-US" altLang="zh-CN" dirty="0"/>
          </a:p>
          <a:p>
            <a:pPr lvl="1"/>
            <a:r>
              <a:rPr lang="zh-CN" altLang="en-US" dirty="0"/>
              <a:t>接下来</a:t>
            </a:r>
            <a:r>
              <a:rPr lang="en-US" altLang="zh-CN" dirty="0"/>
              <a:t>n</a:t>
            </a:r>
            <a:r>
              <a:rPr lang="zh-CN" altLang="en-US" dirty="0"/>
              <a:t>行与输入的</a:t>
            </a:r>
            <a:r>
              <a:rPr lang="en-US" altLang="zh-CN" dirty="0"/>
              <a:t>n</a:t>
            </a:r>
            <a:r>
              <a:rPr lang="zh-CN" altLang="en-US" dirty="0"/>
              <a:t>行对应（但是</a:t>
            </a:r>
            <a:r>
              <a:rPr lang="en-US" altLang="zh-CN" dirty="0"/>
              <a:t>d</a:t>
            </a:r>
            <a:r>
              <a:rPr lang="zh-CN" altLang="en-US" dirty="0"/>
              <a:t>之后跟着的数为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en-US" altLang="zh-CN" dirty="0"/>
              <a:t>,…b</a:t>
            </a:r>
            <a:r>
              <a:rPr lang="en-US" altLang="zh-CN" baseline="-25000" dirty="0"/>
              <a:t>d</a:t>
            </a:r>
            <a:r>
              <a:rPr lang="zh-CN" altLang="en-US" dirty="0"/>
              <a:t>，</a:t>
            </a:r>
            <a:r>
              <a:rPr lang="en-US" altLang="zh-CN" dirty="0" err="1"/>
              <a:t>b</a:t>
            </a:r>
            <a:r>
              <a:rPr lang="en-US" altLang="zh-CN" baseline="-25000" dirty="0" err="1"/>
              <a:t>j</a:t>
            </a:r>
            <a:r>
              <a:rPr lang="en-US" altLang="zh-CN" dirty="0"/>
              <a:t>=1</a:t>
            </a:r>
            <a:r>
              <a:rPr lang="zh-CN" altLang="en-US" dirty="0"/>
              <a:t>表示选边</a:t>
            </a:r>
            <a:r>
              <a:rPr lang="en-US" altLang="zh-CN" dirty="0"/>
              <a:t>(</a:t>
            </a:r>
            <a:r>
              <a:rPr lang="en-US" altLang="zh-CN" dirty="0" err="1"/>
              <a:t>i,a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表示不选）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BA6D86-FA8C-4A2D-AA35-AA16D3DFF5E2}"/>
              </a:ext>
            </a:extLst>
          </p:cNvPr>
          <p:cNvSpPr/>
          <p:nvPr/>
        </p:nvSpPr>
        <p:spPr>
          <a:xfrm>
            <a:off x="7954107" y="178503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样例输入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5</a:t>
            </a:r>
          </a:p>
          <a:p>
            <a:r>
              <a:rPr lang="en-US" altLang="zh-CN" sz="2800" dirty="0"/>
              <a:t>2 2 3</a:t>
            </a:r>
          </a:p>
          <a:p>
            <a:r>
              <a:rPr lang="en-US" altLang="zh-CN" sz="2800" dirty="0"/>
              <a:t>2 1 3</a:t>
            </a:r>
          </a:p>
          <a:p>
            <a:r>
              <a:rPr lang="en-US" altLang="zh-CN" sz="2800" dirty="0"/>
              <a:t>2 1 2</a:t>
            </a:r>
          </a:p>
          <a:p>
            <a:r>
              <a:rPr lang="en-US" altLang="zh-CN" sz="2800" dirty="0"/>
              <a:t>1 5</a:t>
            </a:r>
          </a:p>
          <a:p>
            <a:r>
              <a:rPr lang="en-US" altLang="zh-CN" sz="2800" dirty="0"/>
              <a:t>1 4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1EC4EE-6D38-4612-ACD3-DA7585C2E222}"/>
              </a:ext>
            </a:extLst>
          </p:cNvPr>
          <p:cNvSpPr/>
          <p:nvPr/>
        </p:nvSpPr>
        <p:spPr>
          <a:xfrm>
            <a:off x="9440007" y="2963203"/>
            <a:ext cx="228893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样例输出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r>
              <a:rPr lang="en-US" altLang="zh-CN" sz="2800" dirty="0"/>
              <a:t>3</a:t>
            </a:r>
          </a:p>
          <a:p>
            <a:r>
              <a:rPr lang="en-US" altLang="zh-CN" sz="2800" dirty="0"/>
              <a:t>2 1 1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2 1 0</a:t>
            </a:r>
          </a:p>
          <a:p>
            <a:r>
              <a:rPr lang="en-US" altLang="zh-CN" sz="2800" dirty="0"/>
              <a:t>1 1</a:t>
            </a:r>
          </a:p>
          <a:p>
            <a:r>
              <a:rPr lang="en-US" altLang="zh-CN" sz="2800" dirty="0"/>
              <a:t>1 1</a:t>
            </a:r>
          </a:p>
        </p:txBody>
      </p:sp>
    </p:spTree>
    <p:extLst>
      <p:ext uri="{BB962C8B-B14F-4D97-AF65-F5344CB8AC3E}">
        <p14:creationId xmlns:p14="http://schemas.microsoft.com/office/powerpoint/2010/main" val="373847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834</Words>
  <Application>Microsoft Office PowerPoint</Application>
  <PresentationFormat>宽屏</PresentationFormat>
  <Paragraphs>98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主题​​</vt:lpstr>
      <vt:lpstr>实验课13：图（入门）</vt:lpstr>
      <vt:lpstr>Task 1 二分图判定(bipartite.cpp)</vt:lpstr>
      <vt:lpstr>Task 2  寻找生成森林(spanforest.cpp)</vt:lpstr>
      <vt:lpstr>Task 3 二分图判定(bipartite2.cpp)</vt:lpstr>
      <vt:lpstr>Task 4  寻找生成森林(spanforest2.cpp)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恺 金</cp:lastModifiedBy>
  <cp:revision>189</cp:revision>
  <dcterms:created xsi:type="dcterms:W3CDTF">2021-02-28T12:08:06Z</dcterms:created>
  <dcterms:modified xsi:type="dcterms:W3CDTF">2023-11-21T14:27:00Z</dcterms:modified>
</cp:coreProperties>
</file>