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476" r:id="rId4"/>
    <p:sldId id="351" r:id="rId5"/>
    <p:sldId id="260" r:id="rId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3" d="100"/>
          <a:sy n="123" d="100"/>
        </p:scale>
        <p:origin x="81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A44A-8ADB-44ED-A165-B88FD7B40894}" type="datetimeFigureOut">
              <a:rPr lang="x-none" altLang="en-US" smtClean="0"/>
              <a:t>2023/11/28</a:t>
            </a:fld>
            <a:endParaRPr lang="x-none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E4F9-9845-4C18-A22C-A8317E01EC94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7196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4FFE-9F69-40C0-9459-C185974A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21B69-B1B5-4F8E-B060-98C2A4DF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2361-00B1-4980-BE88-541642E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2023/11/28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6D25-6F74-449B-B8E9-7C23A12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5806-7AA6-4809-AAEE-C0C3231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9896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90E7-93E1-4BD3-8C3C-C0C891F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96118-A917-4BFF-8848-31DAA92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BD2D-D506-41D4-8176-4E5418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2023/11/28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FA1D-74DA-48F9-AE12-FE9881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A0EF-B81B-4B48-A612-CD6CB10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626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F8DA-206C-4F03-B99A-68CEF918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5F9-A146-40AF-9809-5667ADC5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8231-AB95-4556-B3B7-8A9FF32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2023/11/28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65FA-7D10-4263-A4A7-CCE1FCF7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6E5D-EFD5-47E8-B260-66B83FA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6024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9193-34F8-4064-A8A3-CFC74F8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AEB5-43DC-44AF-AAB0-1330D15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4F7A-50F3-48FF-B4FD-98048F7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2023/11/28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11DA3-CBE2-40BD-A810-C1E1CF4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0450-DC8D-4564-8E56-62871BDA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1598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F42-A757-4010-B3FD-1C9A987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1FABC-253D-4EA8-87A3-8511678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255A-6744-4AA5-9953-2A7522F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2023/11/28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C7AE-28DA-4150-B55E-4393203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8E9-F0A1-44B6-872C-3523D36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090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82B0-6B55-4DF4-ABF4-0754D9E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0998-A5ED-4C0B-885C-2842D87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144B1-1D29-423A-A1D4-3CDB9FC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D41E6-2B3E-4CE4-9264-840D5A9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2023/11/28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DAF0-DA9A-40A2-BA11-F6F6916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669CF-7840-4E63-85EA-61C269A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2525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8088-96B9-447B-9FA6-C6EC331F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B03-2EC1-4A9A-B4EF-53484DD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43F75-FEC1-4471-ADAE-29951F4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42B00-CA49-408C-8010-4284369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10219-935F-4DD6-B689-C6633E73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9160E-C302-4623-A7A2-0569AA6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2023/11/28</a:t>
            </a:fld>
            <a:endParaRPr lang="x-none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E40DC-CAB6-4F18-840E-6EA60DD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24946-5297-4549-998F-53B2132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36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0E821-C7BE-45C6-B14A-94FC66C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5F81B-9030-4B81-8CB1-54A04D4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2023/11/28</a:t>
            </a:fld>
            <a:endParaRPr lang="x-none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156E0-E560-48C0-BDB2-E12F7E2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5A196-E759-4ABF-8481-2B581B5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3345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4E2C9-51EC-4313-9CE6-ABCB1D4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2023/11/28</a:t>
            </a:fld>
            <a:endParaRPr lang="x-none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2FF15-518D-467E-86A9-7E0EC1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02977-62D0-4584-A220-5C75F6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4649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2513-D6CF-4BCE-9EAF-987286C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B10D-D7B5-4AF8-B180-75C29AF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D1F7-15AA-457D-8037-C006A48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A031-9A59-4C91-9DE3-D06A3EE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2023/11/28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477-135B-4F84-A112-511444C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5B6FC-CFE3-4EFA-93FE-636ECA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5717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1024-1D6C-4F67-A245-AEDFBF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16D5-77C6-4044-903C-B3FF223F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50990-DA89-402A-9FA8-40074A3A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86806-5677-4862-9A6C-6A0AAB9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2023/11/28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763F1-B2E3-4142-9E62-891B678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33DD-127D-482A-9C35-46ACFC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4082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0B6BB-DFBE-498E-A955-C9712A2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67C98-D62F-4EDD-9A6D-7BECCDB6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3DB60-33E0-4856-B410-3B2A9FB5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290C-D43C-46B0-A62A-3EF8A603F56D}" type="datetimeFigureOut">
              <a:rPr lang="x-none" altLang="en-US" smtClean="0"/>
              <a:t>2023/11/28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1674-5CC8-45C2-952E-B3D0364E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FE40-EB95-4974-99B7-8FD3013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11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14</a:t>
            </a:r>
            <a:r>
              <a:rPr lang="zh-CN" altLang="en-US" dirty="0"/>
              <a:t>：</a:t>
            </a:r>
            <a:r>
              <a:rPr lang="zh-CN" altLang="en-US"/>
              <a:t>图（</a:t>
            </a:r>
            <a:r>
              <a:rPr lang="en-US" altLang="zh-CN"/>
              <a:t>II</a:t>
            </a:r>
            <a:r>
              <a:rPr lang="zh-CN" altLang="en-US" dirty="0"/>
              <a:t>）</a:t>
            </a:r>
            <a:endParaRPr lang="x-none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中山大学智工学院 数据结构</a:t>
            </a:r>
            <a:r>
              <a:rPr lang="zh-CN" altLang="en-US"/>
              <a:t>与算法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EA2D9-BE33-4AA5-AD18-071C43AF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 Prim</a:t>
            </a:r>
            <a:r>
              <a:rPr lang="zh-CN" altLang="en-US" dirty="0"/>
              <a:t>最小生成树算法     </a:t>
            </a:r>
            <a:r>
              <a:rPr lang="en-US" altLang="zh-CN" dirty="0"/>
              <a:t>prim.cpp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2BF476-EEA2-447F-967E-F28EC0864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6011"/>
          </a:xfrm>
        </p:spPr>
        <p:txBody>
          <a:bodyPr>
            <a:normAutofit/>
          </a:bodyPr>
          <a:lstStyle/>
          <a:p>
            <a:r>
              <a:rPr lang="zh-CN" altLang="en-US" b="1" dirty="0"/>
              <a:t>问题描述：</a:t>
            </a:r>
            <a:r>
              <a:rPr lang="zh-CN" altLang="en-US" dirty="0"/>
              <a:t>给定具有</a:t>
            </a:r>
            <a:r>
              <a:rPr lang="en-US" altLang="zh-CN" dirty="0"/>
              <a:t>n </a:t>
            </a:r>
            <a:r>
              <a:rPr lang="zh-CN" altLang="en-US" dirty="0"/>
              <a:t>个顶点</a:t>
            </a:r>
            <a:r>
              <a:rPr lang="en-US" altLang="zh-CN" dirty="0"/>
              <a:t>m</a:t>
            </a:r>
            <a:r>
              <a:rPr lang="zh-CN" altLang="en-US" dirty="0"/>
              <a:t>条边的无向图</a:t>
            </a:r>
            <a:r>
              <a:rPr lang="en-US" altLang="zh-CN" dirty="0"/>
              <a:t>G</a:t>
            </a:r>
            <a:r>
              <a:rPr lang="zh-CN" altLang="en-US" dirty="0"/>
              <a:t>，它的</a:t>
            </a:r>
            <a:r>
              <a:rPr lang="zh-CN" altLang="en-US" dirty="0">
                <a:solidFill>
                  <a:srgbClr val="FF0000"/>
                </a:solidFill>
              </a:rPr>
              <a:t>每条边有不同费用</a:t>
            </a:r>
            <a:r>
              <a:rPr lang="zh-CN" altLang="en-US" dirty="0"/>
              <a:t>。请实现</a:t>
            </a:r>
            <a:r>
              <a:rPr lang="en-US" altLang="zh-CN" dirty="0"/>
              <a:t>prim </a:t>
            </a:r>
            <a:r>
              <a:rPr lang="zh-CN" altLang="en-US" dirty="0"/>
              <a:t>最小生成树算法，并</a:t>
            </a:r>
            <a:r>
              <a:rPr lang="zh-CN" altLang="en-US" b="1" dirty="0"/>
              <a:t>输出算法每一步选择的边的费用</a:t>
            </a:r>
            <a:r>
              <a:rPr lang="zh-CN" altLang="en-US" dirty="0"/>
              <a:t>。</a:t>
            </a:r>
            <a:r>
              <a:rPr lang="en-US" altLang="zh-CN" dirty="0"/>
              <a:t>G </a:t>
            </a:r>
            <a:r>
              <a:rPr lang="zh-CN" altLang="en-US" dirty="0"/>
              <a:t>的顶点从</a:t>
            </a:r>
            <a:r>
              <a:rPr lang="en-US" altLang="zh-CN" dirty="0"/>
              <a:t>1~n </a:t>
            </a:r>
            <a:r>
              <a:rPr lang="zh-CN" altLang="en-US" dirty="0"/>
              <a:t>编号；算法的初始点要求从节点</a:t>
            </a:r>
            <a:r>
              <a:rPr lang="en-US" altLang="zh-CN" dirty="0"/>
              <a:t>1 </a:t>
            </a:r>
            <a:r>
              <a:rPr lang="zh-CN" altLang="en-US" dirty="0"/>
              <a:t>开始。</a:t>
            </a:r>
          </a:p>
          <a:p>
            <a:r>
              <a:rPr lang="zh-CN" altLang="en-US" i="1" dirty="0"/>
              <a:t>重要提醒：本题运行时限为</a:t>
            </a:r>
            <a:r>
              <a:rPr lang="en-US" altLang="zh-CN" i="1" dirty="0"/>
              <a:t>1s</a:t>
            </a:r>
            <a:r>
              <a:rPr lang="zh-CN" altLang="en-US" i="1" dirty="0"/>
              <a:t>。请</a:t>
            </a:r>
            <a:r>
              <a:rPr lang="zh-CN" altLang="en-US" i="1" dirty="0">
                <a:solidFill>
                  <a:srgbClr val="FF0000"/>
                </a:solidFill>
              </a:rPr>
              <a:t>用二叉堆</a:t>
            </a:r>
            <a:r>
              <a:rPr lang="en-US" altLang="zh-CN" i="1" dirty="0">
                <a:solidFill>
                  <a:srgbClr val="FF0000"/>
                </a:solidFill>
              </a:rPr>
              <a:t>(heap)</a:t>
            </a:r>
            <a:r>
              <a:rPr lang="zh-CN" altLang="en-US" i="1" dirty="0">
                <a:solidFill>
                  <a:srgbClr val="FF0000"/>
                </a:solidFill>
              </a:rPr>
              <a:t>来做优化。</a:t>
            </a:r>
            <a:r>
              <a:rPr lang="zh-CN" altLang="en-US" i="1" dirty="0"/>
              <a:t>否则你的</a:t>
            </a:r>
            <a:r>
              <a:rPr lang="en-US" altLang="zh-CN" i="1" dirty="0"/>
              <a:t>O(n</a:t>
            </a:r>
            <a:r>
              <a:rPr lang="en-US" altLang="zh-CN" i="1" baseline="30000" dirty="0"/>
              <a:t>2</a:t>
            </a:r>
            <a:r>
              <a:rPr lang="en-US" altLang="zh-CN" i="1" dirty="0"/>
              <a:t>)</a:t>
            </a:r>
            <a:r>
              <a:rPr lang="zh-CN" altLang="en-US" i="1" dirty="0"/>
              <a:t>的算法测试时大量数据将会因超时而得不到分数。</a:t>
            </a:r>
            <a:endParaRPr lang="en-US" altLang="zh-CN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B9F4E6-9D6A-41D4-8134-803405F65ADD}"/>
              </a:ext>
            </a:extLst>
          </p:cNvPr>
          <p:cNvSpPr txBox="1"/>
          <p:nvPr/>
        </p:nvSpPr>
        <p:spPr>
          <a:xfrm>
            <a:off x="750805" y="4401608"/>
            <a:ext cx="23650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输入格式</a:t>
            </a:r>
            <a:r>
              <a:rPr lang="zh-CN" altLang="en-US" sz="2400" dirty="0"/>
              <a:t>：</a:t>
            </a:r>
          </a:p>
          <a:p>
            <a:r>
              <a:rPr lang="zh-CN" altLang="en-US" sz="2400" dirty="0"/>
              <a:t>n m</a:t>
            </a:r>
          </a:p>
          <a:p>
            <a:r>
              <a:rPr lang="zh-CN" altLang="en-US" sz="2400" dirty="0"/>
              <a:t>a[1] b[1] c[1]</a:t>
            </a:r>
          </a:p>
          <a:p>
            <a:r>
              <a:rPr lang="zh-CN" altLang="en-US" sz="2400" dirty="0"/>
              <a:t>...</a:t>
            </a:r>
          </a:p>
          <a:p>
            <a:r>
              <a:rPr lang="zh-CN" altLang="en-US" sz="2400" dirty="0"/>
              <a:t>a[m] b[m] c[m]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FC1788-34E6-4327-98A4-D5FD9B132911}"/>
              </a:ext>
            </a:extLst>
          </p:cNvPr>
          <p:cNvSpPr txBox="1"/>
          <p:nvPr/>
        </p:nvSpPr>
        <p:spPr>
          <a:xfrm>
            <a:off x="3070390" y="4494294"/>
            <a:ext cx="26543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a[i] b[i] c[i] 表示有一条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边</a:t>
            </a:r>
            <a:r>
              <a:rPr lang="en-US" altLang="zh-CN" dirty="0"/>
              <a:t> (</a:t>
            </a:r>
            <a:r>
              <a:rPr lang="zh-CN" altLang="en-US" dirty="0"/>
              <a:t>a[i],b[i])费用为c[i]。</a:t>
            </a:r>
          </a:p>
          <a:p>
            <a:r>
              <a:rPr lang="zh-CN" altLang="en-US" dirty="0"/>
              <a:t>保证：a[i] != b[i]。</a:t>
            </a:r>
            <a:br>
              <a:rPr lang="en-US" altLang="zh-CN" dirty="0"/>
            </a:br>
            <a:r>
              <a:rPr lang="zh-CN" altLang="en-US" dirty="0"/>
              <a:t>n&lt;=100000. m&lt;=500000</a:t>
            </a:r>
            <a:r>
              <a:rPr lang="en-US" altLang="zh-CN" dirty="0"/>
              <a:t>.</a:t>
            </a:r>
            <a:r>
              <a:rPr lang="zh-CN" altLang="en-US" dirty="0"/>
              <a:t>  1&lt;=c[i]&lt;=100000000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AF54B5-C3E7-49E0-AAC8-71673DEC721D}"/>
              </a:ext>
            </a:extLst>
          </p:cNvPr>
          <p:cNvSpPr txBox="1"/>
          <p:nvPr/>
        </p:nvSpPr>
        <p:spPr>
          <a:xfrm>
            <a:off x="6394299" y="4494294"/>
            <a:ext cx="16500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输出格式</a:t>
            </a:r>
            <a:r>
              <a:rPr lang="zh-CN" altLang="en-US" sz="2400" dirty="0"/>
              <a:t>：</a:t>
            </a:r>
          </a:p>
          <a:p>
            <a:r>
              <a:rPr lang="zh-CN" altLang="en-US" sz="2400" dirty="0"/>
              <a:t>w[1]</a:t>
            </a:r>
          </a:p>
          <a:p>
            <a:r>
              <a:rPr lang="zh-CN" altLang="en-US" sz="2400" dirty="0"/>
              <a:t>...</a:t>
            </a:r>
          </a:p>
          <a:p>
            <a:r>
              <a:rPr lang="zh-CN" altLang="en-US" sz="2400" dirty="0"/>
              <a:t>w[n</a:t>
            </a:r>
            <a:r>
              <a:rPr lang="en-US" altLang="zh-CN" sz="2400" dirty="0"/>
              <a:t>-1</a:t>
            </a:r>
            <a:r>
              <a:rPr lang="zh-CN" altLang="en-US" sz="2400" dirty="0"/>
              <a:t>]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0A390B-DEB1-4EF6-BAF6-59C006D616DD}"/>
              </a:ext>
            </a:extLst>
          </p:cNvPr>
          <p:cNvSpPr txBox="1"/>
          <p:nvPr/>
        </p:nvSpPr>
        <p:spPr>
          <a:xfrm>
            <a:off x="6297877" y="6083446"/>
            <a:ext cx="2261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w[i]表示Prim算法第i步选中的边的费用。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C768E3-7D23-49A3-946F-9EF1A214F528}"/>
              </a:ext>
            </a:extLst>
          </p:cNvPr>
          <p:cNvSpPr txBox="1"/>
          <p:nvPr/>
        </p:nvSpPr>
        <p:spPr>
          <a:xfrm>
            <a:off x="3012429" y="6017434"/>
            <a:ext cx="2942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保证图</a:t>
            </a:r>
            <a:r>
              <a:rPr lang="en-US" altLang="zh-CN" b="1" dirty="0"/>
              <a:t>G </a:t>
            </a:r>
            <a:r>
              <a:rPr lang="zh-CN" altLang="en-US" b="1" dirty="0"/>
              <a:t>是连通图</a:t>
            </a:r>
            <a:r>
              <a:rPr lang="zh-CN" altLang="en-US" dirty="0"/>
              <a:t>，且任意两点间最多只有一条边。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39922F-806A-461A-B0CC-C49CD141FB49}"/>
              </a:ext>
            </a:extLst>
          </p:cNvPr>
          <p:cNvSpPr txBox="1"/>
          <p:nvPr/>
        </p:nvSpPr>
        <p:spPr>
          <a:xfrm>
            <a:off x="8713884" y="4584551"/>
            <a:ext cx="13047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输入样例</a:t>
            </a:r>
            <a:endParaRPr lang="en-US" altLang="zh-CN" b="1" dirty="0"/>
          </a:p>
          <a:p>
            <a:r>
              <a:rPr lang="zh-CN" altLang="en-US" dirty="0"/>
              <a:t>5 5</a:t>
            </a:r>
          </a:p>
          <a:p>
            <a:r>
              <a:rPr lang="zh-CN" altLang="en-US" dirty="0"/>
              <a:t>1 2 </a:t>
            </a:r>
            <a:r>
              <a:rPr lang="en-US" altLang="zh-CN" dirty="0"/>
              <a:t>3</a:t>
            </a:r>
            <a:endParaRPr lang="zh-CN" altLang="en-US" dirty="0"/>
          </a:p>
          <a:p>
            <a:r>
              <a:rPr lang="zh-CN" altLang="en-US" dirty="0"/>
              <a:t>1 3 </a:t>
            </a:r>
            <a:r>
              <a:rPr lang="en-US" altLang="zh-CN" dirty="0"/>
              <a:t>4</a:t>
            </a:r>
            <a:endParaRPr lang="zh-CN" altLang="en-US" dirty="0"/>
          </a:p>
          <a:p>
            <a:r>
              <a:rPr lang="zh-CN" altLang="en-US" dirty="0"/>
              <a:t>1 4 </a:t>
            </a:r>
            <a:r>
              <a:rPr lang="en-US" altLang="zh-CN" dirty="0"/>
              <a:t>6</a:t>
            </a:r>
            <a:endParaRPr lang="zh-CN" altLang="en-US" dirty="0"/>
          </a:p>
          <a:p>
            <a:r>
              <a:rPr lang="zh-CN" altLang="en-US" dirty="0"/>
              <a:t>3 4 </a:t>
            </a:r>
            <a:r>
              <a:rPr lang="en-US" altLang="zh-CN" dirty="0"/>
              <a:t>1</a:t>
            </a:r>
            <a:endParaRPr lang="zh-CN" altLang="en-US" dirty="0"/>
          </a:p>
          <a:p>
            <a:r>
              <a:rPr lang="zh-CN" altLang="en-US" dirty="0"/>
              <a:t>3 5 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A1B1CA-73D9-4221-B5FC-4B6F2C12D4D1}"/>
              </a:ext>
            </a:extLst>
          </p:cNvPr>
          <p:cNvSpPr txBox="1"/>
          <p:nvPr/>
        </p:nvSpPr>
        <p:spPr>
          <a:xfrm>
            <a:off x="10246350" y="4584551"/>
            <a:ext cx="13047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输出样例</a:t>
            </a:r>
            <a:endParaRPr lang="en-US" altLang="zh-CN" b="1" dirty="0"/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8406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24352-0E34-4E2C-915A-3EF4F763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Task 2 </a:t>
            </a:r>
            <a:r>
              <a:rPr lang="zh-CN" altLang="en-US" dirty="0"/>
              <a:t>生成树的</a:t>
            </a:r>
            <a:r>
              <a:rPr lang="en-US" altLang="zh-CN" dirty="0"/>
              <a:t>Kruskal</a:t>
            </a:r>
            <a:r>
              <a:rPr lang="zh-CN" altLang="en-US" dirty="0"/>
              <a:t>算法（</a:t>
            </a:r>
            <a:r>
              <a:rPr lang="en-US" altLang="zh-CN" dirty="0"/>
              <a:t>kruskal.cpp)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56755-610A-4529-B70F-1DD9053B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输入具有</a:t>
            </a:r>
            <a:r>
              <a:rPr lang="en-US" altLang="zh-CN" dirty="0"/>
              <a:t>n </a:t>
            </a:r>
            <a:r>
              <a:rPr lang="zh-CN" altLang="en-US" dirty="0"/>
              <a:t>个顶点</a:t>
            </a:r>
            <a:r>
              <a:rPr lang="en-US" altLang="zh-CN" dirty="0"/>
              <a:t>m</a:t>
            </a:r>
            <a:r>
              <a:rPr lang="zh-CN" altLang="en-US" dirty="0"/>
              <a:t>条边的无向图</a:t>
            </a:r>
            <a:r>
              <a:rPr lang="en-US" altLang="zh-CN" dirty="0"/>
              <a:t>G</a:t>
            </a:r>
            <a:r>
              <a:rPr lang="zh-CN" altLang="en-US" dirty="0"/>
              <a:t> （顶点从</a:t>
            </a:r>
            <a:r>
              <a:rPr lang="en-US" altLang="zh-CN" dirty="0"/>
              <a:t>1~n </a:t>
            </a:r>
            <a:r>
              <a:rPr lang="zh-CN" altLang="en-US" dirty="0"/>
              <a:t>编号）。</a:t>
            </a:r>
            <a:br>
              <a:rPr lang="en-US" altLang="zh-CN" dirty="0"/>
            </a:br>
            <a:r>
              <a:rPr lang="zh-CN" altLang="en-US" dirty="0"/>
              <a:t>请用</a:t>
            </a:r>
            <a:r>
              <a:rPr lang="en-US" altLang="zh-CN" b="1" dirty="0"/>
              <a:t>Kruskal</a:t>
            </a:r>
            <a:r>
              <a:rPr lang="zh-CN" altLang="en-US" b="1" dirty="0"/>
              <a:t>算法</a:t>
            </a:r>
            <a:r>
              <a:rPr lang="zh-CN" altLang="en-US" dirty="0"/>
              <a:t>求出</a:t>
            </a:r>
            <a:r>
              <a:rPr lang="en-US" altLang="zh-CN" dirty="0"/>
              <a:t>G</a:t>
            </a:r>
            <a:r>
              <a:rPr lang="zh-CN" altLang="en-US" dirty="0"/>
              <a:t>的最小生成树 </a:t>
            </a:r>
            <a:r>
              <a:rPr lang="en-US" altLang="zh-CN" dirty="0"/>
              <a:t>(minimum spanning tree)</a:t>
            </a:r>
          </a:p>
          <a:p>
            <a:pPr lvl="1"/>
            <a:r>
              <a:rPr lang="zh-CN" altLang="en-US" dirty="0"/>
              <a:t>保证：</a:t>
            </a:r>
            <a:r>
              <a:rPr lang="en-US" altLang="zh-Hans-HK" dirty="0">
                <a:solidFill>
                  <a:srgbClr val="FF0000"/>
                </a:solidFill>
              </a:rPr>
              <a:t>n&lt;=100000. m&lt;=500000</a:t>
            </a:r>
            <a:r>
              <a:rPr lang="zh-Hans-HK" altLang="en-US" dirty="0"/>
              <a:t>。 </a:t>
            </a:r>
            <a:r>
              <a:rPr lang="en-US" altLang="zh-CN" dirty="0"/>
              <a:t>G </a:t>
            </a:r>
            <a:r>
              <a:rPr lang="zh-CN" altLang="en-US" dirty="0"/>
              <a:t>连通且任意两点间最多只有一条边。</a:t>
            </a:r>
            <a:br>
              <a:rPr lang="en-US" altLang="zh-CN" dirty="0"/>
            </a:br>
            <a:r>
              <a:rPr lang="zh-CN" altLang="en-US" dirty="0"/>
              <a:t>要求：用并查集实现。并使用路径压缩和</a:t>
            </a:r>
            <a:r>
              <a:rPr lang="en-US" altLang="zh-CN" dirty="0"/>
              <a:t>link by rank</a:t>
            </a:r>
            <a:r>
              <a:rPr lang="zh-CN" altLang="en-US" dirty="0"/>
              <a:t>技术。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输入格式：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n m</a:t>
            </a:r>
          </a:p>
          <a:p>
            <a:pPr marL="0" indent="0">
              <a:buNone/>
            </a:pPr>
            <a:r>
              <a:rPr lang="en-US" altLang="zh-Hans-HK" dirty="0"/>
              <a:t>a[1] b[1] c[1]</a:t>
            </a:r>
          </a:p>
          <a:p>
            <a:pPr marL="0" indent="0">
              <a:buNone/>
            </a:pPr>
            <a:r>
              <a:rPr lang="en-US" altLang="zh-Hans-HK" dirty="0"/>
              <a:t>...</a:t>
            </a:r>
          </a:p>
          <a:p>
            <a:pPr marL="0" indent="0">
              <a:buNone/>
            </a:pPr>
            <a:r>
              <a:rPr lang="en-US" altLang="zh-Hans-HK" dirty="0"/>
              <a:t>a[m] b[m] c[m]</a:t>
            </a:r>
          </a:p>
          <a:p>
            <a:pPr marL="0" indent="0">
              <a:buNone/>
            </a:pPr>
            <a:endParaRPr lang="en-US" altLang="zh-Hans-HK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E82F2C-F93A-42EC-B43B-4E945AE74FBA}"/>
              </a:ext>
            </a:extLst>
          </p:cNvPr>
          <p:cNvSpPr/>
          <p:nvPr/>
        </p:nvSpPr>
        <p:spPr>
          <a:xfrm>
            <a:off x="3390229" y="4990170"/>
            <a:ext cx="33352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说明： 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a[</a:t>
            </a:r>
            <a:r>
              <a:rPr lang="en-US" altLang="zh-Hans-HK" sz="2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] b[</a:t>
            </a:r>
            <a:r>
              <a:rPr lang="en-US" altLang="zh-Hans-HK" sz="2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] c[</a:t>
            </a:r>
            <a:r>
              <a:rPr lang="en-US" altLang="zh-Hans-HK" sz="2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表示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有一条边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a[</a:t>
            </a:r>
            <a:r>
              <a:rPr lang="en-US" altLang="zh-Hans-HK" sz="2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],b[</a:t>
            </a:r>
            <a:r>
              <a:rPr lang="en-US" altLang="zh-Hans-HK" sz="2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])</a:t>
            </a:r>
            <a:r>
              <a:rPr lang="zh-Hans-HK" altLang="en-US" sz="20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endParaRPr lang="en-US" altLang="zh-Hans-HK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它的费用为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c[</a:t>
            </a:r>
            <a:r>
              <a:rPr lang="en-US" altLang="zh-Hans-HK" sz="2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zh-Hans-HK" altLang="en-US" sz="2000" dirty="0">
                <a:solidFill>
                  <a:schemeClr val="bg1">
                    <a:lumMod val="50000"/>
                  </a:schemeClr>
                </a:solidFill>
              </a:rPr>
              <a:t>。</a:t>
            </a:r>
          </a:p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保证  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a[</a:t>
            </a:r>
            <a:r>
              <a:rPr lang="en-US" altLang="zh-Hans-HK" sz="2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] != b[</a:t>
            </a:r>
            <a:r>
              <a:rPr lang="en-US" altLang="zh-Hans-HK" sz="2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Hans-HK" sz="2000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zh-Hans-HK" altLang="en-US" sz="20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Hans-HK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Hans-HK" sz="2000" dirty="0">
                <a:solidFill>
                  <a:srgbClr val="FF0000"/>
                </a:solidFill>
              </a:rPr>
              <a:t>  1&lt;=c[</a:t>
            </a:r>
            <a:r>
              <a:rPr lang="en-US" altLang="zh-Hans-HK" sz="2000" dirty="0" err="1">
                <a:solidFill>
                  <a:srgbClr val="FF0000"/>
                </a:solidFill>
              </a:rPr>
              <a:t>i</a:t>
            </a:r>
            <a:r>
              <a:rPr lang="en-US" altLang="zh-Hans-HK" sz="2000" dirty="0">
                <a:solidFill>
                  <a:srgbClr val="FF0000"/>
                </a:solidFill>
              </a:rPr>
              <a:t>]&lt;=10000</a:t>
            </a:r>
            <a:endParaRPr lang="zh-Hans-HK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060B61-7047-43FC-9B62-B78323E42D82}"/>
              </a:ext>
            </a:extLst>
          </p:cNvPr>
          <p:cNvSpPr/>
          <p:nvPr/>
        </p:nvSpPr>
        <p:spPr>
          <a:xfrm>
            <a:off x="3329354" y="3436881"/>
            <a:ext cx="33352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输出格式：</a:t>
            </a:r>
            <a:endParaRPr lang="en-US" altLang="zh-CN" sz="2800" dirty="0"/>
          </a:p>
          <a:p>
            <a:r>
              <a:rPr lang="en-US" altLang="zh-Hans-HK" sz="2800" dirty="0"/>
              <a:t>1</a:t>
            </a:r>
            <a:r>
              <a:rPr lang="zh-CN" altLang="en-US" sz="2800" dirty="0"/>
              <a:t>个整数，表示</a:t>
            </a:r>
            <a:br>
              <a:rPr lang="en-US" altLang="zh-CN" sz="2800" dirty="0"/>
            </a:br>
            <a:r>
              <a:rPr lang="zh-CN" altLang="en-US" sz="2800" dirty="0"/>
              <a:t>最小生成树的费用</a:t>
            </a:r>
            <a:endParaRPr lang="zh-Hans-HK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570C61-0990-4876-8121-62E9C3F925E8}"/>
              </a:ext>
            </a:extLst>
          </p:cNvPr>
          <p:cNvSpPr/>
          <p:nvPr/>
        </p:nvSpPr>
        <p:spPr>
          <a:xfrm>
            <a:off x="6503376" y="3349760"/>
            <a:ext cx="1488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输入样例：</a:t>
            </a:r>
            <a:endParaRPr lang="en-US" altLang="zh-CN" dirty="0"/>
          </a:p>
          <a:p>
            <a:r>
              <a:rPr lang="en-US" altLang="zh-Hans-HK" dirty="0"/>
              <a:t>6 10</a:t>
            </a:r>
          </a:p>
          <a:p>
            <a:r>
              <a:rPr lang="en-US" altLang="zh-Hans-HK" dirty="0"/>
              <a:t>1 2 6</a:t>
            </a:r>
          </a:p>
          <a:p>
            <a:r>
              <a:rPr lang="en-US" altLang="zh-Hans-HK" dirty="0"/>
              <a:t>1 3 1</a:t>
            </a:r>
          </a:p>
          <a:p>
            <a:r>
              <a:rPr lang="en-US" altLang="zh-Hans-HK" dirty="0"/>
              <a:t>1 4 4</a:t>
            </a:r>
          </a:p>
          <a:p>
            <a:r>
              <a:rPr lang="en-US" altLang="zh-Hans-HK" dirty="0"/>
              <a:t>2 3 5</a:t>
            </a:r>
          </a:p>
          <a:p>
            <a:r>
              <a:rPr lang="en-US" altLang="zh-Hans-HK" dirty="0"/>
              <a:t>2 5 3</a:t>
            </a:r>
          </a:p>
          <a:p>
            <a:r>
              <a:rPr lang="en-US" altLang="zh-Hans-HK" dirty="0"/>
              <a:t>3 4 4</a:t>
            </a:r>
          </a:p>
          <a:p>
            <a:r>
              <a:rPr lang="en-US" altLang="zh-Hans-HK" dirty="0"/>
              <a:t>3 6 3</a:t>
            </a:r>
          </a:p>
          <a:p>
            <a:r>
              <a:rPr lang="en-US" altLang="zh-Hans-HK" dirty="0"/>
              <a:t>3 5 6</a:t>
            </a:r>
          </a:p>
          <a:p>
            <a:r>
              <a:rPr lang="en-US" altLang="zh-Hans-HK" dirty="0"/>
              <a:t>5 6 6</a:t>
            </a:r>
          </a:p>
          <a:p>
            <a:r>
              <a:rPr lang="en-US" altLang="zh-Hans-HK" dirty="0"/>
              <a:t>4 6 2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3A1D47-D57E-4402-A281-E648D09A1E0D}"/>
              </a:ext>
            </a:extLst>
          </p:cNvPr>
          <p:cNvSpPr/>
          <p:nvPr/>
        </p:nvSpPr>
        <p:spPr>
          <a:xfrm>
            <a:off x="8569569" y="3543191"/>
            <a:ext cx="1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输出样例：</a:t>
            </a:r>
            <a:endParaRPr lang="en-US" altLang="zh-CN" dirty="0"/>
          </a:p>
          <a:p>
            <a:r>
              <a:rPr lang="en-US" altLang="zh-CN" dirty="0"/>
              <a:t>14</a:t>
            </a:r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A3C3F14F-A5F7-4694-9A90-3BEE48229A55}"/>
              </a:ext>
            </a:extLst>
          </p:cNvPr>
          <p:cNvGrpSpPr>
            <a:grpSpLocks/>
          </p:cNvGrpSpPr>
          <p:nvPr/>
        </p:nvGrpSpPr>
        <p:grpSpPr bwMode="auto">
          <a:xfrm>
            <a:off x="8160483" y="4129378"/>
            <a:ext cx="2868612" cy="2544763"/>
            <a:chOff x="780" y="355"/>
            <a:chExt cx="1807" cy="1603"/>
          </a:xfrm>
        </p:grpSpPr>
        <p:sp>
          <p:nvSpPr>
            <p:cNvPr id="10" name="Oval 14">
              <a:extLst>
                <a:ext uri="{FF2B5EF4-FFF2-40B4-BE49-F238E27FC236}">
                  <a16:creationId xmlns:a16="http://schemas.microsoft.com/office/drawing/2014/main" id="{07CC40D5-63B5-4FD0-A1B4-AD4585352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355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0DB5C222-E7D9-47EB-8BE9-51E2B6571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1747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2" name="Oval 16">
              <a:extLst>
                <a:ext uri="{FF2B5EF4-FFF2-40B4-BE49-F238E27FC236}">
                  <a16:creationId xmlns:a16="http://schemas.microsoft.com/office/drawing/2014/main" id="{8D279691-32F4-413A-B509-0632A5F6B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747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3" name="Oval 17">
              <a:extLst>
                <a:ext uri="{FF2B5EF4-FFF2-40B4-BE49-F238E27FC236}">
                  <a16:creationId xmlns:a16="http://schemas.microsoft.com/office/drawing/2014/main" id="{8E036D47-A21C-426E-9A27-70C8B0EBC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83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4" name="Oval 18">
              <a:extLst>
                <a:ext uri="{FF2B5EF4-FFF2-40B4-BE49-F238E27FC236}">
                  <a16:creationId xmlns:a16="http://schemas.microsoft.com/office/drawing/2014/main" id="{8EE3C87B-D36F-4593-B784-F3226DC7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116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5" name="Oval 19">
              <a:extLst>
                <a:ext uri="{FF2B5EF4-FFF2-40B4-BE49-F238E27FC236}">
                  <a16:creationId xmlns:a16="http://schemas.microsoft.com/office/drawing/2014/main" id="{416E7D97-E569-4953-9613-41408A95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83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358DC9A5-EB8E-407D-9559-F6B4F3785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567"/>
              <a:ext cx="0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1CA678C0-6325-4832-8B09-066B3575B3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5" y="511"/>
              <a:ext cx="533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2C04FD6B-97CE-4FC9-A985-A0976542E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1056"/>
              <a:ext cx="0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17B93EE7-9C3B-4730-B627-A8F81CC51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2" y="1056"/>
              <a:ext cx="0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E8A019A8-DD2A-487F-BE7F-79027CADB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" y="1867"/>
              <a:ext cx="1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88C204D5-54FA-4A98-83B0-0C14B5A35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489"/>
              <a:ext cx="611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74F89DAE-4828-411D-99BB-8F7404555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3" y="1011"/>
              <a:ext cx="51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606B23C9-AF7A-4502-8A79-DFA733596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1000"/>
              <a:ext cx="588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ABCEDCD9-7463-4691-8226-2B92DA503D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2" y="1344"/>
              <a:ext cx="556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D5173D9C-6EEB-4E54-A0E7-2396A50F8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1366"/>
              <a:ext cx="623" cy="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D0A85B69-79D4-4133-8B89-D2764F928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51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7D8F2356-0895-47AB-8D2C-5C2423BB1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44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24D0EC95-51B5-4687-9BB8-8D565D5C0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2" y="7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B25F0BCC-8BED-4778-9A65-A02B3236F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12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AC8BF218-1345-45F3-BE9F-B41066D4E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93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3306D675-BBBC-4AFA-A7F8-903172C47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13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80A9A6F0-4B1F-46B6-BA46-7566C6331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165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33" name="Text Box 37">
              <a:extLst>
                <a:ext uri="{FF2B5EF4-FFF2-40B4-BE49-F238E27FC236}">
                  <a16:creationId xmlns:a16="http://schemas.microsoft.com/office/drawing/2014/main" id="{BADA29D4-406C-4CF9-9560-0BC5960AB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3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4" name="Text Box 38">
              <a:extLst>
                <a:ext uri="{FF2B5EF4-FFF2-40B4-BE49-F238E27FC236}">
                  <a16:creationId xmlns:a16="http://schemas.microsoft.com/office/drawing/2014/main" id="{28E7B468-89B6-4438-9364-840B46FB9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12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5" name="Text Box 39">
              <a:extLst>
                <a:ext uri="{FF2B5EF4-FFF2-40B4-BE49-F238E27FC236}">
                  <a16:creationId xmlns:a16="http://schemas.microsoft.com/office/drawing/2014/main" id="{8B517FA8-0127-4711-8917-6CCBCBBBC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9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006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3	</a:t>
            </a:r>
            <a:r>
              <a:rPr lang="zh-CN" altLang="en-US" dirty="0"/>
              <a:t>拓扑序列</a:t>
            </a:r>
            <a:r>
              <a:rPr lang="en-US" altLang="zh-CN" dirty="0"/>
              <a:t>	topo.cpp</a:t>
            </a:r>
            <a:endParaRPr lang="x-none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3485"/>
            <a:ext cx="11058331" cy="498939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>
                <a:latin typeface="+mn-ea"/>
              </a:rPr>
              <a:t>问题描述</a:t>
            </a:r>
            <a:r>
              <a:rPr lang="en-US" altLang="zh-CN" dirty="0">
                <a:latin typeface="+mn-ea"/>
              </a:rPr>
              <a:t>:</a:t>
            </a:r>
          </a:p>
          <a:p>
            <a:pPr lvl="1"/>
            <a:r>
              <a:rPr lang="zh-CN" altLang="en-US" dirty="0"/>
              <a:t>给定</a:t>
            </a:r>
            <a:r>
              <a:rPr lang="zh-CN" altLang="en-US" b="1" dirty="0"/>
              <a:t>有向图</a:t>
            </a:r>
            <a:r>
              <a:rPr lang="en-US" altLang="zh-CN" dirty="0"/>
              <a:t>G=(V,E)</a:t>
            </a:r>
            <a:r>
              <a:rPr lang="zh-CN" altLang="en-US" dirty="0"/>
              <a:t>。它有</a:t>
            </a:r>
            <a:r>
              <a:rPr lang="en-US" altLang="zh-CN" dirty="0"/>
              <a:t>n </a:t>
            </a:r>
            <a:r>
              <a:rPr lang="zh-CN" altLang="en-US" dirty="0"/>
              <a:t>个顶点</a:t>
            </a:r>
            <a:r>
              <a:rPr lang="en-US" altLang="zh-CN" dirty="0"/>
              <a:t>m </a:t>
            </a:r>
            <a:r>
              <a:rPr lang="zh-CN" altLang="en-US" dirty="0"/>
              <a:t>条边。顶点从</a:t>
            </a:r>
            <a:r>
              <a:rPr lang="en-US" altLang="zh-CN" dirty="0">
                <a:solidFill>
                  <a:srgbClr val="FF0000"/>
                </a:solidFill>
              </a:rPr>
              <a:t>1~n </a:t>
            </a:r>
            <a:r>
              <a:rPr lang="zh-CN" altLang="en-US" dirty="0"/>
              <a:t>编号。</a:t>
            </a:r>
            <a:endParaRPr lang="en-US" altLang="zh-CN" dirty="0"/>
          </a:p>
          <a:p>
            <a:pPr lvl="1"/>
            <a:r>
              <a:rPr lang="zh-CN" altLang="en-US" dirty="0"/>
              <a:t>请计算</a:t>
            </a:r>
            <a:r>
              <a:rPr lang="en-US" altLang="zh-CN" dirty="0"/>
              <a:t>n </a:t>
            </a:r>
            <a:r>
              <a:rPr lang="zh-CN" altLang="en-US" dirty="0"/>
              <a:t>个顶点的一个拓扑序列（多解时输出任意一解即可）</a:t>
            </a:r>
          </a:p>
          <a:p>
            <a:pPr lvl="1"/>
            <a:r>
              <a:rPr lang="zh-CN" altLang="en-US" dirty="0"/>
              <a:t>保证图</a:t>
            </a:r>
            <a:r>
              <a:rPr lang="en-US" altLang="zh-CN" i="1" dirty="0"/>
              <a:t>G</a:t>
            </a:r>
            <a:r>
              <a:rPr lang="zh-CN" altLang="en-US" dirty="0"/>
              <a:t>至少有一个拓扑序列。保证 </a:t>
            </a:r>
            <a:r>
              <a:rPr lang="en-US" altLang="zh-CN" dirty="0">
                <a:solidFill>
                  <a:srgbClr val="FF0000"/>
                </a:solidFill>
              </a:rPr>
              <a:t>n≤50000, m≤500000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b="1" dirty="0">
                <a:latin typeface="+mn-ea"/>
              </a:rPr>
              <a:t>输入格式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n m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a[1] b[1]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...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a[m] b[m]</a:t>
            </a:r>
          </a:p>
          <a:p>
            <a:r>
              <a:rPr lang="zh-CN" altLang="en-US" dirty="0">
                <a:latin typeface="+mn-ea"/>
              </a:rPr>
              <a:t>顶点</a:t>
            </a:r>
            <a:r>
              <a:rPr lang="en-US" altLang="zh-CN" dirty="0">
                <a:latin typeface="+mn-ea"/>
              </a:rPr>
              <a:t>a[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]</a:t>
            </a:r>
            <a:r>
              <a:rPr lang="zh-CN" altLang="en-US" dirty="0">
                <a:latin typeface="+mn-ea"/>
              </a:rPr>
              <a:t>到</a:t>
            </a:r>
            <a:r>
              <a:rPr lang="en-US" altLang="zh-CN" dirty="0">
                <a:latin typeface="+mn-ea"/>
              </a:rPr>
              <a:t>b[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]</a:t>
            </a:r>
            <a:r>
              <a:rPr lang="zh-CN" altLang="en-US" dirty="0">
                <a:latin typeface="+mn-ea"/>
              </a:rPr>
              <a:t>有一条边。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保证</a:t>
            </a:r>
            <a:r>
              <a:rPr lang="en-US" altLang="zh-CN" dirty="0">
                <a:latin typeface="+mn-ea"/>
              </a:rPr>
              <a:t>a[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]</a:t>
            </a:r>
            <a:r>
              <a:rPr lang="zh-CN" altLang="en-US" dirty="0">
                <a:latin typeface="+mn-ea"/>
              </a:rPr>
              <a:t>不等于</a:t>
            </a:r>
            <a:r>
              <a:rPr lang="en-US" altLang="zh-CN" dirty="0">
                <a:latin typeface="+mn-ea"/>
              </a:rPr>
              <a:t>b[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]</a:t>
            </a:r>
            <a:r>
              <a:rPr lang="zh-CN" altLang="en-US" dirty="0">
                <a:latin typeface="+mn-ea"/>
              </a:rPr>
              <a:t>。</a:t>
            </a:r>
          </a:p>
          <a:p>
            <a:r>
              <a:rPr lang="zh-CN" altLang="en-US" b="1" dirty="0">
                <a:latin typeface="+mn-ea"/>
              </a:rPr>
              <a:t>输出格式</a:t>
            </a:r>
            <a:r>
              <a:rPr lang="zh-CN" altLang="en-US" dirty="0">
                <a:latin typeface="+mn-ea"/>
              </a:rPr>
              <a:t>：输出一个拓扑序列。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（空格分开的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个数字）</a:t>
            </a:r>
            <a:endParaRPr lang="en-US" altLang="zh-CN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03B25C-0D55-49DB-B904-1CC8A8B48C25}"/>
              </a:ext>
            </a:extLst>
          </p:cNvPr>
          <p:cNvSpPr/>
          <p:nvPr/>
        </p:nvSpPr>
        <p:spPr>
          <a:xfrm>
            <a:off x="6916616" y="3429000"/>
            <a:ext cx="15327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输入示例</a:t>
            </a:r>
            <a:r>
              <a:rPr lang="en-US" altLang="zh-CN" b="1" dirty="0"/>
              <a:t>1</a:t>
            </a:r>
            <a:endParaRPr lang="en-US" altLang="zh-Hans-HK" b="1" dirty="0"/>
          </a:p>
          <a:p>
            <a:r>
              <a:rPr lang="zh-Hans-HK" altLang="en-US" dirty="0"/>
              <a:t>6 7</a:t>
            </a:r>
          </a:p>
          <a:p>
            <a:r>
              <a:rPr lang="zh-Hans-HK" altLang="en-US" dirty="0"/>
              <a:t>1 2</a:t>
            </a:r>
          </a:p>
          <a:p>
            <a:r>
              <a:rPr lang="zh-Hans-HK" altLang="en-US" dirty="0"/>
              <a:t>1 3</a:t>
            </a:r>
          </a:p>
          <a:p>
            <a:r>
              <a:rPr lang="zh-Hans-HK" altLang="en-US" dirty="0"/>
              <a:t>1 4</a:t>
            </a:r>
          </a:p>
          <a:p>
            <a:r>
              <a:rPr lang="zh-Hans-HK" altLang="en-US" dirty="0"/>
              <a:t>2 6</a:t>
            </a:r>
          </a:p>
          <a:p>
            <a:r>
              <a:rPr lang="zh-Hans-HK" altLang="en-US" dirty="0"/>
              <a:t>3 5</a:t>
            </a:r>
          </a:p>
          <a:p>
            <a:r>
              <a:rPr lang="zh-Hans-HK" altLang="en-US" dirty="0"/>
              <a:t>4 5</a:t>
            </a:r>
          </a:p>
          <a:p>
            <a:r>
              <a:rPr lang="zh-Hans-HK" altLang="en-US" dirty="0"/>
              <a:t>5 6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A9D816-EE0E-4099-B719-EAA02CF33463}"/>
              </a:ext>
            </a:extLst>
          </p:cNvPr>
          <p:cNvSpPr/>
          <p:nvPr/>
        </p:nvSpPr>
        <p:spPr>
          <a:xfrm>
            <a:off x="6916616" y="5991686"/>
            <a:ext cx="12250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输出示例</a:t>
            </a:r>
            <a:r>
              <a:rPr lang="en-US" altLang="zh-CN" b="1" dirty="0"/>
              <a:t>1</a:t>
            </a:r>
          </a:p>
          <a:p>
            <a:r>
              <a:rPr lang="zh-Hans-HK" altLang="en-US" dirty="0"/>
              <a:t>1 2 3 4 5 6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FF7475-4BC0-40DA-9633-C1AAA2AE3242}"/>
              </a:ext>
            </a:extLst>
          </p:cNvPr>
          <p:cNvSpPr/>
          <p:nvPr/>
        </p:nvSpPr>
        <p:spPr>
          <a:xfrm>
            <a:off x="9369206" y="1027906"/>
            <a:ext cx="16075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输入示例</a:t>
            </a:r>
            <a:r>
              <a:rPr lang="en-US" altLang="zh-CN" b="1" dirty="0"/>
              <a:t>2</a:t>
            </a:r>
            <a:endParaRPr lang="en-US" altLang="zh-Hans-HK" b="1" dirty="0"/>
          </a:p>
          <a:p>
            <a:r>
              <a:rPr lang="zh-Hans-HK" altLang="en-US" dirty="0"/>
              <a:t>7 12</a:t>
            </a:r>
          </a:p>
          <a:p>
            <a:r>
              <a:rPr lang="zh-Hans-HK" altLang="en-US" dirty="0"/>
              <a:t>1 2</a:t>
            </a:r>
          </a:p>
          <a:p>
            <a:r>
              <a:rPr lang="zh-Hans-HK" altLang="en-US" dirty="0"/>
              <a:t>1 3</a:t>
            </a:r>
          </a:p>
          <a:p>
            <a:r>
              <a:rPr lang="zh-Hans-HK" altLang="en-US" dirty="0"/>
              <a:t>2 4</a:t>
            </a:r>
          </a:p>
          <a:p>
            <a:r>
              <a:rPr lang="zh-Hans-HK" altLang="en-US" dirty="0"/>
              <a:t>3 5</a:t>
            </a:r>
          </a:p>
          <a:p>
            <a:r>
              <a:rPr lang="zh-Hans-HK" altLang="en-US" dirty="0"/>
              <a:t>3 6</a:t>
            </a:r>
          </a:p>
          <a:p>
            <a:r>
              <a:rPr lang="zh-Hans-HK" altLang="en-US" dirty="0"/>
              <a:t>4 3 </a:t>
            </a:r>
          </a:p>
          <a:p>
            <a:r>
              <a:rPr lang="zh-Hans-HK" altLang="en-US" dirty="0"/>
              <a:t>4 5</a:t>
            </a:r>
          </a:p>
          <a:p>
            <a:r>
              <a:rPr lang="zh-Hans-HK" altLang="en-US" dirty="0"/>
              <a:t>4 5</a:t>
            </a:r>
          </a:p>
          <a:p>
            <a:r>
              <a:rPr lang="zh-Hans-HK" altLang="en-US" dirty="0"/>
              <a:t>4 5</a:t>
            </a:r>
          </a:p>
          <a:p>
            <a:r>
              <a:rPr lang="zh-Hans-HK" altLang="en-US" dirty="0"/>
              <a:t>5 6</a:t>
            </a:r>
          </a:p>
          <a:p>
            <a:r>
              <a:rPr lang="zh-Hans-HK" altLang="en-US" dirty="0"/>
              <a:t>5 6</a:t>
            </a:r>
          </a:p>
          <a:p>
            <a:r>
              <a:rPr lang="zh-Hans-HK" altLang="en-US" dirty="0"/>
              <a:t>6 7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35EC9B-28EE-457B-A04E-C055D91527C7}"/>
              </a:ext>
            </a:extLst>
          </p:cNvPr>
          <p:cNvSpPr/>
          <p:nvPr/>
        </p:nvSpPr>
        <p:spPr>
          <a:xfrm>
            <a:off x="9360368" y="5031349"/>
            <a:ext cx="1321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输出示例</a:t>
            </a:r>
            <a:r>
              <a:rPr lang="en-US" altLang="zh-CN" b="1" dirty="0"/>
              <a:t>2</a:t>
            </a:r>
          </a:p>
          <a:p>
            <a:r>
              <a:rPr lang="en-US" altLang="zh-Hans-HK" dirty="0"/>
              <a:t>1 2 4 3 5 6 7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420156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4   </a:t>
            </a:r>
            <a:r>
              <a:rPr lang="zh-CN" altLang="en-US" dirty="0"/>
              <a:t>八皇后</a:t>
            </a:r>
            <a:r>
              <a:rPr lang="en-US" altLang="zh-CN" dirty="0"/>
              <a:t>		queen.cpp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问题描述</a:t>
            </a:r>
            <a:r>
              <a:rPr lang="zh-CN" altLang="en-US" dirty="0"/>
              <a:t>：在一个</a:t>
            </a:r>
            <a:r>
              <a:rPr lang="en-US" altLang="zh-CN" dirty="0"/>
              <a:t>n*n</a:t>
            </a:r>
            <a:r>
              <a:rPr lang="zh-CN" altLang="en-US" dirty="0"/>
              <a:t>的棋盘内，要放入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zh-CN" altLang="en-US" dirty="0">
                <a:solidFill>
                  <a:srgbClr val="00B0F0"/>
                </a:solidFill>
              </a:rPr>
              <a:t>皇后</a:t>
            </a:r>
            <a:r>
              <a:rPr lang="zh-CN" altLang="en-US" dirty="0"/>
              <a:t>（国际象棋）。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要求任意两个皇后</a:t>
            </a:r>
            <a:r>
              <a:rPr lang="zh-CN" altLang="en-US" dirty="0">
                <a:solidFill>
                  <a:srgbClr val="7030A0"/>
                </a:solidFill>
              </a:rPr>
              <a:t>不在同一行、同一列、同一个对角线</a:t>
            </a:r>
            <a:r>
              <a:rPr lang="zh-CN" altLang="en-US" dirty="0"/>
              <a:t>中。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（如果一个皇后在格子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), </a:t>
            </a:r>
            <a:r>
              <a:rPr lang="zh-CN" altLang="en-US" dirty="0"/>
              <a:t>另一个皇后在格子</a:t>
            </a:r>
            <a:r>
              <a:rPr lang="en-US" altLang="zh-CN" dirty="0"/>
              <a:t>(</a:t>
            </a:r>
            <a:r>
              <a:rPr lang="en-US" altLang="zh-CN" dirty="0" err="1"/>
              <a:t>x’,y</a:t>
            </a:r>
            <a:r>
              <a:rPr lang="en-US" altLang="zh-CN" dirty="0"/>
              <a:t>’),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我们要求  </a:t>
            </a:r>
            <a:r>
              <a:rPr lang="en-US" altLang="zh-CN" dirty="0"/>
              <a:t>x != x’  </a:t>
            </a:r>
            <a:r>
              <a:rPr lang="zh-CN" altLang="en-US" dirty="0"/>
              <a:t>且</a:t>
            </a:r>
            <a:r>
              <a:rPr lang="en-US" altLang="zh-CN" dirty="0"/>
              <a:t>  y != y’  </a:t>
            </a:r>
            <a:r>
              <a:rPr lang="zh-CN" altLang="en-US" dirty="0"/>
              <a:t>且</a:t>
            </a:r>
            <a:r>
              <a:rPr lang="en-US" altLang="zh-CN" dirty="0"/>
              <a:t>   </a:t>
            </a:r>
            <a:r>
              <a:rPr lang="en-US" altLang="zh-CN" dirty="0" err="1"/>
              <a:t>x+y</a:t>
            </a:r>
            <a:r>
              <a:rPr lang="en-US" altLang="zh-CN" dirty="0"/>
              <a:t> != </a:t>
            </a:r>
            <a:r>
              <a:rPr lang="en-US" altLang="zh-CN" dirty="0" err="1"/>
              <a:t>x’+y</a:t>
            </a:r>
            <a:r>
              <a:rPr lang="en-US" altLang="zh-CN" dirty="0"/>
              <a:t>’    x-y != x’-y’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输入：</a:t>
            </a:r>
            <a:r>
              <a:rPr lang="zh-CN" altLang="en-US" dirty="0"/>
              <a:t>一个整数</a:t>
            </a:r>
            <a:r>
              <a:rPr lang="en-US" altLang="zh-CN" dirty="0"/>
              <a:t>n</a:t>
            </a:r>
            <a:r>
              <a:rPr lang="zh-CN" altLang="en-US" dirty="0"/>
              <a:t>。  </a:t>
            </a:r>
            <a:r>
              <a:rPr lang="en-US" altLang="zh-CN" dirty="0"/>
              <a:t>1&lt;=n&lt;=10.</a:t>
            </a:r>
          </a:p>
          <a:p>
            <a:pPr marL="0" indent="0">
              <a:buNone/>
            </a:pPr>
            <a:r>
              <a:rPr lang="zh-CN" altLang="en-US" b="1" dirty="0"/>
              <a:t>输出</a:t>
            </a:r>
            <a:r>
              <a:rPr lang="zh-CN" altLang="en-US" dirty="0"/>
              <a:t>：一个整数</a:t>
            </a:r>
            <a:r>
              <a:rPr lang="en-US" altLang="zh-CN" dirty="0"/>
              <a:t>t</a:t>
            </a:r>
            <a:r>
              <a:rPr lang="zh-CN" altLang="en-US" dirty="0"/>
              <a:t>，表示  解数</a:t>
            </a:r>
            <a:r>
              <a:rPr lang="en-US" altLang="zh-CN" dirty="0"/>
              <a:t>T</a:t>
            </a:r>
            <a:r>
              <a:rPr lang="zh-CN" altLang="en-US" dirty="0"/>
              <a:t> 对</a:t>
            </a:r>
            <a:r>
              <a:rPr lang="en-US" altLang="zh-CN" dirty="0"/>
              <a:t>10000 </a:t>
            </a:r>
            <a:r>
              <a:rPr lang="zh-CN" altLang="en-US" dirty="0"/>
              <a:t>取模后 的值。</a:t>
            </a:r>
            <a:r>
              <a:rPr lang="en-US" altLang="zh-CN" dirty="0"/>
              <a:t>(t=T%10000)</a:t>
            </a:r>
          </a:p>
          <a:p>
            <a:pPr marL="0" indent="0">
              <a:buNone/>
            </a:pPr>
            <a:r>
              <a:rPr lang="zh-CN" altLang="en-US" b="1" dirty="0"/>
              <a:t>输入样例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3</a:t>
            </a:r>
          </a:p>
          <a:p>
            <a:pPr marL="0" indent="0">
              <a:buNone/>
            </a:pPr>
            <a:r>
              <a:rPr lang="zh-CN" altLang="en-US" b="1" dirty="0"/>
              <a:t>输出样例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36931" y="5064370"/>
            <a:ext cx="560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提示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参考</a:t>
            </a:r>
            <a:r>
              <a:rPr lang="en-US" altLang="zh-CN" sz="2400" dirty="0"/>
              <a:t>1~n</a:t>
            </a:r>
            <a:r>
              <a:rPr lang="zh-CN" altLang="en-US" sz="2400" dirty="0"/>
              <a:t>的全排列的生成方法。</a:t>
            </a:r>
            <a:endParaRPr lang="en-US" altLang="zh-CN" sz="2400" dirty="0"/>
          </a:p>
          <a:p>
            <a:r>
              <a:rPr lang="zh-CN" altLang="en-US" sz="2400" dirty="0"/>
              <a:t>之前有介绍过。（回溯）（类似</a:t>
            </a:r>
            <a:r>
              <a:rPr lang="en-US" altLang="zh-CN" sz="2400" dirty="0"/>
              <a:t>DFS)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361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927</Words>
  <Application>Microsoft Office PowerPoint</Application>
  <PresentationFormat>宽屏</PresentationFormat>
  <Paragraphs>128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Times New Roman</vt:lpstr>
      <vt:lpstr>Office 主题​​</vt:lpstr>
      <vt:lpstr>实验课14：图（II）</vt:lpstr>
      <vt:lpstr>Task 1 Prim最小生成树算法     prim.cpp</vt:lpstr>
      <vt:lpstr>Task 2 生成树的Kruskal算法（kruskal.cpp)</vt:lpstr>
      <vt:lpstr>Task 3 拓扑序列 topo.cpp</vt:lpstr>
      <vt:lpstr>Task 4   八皇后  queen.cpp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恺 金</cp:lastModifiedBy>
  <cp:revision>201</cp:revision>
  <dcterms:created xsi:type="dcterms:W3CDTF">2021-02-28T12:08:06Z</dcterms:created>
  <dcterms:modified xsi:type="dcterms:W3CDTF">2023-11-28T02:51:02Z</dcterms:modified>
</cp:coreProperties>
</file>