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352" r:id="rId4"/>
  </p:sldIdLst>
  <p:sldSz cx="12192000" cy="6858000"/>
  <p:notesSz cx="6858000" cy="9144000"/>
  <p:defaultTextStyle>
    <a:defPPr>
      <a:defRPr lang="zh-Hans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D9677-891B-4FEC-AC9D-1C88A2133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F6316B-3D38-48AA-8040-FEAD761F6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B6D718-7583-40B0-9470-1853A0350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4CE5-2AC6-4F99-A995-858C995FAAD0}" type="datetimeFigureOut">
              <a:rPr lang="zh-Hans-HK" altLang="en-US" smtClean="0"/>
              <a:t>12/04/2023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B4A5AD-C07D-43A8-B735-7E50A6A6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669163-EB8B-49FA-904B-1BF9B218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6805-63A4-4BC4-85B6-B56009D750A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18488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D281E-16CF-4E78-9121-FCFC3A8F0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06C304-B404-4C37-93C6-94987194E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7455A0-CA58-42A7-A11B-472708EA7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4CE5-2AC6-4F99-A995-858C995FAAD0}" type="datetimeFigureOut">
              <a:rPr lang="zh-Hans-HK" altLang="en-US" smtClean="0"/>
              <a:t>12/04/2023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B9702C-FE1A-4F23-B927-C990A6C39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DCF553-3D30-47C9-B500-B351FA58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6805-63A4-4BC4-85B6-B56009D750A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429417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F8C6C9-11AC-42D2-AA1A-FCAD79D609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2C1840-451B-4C60-B4C8-12835CA20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13B4A6-61A7-4488-A39B-0D4B578FF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4CE5-2AC6-4F99-A995-858C995FAAD0}" type="datetimeFigureOut">
              <a:rPr lang="zh-Hans-HK" altLang="en-US" smtClean="0"/>
              <a:t>12/04/2023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667316-F7F1-4ABD-A727-D67CC67AD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A5921C-DBE6-453B-BBFD-9AE8E100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6805-63A4-4BC4-85B6-B56009D750A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04668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210A9-4418-423B-9592-6EA4B2E08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5E83B-145D-4E65-98ED-97D9F805B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E4964-BFFD-4701-B3C1-1FAE3D67F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4CE5-2AC6-4F99-A995-858C995FAAD0}" type="datetimeFigureOut">
              <a:rPr lang="zh-Hans-HK" altLang="en-US" smtClean="0"/>
              <a:t>12/04/2023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9A28DD-C2AB-4961-954B-43EEF8BA7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99595C-BC4E-45F9-953C-4128615D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6805-63A4-4BC4-85B6-B56009D750A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96229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AFD4F-2D01-4416-9086-6382B1095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419F7B-690A-4DF5-A621-5A35187B0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9E6C47-A659-4F07-9AD1-9BCBB48F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4CE5-2AC6-4F99-A995-858C995FAAD0}" type="datetimeFigureOut">
              <a:rPr lang="zh-Hans-HK" altLang="en-US" smtClean="0"/>
              <a:t>12/04/2023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3C5753-BE25-442E-BA05-2D9B4F26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4E5014-DEDB-4D3A-B67E-E434EB454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6805-63A4-4BC4-85B6-B56009D750A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47050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AEF87-8A7F-42F8-91AB-5925BFBA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CC4C09-3652-404C-819A-371451326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70A217-640C-4732-B9AE-4216264D4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131C85-BE80-49DD-B457-3DDEA56C5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4CE5-2AC6-4F99-A995-858C995FAAD0}" type="datetimeFigureOut">
              <a:rPr lang="zh-Hans-HK" altLang="en-US" smtClean="0"/>
              <a:t>12/04/2023</a:t>
            </a:fld>
            <a:endParaRPr lang="zh-Hans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0046B5-2121-47FE-B223-9E8FF576C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546F9E-AA80-43DA-9ED7-CBAD36F17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6805-63A4-4BC4-85B6-B56009D750A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43365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3C2E1-0410-4F7B-83BB-3641ADD0D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4EA745-6FC3-4A7C-87B2-37487C2A6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39F932-0E19-4D07-A71A-16B2EC45D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36DFAE-2D75-4AED-9446-7589C8E88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312D49-3629-4AB7-B1A6-403D5C627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901D20-DD37-457F-BB8C-E88511CCE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4CE5-2AC6-4F99-A995-858C995FAAD0}" type="datetimeFigureOut">
              <a:rPr lang="zh-Hans-HK" altLang="en-US" smtClean="0"/>
              <a:t>12/04/2023</a:t>
            </a:fld>
            <a:endParaRPr lang="zh-Hans-HK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F359EB-06F3-4EBA-8FD3-3C82FCE74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187C2E-81B6-4DB7-BFDD-14A8D727B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6805-63A4-4BC4-85B6-B56009D750A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2593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F711D-138B-4CBB-BCEB-FEE5D511F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9188AA-66AF-440D-A28A-7FCD541A4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4CE5-2AC6-4F99-A995-858C995FAAD0}" type="datetimeFigureOut">
              <a:rPr lang="zh-Hans-HK" altLang="en-US" smtClean="0"/>
              <a:t>12/04/2023</a:t>
            </a:fld>
            <a:endParaRPr lang="zh-Hans-HK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D78B7C-F93E-4ACC-9409-57ACE627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4EE701-8EC2-464D-B22E-75787999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6805-63A4-4BC4-85B6-B56009D750A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8946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DD69E9-24CD-4705-ABC7-E2427F0BA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4CE5-2AC6-4F99-A995-858C995FAAD0}" type="datetimeFigureOut">
              <a:rPr lang="zh-Hans-HK" altLang="en-US" smtClean="0"/>
              <a:t>12/04/2023</a:t>
            </a:fld>
            <a:endParaRPr lang="zh-Hans-HK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2CB350-5BA7-4D66-B1FD-BD654CF0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B6748F-0B71-4C13-B7A0-49015D03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6805-63A4-4BC4-85B6-B56009D750A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64892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62CF2-05B8-46F0-93D1-9EDF6E36F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CD8E0-1EE0-4B80-9427-25E70B0C6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DFCC98-3880-48D3-AA04-84F686B8D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93C000-58F1-424A-B510-CE218AC8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4CE5-2AC6-4F99-A995-858C995FAAD0}" type="datetimeFigureOut">
              <a:rPr lang="zh-Hans-HK" altLang="en-US" smtClean="0"/>
              <a:t>12/04/2023</a:t>
            </a:fld>
            <a:endParaRPr lang="zh-Hans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451211-0946-401E-8990-8B294BF77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5E68DF-1C9B-47EA-93FA-D9AB3526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6805-63A4-4BC4-85B6-B56009D750A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98311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5B16C-8FDA-47DA-9362-58CA23D2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233A7A-F9F3-4402-A820-656FD3DAC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ans-HK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099B41-46E9-4794-9F1A-041E39048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7AC50F-CEA3-41E8-98CD-8E65F42CE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4CE5-2AC6-4F99-A995-858C995FAAD0}" type="datetimeFigureOut">
              <a:rPr lang="zh-Hans-HK" altLang="en-US" smtClean="0"/>
              <a:t>12/04/2023</a:t>
            </a:fld>
            <a:endParaRPr lang="zh-Hans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5DB7E9-692B-45B5-A34B-D0323778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0E3EC9-CBC5-4F90-A5DD-4AC2139C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66805-63A4-4BC4-85B6-B56009D750A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96476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B8FAFC-218A-4665-BFD8-1C18A3944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5B8144-7B15-45E8-9BF7-B0D52FA33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4C8E67-BB69-4563-9408-0DF68200E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64CE5-2AC6-4F99-A995-858C995FAAD0}" type="datetimeFigureOut">
              <a:rPr lang="zh-Hans-HK" altLang="en-US" smtClean="0"/>
              <a:t>12/04/2023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068F37-4D90-4A3D-9A30-A182FF4E4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D44FC2-CE0E-437A-AE1C-D9F2384EB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66805-63A4-4BC4-85B6-B56009D750A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51089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ans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177B6-DD34-412C-A259-95EDECBF0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1 Dijkstra</a:t>
            </a:r>
            <a:r>
              <a:rPr lang="zh-CN" altLang="en-US" dirty="0"/>
              <a:t>最短路径算法   </a:t>
            </a:r>
            <a:r>
              <a:rPr lang="en-US" altLang="zh-CN" dirty="0"/>
              <a:t>dijkstra.cpp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72167E-6848-4FCA-990B-5632F0A4E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0337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/>
              <a:t>问题描述</a:t>
            </a:r>
            <a:r>
              <a:rPr lang="zh-CN" altLang="en-US" dirty="0"/>
              <a:t>：</a:t>
            </a:r>
            <a:r>
              <a:rPr lang="zh-CN" altLang="zh-Hans-HK" dirty="0"/>
              <a:t>给定</a:t>
            </a:r>
            <a:r>
              <a:rPr lang="zh-CN" altLang="zh-Hans-HK" b="1" dirty="0">
                <a:solidFill>
                  <a:srgbClr val="FF0000"/>
                </a:solidFill>
              </a:rPr>
              <a:t>无向</a:t>
            </a:r>
            <a:r>
              <a:rPr lang="zh-CN" altLang="zh-Hans-HK" dirty="0"/>
              <a:t>带权图</a:t>
            </a:r>
            <a:r>
              <a:rPr lang="en-US" altLang="zh-Hans-HK" dirty="0"/>
              <a:t>G=(V,E)</a:t>
            </a:r>
            <a:r>
              <a:rPr lang="zh-CN" altLang="zh-Hans-HK" dirty="0"/>
              <a:t>。它有</a:t>
            </a:r>
            <a:r>
              <a:rPr lang="en-US" altLang="zh-Hans-HK" dirty="0"/>
              <a:t>n</a:t>
            </a:r>
            <a:r>
              <a:rPr lang="zh-CN" altLang="zh-Hans-HK" dirty="0"/>
              <a:t>个顶点</a:t>
            </a:r>
            <a:r>
              <a:rPr lang="en-US" altLang="zh-Hans-HK" dirty="0"/>
              <a:t>m</a:t>
            </a:r>
            <a:r>
              <a:rPr lang="zh-CN" altLang="zh-Hans-HK" dirty="0"/>
              <a:t>条边，其中</a:t>
            </a:r>
            <a:r>
              <a:rPr lang="en-US" altLang="zh-Hans-HK" dirty="0">
                <a:solidFill>
                  <a:srgbClr val="FF0000"/>
                </a:solidFill>
              </a:rPr>
              <a:t>n≤50000, m≤500000</a:t>
            </a:r>
            <a:r>
              <a:rPr lang="zh-CN" altLang="zh-Hans-HK" dirty="0"/>
              <a:t>。顶点从</a:t>
            </a:r>
            <a:r>
              <a:rPr lang="en-US" altLang="zh-Hans-HK" dirty="0"/>
              <a:t>1~n</a:t>
            </a:r>
            <a:r>
              <a:rPr lang="zh-CN" altLang="zh-Hans-HK" dirty="0"/>
              <a:t>编号。各边权值为</a:t>
            </a:r>
            <a:r>
              <a:rPr lang="en-US" altLang="zh-Hans-HK" dirty="0">
                <a:solidFill>
                  <a:srgbClr val="FF0000"/>
                </a:solidFill>
              </a:rPr>
              <a:t>1~1000</a:t>
            </a:r>
            <a:r>
              <a:rPr lang="zh-CN" altLang="zh-Hans-HK" dirty="0"/>
              <a:t>之间的整数。用</a:t>
            </a:r>
            <a:r>
              <a:rPr lang="en-US" altLang="zh-Hans-HK" dirty="0"/>
              <a:t>Dijkstra</a:t>
            </a:r>
            <a:r>
              <a:rPr lang="zh-CN" altLang="zh-Hans-HK" dirty="0"/>
              <a:t>算法计算从顶点</a:t>
            </a:r>
            <a:r>
              <a:rPr lang="en-US" altLang="zh-Hans-HK" dirty="0"/>
              <a:t>1</a:t>
            </a:r>
            <a:r>
              <a:rPr lang="zh-CN" altLang="zh-Hans-HK" dirty="0"/>
              <a:t>出发到各顶点的最短路径长度。</a:t>
            </a:r>
            <a:endParaRPr lang="en-US" altLang="zh-CN" dirty="0"/>
          </a:p>
          <a:p>
            <a:r>
              <a:rPr lang="zh-CN" altLang="en-US" i="1" dirty="0"/>
              <a:t>重要提醒：需要用到</a:t>
            </a:r>
            <a:r>
              <a:rPr lang="zh-CN" altLang="en-US" b="1" i="1" dirty="0"/>
              <a:t>堆优化</a:t>
            </a:r>
            <a:r>
              <a:rPr lang="zh-CN" altLang="en-US" i="1" dirty="0"/>
              <a:t>。否则因超时而无法得满分。</a:t>
            </a:r>
            <a:endParaRPr lang="zh-Hans-HK" altLang="en-US" i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D537988-8998-40F1-B4A9-9ECDF8F8DF31}"/>
              </a:ext>
            </a:extLst>
          </p:cNvPr>
          <p:cNvSpPr/>
          <p:nvPr/>
        </p:nvSpPr>
        <p:spPr>
          <a:xfrm>
            <a:off x="696884" y="3634244"/>
            <a:ext cx="28304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ans-HK" altLang="en-US" sz="2400" b="1" dirty="0"/>
              <a:t>输入格式</a:t>
            </a:r>
            <a:r>
              <a:rPr lang="zh-Hans-HK" altLang="en-US" sz="2400" dirty="0"/>
              <a:t>：</a:t>
            </a:r>
          </a:p>
          <a:p>
            <a:r>
              <a:rPr lang="zh-Hans-HK" altLang="en-US" sz="2400" dirty="0"/>
              <a:t>n m</a:t>
            </a:r>
          </a:p>
          <a:p>
            <a:r>
              <a:rPr lang="zh-Hans-HK" altLang="en-US" sz="2400" dirty="0"/>
              <a:t>a[1] b[1] c[1]</a:t>
            </a:r>
          </a:p>
          <a:p>
            <a:r>
              <a:rPr lang="zh-Hans-HK" altLang="en-US" sz="2400" dirty="0"/>
              <a:t>...</a:t>
            </a:r>
          </a:p>
          <a:p>
            <a:r>
              <a:rPr lang="zh-Hans-HK" altLang="en-US" sz="2400" dirty="0"/>
              <a:t>a[m] b[m] c[m]</a:t>
            </a:r>
          </a:p>
          <a:p>
            <a:r>
              <a:rPr lang="zh-Hans-HK" altLang="en-US" sz="2400" i="1" dirty="0"/>
              <a:t> </a:t>
            </a:r>
            <a:r>
              <a:rPr lang="zh-Hans-HK" altLang="en-US" sz="2400" i="1" dirty="0">
                <a:solidFill>
                  <a:schemeClr val="bg1">
                    <a:lumMod val="65000"/>
                  </a:schemeClr>
                </a:solidFill>
              </a:rPr>
              <a:t>a[i]与b[i]间有一条</a:t>
            </a:r>
            <a:br>
              <a:rPr lang="en-US" altLang="en-US" sz="2400" i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zh-Hans-HK" altLang="en-US" sz="2400" i="1" dirty="0">
                <a:solidFill>
                  <a:schemeClr val="bg1">
                    <a:lumMod val="65000"/>
                  </a:schemeClr>
                </a:solidFill>
              </a:rPr>
              <a:t>无向边，权值为c[i]</a:t>
            </a:r>
          </a:p>
          <a:p>
            <a:r>
              <a:rPr lang="zh-Hans-HK" altLang="en-US" sz="2400" i="1" dirty="0">
                <a:solidFill>
                  <a:schemeClr val="bg1">
                    <a:lumMod val="65000"/>
                  </a:schemeClr>
                </a:solidFill>
              </a:rPr>
              <a:t>保证a[i]</a:t>
            </a:r>
            <a:r>
              <a:rPr lang="en-US" altLang="en-US" sz="2400" i="1" dirty="0">
                <a:solidFill>
                  <a:schemeClr val="bg1">
                    <a:lumMod val="65000"/>
                  </a:schemeClr>
                </a:solidFill>
              </a:rPr>
              <a:t>!=</a:t>
            </a:r>
            <a:r>
              <a:rPr lang="zh-Hans-HK" altLang="en-US" sz="2400" i="1" dirty="0">
                <a:solidFill>
                  <a:schemeClr val="bg1">
                    <a:lumMod val="65000"/>
                  </a:schemeClr>
                </a:solidFill>
              </a:rPr>
              <a:t>b[i]。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0CC207-B522-4218-88D5-AAC52F247016}"/>
              </a:ext>
            </a:extLst>
          </p:cNvPr>
          <p:cNvSpPr/>
          <p:nvPr/>
        </p:nvSpPr>
        <p:spPr>
          <a:xfrm>
            <a:off x="3819467" y="3634244"/>
            <a:ext cx="32883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ans-HK" altLang="en-US" sz="2400" b="1" dirty="0"/>
              <a:t>输出格式</a:t>
            </a:r>
            <a:r>
              <a:rPr lang="zh-Hans-HK" altLang="en-US" sz="2400" dirty="0"/>
              <a:t>：</a:t>
            </a:r>
          </a:p>
          <a:p>
            <a:r>
              <a:rPr lang="zh-Hans-HK" altLang="en-US" sz="2400" dirty="0"/>
              <a:t>d2 d3 ... dn</a:t>
            </a:r>
            <a:r>
              <a:rPr lang="en-US" altLang="zh-Hans-HK" sz="2400" dirty="0"/>
              <a:t>    </a:t>
            </a:r>
            <a:r>
              <a:rPr lang="zh-Hans-HK" altLang="en-US" sz="2400" i="1" dirty="0"/>
              <a:t>(相邻数</a:t>
            </a:r>
            <a:br>
              <a:rPr lang="en-US" altLang="zh-Hans-HK" sz="2400" i="1" dirty="0"/>
            </a:br>
            <a:r>
              <a:rPr lang="zh-Hans-HK" altLang="en-US" sz="2400" i="1" dirty="0"/>
              <a:t>字用一空格隔开）</a:t>
            </a:r>
          </a:p>
          <a:p>
            <a:r>
              <a:rPr lang="zh-Hans-HK" altLang="en-US" sz="2400" i="1" dirty="0"/>
              <a:t>di表示从顶点1到顶点</a:t>
            </a:r>
            <a:br>
              <a:rPr lang="en-US" altLang="en-US" sz="2400" i="1" dirty="0"/>
            </a:br>
            <a:r>
              <a:rPr lang="en-US" altLang="en-US" sz="2400" i="1" dirty="0"/>
              <a:t>  </a:t>
            </a:r>
            <a:r>
              <a:rPr lang="en-US" altLang="zh-Hans-HK" sz="2400" i="1" dirty="0" err="1"/>
              <a:t>i</a:t>
            </a:r>
            <a:r>
              <a:rPr lang="en-US" altLang="zh-Hans-HK" sz="2400" i="1" dirty="0"/>
              <a:t> </a:t>
            </a:r>
            <a:r>
              <a:rPr lang="zh-Hans-HK" altLang="en-US" sz="2400" i="1" dirty="0"/>
              <a:t>的最短路径的长度。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C1A37C-C5E5-40FB-8DDF-EACD8A7BC75C}"/>
              </a:ext>
            </a:extLst>
          </p:cNvPr>
          <p:cNvSpPr txBox="1"/>
          <p:nvPr/>
        </p:nvSpPr>
        <p:spPr>
          <a:xfrm>
            <a:off x="7659025" y="3563935"/>
            <a:ext cx="138337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输入样例</a:t>
            </a:r>
            <a:r>
              <a:rPr lang="zh-CN" altLang="en-US" dirty="0"/>
              <a:t>：</a:t>
            </a:r>
          </a:p>
          <a:p>
            <a:r>
              <a:rPr lang="zh-CN" altLang="en-US" dirty="0"/>
              <a:t>6 9</a:t>
            </a:r>
          </a:p>
          <a:p>
            <a:r>
              <a:rPr lang="zh-CN" altLang="en-US" dirty="0"/>
              <a:t>1 2 2</a:t>
            </a:r>
          </a:p>
          <a:p>
            <a:r>
              <a:rPr lang="zh-CN" altLang="en-US" dirty="0"/>
              <a:t>1 4 7</a:t>
            </a:r>
          </a:p>
          <a:p>
            <a:r>
              <a:rPr lang="zh-CN" altLang="en-US" dirty="0"/>
              <a:t>1 6 8</a:t>
            </a:r>
          </a:p>
          <a:p>
            <a:r>
              <a:rPr lang="zh-CN" altLang="en-US" dirty="0"/>
              <a:t>2 3 10</a:t>
            </a:r>
          </a:p>
          <a:p>
            <a:r>
              <a:rPr lang="zh-CN" altLang="en-US" dirty="0"/>
              <a:t>2 5 1</a:t>
            </a:r>
          </a:p>
          <a:p>
            <a:r>
              <a:rPr lang="zh-CN" altLang="en-US" dirty="0"/>
              <a:t>3 4 12</a:t>
            </a:r>
          </a:p>
          <a:p>
            <a:r>
              <a:rPr lang="zh-CN" altLang="en-US" dirty="0"/>
              <a:t>4 5 5</a:t>
            </a:r>
          </a:p>
          <a:p>
            <a:r>
              <a:rPr lang="zh-CN" altLang="en-US" dirty="0"/>
              <a:t>4 6 6</a:t>
            </a:r>
          </a:p>
          <a:p>
            <a:r>
              <a:rPr lang="zh-CN" altLang="en-US" dirty="0"/>
              <a:t>5 6 4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2E6778-3CE6-4502-8D6D-B6FCEBDC77C3}"/>
              </a:ext>
            </a:extLst>
          </p:cNvPr>
          <p:cNvSpPr txBox="1"/>
          <p:nvPr/>
        </p:nvSpPr>
        <p:spPr>
          <a:xfrm>
            <a:off x="9398000" y="3563935"/>
            <a:ext cx="14538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输出样例</a:t>
            </a:r>
            <a:r>
              <a:rPr lang="zh-CN" altLang="en-US" dirty="0"/>
              <a:t>：</a:t>
            </a:r>
          </a:p>
          <a:p>
            <a:r>
              <a:rPr lang="zh-CN" altLang="en-US" dirty="0"/>
              <a:t>2 12 7 3 7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D63D0B3-E0F3-4090-ADAB-F3EEC402F127}"/>
              </a:ext>
            </a:extLst>
          </p:cNvPr>
          <p:cNvSpPr txBox="1"/>
          <p:nvPr/>
        </p:nvSpPr>
        <p:spPr>
          <a:xfrm>
            <a:off x="3695700" y="5757902"/>
            <a:ext cx="24003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Hans-HK" i="1" dirty="0"/>
              <a:t>输入数据保证</a:t>
            </a:r>
            <a:r>
              <a:rPr lang="en-US" altLang="zh-CN" i="1" dirty="0"/>
              <a:t>:</a:t>
            </a:r>
          </a:p>
          <a:p>
            <a:r>
              <a:rPr lang="en-US" altLang="zh-Hans-HK" b="1" i="1" dirty="0"/>
              <a:t>G</a:t>
            </a:r>
            <a:r>
              <a:rPr lang="zh-CN" altLang="zh-Hans-HK" b="1" i="1" dirty="0"/>
              <a:t>是连通图</a:t>
            </a:r>
            <a:r>
              <a:rPr lang="zh-CN" altLang="zh-Hans-HK" i="1" dirty="0"/>
              <a:t>，因此顶点</a:t>
            </a:r>
            <a:r>
              <a:rPr lang="en-US" altLang="zh-Hans-HK" i="1" dirty="0"/>
              <a:t>1</a:t>
            </a:r>
            <a:r>
              <a:rPr lang="zh-CN" altLang="zh-Hans-HK" i="1" dirty="0"/>
              <a:t>可以到其余任何顶点。</a:t>
            </a:r>
            <a:endParaRPr lang="zh-Hans-HK" altLang="zh-Hans-HK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D710446-CA53-4B70-A431-BBD37A8CF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290" y="4478472"/>
            <a:ext cx="2734733" cy="196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00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C991B-2B31-49F7-BDAF-22C42FBB3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2 Bellman-ford</a:t>
            </a:r>
            <a:r>
              <a:rPr lang="zh-CN" altLang="en-US" dirty="0"/>
              <a:t>最短路径算法 </a:t>
            </a:r>
            <a:r>
              <a:rPr lang="en-US" altLang="zh-CN" dirty="0"/>
              <a:t>blmfd.cpp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C2E929-5713-4B48-A1CB-86C4DC8C5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问题描述</a:t>
            </a:r>
            <a:r>
              <a:rPr lang="zh-CN" altLang="en-US" dirty="0"/>
              <a:t>：</a:t>
            </a:r>
            <a:r>
              <a:rPr lang="zh-CN" altLang="zh-Hans-HK" dirty="0"/>
              <a:t>给定</a:t>
            </a:r>
            <a:r>
              <a:rPr lang="zh-CN" altLang="zh-Hans-HK" b="1" dirty="0">
                <a:solidFill>
                  <a:srgbClr val="FF0000"/>
                </a:solidFill>
              </a:rPr>
              <a:t>有向</a:t>
            </a:r>
            <a:r>
              <a:rPr lang="zh-CN" altLang="zh-Hans-HK" dirty="0"/>
              <a:t>带权图</a:t>
            </a:r>
            <a:r>
              <a:rPr lang="en-US" altLang="zh-Hans-HK" dirty="0"/>
              <a:t>G=(V,E)</a:t>
            </a:r>
            <a:r>
              <a:rPr lang="zh-CN" altLang="zh-Hans-HK" dirty="0"/>
              <a:t>。它有</a:t>
            </a:r>
            <a:r>
              <a:rPr lang="en-US" altLang="zh-Hans-HK" dirty="0"/>
              <a:t>n</a:t>
            </a:r>
            <a:r>
              <a:rPr lang="zh-CN" altLang="zh-Hans-HK" dirty="0"/>
              <a:t>个顶点</a:t>
            </a:r>
            <a:r>
              <a:rPr lang="en-US" altLang="zh-Hans-HK" dirty="0"/>
              <a:t>m</a:t>
            </a:r>
            <a:r>
              <a:rPr lang="zh-CN" altLang="zh-Hans-HK" dirty="0"/>
              <a:t>条边，其中</a:t>
            </a:r>
            <a:r>
              <a:rPr lang="en-US" altLang="zh-Hans-HK" dirty="0">
                <a:solidFill>
                  <a:srgbClr val="FF0000"/>
                </a:solidFill>
              </a:rPr>
              <a:t>n≤2000, m≤20000</a:t>
            </a:r>
            <a:r>
              <a:rPr lang="zh-CN" altLang="zh-Hans-HK" dirty="0"/>
              <a:t>。顶点从</a:t>
            </a:r>
            <a:r>
              <a:rPr lang="en-US" altLang="zh-Hans-HK" dirty="0"/>
              <a:t>1~n</a:t>
            </a:r>
            <a:r>
              <a:rPr lang="zh-CN" altLang="zh-Hans-HK" dirty="0"/>
              <a:t>编号。各边权值为</a:t>
            </a:r>
            <a:r>
              <a:rPr lang="en-US" altLang="zh-Hans-HK" dirty="0">
                <a:solidFill>
                  <a:srgbClr val="FF0000"/>
                </a:solidFill>
              </a:rPr>
              <a:t>-1000~1000</a:t>
            </a:r>
            <a:r>
              <a:rPr lang="zh-CN" altLang="zh-Hans-HK" dirty="0"/>
              <a:t>的整数。用</a:t>
            </a:r>
            <a:r>
              <a:rPr lang="en-US" altLang="zh-Hans-HK" dirty="0"/>
              <a:t>Bellman-ford</a:t>
            </a:r>
            <a:r>
              <a:rPr lang="zh-CN" altLang="zh-Hans-HK" dirty="0"/>
              <a:t>算法计算从顶点</a:t>
            </a:r>
            <a:r>
              <a:rPr lang="en-US" altLang="zh-Hans-HK" dirty="0"/>
              <a:t>1</a:t>
            </a:r>
            <a:r>
              <a:rPr lang="zh-CN" altLang="zh-Hans-HK" dirty="0"/>
              <a:t>出发到各顶点的最短路长度。</a:t>
            </a:r>
            <a:endParaRPr lang="zh-Hans-HK" altLang="zh-Hans-HK" dirty="0"/>
          </a:p>
          <a:p>
            <a:endParaRPr lang="zh-Hans-HK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7E029E1-0CD1-49A7-A4CC-C7CC8CEDEEB0}"/>
              </a:ext>
            </a:extLst>
          </p:cNvPr>
          <p:cNvSpPr/>
          <p:nvPr/>
        </p:nvSpPr>
        <p:spPr>
          <a:xfrm>
            <a:off x="637616" y="3264912"/>
            <a:ext cx="697576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ans-HK" altLang="en-US" sz="2400" b="1" dirty="0"/>
              <a:t>输入格式</a:t>
            </a:r>
            <a:r>
              <a:rPr lang="zh-Hans-HK" altLang="en-US" sz="2400" dirty="0"/>
              <a:t>：</a:t>
            </a:r>
          </a:p>
          <a:p>
            <a:r>
              <a:rPr lang="zh-Hans-HK" altLang="en-US" sz="2400" dirty="0"/>
              <a:t>n m</a:t>
            </a:r>
          </a:p>
          <a:p>
            <a:r>
              <a:rPr lang="zh-Hans-HK" altLang="en-US" sz="2400" dirty="0"/>
              <a:t>a[1] b[1] c[1]</a:t>
            </a:r>
          </a:p>
          <a:p>
            <a:r>
              <a:rPr lang="zh-Hans-HK" altLang="en-US" sz="2400" dirty="0"/>
              <a:t>...</a:t>
            </a:r>
          </a:p>
          <a:p>
            <a:r>
              <a:rPr lang="zh-Hans-HK" altLang="en-US" sz="2400" dirty="0"/>
              <a:t>a[m] b[m] c[m]</a:t>
            </a:r>
          </a:p>
          <a:p>
            <a:r>
              <a:rPr lang="zh-Hans-HK" altLang="en-US" sz="2400" i="1" dirty="0"/>
              <a:t>保证a[i]不等于b[i]。</a:t>
            </a:r>
          </a:p>
          <a:p>
            <a:r>
              <a:rPr lang="zh-Hans-HK" altLang="en-US" sz="2400" i="1" dirty="0"/>
              <a:t> a[i]</a:t>
            </a:r>
            <a:r>
              <a:rPr lang="zh-CN" altLang="en-US" sz="2400" i="1" dirty="0"/>
              <a:t>到</a:t>
            </a:r>
            <a:r>
              <a:rPr lang="zh-Hans-HK" altLang="en-US" sz="2400" i="1" dirty="0"/>
              <a:t>b[i]间有一条</a:t>
            </a:r>
            <a:r>
              <a:rPr lang="zh-CN" altLang="en-US" sz="2400" i="1" dirty="0"/>
              <a:t>有</a:t>
            </a:r>
            <a:r>
              <a:rPr lang="zh-Hans-HK" altLang="en-US" sz="2400" i="1" dirty="0"/>
              <a:t>向边，权值为c[i]。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633FF5-C813-4EF3-8932-C68D03EA63F0}"/>
              </a:ext>
            </a:extLst>
          </p:cNvPr>
          <p:cNvSpPr/>
          <p:nvPr/>
        </p:nvSpPr>
        <p:spPr>
          <a:xfrm>
            <a:off x="3473584" y="3366550"/>
            <a:ext cx="32764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Hans-HK" altLang="en-US" sz="2400" b="1" dirty="0"/>
              <a:t>输出格式</a:t>
            </a:r>
            <a:r>
              <a:rPr lang="zh-Hans-HK" altLang="en-US" sz="2400" dirty="0"/>
              <a:t>：</a:t>
            </a:r>
          </a:p>
          <a:p>
            <a:r>
              <a:rPr lang="zh-Hans-HK" altLang="en-US" sz="2400" dirty="0"/>
              <a:t>d2 d3 ... dn</a:t>
            </a:r>
            <a:r>
              <a:rPr lang="en-US" altLang="zh-Hans-HK" sz="2400" dirty="0"/>
              <a:t>    </a:t>
            </a:r>
            <a:r>
              <a:rPr lang="zh-Hans-HK" altLang="en-US" sz="2400" i="1" dirty="0"/>
              <a:t>(相邻数</a:t>
            </a:r>
            <a:br>
              <a:rPr lang="en-US" altLang="zh-Hans-HK" sz="2400" i="1" dirty="0"/>
            </a:br>
            <a:r>
              <a:rPr lang="zh-Hans-HK" altLang="en-US" sz="2400" i="1" dirty="0"/>
              <a:t>字用一空格隔开）</a:t>
            </a:r>
          </a:p>
          <a:p>
            <a:r>
              <a:rPr lang="zh-Hans-HK" altLang="en-US" sz="2400" i="1" dirty="0"/>
              <a:t>di表示从顶点1到顶点</a:t>
            </a:r>
            <a:r>
              <a:rPr lang="en-US" altLang="zh-Hans-HK" sz="2400" i="1" dirty="0" err="1"/>
              <a:t>i</a:t>
            </a:r>
            <a:br>
              <a:rPr lang="en-US" altLang="zh-Hans-HK" sz="2400" i="1" dirty="0"/>
            </a:br>
            <a:r>
              <a:rPr lang="en-US" altLang="zh-Hans-HK" sz="2400" i="1" dirty="0"/>
              <a:t> </a:t>
            </a:r>
            <a:r>
              <a:rPr lang="zh-Hans-HK" altLang="en-US" sz="2400" i="1" dirty="0"/>
              <a:t>的最短路径的长度。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8FA3DA-35F3-43D5-ABA2-24AB7155E706}"/>
              </a:ext>
            </a:extLst>
          </p:cNvPr>
          <p:cNvSpPr txBox="1"/>
          <p:nvPr/>
        </p:nvSpPr>
        <p:spPr>
          <a:xfrm>
            <a:off x="7214003" y="3634244"/>
            <a:ext cx="16662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输入样例：</a:t>
            </a:r>
            <a:endParaRPr lang="en-US" altLang="zh-CN" sz="2400" b="1" dirty="0"/>
          </a:p>
          <a:p>
            <a:r>
              <a:rPr lang="zh-CN" altLang="en-US" sz="2400" dirty="0"/>
              <a:t>4 4</a:t>
            </a:r>
          </a:p>
          <a:p>
            <a:r>
              <a:rPr lang="zh-CN" altLang="en-US" sz="2400" dirty="0"/>
              <a:t>1 2 12</a:t>
            </a:r>
          </a:p>
          <a:p>
            <a:r>
              <a:rPr lang="zh-CN" altLang="en-US" sz="2400" dirty="0"/>
              <a:t>1 3 8</a:t>
            </a:r>
          </a:p>
          <a:p>
            <a:r>
              <a:rPr lang="zh-CN" altLang="en-US" sz="2400" dirty="0"/>
              <a:t>2 3 -6</a:t>
            </a:r>
          </a:p>
          <a:p>
            <a:r>
              <a:rPr lang="zh-CN" altLang="en-US" sz="2400" dirty="0"/>
              <a:t>3 4 5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BA0FCB-05F6-4854-9580-C58B10C09758}"/>
              </a:ext>
            </a:extLst>
          </p:cNvPr>
          <p:cNvSpPr txBox="1"/>
          <p:nvPr/>
        </p:nvSpPr>
        <p:spPr>
          <a:xfrm>
            <a:off x="730749" y="5992297"/>
            <a:ext cx="54160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Hans-HK" sz="2000" i="1" dirty="0"/>
              <a:t>保证</a:t>
            </a:r>
            <a:r>
              <a:rPr lang="en-US" altLang="zh-Hans-HK" sz="2000" b="1" i="1" dirty="0"/>
              <a:t>G</a:t>
            </a:r>
            <a:r>
              <a:rPr lang="zh-CN" altLang="zh-Hans-HK" sz="2000" b="1" i="1" dirty="0"/>
              <a:t>无负环且顶点</a:t>
            </a:r>
            <a:r>
              <a:rPr lang="en-US" altLang="zh-Hans-HK" sz="2000" b="1" i="1" dirty="0"/>
              <a:t>1</a:t>
            </a:r>
            <a:r>
              <a:rPr lang="zh-CN" altLang="zh-Hans-HK" sz="2000" b="1" i="1" dirty="0"/>
              <a:t>出发可以到其余任何顶点</a:t>
            </a:r>
            <a:r>
              <a:rPr lang="zh-CN" altLang="zh-Hans-HK" sz="2000" i="1" dirty="0"/>
              <a:t>。</a:t>
            </a:r>
            <a:endParaRPr lang="zh-CN" altLang="en-US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60D215-9375-4D69-A1EE-D721BDE5B79B}"/>
              </a:ext>
            </a:extLst>
          </p:cNvPr>
          <p:cNvSpPr txBox="1"/>
          <p:nvPr/>
        </p:nvSpPr>
        <p:spPr>
          <a:xfrm>
            <a:off x="9170724" y="3634244"/>
            <a:ext cx="17410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输出样例</a:t>
            </a:r>
            <a:r>
              <a:rPr lang="zh-CN" altLang="en-US" sz="2400" dirty="0"/>
              <a:t>：</a:t>
            </a:r>
          </a:p>
          <a:p>
            <a:r>
              <a:rPr lang="zh-CN" altLang="en-US" sz="2400" dirty="0"/>
              <a:t>12 6 11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A585426-2C80-40C4-B242-54A52B2A9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722" y="4558118"/>
            <a:ext cx="1182920" cy="175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5476E-5B4F-4BB8-8496-46F2BF5F6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/>
              <a:t>Task 3 </a:t>
            </a:r>
            <a:r>
              <a:rPr lang="zh-CN" altLang="en-US" dirty="0"/>
              <a:t>强连通分量   </a:t>
            </a:r>
            <a:r>
              <a:rPr lang="en-US" altLang="zh-CN" dirty="0"/>
              <a:t>scc.cpp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013F65-7F9A-4890-AABB-D2DF41A05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b="1" dirty="0">
                <a:latin typeface="+mn-ea"/>
              </a:rPr>
              <a:t>问题描述</a:t>
            </a:r>
            <a:r>
              <a:rPr lang="en-US" altLang="zh-CN" dirty="0">
                <a:latin typeface="+mn-ea"/>
              </a:rPr>
              <a:t>: </a:t>
            </a:r>
            <a:r>
              <a:rPr lang="zh-CN" altLang="en-US"/>
              <a:t>给定</a:t>
            </a:r>
            <a:r>
              <a:rPr lang="zh-CN" altLang="en-US" b="1"/>
              <a:t>有向</a:t>
            </a:r>
            <a:r>
              <a:rPr lang="zh-CN" altLang="en-US" b="1" dirty="0"/>
              <a:t>图</a:t>
            </a:r>
            <a:r>
              <a:rPr lang="en-US" altLang="zh-CN" dirty="0"/>
              <a:t>G=(V,E)</a:t>
            </a:r>
            <a:r>
              <a:rPr lang="zh-CN" altLang="en-US" dirty="0"/>
              <a:t>，有</a:t>
            </a:r>
            <a:r>
              <a:rPr lang="en-US" altLang="zh-CN" dirty="0"/>
              <a:t>n </a:t>
            </a:r>
            <a:r>
              <a:rPr lang="zh-CN" altLang="en-US" dirty="0"/>
              <a:t>个顶点</a:t>
            </a:r>
            <a:r>
              <a:rPr lang="en-US" altLang="zh-CN" dirty="0"/>
              <a:t>m </a:t>
            </a:r>
            <a:r>
              <a:rPr lang="zh-CN" altLang="en-US" dirty="0"/>
              <a:t>条边。顶点从</a:t>
            </a:r>
            <a:r>
              <a:rPr lang="en-US" altLang="zh-CN" dirty="0"/>
              <a:t>1~n </a:t>
            </a:r>
            <a:r>
              <a:rPr lang="zh-CN" altLang="en-US" dirty="0"/>
              <a:t>编号。找到</a:t>
            </a:r>
            <a:r>
              <a:rPr lang="en-US" altLang="zh-CN" dirty="0"/>
              <a:t>G</a:t>
            </a:r>
            <a:r>
              <a:rPr lang="zh-CN" altLang="en-US" dirty="0"/>
              <a:t>的强连通分量的个数</a:t>
            </a:r>
            <a:r>
              <a:rPr lang="en-US" altLang="zh-CN" dirty="0"/>
              <a:t>t</a:t>
            </a:r>
            <a:r>
              <a:rPr lang="zh-CN" altLang="en-US" dirty="0"/>
              <a:t>。假设</a:t>
            </a:r>
            <a:r>
              <a:rPr lang="en-US" altLang="zh-CN" dirty="0"/>
              <a:t>t</a:t>
            </a:r>
            <a:r>
              <a:rPr lang="zh-CN" altLang="en-US" dirty="0"/>
              <a:t>个分量中节点个数依次为</a:t>
            </a:r>
            <a:r>
              <a:rPr lang="en-US" altLang="zh-CN" dirty="0"/>
              <a:t>s</a:t>
            </a:r>
            <a:r>
              <a:rPr lang="en-US" altLang="zh-CN" baseline="-25000" dirty="0"/>
              <a:t>1</a:t>
            </a:r>
            <a:r>
              <a:rPr lang="en-US" altLang="zh-CN" dirty="0"/>
              <a:t>,s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t</a:t>
            </a:r>
            <a:r>
              <a:rPr lang="zh-CN" altLang="en-US" dirty="0"/>
              <a:t>。请将这</a:t>
            </a:r>
            <a:r>
              <a:rPr lang="en-US" altLang="zh-CN" dirty="0"/>
              <a:t>t</a:t>
            </a:r>
            <a:r>
              <a:rPr lang="zh-CN" altLang="en-US" dirty="0"/>
              <a:t>个数值排序后按</a:t>
            </a:r>
            <a:r>
              <a:rPr lang="zh-CN" altLang="en-US" b="1" dirty="0">
                <a:solidFill>
                  <a:srgbClr val="FF0000"/>
                </a:solidFill>
              </a:rPr>
              <a:t>从大到小</a:t>
            </a:r>
            <a:r>
              <a:rPr lang="zh-CN" altLang="en-US" dirty="0"/>
              <a:t>顺序输出。</a:t>
            </a:r>
            <a:r>
              <a:rPr lang="en-US" altLang="zh-CN" dirty="0">
                <a:solidFill>
                  <a:srgbClr val="FF0000"/>
                </a:solidFill>
              </a:rPr>
              <a:t>n≤50000, m≤500000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b="1" dirty="0">
                <a:latin typeface="+mn-ea"/>
              </a:rPr>
              <a:t>输入格式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n m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a[1] b[1]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…</a:t>
            </a: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a[m] b[m]</a:t>
            </a:r>
          </a:p>
          <a:p>
            <a:pPr marL="457200" lvl="1" indent="0">
              <a:buNone/>
            </a:pPr>
            <a:r>
              <a:rPr lang="en-US" altLang="zh-CN" i="1" dirty="0">
                <a:latin typeface="+mn-ea"/>
              </a:rPr>
              <a:t>a[</a:t>
            </a:r>
            <a:r>
              <a:rPr lang="en-US" altLang="zh-CN" i="1" dirty="0" err="1">
                <a:latin typeface="+mn-ea"/>
              </a:rPr>
              <a:t>i</a:t>
            </a:r>
            <a:r>
              <a:rPr lang="en-US" altLang="zh-CN" i="1" dirty="0">
                <a:latin typeface="+mn-ea"/>
              </a:rPr>
              <a:t>]</a:t>
            </a:r>
            <a:r>
              <a:rPr lang="zh-CN" altLang="en-US" i="1" dirty="0">
                <a:latin typeface="+mn-ea"/>
              </a:rPr>
              <a:t> </a:t>
            </a:r>
            <a:r>
              <a:rPr lang="en-US" altLang="zh-CN" i="1" dirty="0">
                <a:latin typeface="+mn-ea"/>
              </a:rPr>
              <a:t>b[</a:t>
            </a:r>
            <a:r>
              <a:rPr lang="en-US" altLang="zh-CN" i="1" dirty="0" err="1">
                <a:latin typeface="+mn-ea"/>
              </a:rPr>
              <a:t>i</a:t>
            </a:r>
            <a:r>
              <a:rPr lang="en-US" altLang="zh-CN" i="1" dirty="0">
                <a:latin typeface="+mn-ea"/>
              </a:rPr>
              <a:t>]</a:t>
            </a:r>
            <a:r>
              <a:rPr lang="zh-CN" altLang="en-US" i="1" dirty="0">
                <a:latin typeface="+mn-ea"/>
              </a:rPr>
              <a:t>描述有向边从</a:t>
            </a:r>
            <a:r>
              <a:rPr lang="en-US" altLang="zh-CN" i="1" dirty="0">
                <a:latin typeface="+mn-ea"/>
              </a:rPr>
              <a:t>a[</a:t>
            </a:r>
            <a:r>
              <a:rPr lang="en-US" altLang="zh-CN" i="1" dirty="0" err="1">
                <a:latin typeface="+mn-ea"/>
              </a:rPr>
              <a:t>i</a:t>
            </a:r>
            <a:r>
              <a:rPr lang="en-US" altLang="zh-CN" i="1" dirty="0">
                <a:latin typeface="+mn-ea"/>
              </a:rPr>
              <a:t>]</a:t>
            </a:r>
            <a:r>
              <a:rPr lang="zh-CN" altLang="en-US" i="1" dirty="0">
                <a:latin typeface="+mn-ea"/>
              </a:rPr>
              <a:t>到</a:t>
            </a:r>
            <a:r>
              <a:rPr lang="en-US" altLang="zh-CN" i="1" dirty="0">
                <a:latin typeface="+mn-ea"/>
              </a:rPr>
              <a:t>b[</a:t>
            </a:r>
            <a:r>
              <a:rPr lang="en-US" altLang="zh-CN" i="1" dirty="0" err="1">
                <a:latin typeface="+mn-ea"/>
              </a:rPr>
              <a:t>i</a:t>
            </a:r>
            <a:r>
              <a:rPr lang="en-US" altLang="zh-CN" i="1" dirty="0">
                <a:latin typeface="+mn-ea"/>
              </a:rPr>
              <a:t>]</a:t>
            </a:r>
            <a:r>
              <a:rPr lang="zh-CN" altLang="en-US" i="1" dirty="0">
                <a:latin typeface="+mn-ea"/>
              </a:rPr>
              <a:t>。</a:t>
            </a:r>
            <a:endParaRPr lang="en-US" altLang="zh-CN" i="1" dirty="0">
              <a:latin typeface="+mn-ea"/>
            </a:endParaRPr>
          </a:p>
          <a:p>
            <a:r>
              <a:rPr lang="zh-CN" altLang="en-US" b="1" dirty="0">
                <a:latin typeface="+mn-ea"/>
              </a:rPr>
              <a:t>输出格式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pPr marL="457200" lvl="1" indent="0">
              <a:buNone/>
            </a:pPr>
            <a:r>
              <a:rPr lang="en-US" altLang="zh-CN" dirty="0">
                <a:latin typeface="+mn-ea"/>
              </a:rPr>
              <a:t>r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 r</a:t>
            </a:r>
            <a:r>
              <a:rPr lang="en-US" altLang="zh-CN" baseline="-25000" dirty="0">
                <a:latin typeface="+mn-ea"/>
              </a:rPr>
              <a:t>2</a:t>
            </a:r>
            <a:r>
              <a:rPr lang="en-US" altLang="zh-CN" dirty="0">
                <a:latin typeface="+mn-ea"/>
              </a:rPr>
              <a:t> … r</a:t>
            </a:r>
            <a:r>
              <a:rPr lang="en-US" altLang="zh-CN" baseline="-25000" dirty="0">
                <a:latin typeface="+mn-ea"/>
              </a:rPr>
              <a:t>t</a:t>
            </a:r>
          </a:p>
          <a:p>
            <a:pPr marL="457200" lvl="1" indent="0">
              <a:buNone/>
            </a:pPr>
            <a:r>
              <a:rPr lang="zh-CN" altLang="en-US" i="1" dirty="0">
                <a:latin typeface="+mn-ea"/>
              </a:rPr>
              <a:t>表示</a:t>
            </a:r>
            <a:r>
              <a:rPr lang="en-US" altLang="zh-CN" i="1" dirty="0">
                <a:latin typeface="+mn-ea"/>
              </a:rPr>
              <a:t>s</a:t>
            </a:r>
            <a:r>
              <a:rPr lang="en-US" altLang="zh-CN" i="1" baseline="-25000" dirty="0">
                <a:latin typeface="+mn-ea"/>
              </a:rPr>
              <a:t>1</a:t>
            </a:r>
            <a:r>
              <a:rPr lang="en-US" altLang="zh-CN" i="1" dirty="0">
                <a:latin typeface="+mn-ea"/>
              </a:rPr>
              <a:t>,…,</a:t>
            </a:r>
            <a:r>
              <a:rPr lang="en-US" altLang="zh-CN" i="1" dirty="0" err="1">
                <a:latin typeface="+mn-ea"/>
              </a:rPr>
              <a:t>s</a:t>
            </a:r>
            <a:r>
              <a:rPr lang="en-US" altLang="zh-CN" i="1" baseline="-25000" dirty="0" err="1">
                <a:latin typeface="+mn-ea"/>
              </a:rPr>
              <a:t>t</a:t>
            </a:r>
            <a:r>
              <a:rPr lang="zh-CN" altLang="en-US" i="1" dirty="0">
                <a:latin typeface="+mn-ea"/>
              </a:rPr>
              <a:t>排序后的值</a:t>
            </a:r>
            <a:endParaRPr lang="en-US" altLang="zh-CN" i="1" dirty="0">
              <a:latin typeface="+mn-ea"/>
            </a:endParaRPr>
          </a:p>
          <a:p>
            <a:endParaRPr lang="zh-Hans-HK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D88365-2BA7-4E7E-984D-9AB4D1A6A917}"/>
              </a:ext>
            </a:extLst>
          </p:cNvPr>
          <p:cNvSpPr/>
          <p:nvPr/>
        </p:nvSpPr>
        <p:spPr>
          <a:xfrm>
            <a:off x="5857408" y="3173996"/>
            <a:ext cx="133882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+mn-ea"/>
              </a:rPr>
              <a:t>样例输入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6 6</a:t>
            </a:r>
          </a:p>
          <a:p>
            <a:r>
              <a:rPr lang="en-US" altLang="zh-CN" dirty="0">
                <a:latin typeface="+mn-ea"/>
              </a:rPr>
              <a:t>1 2</a:t>
            </a:r>
          </a:p>
          <a:p>
            <a:r>
              <a:rPr lang="en-US" altLang="zh-CN" dirty="0">
                <a:latin typeface="+mn-ea"/>
              </a:rPr>
              <a:t>2 1</a:t>
            </a:r>
          </a:p>
          <a:p>
            <a:r>
              <a:rPr lang="en-US" altLang="zh-CN" dirty="0">
                <a:latin typeface="+mn-ea"/>
              </a:rPr>
              <a:t>2 4</a:t>
            </a:r>
          </a:p>
          <a:p>
            <a:r>
              <a:rPr lang="en-US" altLang="zh-CN" dirty="0">
                <a:latin typeface="+mn-ea"/>
              </a:rPr>
              <a:t>3 5</a:t>
            </a:r>
          </a:p>
          <a:p>
            <a:r>
              <a:rPr lang="en-US" altLang="zh-CN" dirty="0">
                <a:latin typeface="+mn-ea"/>
              </a:rPr>
              <a:t>5 6</a:t>
            </a:r>
          </a:p>
          <a:p>
            <a:r>
              <a:rPr lang="en-US" altLang="zh-CN" dirty="0">
                <a:latin typeface="+mn-ea"/>
              </a:rPr>
              <a:t>6 3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A3B527-E9AD-4925-A869-E569DB810A95}"/>
              </a:ext>
            </a:extLst>
          </p:cNvPr>
          <p:cNvSpPr/>
          <p:nvPr/>
        </p:nvSpPr>
        <p:spPr>
          <a:xfrm>
            <a:off x="5857408" y="5530632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+mn-ea"/>
              </a:rPr>
              <a:t>样例输出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r>
              <a:rPr lang="en-US" altLang="zh-CN">
                <a:latin typeface="+mn-ea"/>
              </a:rPr>
              <a:t>3 </a:t>
            </a:r>
            <a:r>
              <a:rPr lang="en-US" altLang="zh-CN" dirty="0">
                <a:latin typeface="+mn-ea"/>
              </a:rPr>
              <a:t>2 1</a:t>
            </a:r>
          </a:p>
        </p:txBody>
      </p:sp>
      <p:grpSp>
        <p:nvGrpSpPr>
          <p:cNvPr id="6" name="Group 50">
            <a:extLst>
              <a:ext uri="{FF2B5EF4-FFF2-40B4-BE49-F238E27FC236}">
                <a16:creationId xmlns:a16="http://schemas.microsoft.com/office/drawing/2014/main" id="{2C9EF0C4-8476-4E82-AD36-6633BCF24531}"/>
              </a:ext>
            </a:extLst>
          </p:cNvPr>
          <p:cNvGrpSpPr>
            <a:grpSpLocks/>
          </p:cNvGrpSpPr>
          <p:nvPr/>
        </p:nvGrpSpPr>
        <p:grpSpPr bwMode="auto">
          <a:xfrm>
            <a:off x="7595275" y="4140487"/>
            <a:ext cx="3068638" cy="1071563"/>
            <a:chOff x="674" y="2988"/>
            <a:chExt cx="1933" cy="675"/>
          </a:xfrm>
        </p:grpSpPr>
        <p:sp>
          <p:nvSpPr>
            <p:cNvPr id="8" name="Oval 33">
              <a:extLst>
                <a:ext uri="{FF2B5EF4-FFF2-40B4-BE49-F238E27FC236}">
                  <a16:creationId xmlns:a16="http://schemas.microsoft.com/office/drawing/2014/main" id="{DD44BBE1-52EC-4DC4-897A-B5DA2EE3B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" y="2988"/>
              <a:ext cx="200" cy="2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9" name="Oval 34">
              <a:extLst>
                <a:ext uri="{FF2B5EF4-FFF2-40B4-BE49-F238E27FC236}">
                  <a16:creationId xmlns:a16="http://schemas.microsoft.com/office/drawing/2014/main" id="{903CAB77-5573-4A46-8BC8-23CC0D21C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" y="2988"/>
              <a:ext cx="200" cy="21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0" name="Oval 35">
              <a:extLst>
                <a:ext uri="{FF2B5EF4-FFF2-40B4-BE49-F238E27FC236}">
                  <a16:creationId xmlns:a16="http://schemas.microsoft.com/office/drawing/2014/main" id="{A60DC768-9628-4417-92B1-19BE54EE9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7" y="2988"/>
              <a:ext cx="200" cy="212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1" name="Oval 36">
              <a:extLst>
                <a:ext uri="{FF2B5EF4-FFF2-40B4-BE49-F238E27FC236}">
                  <a16:creationId xmlns:a16="http://schemas.microsoft.com/office/drawing/2014/main" id="{A6EEA8EA-C3FA-4828-A289-10DE8AF7F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" y="3451"/>
              <a:ext cx="200" cy="2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2" name="Oval 37">
              <a:extLst>
                <a:ext uri="{FF2B5EF4-FFF2-40B4-BE49-F238E27FC236}">
                  <a16:creationId xmlns:a16="http://schemas.microsoft.com/office/drawing/2014/main" id="{10AB1FB2-D1A1-48AC-B100-F51E70535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" y="3451"/>
              <a:ext cx="200" cy="212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3" name="Oval 38">
              <a:extLst>
                <a:ext uri="{FF2B5EF4-FFF2-40B4-BE49-F238E27FC236}">
                  <a16:creationId xmlns:a16="http://schemas.microsoft.com/office/drawing/2014/main" id="{7176E316-CC25-411D-A896-63314D209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7" y="3451"/>
              <a:ext cx="200" cy="212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4" name="Line 39">
              <a:extLst>
                <a:ext uri="{FF2B5EF4-FFF2-40B4-BE49-F238E27FC236}">
                  <a16:creationId xmlns:a16="http://schemas.microsoft.com/office/drawing/2014/main" id="{A7C4D7FC-B103-42EA-A9D3-4E7047049C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1" y="3100"/>
              <a:ext cx="2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Line 41">
              <a:extLst>
                <a:ext uri="{FF2B5EF4-FFF2-40B4-BE49-F238E27FC236}">
                  <a16:creationId xmlns:a16="http://schemas.microsoft.com/office/drawing/2014/main" id="{712C3B3D-D3EC-4145-983E-EC61B45A89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56" y="3577"/>
              <a:ext cx="7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Line 42">
              <a:extLst>
                <a:ext uri="{FF2B5EF4-FFF2-40B4-BE49-F238E27FC236}">
                  <a16:creationId xmlns:a16="http://schemas.microsoft.com/office/drawing/2014/main" id="{C1430912-7DF9-478F-837B-8ABE4D8E7A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44" y="3189"/>
              <a:ext cx="323" cy="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Line 43">
              <a:extLst>
                <a:ext uri="{FF2B5EF4-FFF2-40B4-BE49-F238E27FC236}">
                  <a16:creationId xmlns:a16="http://schemas.microsoft.com/office/drawing/2014/main" id="{B7185D7D-DA01-426C-97C3-55D1C07EEF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1" y="3144"/>
              <a:ext cx="345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Freeform 44">
              <a:extLst>
                <a:ext uri="{FF2B5EF4-FFF2-40B4-BE49-F238E27FC236}">
                  <a16:creationId xmlns:a16="http://schemas.microsoft.com/office/drawing/2014/main" id="{AAE6D5F1-66CC-4A21-891E-C8CBF442B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" y="3166"/>
              <a:ext cx="222" cy="300"/>
            </a:xfrm>
            <a:custGeom>
              <a:avLst/>
              <a:gdLst>
                <a:gd name="T0" fmla="*/ 222 w 222"/>
                <a:gd name="T1" fmla="*/ 0 h 300"/>
                <a:gd name="T2" fmla="*/ 67 w 222"/>
                <a:gd name="T3" fmla="*/ 89 h 300"/>
                <a:gd name="T4" fmla="*/ 0 w 222"/>
                <a:gd name="T5" fmla="*/ 300 h 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2" h="300">
                  <a:moveTo>
                    <a:pt x="222" y="0"/>
                  </a:moveTo>
                  <a:cubicBezTo>
                    <a:pt x="163" y="19"/>
                    <a:pt x="104" y="39"/>
                    <a:pt x="67" y="89"/>
                  </a:cubicBezTo>
                  <a:cubicBezTo>
                    <a:pt x="30" y="139"/>
                    <a:pt x="6" y="270"/>
                    <a:pt x="0" y="30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Freeform 45">
              <a:extLst>
                <a:ext uri="{FF2B5EF4-FFF2-40B4-BE49-F238E27FC236}">
                  <a16:creationId xmlns:a16="http://schemas.microsoft.com/office/drawing/2014/main" id="{95A8FE61-A560-4D4C-9498-A1786EC68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" y="3188"/>
              <a:ext cx="211" cy="312"/>
            </a:xfrm>
            <a:custGeom>
              <a:avLst/>
              <a:gdLst>
                <a:gd name="T0" fmla="*/ 0 w 211"/>
                <a:gd name="T1" fmla="*/ 312 h 312"/>
                <a:gd name="T2" fmla="*/ 155 w 211"/>
                <a:gd name="T3" fmla="*/ 223 h 312"/>
                <a:gd name="T4" fmla="*/ 211 w 211"/>
                <a:gd name="T5" fmla="*/ 0 h 3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1" h="312">
                  <a:moveTo>
                    <a:pt x="0" y="312"/>
                  </a:moveTo>
                  <a:cubicBezTo>
                    <a:pt x="60" y="293"/>
                    <a:pt x="120" y="275"/>
                    <a:pt x="155" y="223"/>
                  </a:cubicBezTo>
                  <a:cubicBezTo>
                    <a:pt x="190" y="171"/>
                    <a:pt x="207" y="31"/>
                    <a:pt x="211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814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598</Words>
  <Application>Microsoft Office PowerPoint</Application>
  <PresentationFormat>宽屏</PresentationFormat>
  <Paragraphs>76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Times New Roman</vt:lpstr>
      <vt:lpstr>Office 主题​​</vt:lpstr>
      <vt:lpstr>Task 1 Dijkstra最短路径算法   dijkstra.cpp</vt:lpstr>
      <vt:lpstr>Task 2 Bellman-ford最短路径算法 blmfd.cpp</vt:lpstr>
      <vt:lpstr>Task 3 强连通分量   scc.cpp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 恺</dc:creator>
  <cp:lastModifiedBy>恺 金</cp:lastModifiedBy>
  <cp:revision>197</cp:revision>
  <dcterms:created xsi:type="dcterms:W3CDTF">2021-04-12T02:14:40Z</dcterms:created>
  <dcterms:modified xsi:type="dcterms:W3CDTF">2023-12-04T11:07:56Z</dcterms:modified>
</cp:coreProperties>
</file>