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9" r:id="rId4"/>
    <p:sldId id="266" r:id="rId5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D9677-891B-4FEC-AC9D-1C88A213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6316B-3D38-48AA-8040-FEAD761F6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6D718-7583-40B0-9470-1853A035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4A5AD-C07D-43A8-B735-7E50A6A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69163-EB8B-49FA-904B-1BF9B21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848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281E-16CF-4E78-9121-FCFC3A8F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6C304-B404-4C37-93C6-94987194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455A0-CA58-42A7-A11B-472708EA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9702C-FE1A-4F23-B927-C990A6C3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CF553-3D30-47C9-B500-B351FA58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9417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F8C6C9-11AC-42D2-AA1A-FCAD79D6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C1840-451B-4C60-B4C8-12835CA2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3B4A6-61A7-4488-A39B-0D4B578F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67316-F7F1-4ABD-A727-D67CC67A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5921C-DBE6-453B-BBFD-9AE8E100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466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10A9-4418-423B-9592-6EA4B2E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E83B-145D-4E65-98ED-97D9F805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E4964-BFFD-4701-B3C1-1FAE3D67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A28DD-C2AB-4961-954B-43EEF8B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9595C-BC4E-45F9-953C-4128615D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622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FD4F-2D01-4416-9086-6382B109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19F7B-690A-4DF5-A621-5A35187B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E6C47-A659-4F07-9AD1-9BCBB48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C5753-BE25-442E-BA05-2D9B4F2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E5014-DEDB-4D3A-B67E-E434EB45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4705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EF87-8A7F-42F8-91AB-5925BFBA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4C09-3652-404C-819A-371451326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0A217-640C-4732-B9AE-4216264D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31C85-BE80-49DD-B457-3DDEA56C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046B5-2121-47FE-B223-9E8FF576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46F9E-AA80-43DA-9ED7-CBAD36F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336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3C2E1-0410-4F7B-83BB-3641ADD0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EA745-6FC3-4A7C-87B2-37487C2A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9F932-0E19-4D07-A71A-16B2EC45D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36DFAE-2D75-4AED-9446-7589C8E88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12D49-3629-4AB7-B1A6-403D5C627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01D20-DD37-457F-BB8C-E88511CC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F359EB-06F3-4EBA-8FD3-3C82FCE7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187C2E-81B6-4DB7-BFDD-14A8D727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93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711D-138B-4CBB-BCEB-FEE5D51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188AA-66AF-440D-A28A-7FCD541A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D78B7C-F93E-4ACC-9409-57ACE627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EE701-8EC2-464D-B22E-7578799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94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D69E9-24CD-4705-ABC7-E2427F0B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CB350-5BA7-4D66-B1FD-BD654CF0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6748F-0B71-4C13-B7A0-49015D03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489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2CF2-05B8-46F0-93D1-9EDF6E36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CD8E0-1EE0-4B80-9427-25E70B0C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FCC98-3880-48D3-AA04-84F686B8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3C000-58F1-424A-B510-CE218AC8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51211-0946-401E-8990-8B294BF7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E68DF-1C9B-47EA-93FA-D9AB3526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831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5B16C-8FDA-47DA-9362-58CA23D2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33A7A-F9F3-4402-A820-656FD3DA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99B41-46E9-4794-9F1A-041E3904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AC50F-CEA3-41E8-98CD-8E65F42C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DB7E9-692B-45B5-A34B-D0323778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E3EC9-CBC5-4F90-A5DD-4AC2139C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647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8FAFC-218A-4665-BFD8-1C18A394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B8144-7B15-45E8-9BF7-B0D52FA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8E67-BB69-4563-9408-0DF68200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4CE5-2AC6-4F99-A995-858C995FAAD0}" type="datetimeFigureOut">
              <a:rPr lang="zh-Hans-HK" altLang="en-US" smtClean="0"/>
              <a:t>12/19/2024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68F37-4D90-4A3D-9A30-A182FF4E4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44FC2-CE0E-437A-AE1C-D9F2384EB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1089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2B85-6395-47EF-9D04-2BD4634B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Floyd</a:t>
            </a:r>
            <a:r>
              <a:rPr lang="zh-CN" altLang="en-US" dirty="0"/>
              <a:t>最短路径算法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0070C0"/>
                </a:solidFill>
              </a:rPr>
              <a:t>floyd.cpp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BACC1-4C2E-4A8A-88D9-94415285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3142"/>
          </a:xfrm>
        </p:spPr>
        <p:txBody>
          <a:bodyPr/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</a:t>
            </a:r>
            <a:r>
              <a:rPr lang="zh-CN" altLang="zh-Hans-HK" dirty="0"/>
              <a:t>给定无向带权图</a:t>
            </a:r>
            <a:r>
              <a:rPr lang="en-US" altLang="zh-Hans-HK" dirty="0"/>
              <a:t>G=(V,E)</a:t>
            </a:r>
            <a:r>
              <a:rPr lang="zh-CN" altLang="zh-Hans-HK" dirty="0"/>
              <a:t>。有</a:t>
            </a:r>
            <a:r>
              <a:rPr lang="en-US" altLang="zh-Hans-HK" dirty="0"/>
              <a:t>n</a:t>
            </a:r>
            <a:r>
              <a:rPr lang="zh-CN" altLang="zh-Hans-HK" dirty="0"/>
              <a:t>个顶点</a:t>
            </a:r>
            <a:r>
              <a:rPr lang="en-US" altLang="zh-Hans-HK" dirty="0"/>
              <a:t>(</a:t>
            </a:r>
            <a:r>
              <a:rPr lang="en-US" altLang="zh-Hans-HK" dirty="0">
                <a:solidFill>
                  <a:srgbClr val="FF0000"/>
                </a:solidFill>
              </a:rPr>
              <a:t>n≤200</a:t>
            </a:r>
            <a:r>
              <a:rPr lang="en-US" altLang="zh-Hans-HK" dirty="0"/>
              <a:t>)</a:t>
            </a:r>
            <a:r>
              <a:rPr lang="zh-CN" altLang="zh-Hans-HK" dirty="0"/>
              <a:t>从</a:t>
            </a:r>
            <a:r>
              <a:rPr lang="en-US" altLang="zh-Hans-HK" dirty="0"/>
              <a:t>1~n</a:t>
            </a:r>
            <a:r>
              <a:rPr lang="zh-CN" altLang="zh-Hans-HK" dirty="0"/>
              <a:t>编号。各边权值都是</a:t>
            </a:r>
            <a:r>
              <a:rPr lang="en-US" altLang="zh-Hans-HK" dirty="0">
                <a:solidFill>
                  <a:srgbClr val="FF0000"/>
                </a:solidFill>
              </a:rPr>
              <a:t>1~1000</a:t>
            </a:r>
            <a:r>
              <a:rPr lang="zh-CN" altLang="zh-Hans-HK" dirty="0"/>
              <a:t>的整数。我们将给你</a:t>
            </a:r>
            <a:r>
              <a:rPr lang="en-US" altLang="zh-Hans-HK" dirty="0"/>
              <a:t>G</a:t>
            </a:r>
            <a:r>
              <a:rPr lang="zh-CN" altLang="zh-Hans-HK" dirty="0"/>
              <a:t>的（带权）邻接矩阵。请用</a:t>
            </a:r>
            <a:r>
              <a:rPr lang="en-US" altLang="zh-Hans-HK" dirty="0"/>
              <a:t>Floyd</a:t>
            </a:r>
            <a:r>
              <a:rPr lang="zh-CN" altLang="zh-Hans-HK" dirty="0"/>
              <a:t>算法找到任意两个顶点间的最短路径。注意，在本任务中，你不</a:t>
            </a:r>
            <a:r>
              <a:rPr lang="zh-CN" altLang="en-US" dirty="0"/>
              <a:t>需</a:t>
            </a:r>
            <a:r>
              <a:rPr lang="zh-CN" altLang="zh-Hans-HK" dirty="0"/>
              <a:t>要打印最短路径的长度，</a:t>
            </a:r>
            <a:r>
              <a:rPr lang="zh-CN" altLang="en-US" dirty="0"/>
              <a:t>只</a:t>
            </a:r>
            <a:r>
              <a:rPr lang="zh-CN" altLang="zh-Hans-HK" dirty="0"/>
              <a:t>需要</a:t>
            </a:r>
            <a:r>
              <a:rPr lang="zh-CN" altLang="zh-Hans-HK" b="1" dirty="0"/>
              <a:t>打印出最短路径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B72616-FEFD-45A9-82BE-B2B2C82206C0}"/>
              </a:ext>
            </a:extLst>
          </p:cNvPr>
          <p:cNvSpPr/>
          <p:nvPr/>
        </p:nvSpPr>
        <p:spPr>
          <a:xfrm>
            <a:off x="614143" y="3784768"/>
            <a:ext cx="24084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sz="2000" b="1" dirty="0"/>
              <a:t>输入格式：</a:t>
            </a:r>
          </a:p>
          <a:p>
            <a:r>
              <a:rPr lang="zh-Hans-HK" altLang="en-US" sz="2000" dirty="0"/>
              <a:t>n</a:t>
            </a:r>
          </a:p>
          <a:p>
            <a:r>
              <a:rPr lang="zh-Hans-HK" altLang="en-US" sz="2000" dirty="0"/>
              <a:t>c[1][1] ... c[1][n]</a:t>
            </a:r>
          </a:p>
          <a:p>
            <a:r>
              <a:rPr lang="zh-Hans-HK" altLang="en-US" sz="2000" dirty="0"/>
              <a:t>...</a:t>
            </a:r>
          </a:p>
          <a:p>
            <a:r>
              <a:rPr lang="zh-Hans-HK" altLang="en-US" sz="2000" dirty="0"/>
              <a:t>c[n][1] ... c[n][n]</a:t>
            </a:r>
          </a:p>
          <a:p>
            <a:r>
              <a:rPr lang="zh-CN" altLang="en-US" sz="2000" dirty="0"/>
              <a:t>该</a:t>
            </a:r>
            <a:r>
              <a:rPr lang="zh-Hans-HK" altLang="en-US" sz="2000" dirty="0"/>
              <a:t>矩阵是对称矩阵</a:t>
            </a:r>
            <a:endParaRPr lang="en-US" altLang="en-US" sz="20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C[a][b]=0</a:t>
            </a:r>
            <a:r>
              <a:rPr lang="zh-CN" altLang="en-US" sz="2000" dirty="0">
                <a:solidFill>
                  <a:srgbClr val="FF0000"/>
                </a:solidFill>
              </a:rPr>
              <a:t>表示没有</a:t>
            </a:r>
            <a:br>
              <a:rPr lang="en-US" altLang="zh-CN" sz="2000" dirty="0">
                <a:solidFill>
                  <a:srgbClr val="FF0000"/>
                </a:solidFill>
              </a:rPr>
            </a:br>
            <a:r>
              <a:rPr lang="zh-CN" altLang="en-US" sz="2000" dirty="0">
                <a:solidFill>
                  <a:srgbClr val="FF0000"/>
                </a:solidFill>
              </a:rPr>
              <a:t>道路连接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endParaRPr lang="zh-Hans-HK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D45640-2DAC-4814-BA04-9A906870B43E}"/>
              </a:ext>
            </a:extLst>
          </p:cNvPr>
          <p:cNvSpPr/>
          <p:nvPr/>
        </p:nvSpPr>
        <p:spPr>
          <a:xfrm>
            <a:off x="3167571" y="3716319"/>
            <a:ext cx="3453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sz="2000" b="1" dirty="0"/>
              <a:t>输出格式</a:t>
            </a:r>
            <a:r>
              <a:rPr lang="zh-Hans-HK" altLang="en-US" sz="2000" dirty="0"/>
              <a:t>：</a:t>
            </a:r>
          </a:p>
          <a:p>
            <a:r>
              <a:rPr lang="en-US" altLang="en-US" sz="2000" dirty="0"/>
              <a:t>    </a:t>
            </a:r>
            <a:r>
              <a:rPr lang="zh-Hans-HK" altLang="en-US" sz="2000" dirty="0"/>
              <a:t>有n</a:t>
            </a:r>
            <a:r>
              <a:rPr lang="en-US" altLang="en-US" sz="2000" dirty="0"/>
              <a:t>-1</a:t>
            </a:r>
            <a:r>
              <a:rPr lang="zh-Hans-HK" altLang="en-US" sz="2000" dirty="0"/>
              <a:t>行，在第i行中输出从顶点i到顶点i+1的最短路径。</a:t>
            </a:r>
          </a:p>
          <a:p>
            <a:r>
              <a:rPr lang="en-US" altLang="en-US" sz="2000" dirty="0"/>
              <a:t>    </a:t>
            </a:r>
            <a:r>
              <a:rPr lang="zh-Hans-HK" altLang="en-US" sz="2000" dirty="0"/>
              <a:t>每行第一个数是i最后一个数是i+1。中间是途</a:t>
            </a:r>
            <a:r>
              <a:rPr lang="zh-CN" altLang="en-US" sz="2000" dirty="0"/>
              <a:t>经</a:t>
            </a:r>
            <a:r>
              <a:rPr lang="zh-Hans-HK" altLang="en-US" sz="2000" dirty="0"/>
              <a:t>顶点的编号。</a:t>
            </a:r>
            <a:r>
              <a:rPr lang="zh-Hans-HK" altLang="en-US" sz="2000" dirty="0">
                <a:solidFill>
                  <a:schemeClr val="bg1">
                    <a:lumMod val="50000"/>
                  </a:schemeClr>
                </a:solidFill>
              </a:rPr>
              <a:t>空格分开顶点编号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Hans-HK" altLang="en-US" sz="2000" dirty="0"/>
          </a:p>
          <a:p>
            <a:r>
              <a:rPr lang="zh-CN" altLang="en-US" sz="2000" dirty="0"/>
              <a:t>   当</a:t>
            </a:r>
            <a:r>
              <a:rPr lang="zh-Hans-HK" altLang="en-US" sz="2000" dirty="0"/>
              <a:t>顶点i到i+1不存在路径，第i行请直接输出</a:t>
            </a:r>
            <a:r>
              <a:rPr lang="en-US" altLang="en-US" sz="2000" dirty="0"/>
              <a:t>-1</a:t>
            </a:r>
            <a:r>
              <a:rPr lang="zh-Hans-HK" altLang="en-US" sz="2000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2BAEB2-F6E9-4B65-A2EA-F705179CA1BE}"/>
              </a:ext>
            </a:extLst>
          </p:cNvPr>
          <p:cNvSpPr txBox="1"/>
          <p:nvPr/>
        </p:nvSpPr>
        <p:spPr>
          <a:xfrm>
            <a:off x="7123466" y="3770320"/>
            <a:ext cx="16255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输入样例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 </a:t>
            </a:r>
          </a:p>
          <a:p>
            <a:r>
              <a:rPr lang="zh-CN" altLang="en-US" sz="2400" dirty="0"/>
              <a:t>0 13 6 3 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r>
              <a:rPr lang="zh-CN" altLang="en-US" sz="2400" dirty="0"/>
              <a:t>13 0 4 2 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r>
              <a:rPr lang="zh-CN" altLang="en-US" sz="2400" dirty="0"/>
              <a:t>6 4 0 7 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r>
              <a:rPr lang="zh-CN" altLang="en-US" sz="2400" dirty="0"/>
              <a:t>3 2 7 0 </a:t>
            </a:r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0 0 0 0 0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626039-D69A-4CA3-B808-1A9D71A40CE8}"/>
              </a:ext>
            </a:extLst>
          </p:cNvPr>
          <p:cNvSpPr txBox="1"/>
          <p:nvPr/>
        </p:nvSpPr>
        <p:spPr>
          <a:xfrm>
            <a:off x="9694333" y="3854819"/>
            <a:ext cx="19727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输出样例</a:t>
            </a:r>
            <a:r>
              <a:rPr lang="zh-CN" altLang="en-US" sz="2400" dirty="0"/>
              <a:t>：</a:t>
            </a:r>
          </a:p>
          <a:p>
            <a:r>
              <a:rPr lang="zh-CN" altLang="en-US" sz="2400" dirty="0"/>
              <a:t>1 4 2</a:t>
            </a:r>
          </a:p>
          <a:p>
            <a:r>
              <a:rPr lang="zh-CN" altLang="en-US" sz="2400" dirty="0"/>
              <a:t>2 3</a:t>
            </a:r>
          </a:p>
          <a:p>
            <a:r>
              <a:rPr lang="zh-CN" altLang="en-US" sz="2400" dirty="0"/>
              <a:t>3 2 4</a:t>
            </a:r>
            <a:endParaRPr lang="en-US" altLang="zh-CN" sz="2400" dirty="0"/>
          </a:p>
          <a:p>
            <a:r>
              <a:rPr lang="en-US" altLang="zh-CN" sz="2400" dirty="0"/>
              <a:t>-1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F3073A-E42B-43E0-9C17-0C3BEC44BA61}"/>
              </a:ext>
            </a:extLst>
          </p:cNvPr>
          <p:cNvSpPr txBox="1"/>
          <p:nvPr/>
        </p:nvSpPr>
        <p:spPr>
          <a:xfrm>
            <a:off x="8574893" y="3312962"/>
            <a:ext cx="2415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注意本题答案不唯一！</a:t>
            </a:r>
          </a:p>
        </p:txBody>
      </p:sp>
    </p:spTree>
    <p:extLst>
      <p:ext uri="{BB962C8B-B14F-4D97-AF65-F5344CB8AC3E}">
        <p14:creationId xmlns:p14="http://schemas.microsoft.com/office/powerpoint/2010/main" val="275021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4A21-5ABC-4B14-AE55-ABF945A6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</a:t>
            </a:r>
            <a:r>
              <a:rPr lang="zh-CN" altLang="en-US" dirty="0"/>
              <a:t>逆序对的个数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inversion.cpp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4DC73-CBC7-4C59-9FF7-66C67D0E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112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问题描述：给定序列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。请求出这个序列中逆序对的总数。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输入格式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输出格式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，表示逆序对的个数。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数据范围：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1&lt;=n&lt;=10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注意：请用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类型计数：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很可能超过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类型范围。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2D1776C-EF16-4268-91D6-AC52CBF51BD2}"/>
              </a:ext>
            </a:extLst>
          </p:cNvPr>
          <p:cNvSpPr txBox="1">
            <a:spLocks/>
          </p:cNvSpPr>
          <p:nvPr/>
        </p:nvSpPr>
        <p:spPr>
          <a:xfrm>
            <a:off x="6632330" y="2871859"/>
            <a:ext cx="5131777" cy="3305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输入样例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3 6 4 5 3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输出样例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11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9835-A9D6-47F4-A07E-6DAB7797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 </a:t>
            </a:r>
            <a:r>
              <a:rPr lang="zh-CN" altLang="en-US" dirty="0"/>
              <a:t>最近公共祖先 </a:t>
            </a:r>
            <a:r>
              <a:rPr lang="en-US" altLang="zh-CN" dirty="0">
                <a:solidFill>
                  <a:srgbClr val="0070C0"/>
                </a:solidFill>
              </a:rPr>
              <a:t>nca.cpp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CB66A-6906-49CB-9769-66F814D9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请先阅读材料</a:t>
            </a:r>
            <a:r>
              <a:rPr lang="en-US" altLang="zh-CN" dirty="0">
                <a:highlight>
                  <a:srgbClr val="FFFF00"/>
                </a:highlight>
              </a:rPr>
              <a:t>&lt;nca.pdf&gt;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将给你一棵树</a:t>
            </a:r>
            <a:r>
              <a:rPr lang="en-US" altLang="zh-CN" dirty="0"/>
              <a:t>T</a:t>
            </a:r>
            <a:r>
              <a:rPr lang="zh-CN" altLang="en-US" dirty="0"/>
              <a:t>（它包含</a:t>
            </a:r>
            <a:r>
              <a:rPr lang="en-US" altLang="zh-CN" dirty="0"/>
              <a:t>n </a:t>
            </a:r>
            <a:r>
              <a:rPr lang="zh-CN" altLang="en-US" dirty="0"/>
              <a:t>个节点，从</a:t>
            </a:r>
            <a:r>
              <a:rPr lang="en-US" altLang="zh-CN" dirty="0"/>
              <a:t>1 </a:t>
            </a:r>
            <a:r>
              <a:rPr lang="zh-CN" altLang="en-US" dirty="0"/>
              <a:t>到</a:t>
            </a:r>
            <a:r>
              <a:rPr lang="en-US" altLang="zh-CN" dirty="0"/>
              <a:t>n </a:t>
            </a:r>
            <a:r>
              <a:rPr lang="zh-CN" altLang="en-US" dirty="0"/>
              <a:t>编号）。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现有</a:t>
            </a:r>
            <a:r>
              <a:rPr lang="en-US" altLang="zh-CN" dirty="0"/>
              <a:t>m </a:t>
            </a:r>
            <a:r>
              <a:rPr lang="zh-CN" altLang="en-US" dirty="0"/>
              <a:t>个查询，其中第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个查询的形式为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你需要输出</a:t>
            </a:r>
            <a:r>
              <a:rPr lang="en-US" altLang="zh-CN" dirty="0"/>
              <a:t>z</a:t>
            </a:r>
            <a:r>
              <a:rPr lang="en-US" altLang="zh-CN" baseline="-25000" dirty="0"/>
              <a:t>1</a:t>
            </a:r>
            <a:r>
              <a:rPr lang="en-US" altLang="zh-CN" dirty="0"/>
              <a:t>,…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m</a:t>
            </a:r>
            <a:r>
              <a:rPr lang="zh-CN" altLang="en-US" dirty="0"/>
              <a:t>，其中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i</a:t>
            </a:r>
            <a:r>
              <a:rPr lang="zh-CN" altLang="en-US" dirty="0"/>
              <a:t>表示编号为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的节点的最近公共祖先的编号。</a:t>
            </a:r>
            <a:endParaRPr lang="en-US" altLang="zh-CN" dirty="0"/>
          </a:p>
          <a:p>
            <a:r>
              <a:rPr lang="zh-CN" altLang="en-US" dirty="0"/>
              <a:t>请使用</a:t>
            </a:r>
            <a:r>
              <a:rPr lang="en-US" altLang="zh-CN" dirty="0"/>
              <a:t>link-by-rank</a:t>
            </a:r>
            <a:r>
              <a:rPr lang="zh-CN" altLang="en-US" dirty="0"/>
              <a:t>和</a:t>
            </a:r>
            <a:r>
              <a:rPr lang="en-US" altLang="zh-CN" dirty="0"/>
              <a:t>path compression </a:t>
            </a:r>
            <a:r>
              <a:rPr lang="zh-CN" altLang="en-US" dirty="0"/>
              <a:t>技术，否则可能因超时而无法得分。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n m</a:t>
            </a:r>
          </a:p>
          <a:p>
            <a:pPr marL="457200" lvl="1" indent="0">
              <a:buNone/>
            </a:pPr>
            <a:r>
              <a:rPr lang="zh-CN" altLang="en-US" dirty="0"/>
              <a:t>f[2]   (</a:t>
            </a:r>
            <a:r>
              <a:rPr lang="zh-CN" altLang="en-US" dirty="0">
                <a:solidFill>
                  <a:srgbClr val="FF0000"/>
                </a:solidFill>
              </a:rPr>
              <a:t>注意是从f[2]开始而不是f[1]开始</a:t>
            </a:r>
            <a:r>
              <a:rPr lang="zh-CN" altLang="en-US" dirty="0"/>
              <a:t>）</a:t>
            </a:r>
          </a:p>
          <a:p>
            <a:pPr marL="457200" lvl="1" indent="0">
              <a:buNone/>
            </a:pPr>
            <a:r>
              <a:rPr lang="zh-CN" altLang="en-US" dirty="0"/>
              <a:t>...</a:t>
            </a:r>
          </a:p>
          <a:p>
            <a:pPr marL="457200" lvl="1" indent="0">
              <a:buNone/>
            </a:pPr>
            <a:r>
              <a:rPr lang="zh-CN" altLang="en-US" dirty="0"/>
              <a:t>f[n]</a:t>
            </a:r>
          </a:p>
          <a:p>
            <a:pPr marL="457200" lvl="1" indent="0">
              <a:buNone/>
            </a:pPr>
            <a:r>
              <a:rPr lang="zh-CN" altLang="en-US" dirty="0"/>
              <a:t>x[1] y[1]</a:t>
            </a:r>
          </a:p>
          <a:p>
            <a:pPr marL="457200" lvl="1" indent="0">
              <a:buNone/>
            </a:pPr>
            <a:r>
              <a:rPr lang="zh-CN" altLang="en-US" dirty="0"/>
              <a:t>...</a:t>
            </a:r>
          </a:p>
          <a:p>
            <a:pPr marL="457200" lvl="1" indent="0">
              <a:buNone/>
            </a:pPr>
            <a:r>
              <a:rPr lang="zh-CN" altLang="en-US" dirty="0"/>
              <a:t>x[m] y[m]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说明：f[i]表示节点</a:t>
            </a:r>
            <a:r>
              <a:rPr lang="en-US" altLang="zh-CN" dirty="0" err="1"/>
              <a:t>i</a:t>
            </a:r>
            <a:r>
              <a:rPr lang="zh-CN" altLang="en-US" dirty="0"/>
              <a:t>的父节点的编号（f[i]&lt;</a:t>
            </a:r>
            <a:r>
              <a:rPr lang="zh-CN" altLang="en-US"/>
              <a:t>i)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EC443-B5B2-4A27-BD74-C6523D83B578}"/>
              </a:ext>
            </a:extLst>
          </p:cNvPr>
          <p:cNvSpPr txBox="1"/>
          <p:nvPr/>
        </p:nvSpPr>
        <p:spPr>
          <a:xfrm>
            <a:off x="6194330" y="3720994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输出格式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2000" dirty="0"/>
              <a:t>z[1]</a:t>
            </a:r>
          </a:p>
          <a:p>
            <a:pPr marL="457200" lvl="1" indent="0">
              <a:buNone/>
            </a:pPr>
            <a:r>
              <a:rPr lang="zh-CN" altLang="en-US" sz="2000" dirty="0"/>
              <a:t>...</a:t>
            </a:r>
          </a:p>
          <a:p>
            <a:pPr marL="457200" lvl="1" indent="0">
              <a:buNone/>
            </a:pPr>
            <a:r>
              <a:rPr lang="zh-CN" altLang="en-US" sz="2000" dirty="0"/>
              <a:t>z[m]</a:t>
            </a:r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数据范围</a:t>
            </a:r>
            <a:r>
              <a:rPr lang="en-US" altLang="zh-CN" sz="2000" dirty="0"/>
              <a:t>】</a:t>
            </a:r>
          </a:p>
          <a:p>
            <a:r>
              <a:rPr lang="en-US" altLang="zh-CN" sz="2000" dirty="0"/>
              <a:t>        </a:t>
            </a:r>
            <a:r>
              <a:rPr lang="zh-CN" altLang="en-US" sz="2000" dirty="0"/>
              <a:t>n&lt;=100000. m&lt;=500000。  1&lt;=x[i],y[i]&lt;=n</a:t>
            </a:r>
          </a:p>
          <a:p>
            <a:r>
              <a:rPr lang="zh-CN" altLang="en-US" sz="2000" dirty="0"/>
              <a:t>    我们保证树的</a:t>
            </a:r>
            <a:r>
              <a:rPr lang="zh-CN" altLang="en-US" sz="2000" b="1" dirty="0"/>
              <a:t>深度不超过5000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zh-CN" altLang="en-US" sz="2000" dirty="0"/>
              <a:t>（以免你的程序在递归遍历树时发生栈溢出）</a:t>
            </a:r>
          </a:p>
        </p:txBody>
      </p:sp>
    </p:spTree>
    <p:extLst>
      <p:ext uri="{BB962C8B-B14F-4D97-AF65-F5344CB8AC3E}">
        <p14:creationId xmlns:p14="http://schemas.microsoft.com/office/powerpoint/2010/main" val="137887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A01B0-BFB6-4682-ACBB-F59A76F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Homework </a:t>
            </a:r>
            <a:r>
              <a:rPr lang="zh-CN" altLang="en-US" dirty="0"/>
              <a:t>生成树   </a:t>
            </a:r>
            <a:r>
              <a:rPr lang="en-US" altLang="zh-CN" dirty="0">
                <a:solidFill>
                  <a:srgbClr val="0070C0"/>
                </a:solidFill>
              </a:rPr>
              <a:t>costkmst.cpp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下学期的唯一一次作业</a:t>
            </a:r>
            <a:endParaRPr lang="zh-Hans-HK" altLang="en-US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3A54-F5CC-4201-9C1D-B7CF94D05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：输入无向图</a:t>
            </a:r>
            <a:r>
              <a:rPr lang="en-US" altLang="zh-CN" dirty="0"/>
              <a:t>G</a:t>
            </a:r>
            <a:r>
              <a:rPr lang="zh-CN" altLang="en-US" dirty="0"/>
              <a:t>和一个整数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r>
              <a:rPr lang="en-US" altLang="zh-CN" dirty="0"/>
              <a:t>G</a:t>
            </a:r>
            <a:r>
              <a:rPr lang="zh-CN" altLang="en-US" dirty="0"/>
              <a:t>中有</a:t>
            </a:r>
            <a:r>
              <a:rPr lang="en-US" altLang="zh-CN" dirty="0"/>
              <a:t>n</a:t>
            </a:r>
            <a:r>
              <a:rPr lang="zh-CN" altLang="en-US" dirty="0"/>
              <a:t>个顶点。每条边的费用非</a:t>
            </a:r>
            <a:r>
              <a:rPr lang="en-US" altLang="zh-CN" dirty="0"/>
              <a:t>1 </a:t>
            </a:r>
            <a:r>
              <a:rPr lang="zh-CN" altLang="en-US" dirty="0"/>
              <a:t>即</a:t>
            </a:r>
            <a:r>
              <a:rPr lang="en-US" altLang="zh-CN" dirty="0"/>
              <a:t>2</a:t>
            </a:r>
            <a:r>
              <a:rPr lang="zh-CN" altLang="en-US" dirty="0"/>
              <a:t>。请在图</a:t>
            </a:r>
            <a:r>
              <a:rPr lang="en-US" altLang="zh-CN" dirty="0"/>
              <a:t>G</a:t>
            </a:r>
            <a:r>
              <a:rPr lang="zh-CN" altLang="en-US" dirty="0"/>
              <a:t>中寻找一棵</a:t>
            </a:r>
            <a:r>
              <a:rPr lang="zh-CN" altLang="en-US" b="1" dirty="0"/>
              <a:t>费用为</a:t>
            </a:r>
            <a:r>
              <a:rPr lang="en-US" altLang="zh-CN" b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的生成树。若没有，请输出</a:t>
            </a:r>
            <a:r>
              <a:rPr lang="en-US" altLang="zh-CN" dirty="0"/>
              <a:t>-1.</a:t>
            </a:r>
            <a:endParaRPr lang="zh-CN" altLang="en-US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 k</a:t>
            </a:r>
          </a:p>
          <a:p>
            <a:pPr marL="457200" lvl="1" indent="0">
              <a:buNone/>
            </a:pPr>
            <a:r>
              <a:rPr lang="en-US" altLang="zh-CN" dirty="0"/>
              <a:t>c[1][1] … c[1][n]</a:t>
            </a:r>
          </a:p>
          <a:p>
            <a:pPr marL="457200" lvl="1" indent="0">
              <a:buNone/>
            </a:pPr>
            <a:r>
              <a:rPr lang="en-US" altLang="zh-CN" dirty="0"/>
              <a:t>….</a:t>
            </a:r>
          </a:p>
          <a:p>
            <a:pPr marL="457200" lvl="1" indent="0">
              <a:buNone/>
            </a:pPr>
            <a:r>
              <a:rPr lang="en-US" altLang="zh-CN" dirty="0"/>
              <a:t>c[n][1] … c[n][n]</a:t>
            </a:r>
          </a:p>
          <a:p>
            <a:pPr lvl="1"/>
            <a:r>
              <a:rPr lang="en-US" altLang="zh-CN" i="1" dirty="0"/>
              <a:t>c[</a:t>
            </a:r>
            <a:r>
              <a:rPr lang="en-US" altLang="zh-CN" i="1" dirty="0" err="1"/>
              <a:t>i</a:t>
            </a:r>
            <a:r>
              <a:rPr lang="en-US" altLang="zh-CN" i="1" dirty="0"/>
              <a:t>][j]</a:t>
            </a:r>
            <a:r>
              <a:rPr lang="zh-CN" altLang="en-US" i="1" dirty="0"/>
              <a:t>属于</a:t>
            </a:r>
            <a:r>
              <a:rPr lang="en-US" altLang="zh-CN" i="1" dirty="0">
                <a:solidFill>
                  <a:srgbClr val="FF0000"/>
                </a:solidFill>
              </a:rPr>
              <a:t>0,1</a:t>
            </a:r>
            <a:r>
              <a:rPr lang="zh-CN" altLang="en-US" i="1" dirty="0"/>
              <a:t>或者</a:t>
            </a:r>
            <a:r>
              <a:rPr lang="en-US" altLang="zh-CN" i="1" dirty="0">
                <a:solidFill>
                  <a:srgbClr val="FF0000"/>
                </a:solidFill>
              </a:rPr>
              <a:t>2</a:t>
            </a:r>
            <a:r>
              <a:rPr lang="en-US" altLang="zh-CN" i="1" dirty="0"/>
              <a:t>.</a:t>
            </a:r>
            <a:br>
              <a:rPr lang="en-US" altLang="zh-CN" i="1" dirty="0"/>
            </a:br>
            <a:r>
              <a:rPr lang="zh-CN" altLang="en-US" i="1" dirty="0"/>
              <a:t>为</a:t>
            </a:r>
            <a:r>
              <a:rPr lang="en-US" altLang="zh-CN" i="1" dirty="0"/>
              <a:t>0</a:t>
            </a:r>
            <a:r>
              <a:rPr lang="zh-CN" altLang="en-US" i="1" dirty="0"/>
              <a:t>表示无边。</a:t>
            </a:r>
            <a:endParaRPr lang="en-US" altLang="zh-CN" i="1" dirty="0"/>
          </a:p>
          <a:p>
            <a:pPr lvl="1"/>
            <a:r>
              <a:rPr lang="en-US" altLang="zh-CN" i="1" dirty="0"/>
              <a:t>C[</a:t>
            </a:r>
            <a:r>
              <a:rPr lang="en-US" altLang="zh-CN" i="1" dirty="0" err="1"/>
              <a:t>i</a:t>
            </a:r>
            <a:r>
              <a:rPr lang="en-US" altLang="zh-CN" i="1" dirty="0"/>
              <a:t>][j]=c[j][</a:t>
            </a:r>
            <a:r>
              <a:rPr lang="en-US" altLang="zh-CN" i="1" dirty="0" err="1"/>
              <a:t>i</a:t>
            </a:r>
            <a:r>
              <a:rPr lang="en-US" altLang="zh-CN" i="1" dirty="0"/>
              <a:t>]</a:t>
            </a:r>
          </a:p>
          <a:p>
            <a:pPr lvl="1"/>
            <a:r>
              <a:rPr lang="zh-CN" altLang="en-US" i="1" dirty="0"/>
              <a:t>输入的图可能不连通</a:t>
            </a:r>
            <a:endParaRPr lang="en-US" altLang="zh-CN" i="1" dirty="0"/>
          </a:p>
          <a:p>
            <a:pPr lvl="1"/>
            <a:r>
              <a:rPr lang="en-US" altLang="zh-CN" i="1" dirty="0"/>
              <a:t>1≤n≤</a:t>
            </a:r>
            <a:r>
              <a:rPr lang="en-US" altLang="zh-CN" i="1" dirty="0">
                <a:solidFill>
                  <a:srgbClr val="FF0000"/>
                </a:solidFill>
              </a:rPr>
              <a:t>500</a:t>
            </a:r>
            <a:r>
              <a:rPr lang="en-US" altLang="zh-CN" i="1" dirty="0"/>
              <a:t>.   1≤k≤</a:t>
            </a:r>
            <a:r>
              <a:rPr lang="en-US" altLang="zh-CN" i="1" dirty="0">
                <a:solidFill>
                  <a:srgbClr val="FF0000"/>
                </a:solidFill>
              </a:rPr>
              <a:t>1000</a:t>
            </a:r>
            <a:r>
              <a:rPr lang="en-US" altLang="zh-CN" i="1" dirty="0"/>
              <a:t>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1E69B1-E930-4AF4-A459-E664F4DBD0F8}"/>
              </a:ext>
            </a:extLst>
          </p:cNvPr>
          <p:cNvSpPr txBox="1">
            <a:spLocks/>
          </p:cNvSpPr>
          <p:nvPr/>
        </p:nvSpPr>
        <p:spPr>
          <a:xfrm>
            <a:off x="4377056" y="2701066"/>
            <a:ext cx="3437888" cy="387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无解时直接输出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dirty="0"/>
              <a:t>有解时请按如下输出：</a:t>
            </a:r>
            <a:endParaRPr lang="en-US" altLang="zh-Hans-HK" dirty="0"/>
          </a:p>
          <a:p>
            <a:pPr marL="457200" lvl="1" indent="0">
              <a:buNone/>
            </a:pPr>
            <a:r>
              <a:rPr lang="en-US" altLang="zh-Hans-HK" dirty="0"/>
              <a:t>a[1][1] … a[1][n]</a:t>
            </a:r>
          </a:p>
          <a:p>
            <a:pPr marL="457200" lvl="1" indent="0">
              <a:buNone/>
            </a:pPr>
            <a:r>
              <a:rPr lang="en-US" altLang="zh-Hans-HK" dirty="0"/>
              <a:t>…</a:t>
            </a:r>
          </a:p>
          <a:p>
            <a:pPr marL="457200" lvl="1" indent="0">
              <a:buNone/>
            </a:pPr>
            <a:r>
              <a:rPr lang="en-US" altLang="zh-Hans-HK" dirty="0"/>
              <a:t>a[n][1] … a[n][n]</a:t>
            </a:r>
          </a:p>
          <a:p>
            <a:pPr lvl="1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表示选边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边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表示不选。</a:t>
            </a:r>
            <a:endParaRPr lang="en-US" altLang="zh-CN" dirty="0"/>
          </a:p>
          <a:p>
            <a:pPr lvl="1"/>
            <a:r>
              <a:rPr lang="zh-CN" altLang="en-US" dirty="0"/>
              <a:t>选中</a:t>
            </a:r>
            <a:r>
              <a:rPr lang="en-US" altLang="zh-CN" dirty="0"/>
              <a:t>n-1</a:t>
            </a:r>
            <a:r>
              <a:rPr lang="zh-CN" altLang="en-US" dirty="0"/>
              <a:t>条边够成</a:t>
            </a:r>
            <a:br>
              <a:rPr lang="en-US" altLang="zh-CN" dirty="0"/>
            </a:br>
            <a:r>
              <a:rPr lang="zh-CN" altLang="en-US" dirty="0"/>
              <a:t>费用为</a:t>
            </a:r>
            <a:r>
              <a:rPr lang="en-US" altLang="zh-CN" dirty="0"/>
              <a:t>k</a:t>
            </a:r>
            <a:r>
              <a:rPr lang="zh-CN" altLang="en-US" dirty="0"/>
              <a:t>的生成树。</a:t>
            </a:r>
            <a:endParaRPr lang="en-US" altLang="zh-CN" dirty="0"/>
          </a:p>
          <a:p>
            <a:pPr lvl="1"/>
            <a:r>
              <a:rPr lang="zh-CN" altLang="en-US" dirty="0"/>
              <a:t>要求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][j]=a[j][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DE648D7-A74C-4801-8AC8-7A9C47A36FC2}"/>
              </a:ext>
            </a:extLst>
          </p:cNvPr>
          <p:cNvSpPr txBox="1">
            <a:spLocks/>
          </p:cNvSpPr>
          <p:nvPr/>
        </p:nvSpPr>
        <p:spPr>
          <a:xfrm>
            <a:off x="7767956" y="2726467"/>
            <a:ext cx="2087244" cy="352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输入样例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5 6</a:t>
            </a:r>
          </a:p>
          <a:p>
            <a:pPr marL="457200" lvl="1" indent="0">
              <a:buNone/>
            </a:pPr>
            <a:r>
              <a:rPr lang="en-US" altLang="zh-CN" sz="2000" dirty="0"/>
              <a:t>0 1 0 0 2 </a:t>
            </a:r>
          </a:p>
          <a:p>
            <a:pPr marL="457200" lvl="1" indent="0">
              <a:buNone/>
            </a:pPr>
            <a:r>
              <a:rPr lang="en-US" altLang="zh-CN" sz="2000" dirty="0"/>
              <a:t>1 0 2 1 0 </a:t>
            </a:r>
          </a:p>
          <a:p>
            <a:pPr marL="457200" lvl="1" indent="0">
              <a:buNone/>
            </a:pPr>
            <a:r>
              <a:rPr lang="en-US" altLang="zh-CN" sz="2000" dirty="0"/>
              <a:t>0 2 0 0 1 </a:t>
            </a:r>
          </a:p>
          <a:p>
            <a:pPr marL="457200" lvl="1" indent="0">
              <a:buNone/>
            </a:pPr>
            <a:r>
              <a:rPr lang="en-US" altLang="zh-CN" sz="2000" dirty="0"/>
              <a:t>0 1 0 0 2 </a:t>
            </a:r>
          </a:p>
          <a:p>
            <a:pPr marL="457200" lvl="1" indent="0">
              <a:buNone/>
            </a:pPr>
            <a:r>
              <a:rPr lang="en-US" altLang="zh-CN" sz="2000" dirty="0"/>
              <a:t>2 0 1 2 0</a:t>
            </a:r>
            <a:endParaRPr lang="en-US" altLang="zh-Hans-HK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75E354-9196-4CC1-B4F9-9CBC2DF3AF81}"/>
              </a:ext>
            </a:extLst>
          </p:cNvPr>
          <p:cNvSpPr txBox="1">
            <a:spLocks/>
          </p:cNvSpPr>
          <p:nvPr/>
        </p:nvSpPr>
        <p:spPr>
          <a:xfrm>
            <a:off x="9656023" y="2764768"/>
            <a:ext cx="2087244" cy="352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输出样例</a:t>
            </a:r>
            <a:r>
              <a:rPr lang="zh-CN" altLang="en-US" sz="2400" dirty="0"/>
              <a:t>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0 1 0 0 1</a:t>
            </a:r>
          </a:p>
          <a:p>
            <a:pPr marL="457200" lvl="1" indent="0">
              <a:buNone/>
            </a:pPr>
            <a:r>
              <a:rPr lang="en-US" altLang="zh-CN" sz="2000" dirty="0"/>
              <a:t>1 0 1 1 0</a:t>
            </a:r>
          </a:p>
          <a:p>
            <a:pPr marL="457200" lvl="1" indent="0">
              <a:buNone/>
            </a:pPr>
            <a:r>
              <a:rPr lang="en-US" altLang="zh-CN" sz="2000" dirty="0"/>
              <a:t>0 1 0 0 0</a:t>
            </a:r>
          </a:p>
          <a:p>
            <a:pPr marL="457200" lvl="1" indent="0">
              <a:buNone/>
            </a:pPr>
            <a:r>
              <a:rPr lang="en-US" altLang="zh-CN" sz="2000" dirty="0"/>
              <a:t>0 1 0 0 0</a:t>
            </a:r>
          </a:p>
          <a:p>
            <a:pPr marL="457200" lvl="1" indent="0">
              <a:buNone/>
            </a:pPr>
            <a:r>
              <a:rPr lang="en-US" altLang="zh-CN" sz="2000" dirty="0"/>
              <a:t>1 0 0 0 0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A844BA-9A66-4A88-AC0F-9BEF1173D5D4}"/>
              </a:ext>
            </a:extLst>
          </p:cNvPr>
          <p:cNvSpPr txBox="1"/>
          <p:nvPr/>
        </p:nvSpPr>
        <p:spPr>
          <a:xfrm>
            <a:off x="8372405" y="5864617"/>
            <a:ext cx="2415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注意本题答案不唯一！</a:t>
            </a:r>
          </a:p>
        </p:txBody>
      </p:sp>
    </p:spTree>
    <p:extLst>
      <p:ext uri="{BB962C8B-B14F-4D97-AF65-F5344CB8AC3E}">
        <p14:creationId xmlns:p14="http://schemas.microsoft.com/office/powerpoint/2010/main" val="218926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895</Words>
  <Application>Microsoft Office PowerPoint</Application>
  <PresentationFormat>宽屏</PresentationFormat>
  <Paragraphs>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Task 1  Floyd最短路径算法  floyd.cpp</vt:lpstr>
      <vt:lpstr>Task 2 逆序对的个数 inversion.cpp</vt:lpstr>
      <vt:lpstr>Task 3 最近公共祖先 nca.cpp</vt:lpstr>
      <vt:lpstr>Homework 生成树   costkmst.cpp    下学期的唯一一次作业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恺 金</cp:lastModifiedBy>
  <cp:revision>212</cp:revision>
  <dcterms:created xsi:type="dcterms:W3CDTF">2021-04-12T02:14:40Z</dcterms:created>
  <dcterms:modified xsi:type="dcterms:W3CDTF">2024-12-19T04:16:28Z</dcterms:modified>
</cp:coreProperties>
</file>