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1" r:id="rId3"/>
    <p:sldId id="473" r:id="rId4"/>
    <p:sldId id="259" r:id="rId5"/>
    <p:sldId id="475" r:id="rId6"/>
    <p:sldId id="476" r:id="rId7"/>
    <p:sldId id="317" r:id="rId8"/>
    <p:sldId id="381" r:id="rId9"/>
    <p:sldId id="345" r:id="rId10"/>
    <p:sldId id="382" r:id="rId11"/>
    <p:sldId id="383" r:id="rId12"/>
    <p:sldId id="349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2022/9/26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6</a:t>
            </a:r>
            <a:r>
              <a:rPr lang="zh-CN" altLang="en-US" dirty="0"/>
              <a:t>：归并排序</a:t>
            </a:r>
            <a:r>
              <a:rPr lang="en-US" altLang="zh-CN" dirty="0"/>
              <a:t>&amp;</a:t>
            </a:r>
            <a:br>
              <a:rPr lang="en-US" altLang="zh-CN" dirty="0"/>
            </a:br>
            <a:r>
              <a:rPr lang="zh-CN" altLang="en-US" dirty="0"/>
              <a:t>快速排序</a:t>
            </a:r>
            <a:r>
              <a:rPr lang="en-US" altLang="zh-CN" dirty="0"/>
              <a:t>&amp;DP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A5CD5-3751-4EB6-BF9B-DBE99C9C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4BF018-9698-47B0-AEB8-A3FA566F07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81252" y="2057401"/>
            <a:ext cx="7404653" cy="249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wavy" dirty="0">
                <a:solidFill>
                  <a:schemeClr val="accent1"/>
                </a:solidFill>
              </a:rPr>
              <a:t>观察</a:t>
            </a:r>
            <a:endParaRPr lang="en-US" altLang="zh-CN" sz="2400" u="wavy" dirty="0">
              <a:solidFill>
                <a:schemeClr val="accent1"/>
              </a:solidFill>
            </a:endParaRPr>
          </a:p>
          <a:p>
            <a:pPr lvl="1"/>
            <a:r>
              <a:rPr lang="en-US" altLang="zh-CN" sz="2200" u="wavy" dirty="0">
                <a:solidFill>
                  <a:schemeClr val="accent1"/>
                </a:solidFill>
              </a:rPr>
              <a:t>(1) </a:t>
            </a:r>
            <a:r>
              <a:rPr lang="zh-CN" altLang="en-US" sz="2200" u="wavy" dirty="0">
                <a:solidFill>
                  <a:schemeClr val="accent1"/>
                </a:solidFill>
              </a:rPr>
              <a:t>距离</a:t>
            </a:r>
            <a:r>
              <a:rPr lang="en-US" altLang="zh-CN" sz="2200" u="wavy" dirty="0">
                <a:solidFill>
                  <a:srgbClr val="FF0000"/>
                </a:solidFill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</a:rPr>
              <a:t>]</a:t>
            </a:r>
            <a:r>
              <a:rPr lang="zh-CN" altLang="en-US" sz="2200" u="wavy" dirty="0">
                <a:solidFill>
                  <a:schemeClr val="accent1"/>
                </a:solidFill>
              </a:rPr>
              <a:t> </a:t>
            </a:r>
            <a:r>
              <a:rPr lang="en-US" altLang="zh-CN" sz="2200" u="wavy" dirty="0">
                <a:solidFill>
                  <a:schemeClr val="accent1"/>
                </a:solidFill>
              </a:rPr>
              <a:t>&lt;</a:t>
            </a:r>
            <a:r>
              <a:rPr lang="el-GR" altLang="zh-CN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的蓝点的纵坐标在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].y</a:t>
            </a:r>
            <a:r>
              <a:rPr lang="en-US" altLang="zh-CN" sz="2200" u="wavy" dirty="0">
                <a:solidFill>
                  <a:srgbClr val="00B0F0"/>
                </a:solidFill>
              </a:rPr>
              <a:t>-</a:t>
            </a:r>
            <a:r>
              <a:rPr lang="el-GR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p[</a:t>
            </a:r>
            <a:r>
              <a:rPr lang="en-US" altLang="zh-CN" sz="2200" u="wavy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u="wavy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200" u="wavy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].y</a:t>
            </a:r>
            <a:r>
              <a:rPr lang="en-US" altLang="zh-CN" sz="2200" u="wavy" dirty="0">
                <a:solidFill>
                  <a:srgbClr val="00B0F0"/>
                </a:solidFill>
              </a:rPr>
              <a:t>+</a:t>
            </a:r>
            <a:r>
              <a:rPr lang="el-GR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200" u="wavy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u="wavy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内</a:t>
            </a:r>
            <a:endParaRPr lang="en-US" altLang="zh-CN" sz="2200" u="wav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即，这个蓝点要落在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下图所示的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紫色窗口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(window)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窗口内最多有</a:t>
            </a:r>
            <a:r>
              <a:rPr lang="en-US" altLang="zh-CN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个这种蓝点！</a:t>
            </a:r>
            <a:endParaRPr lang="en-US" altLang="zh-CN" sz="2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因为窗口的尺寸是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而蓝点间的距离至少为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zh-CN" alt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这说明我们要找的点对最多只有 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8a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906B387-4D6B-4C5A-BF43-E7A7F4D17260}"/>
              </a:ext>
            </a:extLst>
          </p:cNvPr>
          <p:cNvGrpSpPr/>
          <p:nvPr/>
        </p:nvGrpSpPr>
        <p:grpSpPr>
          <a:xfrm>
            <a:off x="2973943" y="4323795"/>
            <a:ext cx="2521902" cy="2004677"/>
            <a:chOff x="2538079" y="4057718"/>
            <a:chExt cx="2521902" cy="200467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E6F415-114B-4CE7-9C78-AD6C00CE1AA2}"/>
                </a:ext>
              </a:extLst>
            </p:cNvPr>
            <p:cNvSpPr/>
            <p:nvPr/>
          </p:nvSpPr>
          <p:spPr>
            <a:xfrm>
              <a:off x="3392031" y="4207187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8D0F58-A2CB-4AF0-AD6E-1A733C68BB9A}"/>
                </a:ext>
              </a:extLst>
            </p:cNvPr>
            <p:cNvSpPr/>
            <p:nvPr/>
          </p:nvSpPr>
          <p:spPr>
            <a:xfrm>
              <a:off x="3370051" y="566817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1443755-0C59-4E0C-AC1A-0AC06E82BA0C}"/>
                </a:ext>
              </a:extLst>
            </p:cNvPr>
            <p:cNvSpPr/>
            <p:nvPr/>
          </p:nvSpPr>
          <p:spPr>
            <a:xfrm>
              <a:off x="3200794" y="5165548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FC425C1-7B42-418C-BBB7-20A977496C91}"/>
                </a:ext>
              </a:extLst>
            </p:cNvPr>
            <p:cNvSpPr/>
            <p:nvPr/>
          </p:nvSpPr>
          <p:spPr>
            <a:xfrm>
              <a:off x="3664595" y="5279848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803637D-3B42-41F0-AA00-CD41D0006A5C}"/>
                </a:ext>
              </a:extLst>
            </p:cNvPr>
            <p:cNvSpPr/>
            <p:nvPr/>
          </p:nvSpPr>
          <p:spPr>
            <a:xfrm>
              <a:off x="3029347" y="465559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88BE3FC-F4E1-434B-9965-C0187B95C1D8}"/>
                </a:ext>
              </a:extLst>
            </p:cNvPr>
            <p:cNvSpPr/>
            <p:nvPr/>
          </p:nvSpPr>
          <p:spPr>
            <a:xfrm>
              <a:off x="3932758" y="4380829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4BE2F1E-089E-443E-AECA-D26C2E59B39C}"/>
                </a:ext>
              </a:extLst>
            </p:cNvPr>
            <p:cNvSpPr/>
            <p:nvPr/>
          </p:nvSpPr>
          <p:spPr>
            <a:xfrm>
              <a:off x="4038268" y="4910571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906487E-361D-461C-851A-B9C50480A801}"/>
                </a:ext>
              </a:extLst>
            </p:cNvPr>
            <p:cNvCxnSpPr>
              <a:cxnSpLocks/>
            </p:cNvCxnSpPr>
            <p:nvPr/>
          </p:nvCxnSpPr>
          <p:spPr>
            <a:xfrm>
              <a:off x="3594255" y="4084096"/>
              <a:ext cx="0" cy="197829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4CC1208-AFE6-45CF-852F-670DF77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3018357" y="4057718"/>
              <a:ext cx="0" cy="20046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49B325A-7E7F-4EE5-A0B5-096ED3D20230}"/>
                </a:ext>
              </a:extLst>
            </p:cNvPr>
            <p:cNvCxnSpPr>
              <a:cxnSpLocks/>
            </p:cNvCxnSpPr>
            <p:nvPr/>
          </p:nvCxnSpPr>
          <p:spPr>
            <a:xfrm>
              <a:off x="4214115" y="4079698"/>
              <a:ext cx="0" cy="19826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A746CA7-80C7-47BE-81C3-BD6FE728509D}"/>
                </a:ext>
              </a:extLst>
            </p:cNvPr>
            <p:cNvCxnSpPr/>
            <p:nvPr/>
          </p:nvCxnSpPr>
          <p:spPr>
            <a:xfrm>
              <a:off x="3029347" y="5231490"/>
              <a:ext cx="1184768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4C830B-54BA-4685-BC6E-E702B0E4EAAC}"/>
                </a:ext>
              </a:extLst>
            </p:cNvPr>
            <p:cNvCxnSpPr>
              <a:cxnSpLocks/>
            </p:cNvCxnSpPr>
            <p:nvPr/>
          </p:nvCxnSpPr>
          <p:spPr>
            <a:xfrm>
              <a:off x="3594255" y="4668781"/>
              <a:ext cx="6198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C6EAE5D-ADE3-45D1-8F6C-D1F66DC8424B}"/>
                </a:ext>
              </a:extLst>
            </p:cNvPr>
            <p:cNvSpPr/>
            <p:nvPr/>
          </p:nvSpPr>
          <p:spPr>
            <a:xfrm>
              <a:off x="4064643" y="5605165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C0E2556-38C0-4B05-9499-6A15D4B77B90}"/>
                </a:ext>
              </a:extLst>
            </p:cNvPr>
            <p:cNvCxnSpPr>
              <a:cxnSpLocks/>
            </p:cNvCxnSpPr>
            <p:nvPr/>
          </p:nvCxnSpPr>
          <p:spPr>
            <a:xfrm>
              <a:off x="3621731" y="5800059"/>
              <a:ext cx="592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4FDEE6-3C81-45A2-A189-03436FF6B4FE}"/>
                </a:ext>
              </a:extLst>
            </p:cNvPr>
            <p:cNvSpPr txBox="1"/>
            <p:nvPr/>
          </p:nvSpPr>
          <p:spPr>
            <a:xfrm>
              <a:off x="4177690" y="5007574"/>
              <a:ext cx="882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].y</a:t>
              </a:r>
              <a:endParaRPr lang="zh-Hans-HK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AC23C9-2184-42C8-915C-7EA912E7485F}"/>
                </a:ext>
              </a:extLst>
            </p:cNvPr>
            <p:cNvSpPr/>
            <p:nvPr/>
          </p:nvSpPr>
          <p:spPr>
            <a:xfrm>
              <a:off x="3594255" y="4655594"/>
              <a:ext cx="630844" cy="11444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21EB81D-DE08-40CD-B445-B113AAB024BC}"/>
                </a:ext>
              </a:extLst>
            </p:cNvPr>
            <p:cNvSpPr txBox="1"/>
            <p:nvPr/>
          </p:nvSpPr>
          <p:spPr>
            <a:xfrm>
              <a:off x="2538079" y="5060056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p[</a:t>
              </a:r>
              <a:r>
                <a:rPr lang="en-US" altLang="zh-CN" dirty="0" err="1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 err="1">
                  <a:solidFill>
                    <a:srgbClr val="FF0000"/>
                  </a:solidFill>
                </a:rPr>
                <a:t>u</a:t>
              </a:r>
              <a:r>
                <a:rPr lang="en-US" altLang="zh-CN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F4B063-1A80-40EB-A815-D140BB4B2173}"/>
                  </a:ext>
                </a:extLst>
              </p:cNvPr>
              <p:cNvSpPr txBox="1"/>
              <p:nvPr/>
            </p:nvSpPr>
            <p:spPr>
              <a:xfrm>
                <a:off x="5593591" y="4372585"/>
                <a:ext cx="4572000" cy="1972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为了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u,v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accent1"/>
                    </a:solidFill>
                  </a:rPr>
                  <a:t>，从上往下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扫描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红点，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/>
                    </a:solidFill>
                  </a:rPr>
                  <a:t>用“</a:t>
                </a:r>
                <a:r>
                  <a:rPr lang="zh-CN" altLang="en-US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队列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来维护窗口内的蓝点！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/>
                <a:r>
                  <a:rPr lang="en-US" altLang="zh-CN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复杂度仅仅为：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4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a+b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F4B063-1A80-40EB-A815-D140BB4B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91" y="4372585"/>
                <a:ext cx="4572000" cy="1972656"/>
              </a:xfrm>
              <a:prstGeom prst="rect">
                <a:avLst/>
              </a:prstGeom>
              <a:blipFill>
                <a:blip r:embed="rId2"/>
                <a:stretch>
                  <a:fillRect l="-2133" t="-2160" b="-617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DB50-7FD9-48D8-B3B0-C5A59F3E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C9FCE5-4D10-41F7-9A4F-BBA9DBC7B13A}"/>
              </a:ext>
            </a:extLst>
          </p:cNvPr>
          <p:cNvSpPr/>
          <p:nvPr/>
        </p:nvSpPr>
        <p:spPr>
          <a:xfrm>
            <a:off x="3251824" y="2115430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220E87-8556-42FD-B1A0-4DE7F6C78234}"/>
              </a:ext>
            </a:extLst>
          </p:cNvPr>
          <p:cNvSpPr/>
          <p:nvPr/>
        </p:nvSpPr>
        <p:spPr>
          <a:xfrm>
            <a:off x="3229844" y="357641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30017C-1C1F-4521-AC84-34CC351232F3}"/>
              </a:ext>
            </a:extLst>
          </p:cNvPr>
          <p:cNvSpPr/>
          <p:nvPr/>
        </p:nvSpPr>
        <p:spPr>
          <a:xfrm>
            <a:off x="3524388" y="3188091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2CC64DB-07FA-4E91-9486-EC6A7924D261}"/>
              </a:ext>
            </a:extLst>
          </p:cNvPr>
          <p:cNvSpPr/>
          <p:nvPr/>
        </p:nvSpPr>
        <p:spPr>
          <a:xfrm>
            <a:off x="2889140" y="256383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9FFE8A-6477-475B-BAA7-FEB007B3EAAF}"/>
              </a:ext>
            </a:extLst>
          </p:cNvPr>
          <p:cNvSpPr/>
          <p:nvPr/>
        </p:nvSpPr>
        <p:spPr>
          <a:xfrm>
            <a:off x="3792551" y="2289072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857370-EFC6-44D0-BBBA-346A27C79EA1}"/>
              </a:ext>
            </a:extLst>
          </p:cNvPr>
          <p:cNvSpPr/>
          <p:nvPr/>
        </p:nvSpPr>
        <p:spPr>
          <a:xfrm>
            <a:off x="3898061" y="281881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54A1E49-B44B-48D9-977B-FDFA7C354058}"/>
              </a:ext>
            </a:extLst>
          </p:cNvPr>
          <p:cNvCxnSpPr>
            <a:cxnSpLocks/>
          </p:cNvCxnSpPr>
          <p:nvPr/>
        </p:nvCxnSpPr>
        <p:spPr>
          <a:xfrm>
            <a:off x="3454047" y="1992339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96906F-F857-497A-9B04-F7DF9A3A1645}"/>
              </a:ext>
            </a:extLst>
          </p:cNvPr>
          <p:cNvCxnSpPr>
            <a:cxnSpLocks/>
          </p:cNvCxnSpPr>
          <p:nvPr/>
        </p:nvCxnSpPr>
        <p:spPr>
          <a:xfrm>
            <a:off x="2878149" y="1965961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3AB38B-D005-4043-8F00-1D034357C3A1}"/>
              </a:ext>
            </a:extLst>
          </p:cNvPr>
          <p:cNvCxnSpPr>
            <a:cxnSpLocks/>
          </p:cNvCxnSpPr>
          <p:nvPr/>
        </p:nvCxnSpPr>
        <p:spPr>
          <a:xfrm>
            <a:off x="4073907" y="1987941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60F2220-1188-4356-9440-34360AAC8BE8}"/>
              </a:ext>
            </a:extLst>
          </p:cNvPr>
          <p:cNvCxnSpPr/>
          <p:nvPr/>
        </p:nvCxnSpPr>
        <p:spPr>
          <a:xfrm>
            <a:off x="2878149" y="2170293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9686010-0A3F-4A04-AA93-423A872AE2B3}"/>
              </a:ext>
            </a:extLst>
          </p:cNvPr>
          <p:cNvSpPr/>
          <p:nvPr/>
        </p:nvSpPr>
        <p:spPr>
          <a:xfrm>
            <a:off x="3924436" y="3513408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0B87DB-1B6E-4E6E-A314-8C8963C4991E}"/>
              </a:ext>
            </a:extLst>
          </p:cNvPr>
          <p:cNvSpPr/>
          <p:nvPr/>
        </p:nvSpPr>
        <p:spPr>
          <a:xfrm>
            <a:off x="3454797" y="1599996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62CE24-D708-408F-B9F4-8C4DDE30DCEB}"/>
              </a:ext>
            </a:extLst>
          </p:cNvPr>
          <p:cNvSpPr txBox="1"/>
          <p:nvPr/>
        </p:nvSpPr>
        <p:spPr>
          <a:xfrm>
            <a:off x="2736382" y="1907554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E222F6A-78C8-4E99-BA90-9ED9ED586767}"/>
              </a:ext>
            </a:extLst>
          </p:cNvPr>
          <p:cNvSpPr/>
          <p:nvPr/>
        </p:nvSpPr>
        <p:spPr>
          <a:xfrm>
            <a:off x="3261624" y="212115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2E436EB-2063-456E-935A-E687F3C32C07}"/>
              </a:ext>
            </a:extLst>
          </p:cNvPr>
          <p:cNvSpPr/>
          <p:nvPr/>
        </p:nvSpPr>
        <p:spPr>
          <a:xfrm>
            <a:off x="3091126" y="3066964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E4E5672-EE32-4F22-AB30-BC1FD25E9BCB}"/>
              </a:ext>
            </a:extLst>
          </p:cNvPr>
          <p:cNvSpPr/>
          <p:nvPr/>
        </p:nvSpPr>
        <p:spPr>
          <a:xfrm>
            <a:off x="7273785" y="210420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9C3025A-3AAB-4E57-9974-2726675EF4FB}"/>
              </a:ext>
            </a:extLst>
          </p:cNvPr>
          <p:cNvSpPr/>
          <p:nvPr/>
        </p:nvSpPr>
        <p:spPr>
          <a:xfrm>
            <a:off x="7251805" y="356519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15AA1E69-FA7D-4CCF-BE0E-D71939B0F32A}"/>
              </a:ext>
            </a:extLst>
          </p:cNvPr>
          <p:cNvSpPr/>
          <p:nvPr/>
        </p:nvSpPr>
        <p:spPr>
          <a:xfrm>
            <a:off x="7546349" y="3176869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3D5C1DD1-7C24-4E94-8838-782DC1127244}"/>
              </a:ext>
            </a:extLst>
          </p:cNvPr>
          <p:cNvSpPr/>
          <p:nvPr/>
        </p:nvSpPr>
        <p:spPr>
          <a:xfrm>
            <a:off x="6911101" y="255261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346048C1-A834-40F3-B66E-EDA1B07C40A5}"/>
              </a:ext>
            </a:extLst>
          </p:cNvPr>
          <p:cNvSpPr/>
          <p:nvPr/>
        </p:nvSpPr>
        <p:spPr>
          <a:xfrm>
            <a:off x="7814512" y="2277850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4BD1D5B-4ECA-4CDF-BF20-55B0A44FF440}"/>
              </a:ext>
            </a:extLst>
          </p:cNvPr>
          <p:cNvSpPr/>
          <p:nvPr/>
        </p:nvSpPr>
        <p:spPr>
          <a:xfrm>
            <a:off x="7920022" y="2807592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27906F1-99EE-4987-A6A1-8C2D750522D2}"/>
              </a:ext>
            </a:extLst>
          </p:cNvPr>
          <p:cNvCxnSpPr>
            <a:cxnSpLocks/>
          </p:cNvCxnSpPr>
          <p:nvPr/>
        </p:nvCxnSpPr>
        <p:spPr>
          <a:xfrm>
            <a:off x="7476008" y="1981117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F0EC901-5CBA-4CDA-82BF-8E5B6F53BECA}"/>
              </a:ext>
            </a:extLst>
          </p:cNvPr>
          <p:cNvCxnSpPr>
            <a:cxnSpLocks/>
          </p:cNvCxnSpPr>
          <p:nvPr/>
        </p:nvCxnSpPr>
        <p:spPr>
          <a:xfrm>
            <a:off x="6900110" y="1954739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3268AE30-81A4-4FF9-9BAF-C209B07D3013}"/>
              </a:ext>
            </a:extLst>
          </p:cNvPr>
          <p:cNvCxnSpPr>
            <a:cxnSpLocks/>
          </p:cNvCxnSpPr>
          <p:nvPr/>
        </p:nvCxnSpPr>
        <p:spPr>
          <a:xfrm>
            <a:off x="8095868" y="1976719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F570A45-5234-46DE-BB66-A0C5D20715CA}"/>
              </a:ext>
            </a:extLst>
          </p:cNvPr>
          <p:cNvCxnSpPr/>
          <p:nvPr/>
        </p:nvCxnSpPr>
        <p:spPr>
          <a:xfrm>
            <a:off x="6901366" y="2624683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232EBFE0-F965-45CF-8B78-66EA037DBB12}"/>
              </a:ext>
            </a:extLst>
          </p:cNvPr>
          <p:cNvSpPr/>
          <p:nvPr/>
        </p:nvSpPr>
        <p:spPr>
          <a:xfrm>
            <a:off x="7946397" y="3502186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F99B6FD-E184-425C-8269-100EE09E63B9}"/>
              </a:ext>
            </a:extLst>
          </p:cNvPr>
          <p:cNvSpPr/>
          <p:nvPr/>
        </p:nvSpPr>
        <p:spPr>
          <a:xfrm>
            <a:off x="7478014" y="2054386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C0AFE65-E042-4FDE-8670-F19384F742DC}"/>
              </a:ext>
            </a:extLst>
          </p:cNvPr>
          <p:cNvSpPr txBox="1"/>
          <p:nvPr/>
        </p:nvSpPr>
        <p:spPr>
          <a:xfrm>
            <a:off x="6380745" y="2299534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AF74712-C532-4025-9B23-9ADA7FCC7B13}"/>
              </a:ext>
            </a:extLst>
          </p:cNvPr>
          <p:cNvSpPr/>
          <p:nvPr/>
        </p:nvSpPr>
        <p:spPr>
          <a:xfrm>
            <a:off x="7113087" y="3055742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A569ED0-0732-40DA-996C-BFBD5C8DE9B1}"/>
              </a:ext>
            </a:extLst>
          </p:cNvPr>
          <p:cNvSpPr/>
          <p:nvPr/>
        </p:nvSpPr>
        <p:spPr>
          <a:xfrm>
            <a:off x="3250568" y="4439702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E389C53-C708-4A71-9106-EB5AA498AE05}"/>
              </a:ext>
            </a:extLst>
          </p:cNvPr>
          <p:cNvSpPr/>
          <p:nvPr/>
        </p:nvSpPr>
        <p:spPr>
          <a:xfrm>
            <a:off x="3228588" y="5900689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C09F467-8410-482C-9E47-9B9978A9D980}"/>
              </a:ext>
            </a:extLst>
          </p:cNvPr>
          <p:cNvSpPr/>
          <p:nvPr/>
        </p:nvSpPr>
        <p:spPr>
          <a:xfrm>
            <a:off x="3523132" y="551236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84334ED-39A0-4EF5-9A4A-CBFD382E4AFF}"/>
              </a:ext>
            </a:extLst>
          </p:cNvPr>
          <p:cNvSpPr/>
          <p:nvPr/>
        </p:nvSpPr>
        <p:spPr>
          <a:xfrm>
            <a:off x="2887884" y="4888109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B3E27B59-ACB9-4FB7-8CBA-60803E954BF4}"/>
              </a:ext>
            </a:extLst>
          </p:cNvPr>
          <p:cNvSpPr/>
          <p:nvPr/>
        </p:nvSpPr>
        <p:spPr>
          <a:xfrm>
            <a:off x="3791295" y="461334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C2D2EA1A-1CE9-4E26-A656-9822347E2814}"/>
              </a:ext>
            </a:extLst>
          </p:cNvPr>
          <p:cNvSpPr/>
          <p:nvPr/>
        </p:nvSpPr>
        <p:spPr>
          <a:xfrm>
            <a:off x="3896805" y="5143086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163CA5D-8359-453D-9B48-D12A9925B5FC}"/>
              </a:ext>
            </a:extLst>
          </p:cNvPr>
          <p:cNvCxnSpPr>
            <a:cxnSpLocks/>
          </p:cNvCxnSpPr>
          <p:nvPr/>
        </p:nvCxnSpPr>
        <p:spPr>
          <a:xfrm>
            <a:off x="3452791" y="4316611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4BC4365-52B5-47D4-BC64-B35A50FA87F1}"/>
              </a:ext>
            </a:extLst>
          </p:cNvPr>
          <p:cNvCxnSpPr>
            <a:cxnSpLocks/>
          </p:cNvCxnSpPr>
          <p:nvPr/>
        </p:nvCxnSpPr>
        <p:spPr>
          <a:xfrm>
            <a:off x="2876893" y="4290233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DD7D99E-8F4C-4A18-80C6-3B228ABAFC39}"/>
              </a:ext>
            </a:extLst>
          </p:cNvPr>
          <p:cNvCxnSpPr>
            <a:cxnSpLocks/>
          </p:cNvCxnSpPr>
          <p:nvPr/>
        </p:nvCxnSpPr>
        <p:spPr>
          <a:xfrm>
            <a:off x="4072651" y="4312213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7B2990A-8724-4609-AC77-B5DA091B5270}"/>
              </a:ext>
            </a:extLst>
          </p:cNvPr>
          <p:cNvCxnSpPr/>
          <p:nvPr/>
        </p:nvCxnSpPr>
        <p:spPr>
          <a:xfrm>
            <a:off x="2878149" y="5458026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D5E9A935-338C-4BDB-899A-309AF4F71F40}"/>
              </a:ext>
            </a:extLst>
          </p:cNvPr>
          <p:cNvSpPr/>
          <p:nvPr/>
        </p:nvSpPr>
        <p:spPr>
          <a:xfrm>
            <a:off x="3923180" y="5837680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9EA1EB1-9C48-4966-85A1-3404B2F79A41}"/>
              </a:ext>
            </a:extLst>
          </p:cNvPr>
          <p:cNvSpPr/>
          <p:nvPr/>
        </p:nvSpPr>
        <p:spPr>
          <a:xfrm>
            <a:off x="3454797" y="4887729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03EE598-8E75-4FF1-A6B2-4168D3B13C9C}"/>
              </a:ext>
            </a:extLst>
          </p:cNvPr>
          <p:cNvSpPr txBox="1"/>
          <p:nvPr/>
        </p:nvSpPr>
        <p:spPr>
          <a:xfrm>
            <a:off x="2712084" y="5436360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79C26384-AFB3-4BA9-8389-B0FDCE9F7B50}"/>
              </a:ext>
            </a:extLst>
          </p:cNvPr>
          <p:cNvSpPr/>
          <p:nvPr/>
        </p:nvSpPr>
        <p:spPr>
          <a:xfrm>
            <a:off x="3089870" y="539123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8699BBD1-8037-417E-BFE0-347EB0D9F230}"/>
              </a:ext>
            </a:extLst>
          </p:cNvPr>
          <p:cNvSpPr/>
          <p:nvPr/>
        </p:nvSpPr>
        <p:spPr>
          <a:xfrm>
            <a:off x="6907032" y="255702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0754DEE-926C-4EC3-9A06-196A7B98F7A6}"/>
              </a:ext>
            </a:extLst>
          </p:cNvPr>
          <p:cNvSpPr/>
          <p:nvPr/>
        </p:nvSpPr>
        <p:spPr>
          <a:xfrm>
            <a:off x="3095151" y="5391235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A057CCB-2285-476C-B27F-082F529E17F2}"/>
              </a:ext>
            </a:extLst>
          </p:cNvPr>
          <p:cNvSpPr/>
          <p:nvPr/>
        </p:nvSpPr>
        <p:spPr>
          <a:xfrm>
            <a:off x="7273785" y="4439702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7CC08F28-AD87-4E9C-BB0F-1860C56BB343}"/>
              </a:ext>
            </a:extLst>
          </p:cNvPr>
          <p:cNvSpPr/>
          <p:nvPr/>
        </p:nvSpPr>
        <p:spPr>
          <a:xfrm>
            <a:off x="7251805" y="5900689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3D7B334-198B-4962-BAC0-1A6C763768BB}"/>
              </a:ext>
            </a:extLst>
          </p:cNvPr>
          <p:cNvSpPr/>
          <p:nvPr/>
        </p:nvSpPr>
        <p:spPr>
          <a:xfrm>
            <a:off x="7546349" y="5512363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B40F130B-8FB1-40C6-98E8-4BB0C163A51F}"/>
              </a:ext>
            </a:extLst>
          </p:cNvPr>
          <p:cNvSpPr/>
          <p:nvPr/>
        </p:nvSpPr>
        <p:spPr>
          <a:xfrm>
            <a:off x="6911101" y="4888109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74FC8CA1-C4EB-436C-B7EF-F13AB8EB3E30}"/>
              </a:ext>
            </a:extLst>
          </p:cNvPr>
          <p:cNvSpPr/>
          <p:nvPr/>
        </p:nvSpPr>
        <p:spPr>
          <a:xfrm>
            <a:off x="7814512" y="461334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D194C13-62ED-4D75-9C8B-55433542A6D3}"/>
              </a:ext>
            </a:extLst>
          </p:cNvPr>
          <p:cNvSpPr/>
          <p:nvPr/>
        </p:nvSpPr>
        <p:spPr>
          <a:xfrm>
            <a:off x="7920022" y="5143086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D9B0BC4D-5A10-4F9D-82A9-AD7A68709C4D}"/>
              </a:ext>
            </a:extLst>
          </p:cNvPr>
          <p:cNvCxnSpPr>
            <a:cxnSpLocks/>
          </p:cNvCxnSpPr>
          <p:nvPr/>
        </p:nvCxnSpPr>
        <p:spPr>
          <a:xfrm>
            <a:off x="7476008" y="4316611"/>
            <a:ext cx="0" cy="19782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C16FE5C-AE5C-40D3-8FEF-2CB975BA2A39}"/>
              </a:ext>
            </a:extLst>
          </p:cNvPr>
          <p:cNvCxnSpPr>
            <a:cxnSpLocks/>
          </p:cNvCxnSpPr>
          <p:nvPr/>
        </p:nvCxnSpPr>
        <p:spPr>
          <a:xfrm>
            <a:off x="6900110" y="4290233"/>
            <a:ext cx="0" cy="20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03D2F551-0291-455F-A502-D9A80BEC37FC}"/>
              </a:ext>
            </a:extLst>
          </p:cNvPr>
          <p:cNvCxnSpPr>
            <a:cxnSpLocks/>
          </p:cNvCxnSpPr>
          <p:nvPr/>
        </p:nvCxnSpPr>
        <p:spPr>
          <a:xfrm>
            <a:off x="8095868" y="4312213"/>
            <a:ext cx="0" cy="198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4860ADF-E5BE-4311-A411-524F4586BADA}"/>
              </a:ext>
            </a:extLst>
          </p:cNvPr>
          <p:cNvCxnSpPr/>
          <p:nvPr/>
        </p:nvCxnSpPr>
        <p:spPr>
          <a:xfrm>
            <a:off x="6901366" y="5967630"/>
            <a:ext cx="118476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C0EC55CB-4298-43D5-957A-E19E3C2E75C3}"/>
              </a:ext>
            </a:extLst>
          </p:cNvPr>
          <p:cNvSpPr/>
          <p:nvPr/>
        </p:nvSpPr>
        <p:spPr>
          <a:xfrm>
            <a:off x="7946397" y="5837680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87C25EF-F46B-411A-A248-56CD7EDAAAC5}"/>
              </a:ext>
            </a:extLst>
          </p:cNvPr>
          <p:cNvSpPr/>
          <p:nvPr/>
        </p:nvSpPr>
        <p:spPr>
          <a:xfrm>
            <a:off x="7478014" y="5397333"/>
            <a:ext cx="630844" cy="114446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412ACD4-CCF4-4817-8846-C73A55D8C254}"/>
              </a:ext>
            </a:extLst>
          </p:cNvPr>
          <p:cNvSpPr txBox="1"/>
          <p:nvPr/>
        </p:nvSpPr>
        <p:spPr>
          <a:xfrm>
            <a:off x="6766032" y="5906613"/>
            <a:ext cx="635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</a:rPr>
              <a:t>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10AC496B-F0AE-49C6-9514-48610E22AE83}"/>
              </a:ext>
            </a:extLst>
          </p:cNvPr>
          <p:cNvSpPr/>
          <p:nvPr/>
        </p:nvSpPr>
        <p:spPr>
          <a:xfrm>
            <a:off x="7113087" y="539123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96214B0-16B1-4BF6-ACDF-155D759603FE}"/>
              </a:ext>
            </a:extLst>
          </p:cNvPr>
          <p:cNvSpPr/>
          <p:nvPr/>
        </p:nvSpPr>
        <p:spPr>
          <a:xfrm>
            <a:off x="7248305" y="590030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>
              <a:solidFill>
                <a:srgbClr val="FF0000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85C6BAE-A890-4E86-9B65-4D93CEA09D40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3374194" y="2233727"/>
            <a:ext cx="483042" cy="11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0CD5101B-DD50-4F2D-B81A-D76F6857AF8F}"/>
              </a:ext>
            </a:extLst>
          </p:cNvPr>
          <p:cNvCxnSpPr>
            <a:cxnSpLocks/>
            <a:stCxn id="108" idx="6"/>
          </p:cNvCxnSpPr>
          <p:nvPr/>
        </p:nvCxnSpPr>
        <p:spPr>
          <a:xfrm flipV="1">
            <a:off x="7038917" y="2343685"/>
            <a:ext cx="848855" cy="279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37C3DA0-A561-42FD-A72A-7E60FECDB9E0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7019603" y="2669592"/>
            <a:ext cx="966361" cy="19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340309A-9A8E-4303-B302-D28A2EED5AA1}"/>
              </a:ext>
            </a:extLst>
          </p:cNvPr>
          <p:cNvCxnSpPr>
            <a:cxnSpLocks/>
          </p:cNvCxnSpPr>
          <p:nvPr/>
        </p:nvCxnSpPr>
        <p:spPr>
          <a:xfrm flipV="1">
            <a:off x="3171292" y="5214736"/>
            <a:ext cx="791454" cy="24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ED624A-4332-40DC-8AB8-D26B1980E36E}"/>
              </a:ext>
            </a:extLst>
          </p:cNvPr>
          <p:cNvCxnSpPr>
            <a:cxnSpLocks/>
            <a:stCxn id="110" idx="6"/>
          </p:cNvCxnSpPr>
          <p:nvPr/>
        </p:nvCxnSpPr>
        <p:spPr>
          <a:xfrm>
            <a:off x="3227036" y="5457178"/>
            <a:ext cx="350141" cy="111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03DA10EF-FF58-4346-976E-1E099904F300}"/>
              </a:ext>
            </a:extLst>
          </p:cNvPr>
          <p:cNvCxnSpPr>
            <a:cxnSpLocks/>
            <a:stCxn id="110" idx="5"/>
          </p:cNvCxnSpPr>
          <p:nvPr/>
        </p:nvCxnSpPr>
        <p:spPr>
          <a:xfrm>
            <a:off x="3207722" y="5503806"/>
            <a:ext cx="755025" cy="387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A942FF68-8D73-4135-B692-5E4D08E59DEE}"/>
              </a:ext>
            </a:extLst>
          </p:cNvPr>
          <p:cNvCxnSpPr>
            <a:cxnSpLocks/>
          </p:cNvCxnSpPr>
          <p:nvPr/>
        </p:nvCxnSpPr>
        <p:spPr>
          <a:xfrm flipV="1">
            <a:off x="7357870" y="5605081"/>
            <a:ext cx="254421" cy="33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3F9187C-5B1B-4C3D-8271-4A9B05D70BE7}"/>
              </a:ext>
            </a:extLst>
          </p:cNvPr>
          <p:cNvCxnSpPr>
            <a:cxnSpLocks/>
            <a:stCxn id="125" idx="6"/>
          </p:cNvCxnSpPr>
          <p:nvPr/>
        </p:nvCxnSpPr>
        <p:spPr>
          <a:xfrm flipV="1">
            <a:off x="7380190" y="5911529"/>
            <a:ext cx="632149" cy="54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62AABD2-52E8-4865-A6C7-0962D65E3BAA}"/>
              </a:ext>
            </a:extLst>
          </p:cNvPr>
          <p:cNvSpPr txBox="1"/>
          <p:nvPr/>
        </p:nvSpPr>
        <p:spPr>
          <a:xfrm>
            <a:off x="4213964" y="2187072"/>
            <a:ext cx="159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1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725D48D-3DE8-470B-874F-8D6C97DE3847}"/>
              </a:ext>
            </a:extLst>
          </p:cNvPr>
          <p:cNvSpPr txBox="1"/>
          <p:nvPr/>
        </p:nvSpPr>
        <p:spPr>
          <a:xfrm>
            <a:off x="8258331" y="2655036"/>
            <a:ext cx="142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2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D727789-D59E-42C2-9CB9-703DA9DC182D}"/>
              </a:ext>
            </a:extLst>
          </p:cNvPr>
          <p:cNvSpPr txBox="1"/>
          <p:nvPr/>
        </p:nvSpPr>
        <p:spPr>
          <a:xfrm>
            <a:off x="8303039" y="5206568"/>
            <a:ext cx="142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2</a:t>
            </a:r>
            <a:r>
              <a:rPr lang="en-US" altLang="zh-Hans-HK" dirty="0"/>
              <a:t>] </a:t>
            </a:r>
            <a:r>
              <a:rPr lang="zh-CN" altLang="en-US" dirty="0"/>
              <a:t>退出</a:t>
            </a:r>
            <a:endParaRPr lang="zh-Hans-HK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A5C8E8C-A52D-417B-9DCC-A4616E471F6A}"/>
              </a:ext>
            </a:extLst>
          </p:cNvPr>
          <p:cNvSpPr txBox="1"/>
          <p:nvPr/>
        </p:nvSpPr>
        <p:spPr>
          <a:xfrm>
            <a:off x="4396551" y="4887729"/>
            <a:ext cx="1423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p[j</a:t>
            </a:r>
            <a:r>
              <a:rPr lang="en-US" altLang="zh-Hans-HK" baseline="-25000" dirty="0"/>
              <a:t>3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en-US" altLang="zh-CN" dirty="0"/>
          </a:p>
          <a:p>
            <a:r>
              <a:rPr lang="en-US" altLang="zh-Hans-HK" dirty="0"/>
              <a:t>p[j</a:t>
            </a:r>
            <a:r>
              <a:rPr lang="en-US" altLang="zh-Hans-HK" baseline="-25000" dirty="0"/>
              <a:t>1</a:t>
            </a:r>
            <a:r>
              <a:rPr lang="en-US" altLang="zh-Hans-HK" dirty="0"/>
              <a:t>] </a:t>
            </a:r>
            <a:r>
              <a:rPr lang="zh-CN" altLang="en-US" dirty="0"/>
              <a:t>退出</a:t>
            </a:r>
            <a:endParaRPr lang="en-US" altLang="zh-CN" dirty="0"/>
          </a:p>
          <a:p>
            <a:r>
              <a:rPr lang="en-US" altLang="zh-Hans-HK" dirty="0"/>
              <a:t>p[j</a:t>
            </a:r>
            <a:r>
              <a:rPr lang="en-US" altLang="zh-Hans-HK" baseline="-25000" dirty="0"/>
              <a:t>4</a:t>
            </a:r>
            <a:r>
              <a:rPr lang="en-US" altLang="zh-Hans-HK" dirty="0"/>
              <a:t>] </a:t>
            </a:r>
            <a:r>
              <a:rPr lang="zh-CN" altLang="en-US" dirty="0"/>
              <a:t>进入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4518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79C61-DB5B-4F7A-A279-CE38FA5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***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25297-767E-4476-A6E2-42DC36C7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2057400"/>
            <a:ext cx="7404653" cy="3877056"/>
          </a:xfrm>
        </p:spPr>
        <p:txBody>
          <a:bodyPr>
            <a:normAutofit/>
          </a:bodyPr>
          <a:lstStyle/>
          <a:p>
            <a:r>
              <a:rPr lang="zh-CN" altLang="en-US" dirty="0"/>
              <a:t>给定两个多项式</a:t>
            </a:r>
            <a:br>
              <a:rPr lang="en-US" altLang="zh-CN" dirty="0"/>
            </a:br>
            <a:r>
              <a:rPr lang="en-US" altLang="zh-CN" dirty="0">
                <a:solidFill>
                  <a:srgbClr val="00B050"/>
                </a:solidFill>
              </a:rPr>
              <a:t>  f(x)=a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en-US" altLang="zh-CN" dirty="0">
                <a:solidFill>
                  <a:srgbClr val="00B050"/>
                </a:solidFill>
              </a:rPr>
              <a:t>+a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x+…+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dirty="0" err="1">
                <a:solidFill>
                  <a:srgbClr val="00B050"/>
                </a:solidFill>
              </a:rPr>
              <a:t>x</a:t>
            </a:r>
            <a:r>
              <a:rPr lang="en-US" altLang="zh-CN" baseline="30000" dirty="0" err="1">
                <a:solidFill>
                  <a:srgbClr val="00B050"/>
                </a:solidFill>
              </a:rPr>
              <a:t>n</a:t>
            </a:r>
            <a:br>
              <a:rPr lang="en-US" altLang="zh-CN" baseline="30000" dirty="0">
                <a:solidFill>
                  <a:srgbClr val="00B050"/>
                </a:solidFill>
              </a:rPr>
            </a:br>
            <a:r>
              <a:rPr lang="zh-CN" altLang="en-US" baseline="30000" dirty="0">
                <a:solidFill>
                  <a:srgbClr val="00B050"/>
                </a:solidFill>
              </a:rPr>
              <a:t>  </a:t>
            </a:r>
            <a:r>
              <a:rPr lang="en-US" altLang="zh-CN" dirty="0">
                <a:solidFill>
                  <a:srgbClr val="00B050"/>
                </a:solidFill>
              </a:rPr>
              <a:t>g(x)=b</a:t>
            </a:r>
            <a:r>
              <a:rPr lang="en-US" altLang="zh-CN" baseline="-25000" dirty="0">
                <a:solidFill>
                  <a:srgbClr val="00B050"/>
                </a:solidFill>
              </a:rPr>
              <a:t>0</a:t>
            </a:r>
            <a:r>
              <a:rPr lang="en-US" altLang="zh-CN" dirty="0">
                <a:solidFill>
                  <a:srgbClr val="00B050"/>
                </a:solidFill>
              </a:rPr>
              <a:t>+b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x+…+</a:t>
            </a:r>
            <a:r>
              <a:rPr lang="en-US" altLang="zh-CN" dirty="0" err="1">
                <a:solidFill>
                  <a:srgbClr val="00B050"/>
                </a:solidFill>
              </a:rPr>
              <a:t>b</a:t>
            </a:r>
            <a:r>
              <a:rPr lang="en-US" altLang="zh-CN" baseline="-25000" dirty="0" err="1">
                <a:solidFill>
                  <a:srgbClr val="00B050"/>
                </a:solidFill>
              </a:rPr>
              <a:t>n</a:t>
            </a:r>
            <a:r>
              <a:rPr lang="en-US" altLang="zh-CN" dirty="0" err="1">
                <a:solidFill>
                  <a:srgbClr val="00B050"/>
                </a:solidFill>
              </a:rPr>
              <a:t>x</a:t>
            </a:r>
            <a:r>
              <a:rPr lang="en-US" altLang="zh-CN" baseline="30000" dirty="0" err="1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/>
              <a:t>需要计算它们两个的乘积。</a:t>
            </a:r>
            <a:endParaRPr lang="en-US" altLang="zh-CN" dirty="0"/>
          </a:p>
          <a:p>
            <a:r>
              <a:rPr lang="zh-CN" altLang="en-US" dirty="0"/>
              <a:t>用高中所学，我们知道这可以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解决。</a:t>
            </a:r>
            <a:endParaRPr lang="en-US" altLang="zh-CN" dirty="0"/>
          </a:p>
          <a:p>
            <a:r>
              <a:rPr lang="zh-CN" altLang="en-US" dirty="0">
                <a:solidFill>
                  <a:srgbClr val="00B0F0"/>
                </a:solidFill>
              </a:rPr>
              <a:t>以后会学到</a:t>
            </a:r>
            <a:r>
              <a:rPr lang="en-US" altLang="zh-Hans-HK" dirty="0">
                <a:solidFill>
                  <a:srgbClr val="00B0F0"/>
                </a:solidFill>
              </a:rPr>
              <a:t>Fast Fourier Transform  (FFT)</a:t>
            </a:r>
          </a:p>
          <a:p>
            <a:pPr lvl="1"/>
            <a:r>
              <a:rPr lang="zh-CN" altLang="en-US" sz="2600" dirty="0"/>
              <a:t>时间复杂度为</a:t>
            </a:r>
            <a:r>
              <a:rPr lang="en-US" altLang="zh-CN" sz="2600" dirty="0"/>
              <a:t>O(n log</a:t>
            </a:r>
            <a:r>
              <a:rPr lang="en-US" altLang="zh-CN" sz="2600" baseline="30000" dirty="0"/>
              <a:t>2</a:t>
            </a:r>
            <a:r>
              <a:rPr lang="en-US" altLang="zh-CN" sz="2600" dirty="0"/>
              <a:t>n)</a:t>
            </a:r>
          </a:p>
          <a:p>
            <a:pPr lvl="1"/>
            <a:r>
              <a:rPr lang="zh-CN" altLang="en-US" sz="2600" dirty="0"/>
              <a:t>算法核心用到</a:t>
            </a:r>
            <a:r>
              <a:rPr lang="zh-CN" altLang="en-US" sz="2600" b="1" dirty="0"/>
              <a:t>分治。（点值、插值过程）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8609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归并排序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mergesort.cpp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1&lt;=n&lt;=10</a:t>
            </a:r>
            <a:r>
              <a:rPr lang="en-US" altLang="zh-CN" baseline="30000" dirty="0"/>
              <a:t>6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（范围在 </a:t>
            </a:r>
            <a:r>
              <a:rPr lang="en-US" altLang="zh-CN" dirty="0"/>
              <a:t>[-10</a:t>
            </a:r>
            <a:r>
              <a:rPr lang="en-US" altLang="zh-CN" baseline="30000" dirty="0"/>
              <a:t>9</a:t>
            </a:r>
            <a:r>
              <a:rPr lang="en-US" altLang="zh-CN" dirty="0"/>
              <a:t>,10</a:t>
            </a:r>
            <a:r>
              <a:rPr lang="en-US" altLang="zh-CN" baseline="30000" dirty="0"/>
              <a:t>9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一行用空格分开的</a:t>
            </a:r>
            <a:r>
              <a:rPr lang="en-US" altLang="zh-CN" dirty="0"/>
              <a:t>n</a:t>
            </a:r>
            <a:r>
              <a:rPr lang="zh-CN" altLang="en-US" dirty="0"/>
              <a:t>个数，表示输入的</a:t>
            </a:r>
            <a:r>
              <a:rPr lang="en-US" altLang="zh-CN" dirty="0"/>
              <a:t>n</a:t>
            </a:r>
            <a:r>
              <a:rPr lang="zh-CN" altLang="en-US" dirty="0"/>
              <a:t>个数按从小到大顺序排列的结果。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3 1 2 4 6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1 2 3 4 6</a:t>
            </a: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快速排序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7030A0"/>
                </a:solidFill>
              </a:rPr>
              <a:t>qsort.cpp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1&lt;=n&lt;=10</a:t>
            </a:r>
            <a:r>
              <a:rPr lang="en-US" altLang="zh-CN" baseline="30000" dirty="0"/>
              <a:t>6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（范围在 </a:t>
            </a:r>
            <a:r>
              <a:rPr lang="en-US" altLang="zh-CN" dirty="0"/>
              <a:t>[-10</a:t>
            </a:r>
            <a:r>
              <a:rPr lang="en-US" altLang="zh-CN" baseline="30000" dirty="0"/>
              <a:t>9</a:t>
            </a:r>
            <a:r>
              <a:rPr lang="en-US" altLang="zh-CN" dirty="0"/>
              <a:t>,10</a:t>
            </a:r>
            <a:r>
              <a:rPr lang="en-US" altLang="zh-CN" baseline="30000" dirty="0"/>
              <a:t>9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一行用空格分开的</a:t>
            </a:r>
            <a:r>
              <a:rPr lang="en-US" altLang="zh-CN" dirty="0"/>
              <a:t>n</a:t>
            </a:r>
            <a:r>
              <a:rPr lang="zh-CN" altLang="en-US" dirty="0"/>
              <a:t>个数，表示输入的</a:t>
            </a:r>
            <a:r>
              <a:rPr lang="en-US" altLang="zh-CN" dirty="0"/>
              <a:t>n</a:t>
            </a:r>
            <a:r>
              <a:rPr lang="zh-CN" altLang="en-US" dirty="0"/>
              <a:t>个数按从小到大顺序排列的结果。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3 1 2 4 6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1 2 3 4 6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0AEBD11-D790-489A-83B5-A63E9F86A276}"/>
              </a:ext>
            </a:extLst>
          </p:cNvPr>
          <p:cNvSpPr txBox="1">
            <a:spLocks/>
          </p:cNvSpPr>
          <p:nvPr/>
        </p:nvSpPr>
        <p:spPr>
          <a:xfrm>
            <a:off x="4945185" y="4486763"/>
            <a:ext cx="627770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推荐用</a:t>
            </a:r>
            <a:r>
              <a:rPr lang="en-US" altLang="zh-CN" sz="1800"/>
              <a:t>randomized-qsort</a:t>
            </a:r>
            <a:r>
              <a:rPr lang="zh-CN" altLang="en-US" sz="1800"/>
              <a:t>而不要用</a:t>
            </a:r>
            <a:r>
              <a:rPr lang="en-US" altLang="zh-CN" sz="1800"/>
              <a:t>qsort</a:t>
            </a:r>
            <a:endParaRPr lang="en-US" altLang="zh-Hans-HK" sz="1800"/>
          </a:p>
          <a:p>
            <a:r>
              <a:rPr lang="zh-CN" altLang="en-US" sz="1800"/>
              <a:t>测试数据中有</a:t>
            </a:r>
            <a:r>
              <a:rPr lang="en-US" altLang="zh-CN" sz="1800"/>
              <a:t>2</a:t>
            </a:r>
            <a:r>
              <a:rPr lang="zh-CN" altLang="en-US" sz="1800"/>
              <a:t>个数据让</a:t>
            </a:r>
            <a:r>
              <a:rPr lang="en-US" altLang="zh-CN" sz="1800"/>
              <a:t>qsort</a:t>
            </a:r>
            <a:r>
              <a:rPr lang="zh-CN" altLang="en-US" sz="1800"/>
              <a:t>的复杂度达到</a:t>
            </a:r>
            <a:r>
              <a:rPr lang="en-US" altLang="zh-CN" sz="1800"/>
              <a:t>O(n</a:t>
            </a:r>
            <a:r>
              <a:rPr lang="en-US" altLang="zh-CN" sz="1800" baseline="30000"/>
              <a:t>2</a:t>
            </a:r>
            <a:r>
              <a:rPr lang="en-US" altLang="zh-CN" sz="1800"/>
              <a:t>).</a:t>
            </a:r>
          </a:p>
          <a:p>
            <a:r>
              <a:rPr lang="zh-CN" altLang="en-US" sz="1800"/>
              <a:t>如果你不用</a:t>
            </a:r>
            <a:r>
              <a:rPr lang="en-US" altLang="zh-CN" sz="1800"/>
              <a:t>randomized-qsort</a:t>
            </a:r>
            <a:r>
              <a:rPr lang="zh-CN" altLang="en-US" sz="1800"/>
              <a:t>，第二题只能拿到</a:t>
            </a:r>
            <a:r>
              <a:rPr lang="en-US" altLang="zh-CN" sz="1800"/>
              <a:t>80</a:t>
            </a:r>
            <a:r>
              <a:rPr lang="zh-CN" altLang="en-US" sz="1800"/>
              <a:t>分最多。</a:t>
            </a:r>
            <a:endParaRPr lang="zh-Hans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</a:t>
            </a:r>
            <a:r>
              <a:rPr lang="zh-CN" altLang="en-US" dirty="0"/>
              <a:t>矩阵乘法</a:t>
            </a:r>
            <a:r>
              <a:rPr lang="en-US" altLang="zh-CN" dirty="0"/>
              <a:t>	(</a:t>
            </a:r>
            <a:r>
              <a:rPr lang="en-US" altLang="zh-CN" dirty="0">
                <a:solidFill>
                  <a:srgbClr val="7030A0"/>
                </a:solidFill>
              </a:rPr>
              <a:t>multiply.cpp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31777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问题描述：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的尺寸为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d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输出格式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*…*A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至少需要多少次运算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（尺寸为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m*n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的两个矩阵相乘需要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m*n*p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的运算量。）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32330" y="1825625"/>
            <a:ext cx="5131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数据范围：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n&lt;=400.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1&lt;= 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100.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输入样例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3 4 5 3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输出样例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E91A3-252B-40EB-83F9-A7332662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  </a:t>
            </a:r>
            <a:r>
              <a:rPr lang="zh-CN" altLang="en-US" dirty="0"/>
              <a:t>本题无数据，自己练习用。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677BC-1128-43CB-B74A-10440F2D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Given an integer N &lt;=1000, </a:t>
            </a:r>
            <a:br>
              <a:rPr lang="en-US" altLang="zh-CN" dirty="0"/>
            </a:br>
            <a:r>
              <a:rPr lang="en-US" altLang="zh-CN" dirty="0"/>
              <a:t>   print all numbers up to N in Lexicographical order. </a:t>
            </a:r>
          </a:p>
          <a:p>
            <a:r>
              <a:rPr lang="en-US" altLang="zh-CN" dirty="0"/>
              <a:t>Examples: </a:t>
            </a:r>
          </a:p>
          <a:p>
            <a:r>
              <a:rPr lang="en-US" altLang="zh-CN" dirty="0"/>
              <a:t>Input: </a:t>
            </a:r>
          </a:p>
          <a:p>
            <a:pPr lvl="1"/>
            <a:r>
              <a:rPr lang="en-US" altLang="zh-CN" dirty="0"/>
              <a:t>15. 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15</a:t>
            </a:r>
          </a:p>
          <a:p>
            <a:pPr lvl="1"/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22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C1CFF-4C6D-4A56-9E0F-6BC2476D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以下为阅读内容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20E7C-CAB5-4DE6-AE40-EA6D6016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感兴趣的同学自己阅读。</a:t>
            </a:r>
          </a:p>
        </p:txBody>
      </p:sp>
    </p:spTree>
    <p:extLst>
      <p:ext uri="{BB962C8B-B14F-4D97-AF65-F5344CB8AC3E}">
        <p14:creationId xmlns:p14="http://schemas.microsoft.com/office/powerpoint/2010/main" val="285090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**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2057400"/>
            <a:ext cx="7335773" cy="1472184"/>
          </a:xfrm>
        </p:spPr>
        <p:txBody>
          <a:bodyPr>
            <a:normAutofit fontScale="92500"/>
          </a:bodyPr>
          <a:lstStyle/>
          <a:p>
            <a:r>
              <a:rPr lang="zh-CN" altLang="en-US" sz="3300" dirty="0">
                <a:solidFill>
                  <a:srgbClr val="00B050"/>
                </a:solidFill>
              </a:rPr>
              <a:t>最近点对</a:t>
            </a:r>
            <a:endParaRPr lang="en-US" altLang="zh-CN" sz="3300" dirty="0"/>
          </a:p>
          <a:p>
            <a:pPr lvl="1"/>
            <a:r>
              <a:rPr lang="zh-CN" altLang="en-US" sz="2800" dirty="0"/>
              <a:t>假设平面上有</a:t>
            </a:r>
            <a:r>
              <a:rPr lang="en-US" altLang="zh-CN" sz="2800" dirty="0">
                <a:solidFill>
                  <a:srgbClr val="92D050"/>
                </a:solidFill>
              </a:rPr>
              <a:t>n</a:t>
            </a:r>
            <a:r>
              <a:rPr lang="zh-CN" altLang="en-US" sz="2800" dirty="0"/>
              <a:t>个点</a:t>
            </a:r>
            <a:r>
              <a:rPr lang="en-US" altLang="zh-CN" sz="2800" dirty="0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,…,</a:t>
            </a:r>
            <a:r>
              <a:rPr lang="en-US" altLang="zh-CN" sz="2800" dirty="0" err="1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800" dirty="0"/>
              <a:t>。要找到距离最近的一对点，即，寻找</a:t>
            </a:r>
            <a:r>
              <a:rPr lang="en-US" altLang="zh-CN" sz="2800" dirty="0" err="1">
                <a:solidFill>
                  <a:srgbClr val="92D050"/>
                </a:solidFill>
              </a:rPr>
              <a:t>i,j</a:t>
            </a:r>
            <a:r>
              <a:rPr lang="zh-CN" altLang="en-US" sz="2800" dirty="0"/>
              <a:t>使得</a:t>
            </a:r>
            <a:r>
              <a:rPr lang="en-US" altLang="zh-CN" sz="2800" dirty="0">
                <a:solidFill>
                  <a:srgbClr val="92D050"/>
                </a:solidFill>
              </a:rPr>
              <a:t>|p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, </a:t>
            </a:r>
            <a:r>
              <a:rPr lang="en-US" altLang="zh-CN" sz="2800" dirty="0" err="1">
                <a:solidFill>
                  <a:srgbClr val="92D050"/>
                </a:solidFill>
              </a:rPr>
              <a:t>p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j</a:t>
            </a:r>
            <a:r>
              <a:rPr lang="en-US" altLang="zh-CN" sz="2800" dirty="0">
                <a:solidFill>
                  <a:srgbClr val="92D050"/>
                </a:solidFill>
              </a:rPr>
              <a:t>|</a:t>
            </a:r>
            <a:r>
              <a:rPr lang="zh-CN" altLang="en-US" sz="2800" dirty="0"/>
              <a:t>最小。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A9578A-F055-49A3-84BE-0F88ABD95438}"/>
              </a:ext>
            </a:extLst>
          </p:cNvPr>
          <p:cNvSpPr/>
          <p:nvPr/>
        </p:nvSpPr>
        <p:spPr>
          <a:xfrm>
            <a:off x="4611381" y="4017276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A5CEE2-8D3D-44E3-A02E-C73144628DAE}"/>
              </a:ext>
            </a:extLst>
          </p:cNvPr>
          <p:cNvSpPr/>
          <p:nvPr/>
        </p:nvSpPr>
        <p:spPr>
          <a:xfrm>
            <a:off x="4589401" y="5504639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95CE7AE-DDC8-488A-957B-A1EAFEC746FF}"/>
              </a:ext>
            </a:extLst>
          </p:cNvPr>
          <p:cNvSpPr/>
          <p:nvPr/>
        </p:nvSpPr>
        <p:spPr>
          <a:xfrm>
            <a:off x="4420144" y="4975637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D95C7D-3C37-4338-89A8-229410227731}"/>
              </a:ext>
            </a:extLst>
          </p:cNvPr>
          <p:cNvSpPr/>
          <p:nvPr/>
        </p:nvSpPr>
        <p:spPr>
          <a:xfrm>
            <a:off x="4248697" y="4465683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3BB61CF-5C3C-4D6E-86E0-2232D3CAB855}"/>
              </a:ext>
            </a:extLst>
          </p:cNvPr>
          <p:cNvSpPr/>
          <p:nvPr/>
        </p:nvSpPr>
        <p:spPr>
          <a:xfrm>
            <a:off x="4872949" y="5107522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253F33F-9A30-4118-805B-16416F452962}"/>
              </a:ext>
            </a:extLst>
          </p:cNvPr>
          <p:cNvSpPr/>
          <p:nvPr/>
        </p:nvSpPr>
        <p:spPr>
          <a:xfrm>
            <a:off x="5156509" y="4206249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8F62DEF-EDCA-453F-B045-00FD21B99E56}"/>
              </a:ext>
            </a:extLst>
          </p:cNvPr>
          <p:cNvSpPr/>
          <p:nvPr/>
        </p:nvSpPr>
        <p:spPr>
          <a:xfrm>
            <a:off x="5255408" y="4725050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DA245B7-9E08-4C68-BE59-29CEE574F72A}"/>
              </a:ext>
            </a:extLst>
          </p:cNvPr>
          <p:cNvSpPr/>
          <p:nvPr/>
        </p:nvSpPr>
        <p:spPr>
          <a:xfrm>
            <a:off x="5272997" y="5432839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F805DB5-A87E-44DE-A094-8FF49D1B512D}"/>
              </a:ext>
            </a:extLst>
          </p:cNvPr>
          <p:cNvSpPr/>
          <p:nvPr/>
        </p:nvSpPr>
        <p:spPr>
          <a:xfrm>
            <a:off x="3752388" y="4790992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85100E2-59ED-497F-9F3C-54802FC7E953}"/>
              </a:ext>
            </a:extLst>
          </p:cNvPr>
          <p:cNvSpPr/>
          <p:nvPr/>
        </p:nvSpPr>
        <p:spPr>
          <a:xfrm>
            <a:off x="5794904" y="4465682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7A3473A-6BEB-44B4-89FB-9B9E7DCE1A21}"/>
              </a:ext>
            </a:extLst>
          </p:cNvPr>
          <p:cNvSpPr/>
          <p:nvPr/>
        </p:nvSpPr>
        <p:spPr>
          <a:xfrm>
            <a:off x="5956593" y="5309633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9B9B2E6-9EBB-4178-A4E9-E6D34E97C68F}"/>
              </a:ext>
            </a:extLst>
          </p:cNvPr>
          <p:cNvSpPr/>
          <p:nvPr/>
        </p:nvSpPr>
        <p:spPr>
          <a:xfrm>
            <a:off x="4433206" y="4984781"/>
            <a:ext cx="131885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D84EED6-F6F9-4C1A-8EB5-F2567463EA84}"/>
              </a:ext>
            </a:extLst>
          </p:cNvPr>
          <p:cNvSpPr/>
          <p:nvPr/>
        </p:nvSpPr>
        <p:spPr>
          <a:xfrm>
            <a:off x="4876867" y="5116666"/>
            <a:ext cx="131885" cy="13188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BE42DF-3EDF-4CE6-9F08-059D6406C335}"/>
              </a:ext>
            </a:extLst>
          </p:cNvPr>
          <p:cNvSpPr txBox="1"/>
          <p:nvPr/>
        </p:nvSpPr>
        <p:spPr>
          <a:xfrm>
            <a:off x="6635496" y="3893128"/>
            <a:ext cx="2770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暴力方法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时间复杂度</a:t>
            </a:r>
            <a:r>
              <a:rPr lang="en-US" altLang="zh-Hans-HK" sz="2400" dirty="0">
                <a:solidFill>
                  <a:srgbClr val="00B050"/>
                </a:solidFill>
              </a:rPr>
              <a:t>O(n</a:t>
            </a:r>
            <a:r>
              <a:rPr lang="en-US" altLang="zh-Hans-HK" sz="2400" baseline="30000" dirty="0">
                <a:solidFill>
                  <a:srgbClr val="00B050"/>
                </a:solidFill>
              </a:rPr>
              <a:t>2</a:t>
            </a:r>
            <a:r>
              <a:rPr lang="en-US" altLang="zh-Hans-HK" sz="2400" dirty="0">
                <a:solidFill>
                  <a:srgbClr val="00B050"/>
                </a:solidFill>
              </a:rPr>
              <a:t>) 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Hans-HK" sz="2400" dirty="0">
              <a:solidFill>
                <a:schemeClr val="accent1"/>
              </a:solidFill>
            </a:endParaRPr>
          </a:p>
          <a:p>
            <a:r>
              <a:rPr lang="zh-CN" altLang="en-US" sz="2400" b="1" dirty="0">
                <a:solidFill>
                  <a:schemeClr val="accent1"/>
                </a:solidFill>
              </a:rPr>
              <a:t>用分治算法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Hans-HK" sz="2400" dirty="0">
                <a:solidFill>
                  <a:schemeClr val="accent1"/>
                </a:solidFill>
              </a:rPr>
              <a:t>   </a:t>
            </a:r>
            <a:r>
              <a:rPr lang="zh-CN" altLang="en-US" sz="2400" dirty="0">
                <a:solidFill>
                  <a:schemeClr val="accent1"/>
                </a:solidFill>
              </a:rPr>
              <a:t>可</a:t>
            </a:r>
            <a:r>
              <a:rPr lang="en-US" altLang="zh-CN" sz="2400" dirty="0">
                <a:solidFill>
                  <a:srgbClr val="00B050"/>
                </a:solidFill>
              </a:rPr>
              <a:t>O(nlogn)</a:t>
            </a:r>
            <a:r>
              <a:rPr lang="zh-CN" altLang="en-US" sz="2400" dirty="0">
                <a:solidFill>
                  <a:schemeClr val="accent1"/>
                </a:solidFill>
              </a:rPr>
              <a:t>时间。</a:t>
            </a:r>
            <a:endParaRPr lang="zh-Hans-HK" alt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54EDF1B-28C0-40FF-A618-C77FD90BE9AD}"/>
              </a:ext>
            </a:extLst>
          </p:cNvPr>
          <p:cNvSpPr/>
          <p:nvPr/>
        </p:nvSpPr>
        <p:spPr>
          <a:xfrm>
            <a:off x="3489745" y="4221781"/>
            <a:ext cx="131885" cy="13188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5518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7EBC-CDCE-4A83-B5E2-00773E9A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9C91-F534-42D9-9DDE-A6AD7193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1" y="2057400"/>
            <a:ext cx="4671240" cy="4038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设</a:t>
            </a:r>
            <a:r>
              <a:rPr lang="en-US" altLang="zh-CN" sz="2400" dirty="0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400" dirty="0">
                <a:solidFill>
                  <a:srgbClr val="92D050"/>
                </a:solidFill>
              </a:rPr>
              <a:t>,…,</a:t>
            </a:r>
            <a:r>
              <a:rPr lang="en-US" altLang="zh-CN" sz="2400" dirty="0" err="1">
                <a:solidFill>
                  <a:srgbClr val="92D050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sz="2400" dirty="0"/>
              <a:t>个点从左到右排序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>
                <a:solidFill>
                  <a:srgbClr val="92D050"/>
                </a:solidFill>
              </a:rPr>
              <a:t>p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,…,</a:t>
            </a:r>
            <a:r>
              <a:rPr lang="en-US" altLang="zh-CN" dirty="0" err="1">
                <a:solidFill>
                  <a:srgbClr val="92D050"/>
                </a:solidFill>
              </a:rPr>
              <a:t>p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分为两部分   </a:t>
            </a:r>
            <a:endParaRPr lang="en-US" altLang="zh-CN" dirty="0"/>
          </a:p>
          <a:p>
            <a:pPr marL="20574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A={p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,…p</a:t>
            </a:r>
            <a:r>
              <a:rPr lang="en-US" altLang="zh-CN" baseline="-25000" dirty="0">
                <a:solidFill>
                  <a:srgbClr val="FF0000"/>
                </a:solidFill>
              </a:rPr>
              <a:t>[n/2]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/>
              <a:t>和 </a:t>
            </a:r>
            <a:endParaRPr lang="en-US" altLang="zh-CN" dirty="0"/>
          </a:p>
          <a:p>
            <a:pPr marL="20574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 B={p</a:t>
            </a:r>
            <a:r>
              <a:rPr lang="en-US" altLang="zh-CN" baseline="-25000" dirty="0">
                <a:solidFill>
                  <a:srgbClr val="0000FF"/>
                </a:solidFill>
              </a:rPr>
              <a:t>[n/2]+1</a:t>
            </a:r>
            <a:r>
              <a:rPr lang="en-US" altLang="zh-CN" dirty="0">
                <a:solidFill>
                  <a:srgbClr val="0000FF"/>
                </a:solidFill>
              </a:rPr>
              <a:t>,…,</a:t>
            </a:r>
            <a:r>
              <a:rPr lang="en-US" altLang="zh-CN" dirty="0" err="1">
                <a:solidFill>
                  <a:srgbClr val="0000FF"/>
                </a:solidFill>
              </a:rPr>
              <a:t>p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</a:rPr>
              <a:t>}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中最近点对，设距离为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计算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中最近点对，设距离为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令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=min(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E286BD0-E014-4AD7-83DD-524A1D168952}"/>
              </a:ext>
            </a:extLst>
          </p:cNvPr>
          <p:cNvSpPr/>
          <p:nvPr/>
        </p:nvSpPr>
        <p:spPr>
          <a:xfrm>
            <a:off x="8232405" y="2057401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24C43D-2837-4D5D-A584-5A23B4E672CB}"/>
              </a:ext>
            </a:extLst>
          </p:cNvPr>
          <p:cNvSpPr/>
          <p:nvPr/>
        </p:nvSpPr>
        <p:spPr>
          <a:xfrm>
            <a:off x="8210425" y="3544764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0A2D01-FD8B-4014-AD04-3FDF8B2090F6}"/>
              </a:ext>
            </a:extLst>
          </p:cNvPr>
          <p:cNvSpPr/>
          <p:nvPr/>
        </p:nvSpPr>
        <p:spPr>
          <a:xfrm>
            <a:off x="8041168" y="3015762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86A2C9B-BDED-423E-8464-1BF9CDEC692D}"/>
              </a:ext>
            </a:extLst>
          </p:cNvPr>
          <p:cNvSpPr/>
          <p:nvPr/>
        </p:nvSpPr>
        <p:spPr>
          <a:xfrm>
            <a:off x="7869721" y="2505808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D6AF3D-298F-4F5B-AC97-13E424AC0777}"/>
              </a:ext>
            </a:extLst>
          </p:cNvPr>
          <p:cNvSpPr/>
          <p:nvPr/>
        </p:nvSpPr>
        <p:spPr>
          <a:xfrm>
            <a:off x="8493973" y="3147647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868C43B-7677-48B1-A77F-364A0BB91F7A}"/>
              </a:ext>
            </a:extLst>
          </p:cNvPr>
          <p:cNvSpPr/>
          <p:nvPr/>
        </p:nvSpPr>
        <p:spPr>
          <a:xfrm>
            <a:off x="8777533" y="224637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A1E294-DCD5-4B01-864B-F41F9CE2570F}"/>
              </a:ext>
            </a:extLst>
          </p:cNvPr>
          <p:cNvSpPr/>
          <p:nvPr/>
        </p:nvSpPr>
        <p:spPr>
          <a:xfrm>
            <a:off x="8876432" y="2765175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35A25D-C8DC-4702-BF92-24E113B7DC81}"/>
              </a:ext>
            </a:extLst>
          </p:cNvPr>
          <p:cNvSpPr/>
          <p:nvPr/>
        </p:nvSpPr>
        <p:spPr>
          <a:xfrm>
            <a:off x="8894021" y="3472964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FC7B3EA-84D4-4C4B-857A-05F211FFD31D}"/>
              </a:ext>
            </a:extLst>
          </p:cNvPr>
          <p:cNvSpPr/>
          <p:nvPr/>
        </p:nvSpPr>
        <p:spPr>
          <a:xfrm>
            <a:off x="7373412" y="2831117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1742E3-EF62-492D-92F8-363C0808E20C}"/>
              </a:ext>
            </a:extLst>
          </p:cNvPr>
          <p:cNvSpPr/>
          <p:nvPr/>
        </p:nvSpPr>
        <p:spPr>
          <a:xfrm>
            <a:off x="9415928" y="2505807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C19C6E-F270-438B-8386-0DA63AD5B09E}"/>
              </a:ext>
            </a:extLst>
          </p:cNvPr>
          <p:cNvSpPr/>
          <p:nvPr/>
        </p:nvSpPr>
        <p:spPr>
          <a:xfrm>
            <a:off x="9577617" y="3349758"/>
            <a:ext cx="131885" cy="131885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2AC8EA9-B6E7-4E1A-83DC-0441AE8972BA}"/>
              </a:ext>
            </a:extLst>
          </p:cNvPr>
          <p:cNvSpPr/>
          <p:nvPr/>
        </p:nvSpPr>
        <p:spPr>
          <a:xfrm>
            <a:off x="7110769" y="2261906"/>
            <a:ext cx="131885" cy="131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448E6D-FA8D-4264-8D48-AB0F7E3D530C}"/>
                  </a:ext>
                </a:extLst>
              </p:cNvPr>
              <p:cNvSpPr txBox="1"/>
              <p:nvPr/>
            </p:nvSpPr>
            <p:spPr>
              <a:xfrm>
                <a:off x="7372532" y="4301157"/>
                <a:ext cx="2774261" cy="1629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altLang="zh-CN" sz="2400" dirty="0">
                    <a:solidFill>
                      <a:schemeClr val="accent1"/>
                    </a:solidFill>
                  </a:rPr>
                  <a:t>Merge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过程转化为：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  <a:p>
                <a:pPr marL="0" lvl="1"/>
                <a:r>
                  <a:rPr lang="zh-CN" altLang="en-US" sz="2400" dirty="0">
                    <a:solidFill>
                      <a:srgbClr val="00B0F0"/>
                    </a:solidFill>
                  </a:rPr>
                  <a:t>寻找所有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i,j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使得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4448E6D-FA8D-4264-8D48-AB0F7E3D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32" y="4301157"/>
                <a:ext cx="2774261" cy="1629164"/>
              </a:xfrm>
              <a:prstGeom prst="rect">
                <a:avLst/>
              </a:prstGeom>
              <a:blipFill>
                <a:blip r:embed="rId2"/>
                <a:stretch>
                  <a:fillRect l="-3289" t="-2996" r="-4825" b="-636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EACE88-D78D-4A66-8768-AA9C88A64ABB}"/>
              </a:ext>
            </a:extLst>
          </p:cNvPr>
          <p:cNvCxnSpPr>
            <a:cxnSpLocks/>
          </p:cNvCxnSpPr>
          <p:nvPr/>
        </p:nvCxnSpPr>
        <p:spPr>
          <a:xfrm>
            <a:off x="7949809" y="2609230"/>
            <a:ext cx="124819" cy="39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2226E80-2659-40FA-ACC5-0BB81BA471D1}"/>
              </a:ext>
            </a:extLst>
          </p:cNvPr>
          <p:cNvCxnSpPr>
            <a:cxnSpLocks/>
          </p:cNvCxnSpPr>
          <p:nvPr/>
        </p:nvCxnSpPr>
        <p:spPr>
          <a:xfrm>
            <a:off x="8855361" y="2336824"/>
            <a:ext cx="77319" cy="46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r>
              <a:rPr lang="zh-CN" altLang="en-US" dirty="0">
                <a:solidFill>
                  <a:srgbClr val="FF00FF"/>
                </a:solidFill>
              </a:rPr>
              <a:t>（</a:t>
            </a:r>
            <a:r>
              <a:rPr lang="en-US" altLang="zh-CN" dirty="0">
                <a:solidFill>
                  <a:srgbClr val="FF00FF"/>
                </a:solidFill>
              </a:rPr>
              <a:t>continue</a:t>
            </a:r>
            <a:r>
              <a:rPr lang="zh-CN" altLang="en-US" dirty="0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2057401"/>
            <a:ext cx="7404653" cy="1687904"/>
          </a:xfrm>
        </p:spPr>
        <p:txBody>
          <a:bodyPr>
            <a:normAutofit/>
          </a:bodyPr>
          <a:lstStyle/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不妨设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为一条竖直的直线使得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设</a:t>
            </a:r>
            <a:r>
              <a:rPr lang="en-US" altLang="zh-CN" dirty="0">
                <a:solidFill>
                  <a:srgbClr val="FF0000"/>
                </a:solidFill>
              </a:rPr>
              <a:t>p[i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],…,p[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/>
              <a:t>为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2D050"/>
                </a:solidFill>
              </a:rPr>
              <a:t>x</a:t>
            </a:r>
            <a:r>
              <a:rPr lang="en-US" altLang="zh-CN" baseline="-25000" dirty="0">
                <a:solidFill>
                  <a:srgbClr val="92D050"/>
                </a:solidFill>
              </a:rPr>
              <a:t>0 </a:t>
            </a:r>
            <a:r>
              <a:rPr lang="en-US" altLang="zh-CN" dirty="0">
                <a:solidFill>
                  <a:srgbClr val="92D050"/>
                </a:solidFill>
              </a:rPr>
              <a:t>-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中的点且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已按纵坐标排序。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设</a:t>
            </a:r>
            <a:r>
              <a:rPr lang="en-US" altLang="zh-CN" dirty="0">
                <a:solidFill>
                  <a:srgbClr val="0000FF"/>
                </a:solidFill>
              </a:rPr>
              <a:t>p[j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],…,p[</a:t>
            </a:r>
            <a:r>
              <a:rPr lang="en-US" altLang="zh-CN" dirty="0" err="1">
                <a:solidFill>
                  <a:srgbClr val="0000FF"/>
                </a:solidFill>
              </a:rPr>
              <a:t>j</a:t>
            </a:r>
            <a:r>
              <a:rPr lang="en-US" altLang="zh-CN" baseline="-25000" dirty="0" err="1">
                <a:solidFill>
                  <a:srgbClr val="0000FF"/>
                </a:solidFill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]</a:t>
            </a:r>
            <a:r>
              <a:rPr lang="zh-CN" altLang="en-US" dirty="0"/>
              <a:t>为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92D050"/>
                </a:solidFill>
              </a:rPr>
              <a:t>x</a:t>
            </a:r>
            <a:r>
              <a:rPr lang="en-US" altLang="zh-CN" baseline="-25000" dirty="0">
                <a:solidFill>
                  <a:srgbClr val="92D050"/>
                </a:solidFill>
              </a:rPr>
              <a:t>0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altLang="zh-CN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中的点且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已按纵坐标排序。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83BD0FD-D3D2-4D75-9047-14C15F3A7878}"/>
              </a:ext>
            </a:extLst>
          </p:cNvPr>
          <p:cNvGrpSpPr/>
          <p:nvPr/>
        </p:nvGrpSpPr>
        <p:grpSpPr>
          <a:xfrm>
            <a:off x="3803455" y="3745306"/>
            <a:ext cx="1520463" cy="2268497"/>
            <a:chOff x="920988" y="4044408"/>
            <a:chExt cx="1520463" cy="22684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5E7E6E2-EAF3-4EAA-A815-230F1653F31A}"/>
                </a:ext>
              </a:extLst>
            </p:cNvPr>
            <p:cNvSpPr/>
            <p:nvPr/>
          </p:nvSpPr>
          <p:spPr>
            <a:xfrm>
              <a:off x="1354010" y="4352191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AF3D5C4-511C-4523-BA9D-C8BAF6CE1555}"/>
                </a:ext>
              </a:extLst>
            </p:cNvPr>
            <p:cNvSpPr/>
            <p:nvPr/>
          </p:nvSpPr>
          <p:spPr>
            <a:xfrm>
              <a:off x="1332030" y="5839554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5781028-6354-45BF-AEAF-416AF2DD6366}"/>
                </a:ext>
              </a:extLst>
            </p:cNvPr>
            <p:cNvSpPr/>
            <p:nvPr/>
          </p:nvSpPr>
          <p:spPr>
            <a:xfrm>
              <a:off x="1162773" y="5310552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16774B4-AAA8-4B3D-8AF5-2B3974E441B9}"/>
                </a:ext>
              </a:extLst>
            </p:cNvPr>
            <p:cNvSpPr/>
            <p:nvPr/>
          </p:nvSpPr>
          <p:spPr>
            <a:xfrm>
              <a:off x="991326" y="4800598"/>
              <a:ext cx="131885" cy="13188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6EA4AF4-A74D-400D-9398-CF091A9895E7}"/>
                </a:ext>
              </a:extLst>
            </p:cNvPr>
            <p:cNvCxnSpPr>
              <a:cxnSpLocks/>
            </p:cNvCxnSpPr>
            <p:nvPr/>
          </p:nvCxnSpPr>
          <p:spPr>
            <a:xfrm>
              <a:off x="1556234" y="4229100"/>
              <a:ext cx="0" cy="208380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C025FFD-FC96-49CD-9692-74834E63474A}"/>
                </a:ext>
              </a:extLst>
            </p:cNvPr>
            <p:cNvCxnSpPr>
              <a:cxnSpLocks/>
            </p:cNvCxnSpPr>
            <p:nvPr/>
          </p:nvCxnSpPr>
          <p:spPr>
            <a:xfrm>
              <a:off x="980336" y="4202722"/>
              <a:ext cx="0" cy="2110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BE6CF5-F8AF-467F-9774-D8E6149CFA53}"/>
                </a:ext>
              </a:extLst>
            </p:cNvPr>
            <p:cNvCxnSpPr>
              <a:cxnSpLocks/>
            </p:cNvCxnSpPr>
            <p:nvPr/>
          </p:nvCxnSpPr>
          <p:spPr>
            <a:xfrm>
              <a:off x="2176094" y="4224702"/>
              <a:ext cx="0" cy="208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7AF8511-3A6D-4D3C-8C70-806AA530910F}"/>
                </a:ext>
              </a:extLst>
            </p:cNvPr>
            <p:cNvSpPr txBox="1"/>
            <p:nvPr/>
          </p:nvSpPr>
          <p:spPr>
            <a:xfrm>
              <a:off x="920988" y="4044408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p[i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BA7970B-060B-445E-9B7A-9B2284CB4CCB}"/>
                </a:ext>
              </a:extLst>
            </p:cNvPr>
            <p:cNvSpPr txBox="1"/>
            <p:nvPr/>
          </p:nvSpPr>
          <p:spPr>
            <a:xfrm>
              <a:off x="920988" y="5943573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p[</a:t>
              </a:r>
              <a:r>
                <a:rPr lang="en-US" altLang="zh-CN" dirty="0" err="1">
                  <a:solidFill>
                    <a:srgbClr val="FF0000"/>
                  </a:solidFill>
                </a:rPr>
                <a:t>i</a:t>
              </a:r>
              <a:r>
                <a:rPr lang="en-US" altLang="zh-CN" baseline="-25000" dirty="0" err="1">
                  <a:solidFill>
                    <a:srgbClr val="FF0000"/>
                  </a:solidFill>
                </a:rPr>
                <a:t>a</a:t>
              </a:r>
              <a:r>
                <a:rPr lang="en-US" altLang="zh-CN" dirty="0">
                  <a:solidFill>
                    <a:srgbClr val="FF0000"/>
                  </a:solidFill>
                </a:rPr>
                <a:t>]</a:t>
              </a:r>
              <a:endParaRPr lang="zh-Hans-HK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7938737-BCAE-4554-A9F6-5C327043A347}"/>
                </a:ext>
              </a:extLst>
            </p:cNvPr>
            <p:cNvSpPr txBox="1"/>
            <p:nvPr/>
          </p:nvSpPr>
          <p:spPr>
            <a:xfrm>
              <a:off x="1767248" y="4229074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p[j</a:t>
              </a:r>
              <a:r>
                <a:rPr lang="en-US" altLang="zh-CN" baseline="-25000" dirty="0">
                  <a:solidFill>
                    <a:srgbClr val="0000FF"/>
                  </a:solidFill>
                </a:rPr>
                <a:t>1</a:t>
              </a:r>
              <a:r>
                <a:rPr lang="en-US" altLang="zh-CN" dirty="0">
                  <a:solidFill>
                    <a:srgbClr val="0000FF"/>
                  </a:solidFill>
                </a:rPr>
                <a:t>]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41C499C-7DB5-49EA-B883-9E2B8836B0BA}"/>
                </a:ext>
              </a:extLst>
            </p:cNvPr>
            <p:cNvSpPr/>
            <p:nvPr/>
          </p:nvSpPr>
          <p:spPr>
            <a:xfrm>
              <a:off x="1615578" y="5442437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CA9CF600-C62C-48FD-8214-FAC63574A649}"/>
                </a:ext>
              </a:extLst>
            </p:cNvPr>
            <p:cNvSpPr/>
            <p:nvPr/>
          </p:nvSpPr>
          <p:spPr>
            <a:xfrm>
              <a:off x="1899138" y="4541164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10E124D-011D-4914-A788-F4D8902DEA67}"/>
                </a:ext>
              </a:extLst>
            </p:cNvPr>
            <p:cNvSpPr/>
            <p:nvPr/>
          </p:nvSpPr>
          <p:spPr>
            <a:xfrm>
              <a:off x="1998037" y="5059965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A2AE2C2F-C79F-44EA-8265-488CA9663DD0}"/>
                </a:ext>
              </a:extLst>
            </p:cNvPr>
            <p:cNvSpPr/>
            <p:nvPr/>
          </p:nvSpPr>
          <p:spPr>
            <a:xfrm>
              <a:off x="2015626" y="5767754"/>
              <a:ext cx="131885" cy="131885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BB9F24-4792-4941-9BAA-F73D1D4B3A66}"/>
                </a:ext>
              </a:extLst>
            </p:cNvPr>
            <p:cNvSpPr txBox="1"/>
            <p:nvPr/>
          </p:nvSpPr>
          <p:spPr>
            <a:xfrm>
              <a:off x="1806211" y="5874601"/>
              <a:ext cx="6352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p[</a:t>
              </a:r>
              <a:r>
                <a:rPr lang="en-US" altLang="zh-CN" dirty="0" err="1">
                  <a:solidFill>
                    <a:srgbClr val="0000FF"/>
                  </a:solidFill>
                </a:rPr>
                <a:t>j</a:t>
              </a:r>
              <a:r>
                <a:rPr lang="en-US" altLang="zh-CN" baseline="-25000" dirty="0" err="1">
                  <a:solidFill>
                    <a:srgbClr val="0000FF"/>
                  </a:solidFill>
                </a:rPr>
                <a:t>b</a:t>
              </a:r>
              <a:r>
                <a:rPr lang="en-US" altLang="zh-CN" dirty="0">
                  <a:solidFill>
                    <a:srgbClr val="0000FF"/>
                  </a:solidFill>
                </a:rPr>
                <a:t>]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60DA5D-CD54-4E2E-8971-8636596CE3D8}"/>
                  </a:ext>
                </a:extLst>
              </p:cNvPr>
              <p:cNvSpPr txBox="1"/>
              <p:nvPr/>
            </p:nvSpPr>
            <p:spPr>
              <a:xfrm>
                <a:off x="6510081" y="3950441"/>
                <a:ext cx="2774261" cy="123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zh-CN" altLang="en-US" sz="2400" dirty="0">
                    <a:solidFill>
                      <a:schemeClr val="accent1"/>
                    </a:solidFill>
                  </a:rPr>
                  <a:t>问题进一步转化为：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寻找所有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u,v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使得</a:t>
                </a:r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pPr marL="0" lvl="1"/>
                <a:r>
                  <a:rPr lang="en-US" altLang="zh-CN" sz="2400" dirty="0">
                    <a:solidFill>
                      <a:srgbClr val="00B0F0"/>
                    </a:solidFill>
                  </a:rPr>
                  <a:t>     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m:rPr>
                        <m:nor/>
                      </m:rPr>
                      <a:rPr lang="el-GR" altLang="zh-CN" sz="2400" dirty="0">
                        <a:solidFill>
                          <a:srgbClr val="00B0F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ε</m:t>
                    </m:r>
                    <m:r>
                      <a:rPr lang="el-GR" altLang="zh-CN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60DA5D-CD54-4E2E-8971-8636596C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81" y="3950441"/>
                <a:ext cx="2774261" cy="1233992"/>
              </a:xfrm>
              <a:prstGeom prst="rect">
                <a:avLst/>
              </a:prstGeom>
              <a:blipFill>
                <a:blip r:embed="rId2"/>
                <a:stretch>
                  <a:fillRect l="-3516" t="-3465" r="-8791" b="-891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5D22E719-1BF4-49FC-9CE8-38631075714C}"/>
              </a:ext>
            </a:extLst>
          </p:cNvPr>
          <p:cNvSpPr/>
          <p:nvPr/>
        </p:nvSpPr>
        <p:spPr>
          <a:xfrm>
            <a:off x="3365086" y="4819427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323F219-7407-43E7-A671-1209DA75C804}"/>
              </a:ext>
            </a:extLst>
          </p:cNvPr>
          <p:cNvSpPr/>
          <p:nvPr/>
        </p:nvSpPr>
        <p:spPr>
          <a:xfrm>
            <a:off x="5407602" y="4494117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B1CD666-95A5-4BF4-830B-7B48CA7E9FBA}"/>
              </a:ext>
            </a:extLst>
          </p:cNvPr>
          <p:cNvSpPr/>
          <p:nvPr/>
        </p:nvSpPr>
        <p:spPr>
          <a:xfrm>
            <a:off x="5569291" y="5338068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D68CDBD-8B3E-4A5D-ABF6-EDEA77B4B080}"/>
              </a:ext>
            </a:extLst>
          </p:cNvPr>
          <p:cNvSpPr/>
          <p:nvPr/>
        </p:nvSpPr>
        <p:spPr>
          <a:xfrm>
            <a:off x="3102443" y="4250216"/>
            <a:ext cx="131885" cy="13188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67F421-5BAA-4907-8B1A-41811059A2E3}"/>
              </a:ext>
            </a:extLst>
          </p:cNvPr>
          <p:cNvSpPr txBox="1"/>
          <p:nvPr/>
        </p:nvSpPr>
        <p:spPr>
          <a:xfrm>
            <a:off x="6726937" y="5452298"/>
            <a:ext cx="277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暴力算法：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O(a * b)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1016</Words>
  <Application>Microsoft Office PowerPoint</Application>
  <PresentationFormat>宽屏</PresentationFormat>
  <Paragraphs>123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实验课6：归并排序&amp; 快速排序&amp;DP</vt:lpstr>
      <vt:lpstr>Task 1   归并排序   (mergesort.cpp)</vt:lpstr>
      <vt:lpstr>Task 2 快速排序   (qsort.cpp)</vt:lpstr>
      <vt:lpstr>Task 3 矩阵乘法 (multiply.cpp)</vt:lpstr>
      <vt:lpstr>Task 4  本题无数据，自己练习用。</vt:lpstr>
      <vt:lpstr>以下为阅读内容</vt:lpstr>
      <vt:lpstr>分治算法应用举例3（**）</vt:lpstr>
      <vt:lpstr>分治算法应用举例3（continue）</vt:lpstr>
      <vt:lpstr>分治算法应用举例3（continue）</vt:lpstr>
      <vt:lpstr>分治算法应用举例3（continue）</vt:lpstr>
      <vt:lpstr>分治算法应用举例3（continue）</vt:lpstr>
      <vt:lpstr>分治算法应用举例4（***）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jinkai</cp:lastModifiedBy>
  <cp:revision>142</cp:revision>
  <dcterms:created xsi:type="dcterms:W3CDTF">2021-02-28T12:08:06Z</dcterms:created>
  <dcterms:modified xsi:type="dcterms:W3CDTF">2022-09-26T03:03:56Z</dcterms:modified>
</cp:coreProperties>
</file>