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51" r:id="rId3"/>
    <p:sldId id="475" r:id="rId4"/>
    <p:sldId id="473" r:id="rId5"/>
    <p:sldId id="47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F855A-081C-487E-9BE5-F32B666BE649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7F185-858C-4334-93C0-B7DD3131E7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10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DE4F9-9845-4C18-A22C-A8317E01EC94}" type="slidenum">
              <a:rPr lang="x-none" altLang="en-US" smtClean="0"/>
              <a:t>3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886303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顶点可以分为</a:t>
            </a:r>
            <a:r>
              <a:rPr lang="en-US" altLang="zh-CN" dirty="0"/>
              <a:t>x y x</a:t>
            </a:r>
            <a:r>
              <a:rPr lang="zh-CN" altLang="en-US" dirty="0"/>
              <a:t>和</a:t>
            </a:r>
            <a:r>
              <a:rPr lang="en-US" altLang="zh-CN" dirty="0"/>
              <a:t>x</a:t>
            </a:r>
            <a:r>
              <a:rPr lang="zh-CN" altLang="en-US" dirty="0"/>
              <a:t>无边 </a:t>
            </a:r>
            <a:r>
              <a:rPr lang="en-US" altLang="zh-CN" dirty="0"/>
              <a:t>y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无边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把相邻顶点染成不同颜色的问题叫做图的着色问题。对图进行染色所需要的最小颜色数称为最小着色度。最小着色度为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的图称作二分图。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DE4F9-9845-4C18-A22C-A8317E01EC94}" type="slidenum">
              <a:rPr lang="x-none" altLang="en-US" smtClean="0"/>
              <a:t>5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851065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DBB5C-820A-4EF9-8084-6AF7AE781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31F3F0-DBC6-45C4-8D5D-79388CEBB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756168-3B7B-4BAD-B92E-9DA6B77E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BACB-AEB3-4ED0-A0BA-8C11208B58C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76BD69-53B3-41CC-9975-84B27CB1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778C41-F023-4DA8-A7BA-6419BF5D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27F0-D1A9-4B02-8C3B-15C957D33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32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F8986-70A9-4D9B-8CF9-F4066913B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230B9D-2D3C-4663-AE6B-6CD1DABCB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A6F976-B339-42DC-A746-85962436A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BACB-AEB3-4ED0-A0BA-8C11208B58C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84D21A-7A7F-4275-A051-C80E98777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C5F2A-C9E6-4278-B456-29E3AA6D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27F0-D1A9-4B02-8C3B-15C957D33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43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409E1E-7BB2-4D16-825A-702DC7315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130BBE-124F-498B-8F80-B51238B18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ABEE5E-69D3-4A3F-93DB-04CF6D90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BACB-AEB3-4ED0-A0BA-8C11208B58C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F67428-A4BA-409D-8A22-FF0B9609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CE0CFC-B19B-4ED0-BC25-59916051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27F0-D1A9-4B02-8C3B-15C957D33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66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02AA2-3BFC-4443-8535-5AAD8EA3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307B99-B8EF-4FA4-B3E4-E9B5B186B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11A1BD-8E08-47A1-9039-FA94A7F4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BACB-AEB3-4ED0-A0BA-8C11208B58C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EA7B7-4D57-4CC7-BD74-BF79B7F4B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310728-4D9D-447B-9309-FAE4E5CAF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27F0-D1A9-4B02-8C3B-15C957D33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91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31C83-EEEB-4634-BB4C-C0A59CBB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05A7AF-A12F-45A2-9620-12C579F65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56B942-4AEC-4D0E-8116-AA1B227D3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BACB-AEB3-4ED0-A0BA-8C11208B58C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2FFD26-B6C9-480F-BCC4-FE37A982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3549B-122E-4267-8B1C-991C0E29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27F0-D1A9-4B02-8C3B-15C957D33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23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D3735-4453-4805-8013-70472FD8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C5634E-90F4-4793-9C7E-25376A1DE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EF5091-F337-4E8F-9372-5C65CF203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121591-38A9-49A3-9962-022272F1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BACB-AEB3-4ED0-A0BA-8C11208B58C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C45673-547A-4B9B-BBC9-7EFCD9F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4A8CC3-9033-4BEE-BFD2-DD23DBDFF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27F0-D1A9-4B02-8C3B-15C957D33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19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2669F-F2F3-4C1E-8DC5-6CA80361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3AB7D2-DD8F-4518-82C2-D327E8830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873DC2-FA52-4964-A2ED-BCD80B34E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5FD2E7-8B70-417D-9570-6069178C2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85DECC-0CEF-42B0-A373-0B529C2C5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A85649-8179-4775-8569-1B9DF04D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BACB-AEB3-4ED0-A0BA-8C11208B58C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6E51A4-2F67-44A4-B77C-FD35B937A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24A92C-D9B7-4DAE-818D-29C6FB88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27F0-D1A9-4B02-8C3B-15C957D33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12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59540-392A-4812-95BA-9C6FFB4F1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4D71A0-77D5-43FD-BE58-3F21A612C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BACB-AEB3-4ED0-A0BA-8C11208B58C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04E7FA-A544-4086-9268-9EDBECDB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484FE3-0EA0-41FC-8002-01ECCE0B8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27F0-D1A9-4B02-8C3B-15C957D33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69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239DBB-1C9C-4E09-A7BB-8150F3646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BACB-AEB3-4ED0-A0BA-8C11208B58C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EE46AC-E6DF-4414-A045-F480E7DFA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326DBB-A795-4938-8DC9-43B485EC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27F0-D1A9-4B02-8C3B-15C957D33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41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78F57-700C-4722-BEA3-FCF7E37E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6DA0FE-9E89-45FB-B8E5-D3C50F576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C4CCFE-ADDD-4FD2-8AE2-010A2505F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D5FF35-C280-4149-AF88-FF473683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BACB-AEB3-4ED0-A0BA-8C11208B58C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175E5A-E747-47A3-A2A5-DA617D3A9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8F9D92-A344-42B3-80E4-4D46C8F1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27F0-D1A9-4B02-8C3B-15C957D33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23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4537E-6F2A-4F5A-9CD3-5D920FF3B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1EA74C-359F-4A28-A67E-1FDF26600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46F081-D709-477E-A866-383D230A9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2482EF-731E-4480-A0C2-64F4CB05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BACB-AEB3-4ED0-A0BA-8C11208B58C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573671-8B71-48FC-AD70-74C4DFE92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4F63F1-5A3E-4C4E-AAE2-F118AAC58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27F0-D1A9-4B02-8C3B-15C957D33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58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FBD4F0-90C9-4C77-A8FF-F1AA635B4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0B047C-BC34-433E-B6BB-D4EE79D2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161525-1B78-427A-B344-1B21470D1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ABACB-AEB3-4ED0-A0BA-8C11208B58C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BFABEA-680D-4185-AC18-A6858C734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B84B3-7898-48E0-AC00-625335A4F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027F0-D1A9-4B02-8C3B-15C957D33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26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C3FBD-0E74-4A21-9706-9729F0C2C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实验课：上机测验</a:t>
            </a:r>
            <a:r>
              <a:rPr lang="en-US" altLang="zh-CN" dirty="0"/>
              <a:t>II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B14ACE-EDED-4837-9B67-688D56A39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禁止</a:t>
            </a:r>
            <a:r>
              <a:rPr lang="zh-CN" altLang="en-US" dirty="0"/>
              <a:t>：</a:t>
            </a:r>
            <a:r>
              <a:rPr lang="en-US" altLang="zh-CN" dirty="0"/>
              <a:t>u</a:t>
            </a:r>
            <a:r>
              <a:rPr lang="zh-CN" altLang="en-US" dirty="0"/>
              <a:t>盘、上网、手机、书、笔记、讨论。</a:t>
            </a:r>
            <a:endParaRPr lang="en-US" altLang="zh-CN" dirty="0"/>
          </a:p>
          <a:p>
            <a:r>
              <a:rPr lang="zh-CN" altLang="en-US" dirty="0"/>
              <a:t>其余规定和作业相同（</a:t>
            </a:r>
            <a:r>
              <a:rPr lang="zh-CN" altLang="en-US" dirty="0">
                <a:solidFill>
                  <a:srgbClr val="FF0000"/>
                </a:solidFill>
              </a:rPr>
              <a:t>只允许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个库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1795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9CDF5C-4832-4667-BFA7-4FA0486E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1   </a:t>
            </a:r>
            <a:r>
              <a:rPr lang="zh-CN" altLang="en-US" dirty="0"/>
              <a:t>二叉树的统计   </a:t>
            </a:r>
            <a:r>
              <a:rPr lang="en-US" altLang="zh-CN" dirty="0"/>
              <a:t>(count.cpp)</a:t>
            </a:r>
            <a:endParaRPr lang="x-none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F38F3-E19C-48D3-AD6F-367661EB6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输入格式</a:t>
            </a:r>
            <a:r>
              <a:rPr lang="zh-CN" altLang="en-US" dirty="0"/>
              <a:t>：第一行一串字符</a:t>
            </a:r>
            <a:endParaRPr lang="en-US" altLang="zh-CN" dirty="0"/>
          </a:p>
          <a:p>
            <a:pPr lvl="1"/>
            <a:r>
              <a:rPr lang="zh-CN" altLang="en-US" sz="2000" dirty="0"/>
              <a:t>这串字符表示扩展二叉树的前序序列，其中空结点用</a:t>
            </a:r>
            <a:r>
              <a:rPr lang="en-US" altLang="zh-CN" sz="2000" dirty="0"/>
              <a:t>#</a:t>
            </a:r>
            <a:r>
              <a:rPr lang="zh-CN" altLang="en-US" sz="2000" dirty="0"/>
              <a:t>表示</a:t>
            </a:r>
            <a:endParaRPr lang="en-US" altLang="zh-CN" sz="2000" dirty="0"/>
          </a:p>
          <a:p>
            <a:r>
              <a:rPr lang="zh-CN" altLang="en-US" b="1" dirty="0"/>
              <a:t>输出格式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一个整数代表二叉树的</a:t>
            </a:r>
            <a:r>
              <a:rPr lang="zh-CN" altLang="en-US" b="1" dirty="0"/>
              <a:t>仅有一个孩子的节点的个数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/>
              <a:t>样例输入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AB#D##C##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长度</a:t>
            </a:r>
            <a:r>
              <a:rPr lang="en-US" altLang="zh-CN" dirty="0">
                <a:solidFill>
                  <a:srgbClr val="FF0000"/>
                </a:solidFill>
              </a:rPr>
              <a:t>&lt;=200)</a:t>
            </a:r>
          </a:p>
          <a:p>
            <a:r>
              <a:rPr lang="zh-CN" altLang="en-US" b="1" dirty="0"/>
              <a:t>样例输出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986FB6E9-D4C4-B546-8DB3-9F275F21B3FC}"/>
              </a:ext>
            </a:extLst>
          </p:cNvPr>
          <p:cNvSpPr/>
          <p:nvPr/>
        </p:nvSpPr>
        <p:spPr>
          <a:xfrm>
            <a:off x="6096000" y="4001294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1D885F8-109D-3F49-8530-89BB97A8FADB}"/>
              </a:ext>
            </a:extLst>
          </p:cNvPr>
          <p:cNvSpPr/>
          <p:nvPr/>
        </p:nvSpPr>
        <p:spPr>
          <a:xfrm>
            <a:off x="5171090" y="4463749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F7E3F0D-3A5A-FA4F-B95E-3C1D28D39641}"/>
              </a:ext>
            </a:extLst>
          </p:cNvPr>
          <p:cNvSpPr/>
          <p:nvPr/>
        </p:nvSpPr>
        <p:spPr>
          <a:xfrm>
            <a:off x="6999888" y="4463748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B95129B-E9C0-2049-9CF0-AA10A333D7EC}"/>
              </a:ext>
            </a:extLst>
          </p:cNvPr>
          <p:cNvSpPr/>
          <p:nvPr/>
        </p:nvSpPr>
        <p:spPr>
          <a:xfrm>
            <a:off x="5701270" y="5204742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8060234F-08AD-DB4E-BA7E-E4C32437451A}"/>
              </a:ext>
            </a:extLst>
          </p:cNvPr>
          <p:cNvCxnSpPr>
            <a:cxnSpLocks/>
            <a:stCxn id="2" idx="3"/>
            <a:endCxn id="6" idx="6"/>
          </p:cNvCxnSpPr>
          <p:nvPr/>
        </p:nvCxnSpPr>
        <p:spPr>
          <a:xfrm flipH="1">
            <a:off x="5633545" y="4396024"/>
            <a:ext cx="530180" cy="2989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DD5C49B8-6722-C847-A329-99DFCCD6A4E0}"/>
              </a:ext>
            </a:extLst>
          </p:cNvPr>
          <p:cNvCxnSpPr>
            <a:cxnSpLocks/>
            <a:stCxn id="2" idx="5"/>
            <a:endCxn id="7" idx="2"/>
          </p:cNvCxnSpPr>
          <p:nvPr/>
        </p:nvCxnSpPr>
        <p:spPr>
          <a:xfrm>
            <a:off x="6490730" y="4396024"/>
            <a:ext cx="509158" cy="2989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D617CA53-8CF6-2343-BB16-752A743340E4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5565820" y="4858479"/>
            <a:ext cx="203175" cy="4139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2D555AD5-766A-DF41-BF0B-5BA6CCA6CC25}"/>
              </a:ext>
            </a:extLst>
          </p:cNvPr>
          <p:cNvSpPr/>
          <p:nvPr/>
        </p:nvSpPr>
        <p:spPr>
          <a:xfrm>
            <a:off x="9813444" y="4001294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69F19A8-96F3-A94E-AD5E-8ED8B0B4E54D}"/>
              </a:ext>
            </a:extLst>
          </p:cNvPr>
          <p:cNvSpPr/>
          <p:nvPr/>
        </p:nvSpPr>
        <p:spPr>
          <a:xfrm>
            <a:off x="8888534" y="4463749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D83BE52-4E34-C048-A54B-D971F89DABD1}"/>
              </a:ext>
            </a:extLst>
          </p:cNvPr>
          <p:cNvSpPr/>
          <p:nvPr/>
        </p:nvSpPr>
        <p:spPr>
          <a:xfrm>
            <a:off x="10717332" y="4463748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52826760-9E83-A945-906B-65C95DF12CA9}"/>
              </a:ext>
            </a:extLst>
          </p:cNvPr>
          <p:cNvSpPr/>
          <p:nvPr/>
        </p:nvSpPr>
        <p:spPr>
          <a:xfrm>
            <a:off x="9418714" y="5204742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62BEE8B6-F8F0-A749-9504-E657FBBC3604}"/>
              </a:ext>
            </a:extLst>
          </p:cNvPr>
          <p:cNvCxnSpPr>
            <a:cxnSpLocks/>
            <a:stCxn id="20" idx="3"/>
            <a:endCxn id="21" idx="6"/>
          </p:cNvCxnSpPr>
          <p:nvPr/>
        </p:nvCxnSpPr>
        <p:spPr>
          <a:xfrm flipH="1">
            <a:off x="9350989" y="4396024"/>
            <a:ext cx="530180" cy="2989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A5E19C9A-862B-5947-8C60-F0232FA84B7F}"/>
              </a:ext>
            </a:extLst>
          </p:cNvPr>
          <p:cNvCxnSpPr>
            <a:cxnSpLocks/>
            <a:stCxn id="20" idx="5"/>
            <a:endCxn id="22" idx="2"/>
          </p:cNvCxnSpPr>
          <p:nvPr/>
        </p:nvCxnSpPr>
        <p:spPr>
          <a:xfrm>
            <a:off x="10208174" y="4396024"/>
            <a:ext cx="509158" cy="2989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03AA81C7-73E7-574F-87FA-CC5BDB0AA075}"/>
              </a:ext>
            </a:extLst>
          </p:cNvPr>
          <p:cNvCxnSpPr>
            <a:stCxn id="21" idx="5"/>
            <a:endCxn id="23" idx="1"/>
          </p:cNvCxnSpPr>
          <p:nvPr/>
        </p:nvCxnSpPr>
        <p:spPr>
          <a:xfrm>
            <a:off x="9283264" y="4858479"/>
            <a:ext cx="203175" cy="4139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DE9E3556-27C3-1E43-8DB5-157E382DDF34}"/>
              </a:ext>
            </a:extLst>
          </p:cNvPr>
          <p:cNvSpPr/>
          <p:nvPr/>
        </p:nvSpPr>
        <p:spPr>
          <a:xfrm>
            <a:off x="8426079" y="5204742"/>
            <a:ext cx="462455" cy="462455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#</a:t>
            </a: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6B3EA8B3-F5C1-0D42-9877-90E1A6E1A440}"/>
              </a:ext>
            </a:extLst>
          </p:cNvPr>
          <p:cNvCxnSpPr>
            <a:stCxn id="21" idx="3"/>
            <a:endCxn id="27" idx="7"/>
          </p:cNvCxnSpPr>
          <p:nvPr/>
        </p:nvCxnSpPr>
        <p:spPr>
          <a:xfrm flipH="1">
            <a:off x="8820809" y="4858479"/>
            <a:ext cx="135450" cy="4139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CD2D22BF-5130-5E4D-BA59-5DAD1C7AC042}"/>
              </a:ext>
            </a:extLst>
          </p:cNvPr>
          <p:cNvSpPr/>
          <p:nvPr/>
        </p:nvSpPr>
        <p:spPr>
          <a:xfrm>
            <a:off x="9052036" y="6013460"/>
            <a:ext cx="462455" cy="462455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#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3911E47-D087-C847-B49C-F6DDC517EFB6}"/>
              </a:ext>
            </a:extLst>
          </p:cNvPr>
          <p:cNvSpPr/>
          <p:nvPr/>
        </p:nvSpPr>
        <p:spPr>
          <a:xfrm>
            <a:off x="9813443" y="6011526"/>
            <a:ext cx="462455" cy="462455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#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1DE7599-586D-954D-B65C-5828DA5A9C01}"/>
              </a:ext>
            </a:extLst>
          </p:cNvPr>
          <p:cNvSpPr/>
          <p:nvPr/>
        </p:nvSpPr>
        <p:spPr>
          <a:xfrm>
            <a:off x="10343624" y="5204742"/>
            <a:ext cx="462455" cy="462455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#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CF70292-015A-6F41-AA12-50305E8B9432}"/>
              </a:ext>
            </a:extLst>
          </p:cNvPr>
          <p:cNvSpPr/>
          <p:nvPr/>
        </p:nvSpPr>
        <p:spPr>
          <a:xfrm>
            <a:off x="11150888" y="5204742"/>
            <a:ext cx="462455" cy="462455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#</a:t>
            </a: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1493235-133C-1A48-B14D-30FE7A6F0128}"/>
              </a:ext>
            </a:extLst>
          </p:cNvPr>
          <p:cNvCxnSpPr>
            <a:cxnSpLocks/>
            <a:stCxn id="23" idx="3"/>
            <a:endCxn id="30" idx="0"/>
          </p:cNvCxnSpPr>
          <p:nvPr/>
        </p:nvCxnSpPr>
        <p:spPr>
          <a:xfrm flipH="1">
            <a:off x="9283264" y="5599472"/>
            <a:ext cx="203175" cy="4139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058EE706-DCDD-3546-9393-1F2F009FED65}"/>
              </a:ext>
            </a:extLst>
          </p:cNvPr>
          <p:cNvCxnSpPr>
            <a:cxnSpLocks/>
            <a:stCxn id="23" idx="5"/>
            <a:endCxn id="31" idx="0"/>
          </p:cNvCxnSpPr>
          <p:nvPr/>
        </p:nvCxnSpPr>
        <p:spPr>
          <a:xfrm>
            <a:off x="9813444" y="5599472"/>
            <a:ext cx="231227" cy="412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D670E17A-41E2-FE42-9C8F-DB898127E249}"/>
              </a:ext>
            </a:extLst>
          </p:cNvPr>
          <p:cNvCxnSpPr>
            <a:cxnSpLocks/>
            <a:stCxn id="22" idx="3"/>
            <a:endCxn id="32" idx="7"/>
          </p:cNvCxnSpPr>
          <p:nvPr/>
        </p:nvCxnSpPr>
        <p:spPr>
          <a:xfrm flipH="1">
            <a:off x="10738354" y="4858478"/>
            <a:ext cx="46703" cy="4139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C8713522-7D8D-4B4B-AE44-A44D6215B4C0}"/>
              </a:ext>
            </a:extLst>
          </p:cNvPr>
          <p:cNvCxnSpPr>
            <a:cxnSpLocks/>
            <a:stCxn id="22" idx="5"/>
            <a:endCxn id="33" idx="1"/>
          </p:cNvCxnSpPr>
          <p:nvPr/>
        </p:nvCxnSpPr>
        <p:spPr>
          <a:xfrm>
            <a:off x="11112062" y="4858478"/>
            <a:ext cx="106551" cy="4139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56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9CDF5C-4832-4667-BFA7-4FA0486E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2 	</a:t>
            </a:r>
            <a:r>
              <a:rPr lang="zh-CN" altLang="en-US" dirty="0"/>
              <a:t>多叉树转二叉树遍历</a:t>
            </a:r>
            <a:r>
              <a:rPr lang="en-US" altLang="zh-CN" dirty="0"/>
              <a:t>(c2t.cpp)</a:t>
            </a:r>
            <a:endParaRPr lang="x-none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F38F3-E19C-48D3-AD6F-367661EB6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680"/>
            <a:ext cx="10515600" cy="5208693"/>
          </a:xfrm>
        </p:spPr>
        <p:txBody>
          <a:bodyPr>
            <a:normAutofit lnSpcReduction="10000"/>
          </a:bodyPr>
          <a:lstStyle/>
          <a:p>
            <a:r>
              <a:rPr lang="zh-CN" altLang="en-US" b="1" dirty="0"/>
              <a:t>输入格式</a:t>
            </a:r>
            <a:r>
              <a:rPr lang="zh-CN" altLang="en-US" dirty="0"/>
              <a:t>：按顺序输入树的父亲表示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第一行为节点个数（</a:t>
            </a:r>
            <a:r>
              <a:rPr lang="en-US" altLang="zh-CN" sz="2000" dirty="0"/>
              <a:t>100</a:t>
            </a:r>
            <a:r>
              <a:rPr lang="zh-CN" altLang="en-US" sz="2000" dirty="0"/>
              <a:t>以内并且大于</a:t>
            </a:r>
            <a:r>
              <a:rPr lang="en-US" altLang="zh-CN" sz="2000" dirty="0"/>
              <a:t>0</a:t>
            </a:r>
            <a:r>
              <a:rPr lang="zh-CN" altLang="en-US" sz="2000" dirty="0"/>
              <a:t>），之后一个节点一行，第</a:t>
            </a:r>
            <a:r>
              <a:rPr lang="en-US" altLang="zh-CN" sz="2000" dirty="0"/>
              <a:t>1</a:t>
            </a:r>
            <a:r>
              <a:rPr lang="zh-CN" altLang="en-US" sz="2000" dirty="0"/>
              <a:t>个字符为数据，接下来是一个空格，接下来是父亲的编号，根节点的父亲编号为</a:t>
            </a:r>
            <a:r>
              <a:rPr lang="en-US" altLang="zh-CN" sz="2000" dirty="0"/>
              <a:t>0</a:t>
            </a:r>
            <a:r>
              <a:rPr lang="zh-CN" altLang="en-US" sz="2000"/>
              <a:t>。</a:t>
            </a:r>
            <a:r>
              <a:rPr lang="zh-CN" altLang="en-US" sz="1600" b="1"/>
              <a:t>节点</a:t>
            </a:r>
            <a:r>
              <a:rPr lang="en-US" altLang="zh-CN" sz="1600" b="1" dirty="0" err="1"/>
              <a:t>i</a:t>
            </a:r>
            <a:r>
              <a:rPr lang="zh-CN" altLang="en-US" sz="1600" b="1" dirty="0"/>
              <a:t>的父亲的编号 </a:t>
            </a:r>
            <a:r>
              <a:rPr lang="en-US" altLang="zh-CN" sz="1600" b="1" dirty="0"/>
              <a:t>&lt; </a:t>
            </a:r>
            <a:r>
              <a:rPr lang="en-US" altLang="zh-CN" sz="1600" b="1" dirty="0" err="1"/>
              <a:t>i</a:t>
            </a:r>
            <a:r>
              <a:rPr lang="zh-CN" altLang="en-US" sz="1600" b="1" dirty="0"/>
              <a:t>。</a:t>
            </a:r>
          </a:p>
          <a:p>
            <a:r>
              <a:rPr lang="zh-CN" altLang="en-US" b="1" dirty="0"/>
              <a:t>输出格式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转化为二叉树后，分别输出二叉树先序和中序遍历结果（</a:t>
            </a:r>
            <a:r>
              <a:rPr lang="en-US" altLang="zh-CN" dirty="0"/>
              <a:t>3</a:t>
            </a:r>
            <a:r>
              <a:rPr lang="zh-CN" altLang="en-US" dirty="0"/>
              <a:t>行输出）</a:t>
            </a:r>
            <a:endParaRPr lang="en-US" altLang="zh-CN" dirty="0"/>
          </a:p>
          <a:p>
            <a:r>
              <a:rPr lang="zh-CN" altLang="en-US" b="1" dirty="0"/>
              <a:t>样例输入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lnSpc>
                <a:spcPct val="70000"/>
              </a:lnSpc>
              <a:buNone/>
            </a:pPr>
            <a:r>
              <a:rPr lang="pt-BR" altLang="zh-CN" sz="2100" dirty="0"/>
              <a:t>7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pt-BR" altLang="zh-CN" sz="2100" dirty="0"/>
              <a:t>A 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pt-BR" altLang="zh-CN" sz="2100" dirty="0"/>
              <a:t>B 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pt-BR" altLang="zh-CN" sz="2100" dirty="0"/>
              <a:t>C 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pt-BR" altLang="zh-CN" sz="2100" dirty="0"/>
              <a:t>D 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pt-BR" altLang="zh-CN" sz="2100" dirty="0"/>
              <a:t>E 2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pt-BR" altLang="zh-CN" sz="2100" dirty="0"/>
              <a:t>F 2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pt-BR" altLang="zh-CN" sz="2100" dirty="0"/>
              <a:t>G 3</a:t>
            </a:r>
            <a:endParaRPr lang="en-US" altLang="zh-CN" sz="2100" dirty="0"/>
          </a:p>
          <a:p>
            <a:endParaRPr lang="en-US" altLang="zh-CN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8B069120-212E-45D8-99DD-C148B5C57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457" y="4108026"/>
            <a:ext cx="3553321" cy="206721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C9EB544-342E-41EF-96E3-D4DBCBB8DB4C}"/>
              </a:ext>
            </a:extLst>
          </p:cNvPr>
          <p:cNvSpPr/>
          <p:nvPr/>
        </p:nvSpPr>
        <p:spPr>
          <a:xfrm>
            <a:off x="3544602" y="4034427"/>
            <a:ext cx="2288931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样例输出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r>
              <a:rPr lang="en-US" altLang="zh-CN" sz="2400" dirty="0"/>
              <a:t>ABEFCGD</a:t>
            </a:r>
          </a:p>
          <a:p>
            <a:r>
              <a:rPr lang="en-US" altLang="zh-CN" sz="2400" dirty="0"/>
              <a:t>EFBGCDA</a:t>
            </a:r>
          </a:p>
        </p:txBody>
      </p:sp>
    </p:spTree>
    <p:extLst>
      <p:ext uri="{BB962C8B-B14F-4D97-AF65-F5344CB8AC3E}">
        <p14:creationId xmlns:p14="http://schemas.microsoft.com/office/powerpoint/2010/main" val="1266025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9CDF5C-4832-4667-BFA7-4FA0486E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3	</a:t>
            </a:r>
            <a:r>
              <a:rPr lang="zh-CN" altLang="en-US" dirty="0"/>
              <a:t>任务安排问题 </a:t>
            </a:r>
            <a:r>
              <a:rPr lang="en-US" altLang="zh-CN" dirty="0"/>
              <a:t>(taskprocess.cpp)</a:t>
            </a:r>
            <a:endParaRPr lang="x-none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F38F3-E19C-48D3-AD6F-367661EB6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379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有</a:t>
            </a:r>
            <a:r>
              <a:rPr lang="en-US" altLang="zh-CN" dirty="0"/>
              <a:t>n </a:t>
            </a:r>
            <a:r>
              <a:rPr lang="zh-CN" altLang="en-US" dirty="0"/>
              <a:t>个任务，编号为</a:t>
            </a:r>
            <a:r>
              <a:rPr lang="en-US" altLang="zh-CN" dirty="0"/>
              <a:t>1~n</a:t>
            </a:r>
            <a:r>
              <a:rPr lang="zh-CN" altLang="en-US" dirty="0"/>
              <a:t>，需要被完成。假设：</a:t>
            </a:r>
            <a:endParaRPr lang="en-US" altLang="zh-CN" dirty="0"/>
          </a:p>
          <a:p>
            <a:pPr lvl="1"/>
            <a:r>
              <a:rPr lang="zh-CN" altLang="en-US" dirty="0"/>
              <a:t>任务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只能在时刻 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后开始处理。任务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需要 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zh-CN" altLang="en-US" dirty="0"/>
              <a:t>个时间单位才能完成。</a:t>
            </a:r>
            <a:endParaRPr lang="en-US" altLang="zh-CN" dirty="0"/>
          </a:p>
          <a:p>
            <a:pPr lvl="1"/>
            <a:r>
              <a:rPr lang="zh-CN" altLang="en-US" dirty="0"/>
              <a:t>同一个时间单位只能处理一项任务；一项任务可分多次处理（可暂停，之后继续处理）</a:t>
            </a:r>
            <a:endParaRPr lang="en-US" altLang="zh-CN" dirty="0"/>
          </a:p>
          <a:p>
            <a:r>
              <a:rPr lang="zh-CN" altLang="en-US" dirty="0"/>
              <a:t>设计方案使得</a:t>
            </a:r>
            <a:r>
              <a:rPr lang="en-US" altLang="zh-CN" dirty="0" err="1"/>
              <a:t>Σt</a:t>
            </a:r>
            <a:r>
              <a:rPr lang="en-US" altLang="zh-CN" baseline="-25000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最小，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为任务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被完成的时刻。</a:t>
            </a:r>
            <a:endParaRPr lang="en-US" altLang="zh-CN" b="1" dirty="0"/>
          </a:p>
          <a:p>
            <a:r>
              <a:rPr lang="zh-CN" altLang="en-US" b="1" dirty="0"/>
              <a:t>输入格式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pt-BR" altLang="zh-CN" sz="2800" dirty="0"/>
              <a:t>n</a:t>
            </a:r>
          </a:p>
          <a:p>
            <a:pPr lvl="1"/>
            <a:r>
              <a:rPr lang="pt-BR" altLang="zh-CN" sz="2800" dirty="0"/>
              <a:t>r</a:t>
            </a:r>
            <a:r>
              <a:rPr lang="pt-BR" altLang="zh-CN" sz="2800" baseline="-25000" dirty="0"/>
              <a:t>1</a:t>
            </a:r>
            <a:r>
              <a:rPr lang="pt-BR" altLang="zh-CN" sz="2800" dirty="0"/>
              <a:t> r</a:t>
            </a:r>
            <a:r>
              <a:rPr lang="pt-BR" altLang="zh-CN" sz="2800" baseline="-25000" dirty="0"/>
              <a:t>2</a:t>
            </a:r>
            <a:r>
              <a:rPr lang="pt-BR" altLang="zh-CN" sz="2800" dirty="0"/>
              <a:t> ... r</a:t>
            </a:r>
            <a:r>
              <a:rPr lang="pt-BR" altLang="zh-CN" sz="2800" baseline="-25000" dirty="0"/>
              <a:t>n</a:t>
            </a:r>
          </a:p>
          <a:p>
            <a:pPr lvl="1"/>
            <a:r>
              <a:rPr lang="pt-BR" altLang="zh-CN" sz="2800" dirty="0"/>
              <a:t>p</a:t>
            </a:r>
            <a:r>
              <a:rPr lang="pt-BR" altLang="zh-CN" sz="2800" baseline="-25000" dirty="0"/>
              <a:t>1</a:t>
            </a:r>
            <a:r>
              <a:rPr lang="pt-BR" altLang="zh-CN" sz="2800" dirty="0"/>
              <a:t> p</a:t>
            </a:r>
            <a:r>
              <a:rPr lang="pt-BR" altLang="zh-CN" sz="2800" baseline="-25000" dirty="0"/>
              <a:t>2</a:t>
            </a:r>
            <a:r>
              <a:rPr lang="pt-BR" altLang="zh-CN" sz="2800" dirty="0"/>
              <a:t> ... p</a:t>
            </a:r>
            <a:r>
              <a:rPr lang="pt-BR" altLang="zh-CN" sz="2800" baseline="-25000" dirty="0"/>
              <a:t>n</a:t>
            </a:r>
            <a:endParaRPr lang="en-US" altLang="zh-CN" sz="2800" dirty="0"/>
          </a:p>
          <a:p>
            <a:r>
              <a:rPr lang="zh-CN" altLang="en-US" b="1" dirty="0"/>
              <a:t>输出格式</a:t>
            </a:r>
            <a:r>
              <a:rPr lang="zh-CN" altLang="en-US" dirty="0"/>
              <a:t>：一个数，表示最小的</a:t>
            </a:r>
            <a:r>
              <a:rPr lang="en-US" altLang="zh-CN" dirty="0" err="1"/>
              <a:t>Σt</a:t>
            </a:r>
            <a:r>
              <a:rPr lang="en-US" altLang="zh-CN" baseline="-25000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/>
              <a:t>数据范围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pt-BR" altLang="zh-CN" dirty="0"/>
              <a:t>1 &lt;= n  &lt;=100		</a:t>
            </a:r>
          </a:p>
          <a:p>
            <a:pPr lvl="1"/>
            <a:r>
              <a:rPr lang="pt-BR" altLang="zh-CN" dirty="0">
                <a:solidFill>
                  <a:srgbClr val="FF0000"/>
                </a:solidFill>
              </a:rPr>
              <a:t>0</a:t>
            </a:r>
            <a:r>
              <a:rPr lang="pt-BR" altLang="zh-CN" dirty="0"/>
              <a:t> &lt;= r</a:t>
            </a:r>
            <a:r>
              <a:rPr lang="pt-BR" altLang="zh-CN" baseline="-25000" dirty="0"/>
              <a:t>i  </a:t>
            </a:r>
            <a:r>
              <a:rPr lang="pt-BR" altLang="zh-CN" dirty="0"/>
              <a:t>&lt;= 200.     1 &lt;= p</a:t>
            </a:r>
            <a:r>
              <a:rPr lang="pt-BR" altLang="zh-CN" baseline="-25000" dirty="0"/>
              <a:t>i  </a:t>
            </a:r>
            <a:r>
              <a:rPr lang="pt-BR" altLang="zh-CN" dirty="0"/>
              <a:t>&lt;=200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C840259-90E3-45C9-B4AB-B7FA7715981E}"/>
              </a:ext>
            </a:extLst>
          </p:cNvPr>
          <p:cNvSpPr/>
          <p:nvPr/>
        </p:nvSpPr>
        <p:spPr>
          <a:xfrm>
            <a:off x="7224690" y="3627430"/>
            <a:ext cx="37396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样例输入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</a:p>
          <a:p>
            <a:r>
              <a:rPr lang="en-US" altLang="zh-CN" sz="2400" dirty="0"/>
              <a:t>1 2 3</a:t>
            </a:r>
          </a:p>
          <a:p>
            <a:r>
              <a:rPr lang="en-US" altLang="zh-CN" sz="2400" dirty="0"/>
              <a:t>4 2 2</a:t>
            </a:r>
          </a:p>
          <a:p>
            <a:endParaRPr lang="en-US" altLang="zh-CN" sz="2400" b="1" dirty="0"/>
          </a:p>
          <a:p>
            <a:r>
              <a:rPr lang="zh-CN" altLang="en-US" sz="2400" b="1" dirty="0"/>
              <a:t>样例输出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en-US" altLang="zh-CN" sz="24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4178873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9CDF5C-4832-4667-BFA7-4FA0486E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4	</a:t>
            </a:r>
            <a:r>
              <a:rPr lang="zh-CN" altLang="en-US" dirty="0"/>
              <a:t>二分图判定</a:t>
            </a:r>
            <a:r>
              <a:rPr lang="en-US" altLang="zh-CN" dirty="0"/>
              <a:t>(bipartite.cpp)</a:t>
            </a:r>
            <a:endParaRPr lang="x-none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F38F3-E19C-48D3-AD6F-367661EB6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3485"/>
            <a:ext cx="11058331" cy="498939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/>
              <a:t>问题描述：</a:t>
            </a:r>
            <a:r>
              <a:rPr lang="zh-CN" altLang="en-US" dirty="0"/>
              <a:t>给定</a:t>
            </a:r>
            <a:r>
              <a:rPr lang="zh-CN" altLang="en-US" dirty="0">
                <a:solidFill>
                  <a:srgbClr val="FF0000"/>
                </a:solidFill>
              </a:rPr>
              <a:t>连通</a:t>
            </a:r>
            <a:r>
              <a:rPr lang="zh-CN" altLang="en-US" dirty="0"/>
              <a:t>的无向图</a:t>
            </a:r>
            <a:r>
              <a:rPr lang="en-US" altLang="zh-CN" dirty="0"/>
              <a:t>G</a:t>
            </a:r>
            <a:r>
              <a:rPr lang="en-US" altLang="zh-CN" baseline="-25000" dirty="0"/>
              <a:t>1</a:t>
            </a:r>
            <a:r>
              <a:rPr lang="en-US" altLang="zh-CN" dirty="0"/>
              <a:t>,…,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k</a:t>
            </a:r>
            <a:r>
              <a:rPr lang="zh-CN" altLang="en-US" dirty="0"/>
              <a:t>，请判定它们是否为二分图。</a:t>
            </a:r>
            <a:endParaRPr lang="en-US" altLang="zh-CN" dirty="0"/>
          </a:p>
          <a:p>
            <a:r>
              <a:rPr lang="zh-CN" altLang="en-US" b="1" dirty="0"/>
              <a:t>输入格式</a:t>
            </a:r>
            <a:r>
              <a:rPr lang="zh-CN" altLang="en-US" dirty="0"/>
              <a:t>：第一行一个整数</a:t>
            </a:r>
            <a:r>
              <a:rPr lang="en-US" altLang="zh-CN" dirty="0"/>
              <a:t>1≤k≤30</a:t>
            </a:r>
            <a:r>
              <a:rPr lang="zh-CN" altLang="en-US" dirty="0"/>
              <a:t>。接下来的第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段数据描述图</a:t>
            </a:r>
            <a:r>
              <a:rPr lang="en-US" altLang="zh-CN" dirty="0"/>
              <a:t>G</a:t>
            </a:r>
            <a:r>
              <a:rPr lang="en-US" altLang="zh-CN" baseline="-25000" dirty="0"/>
              <a:t>i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段数据的第一行为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  <a:r>
              <a:rPr lang="en-US" altLang="zh-CN" dirty="0"/>
              <a:t>(1&lt;=n&lt;=400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接下来有一个</a:t>
            </a:r>
            <a:r>
              <a:rPr lang="en-US" altLang="zh-CN" dirty="0"/>
              <a:t>n*n</a:t>
            </a:r>
            <a:r>
              <a:rPr lang="zh-CN" altLang="en-US" dirty="0"/>
              <a:t>的</a:t>
            </a:r>
            <a:r>
              <a:rPr lang="en-US" altLang="zh-CN" dirty="0"/>
              <a:t>01</a:t>
            </a:r>
            <a:r>
              <a:rPr lang="zh-CN" altLang="en-US" dirty="0"/>
              <a:t>矩阵（每行</a:t>
            </a:r>
            <a:r>
              <a:rPr lang="en-US" altLang="zh-CN" dirty="0"/>
              <a:t>n</a:t>
            </a:r>
            <a:r>
              <a:rPr lang="zh-CN" altLang="en-US" dirty="0"/>
              <a:t>个数间有空格），表示图</a:t>
            </a:r>
            <a:r>
              <a:rPr lang="en-US" altLang="zh-CN" dirty="0"/>
              <a:t>G</a:t>
            </a:r>
            <a:r>
              <a:rPr lang="en-US" altLang="zh-CN" baseline="-25000" dirty="0"/>
              <a:t>i</a:t>
            </a:r>
            <a:r>
              <a:rPr lang="zh-CN" altLang="en-US" dirty="0"/>
              <a:t>的邻接矩阵。</a:t>
            </a:r>
            <a:endParaRPr lang="en-US" altLang="zh-CN" dirty="0"/>
          </a:p>
          <a:p>
            <a:r>
              <a:rPr lang="zh-CN" altLang="en-US" b="1" dirty="0"/>
              <a:t>输出格式</a:t>
            </a:r>
            <a:r>
              <a:rPr lang="zh-CN" altLang="en-US" dirty="0"/>
              <a:t>：为每个</a:t>
            </a:r>
            <a:r>
              <a:rPr lang="en-US" altLang="zh-CN" dirty="0"/>
              <a:t>G</a:t>
            </a:r>
            <a:r>
              <a:rPr lang="en-US" altLang="zh-CN" baseline="-25000" dirty="0"/>
              <a:t>i</a:t>
            </a:r>
            <a:r>
              <a:rPr lang="zh-CN" altLang="en-US" dirty="0"/>
              <a:t>输出一行。</a:t>
            </a:r>
            <a:r>
              <a:rPr lang="en-US" altLang="zh-CN" b="1" dirty="0"/>
              <a:t>Yes</a:t>
            </a:r>
            <a:r>
              <a:rPr lang="zh-CN" altLang="en-US" dirty="0"/>
              <a:t>表示</a:t>
            </a:r>
            <a:r>
              <a:rPr lang="en-US" altLang="zh-CN" dirty="0"/>
              <a:t>G</a:t>
            </a:r>
            <a:r>
              <a:rPr lang="en-US" altLang="zh-CN" baseline="-25000" dirty="0"/>
              <a:t>i</a:t>
            </a:r>
            <a:r>
              <a:rPr lang="zh-CN" altLang="en-US" dirty="0"/>
              <a:t>为二分图，</a:t>
            </a:r>
            <a:r>
              <a:rPr lang="en-US" altLang="zh-CN" b="1" dirty="0"/>
              <a:t>No</a:t>
            </a:r>
            <a:r>
              <a:rPr lang="zh-CN" altLang="en-US" dirty="0"/>
              <a:t>表示不是。</a:t>
            </a:r>
            <a:endParaRPr lang="en-US" altLang="zh-CN" dirty="0"/>
          </a:p>
          <a:p>
            <a:r>
              <a:rPr lang="zh-CN" altLang="en-US" b="1" dirty="0"/>
              <a:t>样例输入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2</a:t>
            </a:r>
          </a:p>
          <a:p>
            <a:pPr marL="457200" lvl="1" indent="0">
              <a:buNone/>
            </a:pPr>
            <a:r>
              <a:rPr lang="en-US" altLang="zh-CN" dirty="0"/>
              <a:t>3</a:t>
            </a:r>
          </a:p>
          <a:p>
            <a:pPr marL="457200" lvl="1" indent="0">
              <a:buNone/>
            </a:pPr>
            <a:r>
              <a:rPr lang="en-US" altLang="zh-CN" dirty="0"/>
              <a:t>0 1 1</a:t>
            </a:r>
          </a:p>
          <a:p>
            <a:pPr marL="457200" lvl="1" indent="0">
              <a:buNone/>
            </a:pPr>
            <a:r>
              <a:rPr lang="en-US" altLang="zh-CN" dirty="0"/>
              <a:t>1 0 1</a:t>
            </a:r>
          </a:p>
          <a:p>
            <a:pPr marL="457200" lvl="1" indent="0">
              <a:buNone/>
            </a:pPr>
            <a:r>
              <a:rPr lang="en-US" altLang="zh-CN" dirty="0"/>
              <a:t>1 1 0</a:t>
            </a:r>
          </a:p>
          <a:p>
            <a:pPr marL="457200" lvl="1" indent="0">
              <a:buNone/>
            </a:pPr>
            <a:r>
              <a:rPr lang="en-US" altLang="zh-CN" dirty="0"/>
              <a:t>1</a:t>
            </a:r>
          </a:p>
          <a:p>
            <a:pPr marL="457200" lvl="1" indent="0">
              <a:buNone/>
            </a:pPr>
            <a:r>
              <a:rPr lang="en-US" altLang="zh-CN" dirty="0"/>
              <a:t>0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38EAC08-B254-4A42-8E4A-820A6EDD8C24}"/>
              </a:ext>
            </a:extLst>
          </p:cNvPr>
          <p:cNvSpPr/>
          <p:nvPr/>
        </p:nvSpPr>
        <p:spPr>
          <a:xfrm>
            <a:off x="4807046" y="4066147"/>
            <a:ext cx="5753242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样例输出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r>
              <a:rPr lang="en-US" altLang="zh-CN" sz="2800" dirty="0"/>
              <a:t>No</a:t>
            </a:r>
          </a:p>
          <a:p>
            <a:r>
              <a:rPr lang="en-US" altLang="zh-CN" sz="2800" dirty="0"/>
              <a:t>Yes</a:t>
            </a:r>
          </a:p>
          <a:p>
            <a:endParaRPr lang="en-US" altLang="zh-CN" sz="2800" dirty="0"/>
          </a:p>
          <a:p>
            <a:r>
              <a:rPr lang="zh-CN" altLang="en-US" sz="2800" dirty="0"/>
              <a:t>提示：用</a:t>
            </a:r>
            <a:r>
              <a:rPr lang="en-US" altLang="zh-CN" sz="2800" dirty="0" err="1"/>
              <a:t>scanf</a:t>
            </a:r>
            <a:r>
              <a:rPr lang="zh-CN" altLang="en-US" sz="2800" dirty="0"/>
              <a:t>进行输入，不要用</a:t>
            </a:r>
            <a:r>
              <a:rPr lang="en-US" altLang="zh-CN" sz="2800" dirty="0" err="1"/>
              <a:t>cin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36077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600</Words>
  <Application>Microsoft Office PowerPoint</Application>
  <PresentationFormat>宽屏</PresentationFormat>
  <Paragraphs>86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实验课：上机测验II</vt:lpstr>
      <vt:lpstr>Task 1   二叉树的统计   (count.cpp)</vt:lpstr>
      <vt:lpstr>Task 2  多叉树转二叉树遍历(c2t.cpp)</vt:lpstr>
      <vt:lpstr>Task 3 任务安排问题 (taskprocess.cpp)</vt:lpstr>
      <vt:lpstr>Task 4 二分图判定(bipartite.cpp)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实验课：第2次上机测验</dc:title>
  <dc:creator>金 恺</dc:creator>
  <cp:lastModifiedBy>cin412</cp:lastModifiedBy>
  <cp:revision>10</cp:revision>
  <dcterms:created xsi:type="dcterms:W3CDTF">2021-05-27T08:07:31Z</dcterms:created>
  <dcterms:modified xsi:type="dcterms:W3CDTF">2024-11-27T07:28:09Z</dcterms:modified>
</cp:coreProperties>
</file>