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2" r:id="rId2"/>
    <p:sldId id="267" r:id="rId3"/>
    <p:sldId id="351" r:id="rId4"/>
    <p:sldId id="266" r:id="rId5"/>
    <p:sldId id="265" r:id="rId6"/>
    <p:sldId id="268" r:id="rId7"/>
  </p:sldIdLst>
  <p:sldSz cx="12192000" cy="6858000"/>
  <p:notesSz cx="6858000" cy="9144000"/>
  <p:defaultTextStyle>
    <a:defPPr>
      <a:defRPr lang="zh-Hans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60" y="4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DD9677-891B-4FEC-AC9D-1C88A21338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F6316B-3D38-48AA-8040-FEAD761F61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Hans-HK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B6D718-7583-40B0-9470-1853A0350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4CE5-2AC6-4F99-A995-858C995FAAD0}" type="datetimeFigureOut">
              <a:rPr lang="zh-Hans-HK" altLang="en-US" smtClean="0"/>
              <a:t>12/25/2024</a:t>
            </a:fld>
            <a:endParaRPr lang="zh-Hans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B4A5AD-C07D-43A8-B735-7E50A6A63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669163-EB8B-49FA-904B-1BF9B2186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66805-63A4-4BC4-85B6-B56009D750A3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184888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6D281E-16CF-4E78-9121-FCFC3A8F0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06C304-B404-4C37-93C6-94987194E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Hans-HK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7455A0-CA58-42A7-A11B-472708EA7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4CE5-2AC6-4F99-A995-858C995FAAD0}" type="datetimeFigureOut">
              <a:rPr lang="zh-Hans-HK" altLang="en-US" smtClean="0"/>
              <a:t>12/25/2024</a:t>
            </a:fld>
            <a:endParaRPr lang="zh-Hans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B9702C-FE1A-4F23-B927-C990A6C39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DCF553-3D30-47C9-B500-B351FA580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66805-63A4-4BC4-85B6-B56009D750A3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4294170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BF8C6C9-11AC-42D2-AA1A-FCAD79D609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2C1840-451B-4C60-B4C8-12835CA20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Hans-HK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13B4A6-61A7-4488-A39B-0D4B578FF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4CE5-2AC6-4F99-A995-858C995FAAD0}" type="datetimeFigureOut">
              <a:rPr lang="zh-Hans-HK" altLang="en-US" smtClean="0"/>
              <a:t>12/25/2024</a:t>
            </a:fld>
            <a:endParaRPr lang="zh-Hans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667316-F7F1-4ABD-A727-D67CC67AD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A5921C-DBE6-453B-BBFD-9AE8E1001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66805-63A4-4BC4-85B6-B56009D750A3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046683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1210A9-4418-423B-9592-6EA4B2E08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05E83B-145D-4E65-98ED-97D9F805B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Hans-HK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1E4964-BFFD-4701-B3C1-1FAE3D67F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4CE5-2AC6-4F99-A995-858C995FAAD0}" type="datetimeFigureOut">
              <a:rPr lang="zh-Hans-HK" altLang="en-US" smtClean="0"/>
              <a:t>12/25/2024</a:t>
            </a:fld>
            <a:endParaRPr lang="zh-Hans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9A28DD-C2AB-4961-954B-43EEF8BA7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99595C-BC4E-45F9-953C-4128615DE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66805-63A4-4BC4-85B6-B56009D750A3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3962299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7AFD4F-2D01-4416-9086-6382B1095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419F7B-690A-4DF5-A621-5A35187B0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9E6C47-A659-4F07-9AD1-9BCBB48F2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4CE5-2AC6-4F99-A995-858C995FAAD0}" type="datetimeFigureOut">
              <a:rPr lang="zh-Hans-HK" altLang="en-US" smtClean="0"/>
              <a:t>12/25/2024</a:t>
            </a:fld>
            <a:endParaRPr lang="zh-Hans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3C5753-BE25-442E-BA05-2D9B4F266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4E5014-DEDB-4D3A-B67E-E434EB454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66805-63A4-4BC4-85B6-B56009D750A3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470503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AAEF87-8A7F-42F8-91AB-5925BFBA1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CC4C09-3652-404C-819A-3714513261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Hans-HK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70A217-640C-4732-B9AE-4216264D4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Hans-HK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131C85-BE80-49DD-B457-3DDEA56C5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4CE5-2AC6-4F99-A995-858C995FAAD0}" type="datetimeFigureOut">
              <a:rPr lang="zh-Hans-HK" altLang="en-US" smtClean="0"/>
              <a:t>12/25/2024</a:t>
            </a:fld>
            <a:endParaRPr lang="zh-Hans-HK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0046B5-2121-47FE-B223-9E8FF576C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546F9E-AA80-43DA-9ED7-CBAD36F17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66805-63A4-4BC4-85B6-B56009D750A3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2433659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33C2E1-0410-4F7B-83BB-3641ADD0D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4EA745-6FC3-4A7C-87B2-37487C2A6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39F932-0E19-4D07-A71A-16B2EC45D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Hans-HK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336DFAE-2D75-4AED-9446-7589C8E88F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4312D49-3629-4AB7-B1A6-403D5C627F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Hans-HK" alt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4901D20-DD37-457F-BB8C-E88511CCE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4CE5-2AC6-4F99-A995-858C995FAAD0}" type="datetimeFigureOut">
              <a:rPr lang="zh-Hans-HK" altLang="en-US" smtClean="0"/>
              <a:t>12/25/2024</a:t>
            </a:fld>
            <a:endParaRPr lang="zh-Hans-HK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9F359EB-06F3-4EBA-8FD3-3C82FCE74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7187C2E-81B6-4DB7-BFDD-14A8D727B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66805-63A4-4BC4-85B6-B56009D750A3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22593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F711D-138B-4CBB-BCEB-FEE5D511F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D9188AA-66AF-440D-A28A-7FCD541A4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4CE5-2AC6-4F99-A995-858C995FAAD0}" type="datetimeFigureOut">
              <a:rPr lang="zh-Hans-HK" altLang="en-US" smtClean="0"/>
              <a:t>12/25/2024</a:t>
            </a:fld>
            <a:endParaRPr lang="zh-Hans-HK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ED78B7C-F93E-4ACC-9409-57ACE6278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4EE701-8EC2-464D-B22E-75787999E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66805-63A4-4BC4-85B6-B56009D750A3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389460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DDD69E9-24CD-4705-ABC7-E2427F0BA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4CE5-2AC6-4F99-A995-858C995FAAD0}" type="datetimeFigureOut">
              <a:rPr lang="zh-Hans-HK" altLang="en-US" smtClean="0"/>
              <a:t>12/25/2024</a:t>
            </a:fld>
            <a:endParaRPr lang="zh-Hans-HK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82CB350-5BA7-4D66-B1FD-BD654CF0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B6748F-0B71-4C13-B7A0-49015D036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66805-63A4-4BC4-85B6-B56009D750A3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2648924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D62CF2-05B8-46F0-93D1-9EDF6E36F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4CD8E0-1EE0-4B80-9427-25E70B0C6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Hans-HK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DFCC98-3880-48D3-AA04-84F686B8D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93C000-58F1-424A-B510-CE218AC86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4CE5-2AC6-4F99-A995-858C995FAAD0}" type="datetimeFigureOut">
              <a:rPr lang="zh-Hans-HK" altLang="en-US" smtClean="0"/>
              <a:t>12/25/2024</a:t>
            </a:fld>
            <a:endParaRPr lang="zh-Hans-HK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451211-0946-401E-8990-8B294BF77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5E68DF-1C9B-47EA-93FA-D9AB35269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66805-63A4-4BC4-85B6-B56009D750A3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983115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35B16C-8FDA-47DA-9362-58CA23D20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1233A7A-F9F3-4402-A820-656FD3DACF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ans-HK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099B41-46E9-4794-9F1A-041E39048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7AC50F-CEA3-41E8-98CD-8E65F42CE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4CE5-2AC6-4F99-A995-858C995FAAD0}" type="datetimeFigureOut">
              <a:rPr lang="zh-Hans-HK" altLang="en-US" smtClean="0"/>
              <a:t>12/25/2024</a:t>
            </a:fld>
            <a:endParaRPr lang="zh-Hans-HK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5DB7E9-692B-45B5-A34B-D03237781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0E3EC9-CBC5-4F90-A5DD-4AC2139C0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66805-63A4-4BC4-85B6-B56009D750A3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3964765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6B8FAFC-218A-4665-BFD8-1C18A3944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5B8144-7B15-45E8-9BF7-B0D52FA33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Hans-HK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4C8E67-BB69-4563-9408-0DF68200E5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64CE5-2AC6-4F99-A995-858C995FAAD0}" type="datetimeFigureOut">
              <a:rPr lang="zh-Hans-HK" altLang="en-US" smtClean="0"/>
              <a:t>12/25/2024</a:t>
            </a:fld>
            <a:endParaRPr lang="zh-Hans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068F37-4D90-4A3D-9A30-A182FF4E48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ans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D44FC2-CE0E-437A-AE1C-D9F2384EBB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66805-63A4-4BC4-85B6-B56009D750A3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51089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ans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08E2DF-6EB7-4AFF-8F55-510B6B367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下学期作业  </a:t>
            </a:r>
            <a:r>
              <a:rPr lang="en-US" altLang="zh-CN" dirty="0"/>
              <a:t>(DDL = 1.20) </a:t>
            </a:r>
            <a:r>
              <a:rPr lang="zh-CN" altLang="en-US" dirty="0"/>
              <a:t>提交方式</a:t>
            </a:r>
            <a:r>
              <a:rPr lang="en-US" altLang="zh-CN" dirty="0"/>
              <a:t>1.20</a:t>
            </a:r>
            <a:r>
              <a:rPr lang="zh-CN" altLang="en-US" dirty="0"/>
              <a:t>公布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9C467D-D74E-498D-BEDF-4879A1C35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本次作业所有题均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严禁抄袭</a:t>
            </a:r>
            <a:r>
              <a:rPr lang="zh-CN" altLang="en-US" dirty="0"/>
              <a:t>。如发现抄袭，本门课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按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0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分处理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包括禁止从网络或其他同学那里抄袭。</a:t>
            </a:r>
            <a:endParaRPr lang="en-US" altLang="zh-CN" dirty="0"/>
          </a:p>
          <a:p>
            <a:pPr lvl="1"/>
            <a:r>
              <a:rPr lang="zh-CN" altLang="en-US" dirty="0"/>
              <a:t>请保管好不要分享你本次作业。如果你的作业被抄袭，也有</a:t>
            </a:r>
            <a:r>
              <a:rPr lang="zh-CN" altLang="en-US" b="1" dirty="0">
                <a:highlight>
                  <a:srgbClr val="FFFF00"/>
                </a:highlight>
              </a:rPr>
              <a:t>严厉处罚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本次作业 只有</a:t>
            </a:r>
            <a:r>
              <a:rPr lang="en-US" altLang="zh-CN" dirty="0"/>
              <a:t>2</a:t>
            </a:r>
            <a:r>
              <a:rPr lang="zh-CN" altLang="en-US" dirty="0"/>
              <a:t>个必做题。作业得分会计入平时成绩。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0070C0"/>
                </a:solidFill>
              </a:rPr>
              <a:t>avltree.cpp  </a:t>
            </a:r>
            <a:r>
              <a:rPr lang="zh-CN" altLang="en-US" dirty="0">
                <a:solidFill>
                  <a:srgbClr val="0070C0"/>
                </a:solidFill>
              </a:rPr>
              <a:t>（本题有模板） </a:t>
            </a:r>
            <a:endParaRPr lang="en-US" altLang="zh-CN" dirty="0">
              <a:solidFill>
                <a:srgbClr val="0070C0"/>
              </a:solidFill>
            </a:endParaRPr>
          </a:p>
          <a:p>
            <a:pPr lvl="1"/>
            <a:r>
              <a:rPr lang="en-US" altLang="zh-CN" dirty="0">
                <a:solidFill>
                  <a:srgbClr val="0070C0"/>
                </a:solidFill>
              </a:rPr>
              <a:t>longest.cpp </a:t>
            </a:r>
            <a:r>
              <a:rPr lang="zh-CN" altLang="en-US" dirty="0">
                <a:solidFill>
                  <a:srgbClr val="0070C0"/>
                </a:solidFill>
              </a:rPr>
              <a:t>（可以借鉴</a:t>
            </a:r>
            <a:r>
              <a:rPr lang="en-US" altLang="zh-CN" dirty="0">
                <a:solidFill>
                  <a:srgbClr val="0070C0"/>
                </a:solidFill>
              </a:rPr>
              <a:t>avltree.cpp)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道</a:t>
            </a:r>
            <a:r>
              <a:rPr lang="en-US" altLang="zh-CN" dirty="0"/>
              <a:t>Bonus</a:t>
            </a:r>
            <a:r>
              <a:rPr lang="zh-CN" altLang="en-US" dirty="0"/>
              <a:t>题   </a:t>
            </a:r>
            <a:r>
              <a:rPr lang="en-US" altLang="zh-CN" dirty="0"/>
              <a:t> </a:t>
            </a:r>
            <a:r>
              <a:rPr lang="zh-CN" altLang="en-US" dirty="0"/>
              <a:t>不计入平时成绩。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完整做对一题可在期末总评加</a:t>
            </a:r>
            <a:r>
              <a:rPr lang="en-US" altLang="zh-CN" dirty="0">
                <a:solidFill>
                  <a:srgbClr val="FF0000"/>
                </a:solidFill>
              </a:rPr>
              <a:t>0.5</a:t>
            </a:r>
            <a:r>
              <a:rPr lang="zh-CN" altLang="en-US" dirty="0">
                <a:solidFill>
                  <a:srgbClr val="FF0000"/>
                </a:solidFill>
              </a:rPr>
              <a:t>分</a:t>
            </a:r>
            <a:r>
              <a:rPr lang="zh-CN" altLang="en-US" dirty="0"/>
              <a:t>。鼓励学生独立挑战。</a:t>
            </a:r>
            <a:r>
              <a:rPr lang="zh-CN" altLang="en-US" b="1" dirty="0">
                <a:solidFill>
                  <a:srgbClr val="FF0000"/>
                </a:solidFill>
              </a:rPr>
              <a:t>严禁抄袭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42690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762674-A68B-45F4-A5B7-987AC870C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必做 </a:t>
            </a:r>
            <a:r>
              <a:rPr lang="en-US" altLang="zh-CN" dirty="0"/>
              <a:t>Task 1 </a:t>
            </a:r>
            <a:r>
              <a:rPr lang="zh-CN" altLang="en-US" dirty="0"/>
              <a:t>平衡二叉树</a:t>
            </a:r>
            <a:r>
              <a:rPr lang="en-US" altLang="zh-CN" dirty="0"/>
              <a:t>		</a:t>
            </a:r>
            <a:r>
              <a:rPr lang="en-US" altLang="zh-CN" dirty="0">
                <a:solidFill>
                  <a:srgbClr val="0070C0"/>
                </a:solidFill>
              </a:rPr>
              <a:t>avltree.cpp</a:t>
            </a:r>
            <a:endParaRPr lang="zh-Hans-HK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2ABF61-D145-4279-B12B-44D1473D7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48342"/>
          </a:xfrm>
        </p:spPr>
        <p:txBody>
          <a:bodyPr/>
          <a:lstStyle/>
          <a:p>
            <a:pPr lvl="0"/>
            <a:r>
              <a:rPr lang="en-US" altLang="zh-CN" sz="2400" dirty="0"/>
              <a:t>【</a:t>
            </a:r>
            <a:r>
              <a:rPr lang="zh-CN" altLang="en-US" sz="2400" dirty="0"/>
              <a:t>问题描述</a:t>
            </a:r>
            <a:r>
              <a:rPr lang="en-US" altLang="zh-CN" sz="2400" dirty="0"/>
              <a:t>】</a:t>
            </a:r>
            <a:r>
              <a:rPr lang="zh-CN" altLang="zh-Hans-HK" sz="2400" dirty="0"/>
              <a:t>请用</a:t>
            </a:r>
            <a:r>
              <a:rPr lang="zh-CN" altLang="en-US" sz="2400" dirty="0"/>
              <a:t>平衡二叉</a:t>
            </a:r>
            <a:r>
              <a:rPr lang="zh-CN" altLang="zh-Hans-HK" sz="2400" dirty="0"/>
              <a:t>树</a:t>
            </a:r>
            <a:r>
              <a:rPr lang="en-US" altLang="zh-CN" sz="2400" dirty="0"/>
              <a:t>(</a:t>
            </a:r>
            <a:r>
              <a:rPr lang="en-US" altLang="zh-CN" sz="2400" dirty="0" err="1"/>
              <a:t>AVLtree</a:t>
            </a:r>
            <a:r>
              <a:rPr lang="en-US" altLang="zh-CN" sz="2400" dirty="0"/>
              <a:t>)</a:t>
            </a:r>
            <a:r>
              <a:rPr lang="zh-CN" altLang="zh-Hans-HK" sz="2400" dirty="0"/>
              <a:t>实现如下功能。开始</a:t>
            </a:r>
            <a:r>
              <a:rPr lang="zh-CN" altLang="en-US" sz="2400" dirty="0"/>
              <a:t>时</a:t>
            </a:r>
            <a:r>
              <a:rPr lang="zh-CN" altLang="zh-Hans-HK" sz="2400" dirty="0"/>
              <a:t>设集合</a:t>
            </a:r>
            <a:r>
              <a:rPr lang="en-US" altLang="zh-Hans-HK" sz="2400" dirty="0"/>
              <a:t>S</a:t>
            </a:r>
            <a:r>
              <a:rPr lang="zh-CN" altLang="zh-Hans-HK" sz="2400" dirty="0"/>
              <a:t>为空。</a:t>
            </a:r>
            <a:endParaRPr lang="zh-Hans-HK" altLang="zh-Hans-HK" sz="2400" dirty="0"/>
          </a:p>
          <a:p>
            <a:pPr lvl="1"/>
            <a:r>
              <a:rPr lang="en-US" altLang="zh-Hans-HK" sz="2000" b="1" dirty="0"/>
              <a:t>Insert(x);</a:t>
            </a:r>
            <a:r>
              <a:rPr lang="en-US" altLang="zh-Hans-HK" sz="2000" dirty="0"/>
              <a:t>  //</a:t>
            </a:r>
            <a:r>
              <a:rPr lang="zh-CN" altLang="zh-Hans-HK" sz="2000" dirty="0"/>
              <a:t>往</a:t>
            </a:r>
            <a:r>
              <a:rPr lang="en-US" altLang="zh-Hans-HK" sz="2000" dirty="0"/>
              <a:t>S</a:t>
            </a:r>
            <a:r>
              <a:rPr lang="zh-CN" altLang="zh-Hans-HK" sz="2000" dirty="0"/>
              <a:t>中添加元素</a:t>
            </a:r>
            <a:r>
              <a:rPr lang="en-US" altLang="zh-Hans-HK" sz="2000" dirty="0"/>
              <a:t>x</a:t>
            </a:r>
            <a:r>
              <a:rPr lang="zh-CN" altLang="zh-Hans-HK" sz="2000" dirty="0"/>
              <a:t>。</a:t>
            </a:r>
            <a:r>
              <a:rPr lang="zh-CN" altLang="zh-Hans-HK" sz="2000" dirty="0">
                <a:solidFill>
                  <a:srgbClr val="00B050"/>
                </a:solidFill>
              </a:rPr>
              <a:t>（保证</a:t>
            </a:r>
            <a:r>
              <a:rPr lang="en-US" altLang="zh-Hans-HK" sz="2000" dirty="0">
                <a:solidFill>
                  <a:srgbClr val="00B050"/>
                </a:solidFill>
              </a:rPr>
              <a:t>x</a:t>
            </a:r>
            <a:r>
              <a:rPr lang="zh-CN" altLang="zh-Hans-HK" sz="2000" dirty="0">
                <a:solidFill>
                  <a:srgbClr val="00B050"/>
                </a:solidFill>
              </a:rPr>
              <a:t>不在</a:t>
            </a:r>
            <a:r>
              <a:rPr lang="en-US" altLang="zh-Hans-HK" sz="2000" dirty="0">
                <a:solidFill>
                  <a:srgbClr val="00B050"/>
                </a:solidFill>
              </a:rPr>
              <a:t>S</a:t>
            </a:r>
            <a:r>
              <a:rPr lang="zh-CN" altLang="zh-Hans-HK" sz="2000" dirty="0">
                <a:solidFill>
                  <a:srgbClr val="00B050"/>
                </a:solidFill>
              </a:rPr>
              <a:t>中）</a:t>
            </a:r>
            <a:endParaRPr lang="zh-Hans-HK" altLang="zh-Hans-HK" sz="2000" dirty="0">
              <a:solidFill>
                <a:srgbClr val="00B050"/>
              </a:solidFill>
            </a:endParaRPr>
          </a:p>
          <a:p>
            <a:pPr lvl="1"/>
            <a:r>
              <a:rPr lang="en-US" altLang="zh-Hans-HK" sz="2000" b="1" dirty="0"/>
              <a:t>Rank(x);</a:t>
            </a:r>
            <a:r>
              <a:rPr lang="en-US" altLang="zh-Hans-HK" sz="2000" dirty="0"/>
              <a:t>  //</a:t>
            </a:r>
            <a:r>
              <a:rPr lang="zh-CN" altLang="zh-Hans-HK" sz="2000" dirty="0"/>
              <a:t>在</a:t>
            </a:r>
            <a:r>
              <a:rPr lang="en-US" altLang="zh-Hans-HK" sz="2000" dirty="0"/>
              <a:t>S</a:t>
            </a:r>
            <a:r>
              <a:rPr lang="zh-CN" altLang="zh-Hans-HK" sz="2000" dirty="0"/>
              <a:t>中寻找元素</a:t>
            </a:r>
            <a:r>
              <a:rPr lang="en-US" altLang="zh-Hans-HK" sz="2000" dirty="0"/>
              <a:t>x</a:t>
            </a:r>
            <a:r>
              <a:rPr lang="zh-CN" altLang="zh-Hans-HK" sz="2000" dirty="0"/>
              <a:t>并输出</a:t>
            </a:r>
            <a:r>
              <a:rPr lang="en-US" altLang="zh-Hans-HK" sz="2000" dirty="0"/>
              <a:t>x</a:t>
            </a:r>
            <a:r>
              <a:rPr lang="zh-CN" altLang="zh-Hans-HK" sz="2000" dirty="0"/>
              <a:t>的</a:t>
            </a:r>
            <a:r>
              <a:rPr lang="en-US" altLang="zh-Hans-HK" sz="2000" dirty="0"/>
              <a:t>rank</a:t>
            </a:r>
            <a:r>
              <a:rPr lang="zh-CN" altLang="zh-Hans-HK" sz="2000" dirty="0"/>
              <a:t>（即</a:t>
            </a:r>
            <a:r>
              <a:rPr lang="en-US" altLang="zh-Hans-HK" sz="2000" dirty="0"/>
              <a:t>x</a:t>
            </a:r>
            <a:r>
              <a:rPr lang="zh-CN" altLang="zh-Hans-HK" sz="2000" dirty="0"/>
              <a:t>是</a:t>
            </a:r>
            <a:r>
              <a:rPr lang="en-US" altLang="zh-Hans-HK" sz="2000" dirty="0"/>
              <a:t>S</a:t>
            </a:r>
            <a:r>
              <a:rPr lang="zh-CN" altLang="zh-Hans-HK" sz="2000" dirty="0"/>
              <a:t>中第几小元素？）</a:t>
            </a:r>
            <a:r>
              <a:rPr lang="zh-CN" altLang="zh-Hans-HK" sz="2000" dirty="0">
                <a:solidFill>
                  <a:srgbClr val="00B050"/>
                </a:solidFill>
              </a:rPr>
              <a:t>（保证</a:t>
            </a:r>
            <a:r>
              <a:rPr lang="en-US" altLang="zh-Hans-HK" sz="2000" dirty="0">
                <a:solidFill>
                  <a:srgbClr val="00B050"/>
                </a:solidFill>
              </a:rPr>
              <a:t>x</a:t>
            </a:r>
            <a:r>
              <a:rPr lang="zh-CN" altLang="zh-Hans-HK" sz="2000" dirty="0">
                <a:solidFill>
                  <a:srgbClr val="00B050"/>
                </a:solidFill>
              </a:rPr>
              <a:t>在</a:t>
            </a:r>
            <a:r>
              <a:rPr lang="en-US" altLang="zh-Hans-HK" sz="2000" dirty="0">
                <a:solidFill>
                  <a:srgbClr val="00B050"/>
                </a:solidFill>
              </a:rPr>
              <a:t>S</a:t>
            </a:r>
            <a:r>
              <a:rPr lang="zh-CN" altLang="zh-Hans-HK" sz="2000" dirty="0">
                <a:solidFill>
                  <a:srgbClr val="00B050"/>
                </a:solidFill>
              </a:rPr>
              <a:t>中）</a:t>
            </a:r>
            <a:endParaRPr lang="zh-Hans-HK" altLang="zh-Hans-HK" sz="2000" dirty="0">
              <a:solidFill>
                <a:srgbClr val="00B050"/>
              </a:solidFill>
            </a:endParaRPr>
          </a:p>
          <a:p>
            <a:pPr lvl="1"/>
            <a:r>
              <a:rPr lang="en-US" altLang="zh-Hans-HK" sz="2000" b="1" dirty="0"/>
              <a:t>Get(int k);</a:t>
            </a:r>
            <a:r>
              <a:rPr lang="en-US" altLang="zh-Hans-HK" sz="2000" dirty="0"/>
              <a:t>  //</a:t>
            </a:r>
            <a:r>
              <a:rPr lang="zh-CN" altLang="zh-Hans-HK" sz="2000" dirty="0"/>
              <a:t>找到</a:t>
            </a:r>
            <a:r>
              <a:rPr lang="en-US" altLang="zh-Hans-HK" sz="2000" dirty="0"/>
              <a:t>S</a:t>
            </a:r>
            <a:r>
              <a:rPr lang="zh-CN" altLang="zh-Hans-HK" sz="2000" dirty="0"/>
              <a:t>中第</a:t>
            </a:r>
            <a:r>
              <a:rPr lang="en-US" altLang="zh-Hans-HK" sz="2000" dirty="0"/>
              <a:t>k</a:t>
            </a:r>
            <a:r>
              <a:rPr lang="zh-CN" altLang="zh-Hans-HK" sz="2000" dirty="0"/>
              <a:t>小元素并输出。 </a:t>
            </a:r>
            <a:r>
              <a:rPr lang="zh-CN" altLang="zh-Hans-HK" sz="2000" dirty="0">
                <a:solidFill>
                  <a:srgbClr val="00B050"/>
                </a:solidFill>
              </a:rPr>
              <a:t>（保证</a:t>
            </a:r>
            <a:r>
              <a:rPr lang="en-US" altLang="zh-CN" sz="2000" dirty="0">
                <a:solidFill>
                  <a:srgbClr val="00B050"/>
                </a:solidFill>
              </a:rPr>
              <a:t>1 ≤ k ≤ </a:t>
            </a:r>
            <a:r>
              <a:rPr lang="en-US" altLang="zh-Hans-HK" sz="2000" dirty="0">
                <a:solidFill>
                  <a:srgbClr val="00B050"/>
                </a:solidFill>
              </a:rPr>
              <a:t>|S|</a:t>
            </a:r>
            <a:r>
              <a:rPr lang="zh-CN" altLang="zh-Hans-HK" sz="2000" dirty="0">
                <a:solidFill>
                  <a:srgbClr val="00B050"/>
                </a:solidFill>
              </a:rPr>
              <a:t>）</a:t>
            </a:r>
            <a:endParaRPr lang="zh-Hans-HK" altLang="zh-Hans-HK" sz="2000" dirty="0">
              <a:solidFill>
                <a:srgbClr val="00B050"/>
              </a:solidFill>
            </a:endParaRPr>
          </a:p>
          <a:p>
            <a:endParaRPr lang="zh-Hans-HK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570C0B0-2B52-4B9D-A24D-B886BC564D73}"/>
              </a:ext>
            </a:extLst>
          </p:cNvPr>
          <p:cNvSpPr/>
          <p:nvPr/>
        </p:nvSpPr>
        <p:spPr>
          <a:xfrm>
            <a:off x="765387" y="3508904"/>
            <a:ext cx="282024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Hans-HK" altLang="en-US" b="1" dirty="0"/>
              <a:t>输入格式</a:t>
            </a:r>
            <a:r>
              <a:rPr lang="zh-Hans-HK" altLang="en-US" dirty="0"/>
              <a:t>：</a:t>
            </a:r>
          </a:p>
          <a:p>
            <a:r>
              <a:rPr lang="zh-Hans-HK" altLang="en-US" dirty="0"/>
              <a:t>第一行为一个整数m。</a:t>
            </a:r>
            <a:endParaRPr lang="en-US" altLang="en-US" dirty="0"/>
          </a:p>
          <a:p>
            <a:r>
              <a:rPr lang="zh-Hans-HK" altLang="en-US" dirty="0"/>
              <a:t>表示共有m个操作。</a:t>
            </a:r>
          </a:p>
          <a:p>
            <a:r>
              <a:rPr lang="zh-Hans-HK" altLang="en-US" dirty="0"/>
              <a:t>接下</a:t>
            </a:r>
            <a:r>
              <a:rPr lang="zh-CN" altLang="en-US" dirty="0"/>
              <a:t>来</a:t>
            </a:r>
            <a:r>
              <a:rPr lang="zh-Hans-HK" altLang="en-US" dirty="0"/>
              <a:t>m行每行</a:t>
            </a:r>
            <a:r>
              <a:rPr lang="zh-CN" altLang="en-US" dirty="0"/>
              <a:t>有</a:t>
            </a:r>
            <a:r>
              <a:rPr lang="en-US" altLang="zh-CN" dirty="0"/>
              <a:t>3</a:t>
            </a:r>
            <a:r>
              <a:rPr lang="zh-CN" altLang="en-US" dirty="0"/>
              <a:t>种可能：</a:t>
            </a:r>
            <a:endParaRPr lang="en-US" altLang="zh-CN" dirty="0"/>
          </a:p>
          <a:p>
            <a:r>
              <a:rPr lang="zh-Hans-HK" altLang="en-US" dirty="0">
                <a:solidFill>
                  <a:srgbClr val="0070C0"/>
                </a:solidFill>
              </a:rPr>
              <a:t>1 x</a:t>
            </a:r>
            <a:r>
              <a:rPr lang="zh-Hans-HK" altLang="en-US" dirty="0"/>
              <a:t>   //表示 Insert(x)</a:t>
            </a:r>
          </a:p>
          <a:p>
            <a:r>
              <a:rPr lang="zh-Hans-HK" altLang="en-US" dirty="0">
                <a:solidFill>
                  <a:srgbClr val="0070C0"/>
                </a:solidFill>
              </a:rPr>
              <a:t>3 x</a:t>
            </a:r>
            <a:r>
              <a:rPr lang="zh-Hans-HK" altLang="en-US" dirty="0"/>
              <a:t>   //表示 Rank(x)</a:t>
            </a:r>
          </a:p>
          <a:p>
            <a:r>
              <a:rPr lang="zh-Hans-HK" altLang="en-US" dirty="0">
                <a:solidFill>
                  <a:srgbClr val="0070C0"/>
                </a:solidFill>
              </a:rPr>
              <a:t>4 k</a:t>
            </a:r>
            <a:r>
              <a:rPr lang="zh-Hans-HK" altLang="en-US" dirty="0"/>
              <a:t>   //表示 Get(k)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6CE6FF1-FF56-4F7F-911D-9BDD88E378B8}"/>
              </a:ext>
            </a:extLst>
          </p:cNvPr>
          <p:cNvSpPr txBox="1"/>
          <p:nvPr/>
        </p:nvSpPr>
        <p:spPr>
          <a:xfrm>
            <a:off x="1069416" y="5675166"/>
            <a:ext cx="14520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 x: 0~10</a:t>
            </a:r>
            <a:r>
              <a:rPr lang="en-US" altLang="zh-CN" baseline="30000" dirty="0">
                <a:solidFill>
                  <a:srgbClr val="FF0000"/>
                </a:solidFill>
              </a:rPr>
              <a:t>9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m≤ 100000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9CB58E-F5EC-4475-86EE-C00057E0D814}"/>
              </a:ext>
            </a:extLst>
          </p:cNvPr>
          <p:cNvSpPr/>
          <p:nvPr/>
        </p:nvSpPr>
        <p:spPr>
          <a:xfrm>
            <a:off x="3866032" y="3508904"/>
            <a:ext cx="3703167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Hans-HK" altLang="en-US" b="1" dirty="0"/>
              <a:t>输出格式</a:t>
            </a:r>
            <a:r>
              <a:rPr lang="zh-Hans-HK" altLang="en-US" dirty="0"/>
              <a:t>：  </a:t>
            </a:r>
            <a:r>
              <a:rPr lang="zh-CN" altLang="en-US" dirty="0"/>
              <a:t>共</a:t>
            </a:r>
            <a:r>
              <a:rPr lang="zh-Hans-HK" altLang="en-US" dirty="0"/>
              <a:t>两行。</a:t>
            </a:r>
          </a:p>
          <a:p>
            <a:pPr>
              <a:spcAft>
                <a:spcPts val="600"/>
              </a:spcAft>
            </a:pPr>
            <a:r>
              <a:rPr lang="zh-Hans-HK" altLang="en-US" dirty="0"/>
              <a:t>第1行针对所有Rank和Get操作</a:t>
            </a:r>
            <a:r>
              <a:rPr lang="zh-CN" altLang="en-US" dirty="0"/>
              <a:t>作</a:t>
            </a:r>
            <a:r>
              <a:rPr lang="zh-Hans-HK" altLang="en-US" dirty="0"/>
              <a:t>回答。输入3 x后输出Rank(x)返回值</a:t>
            </a:r>
            <a:r>
              <a:rPr lang="zh-CN" altLang="en-US" dirty="0"/>
              <a:t>；</a:t>
            </a:r>
            <a:r>
              <a:rPr lang="zh-Hans-HK" altLang="en-US" dirty="0"/>
              <a:t>输</a:t>
            </a:r>
            <a:r>
              <a:rPr lang="zh-CN" altLang="en-US" dirty="0"/>
              <a:t>入</a:t>
            </a:r>
            <a:r>
              <a:rPr lang="zh-Hans-HK" altLang="en-US" dirty="0"/>
              <a:t>4 k后输出Get(k)的返回值。</a:t>
            </a:r>
            <a:br>
              <a:rPr lang="en-US" altLang="en-US" dirty="0"/>
            </a:br>
            <a:r>
              <a:rPr lang="en-US" altLang="en-US" dirty="0"/>
              <a:t>  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数字间要有</a:t>
            </a:r>
            <a:r>
              <a:rPr lang="zh-Hans-HK" altLang="en-US" dirty="0">
                <a:solidFill>
                  <a:schemeClr val="bg1">
                    <a:lumMod val="75000"/>
                  </a:schemeClr>
                </a:solidFill>
              </a:rPr>
              <a:t>一个空格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。</a:t>
            </a:r>
            <a:endParaRPr lang="zh-Hans-HK" alt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Hans-HK" altLang="en-US" dirty="0"/>
              <a:t> 第2行</a:t>
            </a:r>
            <a:r>
              <a:rPr lang="zh-CN" altLang="en-US" dirty="0"/>
              <a:t>有</a:t>
            </a:r>
            <a:r>
              <a:rPr lang="en-US" altLang="zh-CN" dirty="0"/>
              <a:t>m</a:t>
            </a:r>
            <a:r>
              <a:rPr lang="zh-CN" altLang="en-US" dirty="0"/>
              <a:t>个整数。第</a:t>
            </a:r>
            <a:r>
              <a:rPr lang="en-US" altLang="zh-CN" dirty="0" err="1"/>
              <a:t>i</a:t>
            </a:r>
            <a:r>
              <a:rPr lang="zh-CN" altLang="en-US" dirty="0"/>
              <a:t>个整数表示第</a:t>
            </a:r>
            <a:r>
              <a:rPr lang="en-US" altLang="zh-CN" dirty="0" err="1"/>
              <a:t>i</a:t>
            </a:r>
            <a:r>
              <a:rPr lang="zh-CN" altLang="en-US" dirty="0"/>
              <a:t>次操作结束后的</a:t>
            </a:r>
            <a:r>
              <a:rPr lang="en-US" altLang="zh-CN" dirty="0"/>
              <a:t>AVL</a:t>
            </a:r>
            <a:r>
              <a:rPr lang="zh-CN" altLang="en-US" dirty="0"/>
              <a:t>树的深度。</a:t>
            </a:r>
            <a:endParaRPr lang="en-US" altLang="zh-CN" dirty="0"/>
          </a:p>
          <a:p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树为空时深度为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0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）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注意用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ppt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里头定义的那种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AVL</a:t>
            </a:r>
            <a:endParaRPr lang="zh-Hans-HK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FB1540F-6AAA-49D3-93D2-E13B3FF2D42C}"/>
              </a:ext>
            </a:extLst>
          </p:cNvPr>
          <p:cNvSpPr/>
          <p:nvPr/>
        </p:nvSpPr>
        <p:spPr>
          <a:xfrm>
            <a:off x="8152553" y="3484034"/>
            <a:ext cx="139784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Hans-HK" altLang="en-US" b="1" dirty="0"/>
              <a:t>输入</a:t>
            </a:r>
            <a:r>
              <a:rPr lang="zh-CN" altLang="en-US" b="1" dirty="0"/>
              <a:t>样例</a:t>
            </a:r>
            <a:r>
              <a:rPr lang="zh-Hans-HK" altLang="en-US" dirty="0"/>
              <a:t>：</a:t>
            </a:r>
            <a:endParaRPr lang="en-US" altLang="en-US" dirty="0"/>
          </a:p>
          <a:p>
            <a:r>
              <a:rPr lang="en-US" altLang="en-US" dirty="0"/>
              <a:t>9</a:t>
            </a:r>
          </a:p>
          <a:p>
            <a:r>
              <a:rPr lang="en-US" altLang="en-US" dirty="0"/>
              <a:t>1 5</a:t>
            </a:r>
          </a:p>
          <a:p>
            <a:r>
              <a:rPr lang="en-US" altLang="en-US" dirty="0"/>
              <a:t>1 6</a:t>
            </a:r>
          </a:p>
          <a:p>
            <a:r>
              <a:rPr lang="en-US" altLang="en-US" dirty="0"/>
              <a:t>1 2</a:t>
            </a:r>
          </a:p>
          <a:p>
            <a:r>
              <a:rPr lang="en-US" altLang="en-US" dirty="0"/>
              <a:t>3 5</a:t>
            </a:r>
          </a:p>
          <a:p>
            <a:r>
              <a:rPr lang="en-US" altLang="en-US" dirty="0"/>
              <a:t>4 1</a:t>
            </a:r>
          </a:p>
          <a:p>
            <a:r>
              <a:rPr lang="en-US" altLang="en-US" dirty="0"/>
              <a:t>1 4</a:t>
            </a:r>
          </a:p>
          <a:p>
            <a:r>
              <a:rPr lang="en-US" altLang="en-US" dirty="0"/>
              <a:t>1 3</a:t>
            </a:r>
          </a:p>
          <a:p>
            <a:r>
              <a:rPr lang="en-US" altLang="en-US" dirty="0"/>
              <a:t>3 5</a:t>
            </a:r>
          </a:p>
          <a:p>
            <a:r>
              <a:rPr lang="en-US" altLang="en-US" dirty="0"/>
              <a:t>4 3</a:t>
            </a:r>
            <a:endParaRPr lang="zh-Hans-HK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0D3C2FB-5C65-4FF2-807A-D76C9F974209}"/>
              </a:ext>
            </a:extLst>
          </p:cNvPr>
          <p:cNvSpPr/>
          <p:nvPr/>
        </p:nvSpPr>
        <p:spPr>
          <a:xfrm>
            <a:off x="9812020" y="3508904"/>
            <a:ext cx="19778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Hans-HK" altLang="en-US" b="1" dirty="0"/>
              <a:t>输</a:t>
            </a:r>
            <a:r>
              <a:rPr lang="zh-CN" altLang="en-US" b="1" dirty="0"/>
              <a:t>出样例</a:t>
            </a:r>
            <a:r>
              <a:rPr lang="zh-Hans-HK" altLang="en-US" dirty="0"/>
              <a:t>：</a:t>
            </a:r>
            <a:endParaRPr lang="en-US" altLang="en-US" dirty="0"/>
          </a:p>
          <a:p>
            <a:r>
              <a:rPr lang="en-US" altLang="en-US" dirty="0"/>
              <a:t>2 2 4 4</a:t>
            </a:r>
          </a:p>
          <a:p>
            <a:r>
              <a:rPr lang="en-US" altLang="en-US" dirty="0"/>
              <a:t>1 2 2 2 2 3 3 3 3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02061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29CDF5C-4832-4667-BFA7-4FA0486E7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必做</a:t>
            </a:r>
            <a:r>
              <a:rPr lang="en-US" altLang="zh-CN" dirty="0"/>
              <a:t>Task 2 </a:t>
            </a:r>
            <a:r>
              <a:rPr lang="zh-CN" altLang="en-US" dirty="0"/>
              <a:t>最长递增子序列  </a:t>
            </a:r>
            <a:r>
              <a:rPr lang="en-US" altLang="zh-CN" dirty="0"/>
              <a:t>  </a:t>
            </a:r>
            <a:r>
              <a:rPr lang="en-US" altLang="zh-CN" dirty="0">
                <a:solidFill>
                  <a:srgbClr val="0070C0"/>
                </a:solidFill>
              </a:rPr>
              <a:t>longest.cpp</a:t>
            </a:r>
            <a:endParaRPr lang="x-none" altLang="en-US" b="1" dirty="0">
              <a:solidFill>
                <a:srgbClr val="FF0000"/>
              </a:solidFill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C0F38F3-E19C-48D3-AD6F-367661EB6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b="1" dirty="0"/>
              <a:t>输入格式</a:t>
            </a:r>
            <a:r>
              <a:rPr lang="zh-CN" altLang="en-US" dirty="0"/>
              <a:t>：第一行一个正整数</a:t>
            </a:r>
            <a:r>
              <a:rPr lang="en-US" altLang="zh-CN" dirty="0"/>
              <a:t>n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第二行包含用空格分开的</a:t>
            </a:r>
            <a:r>
              <a:rPr lang="en-US" altLang="zh-CN" dirty="0"/>
              <a:t>n</a:t>
            </a:r>
            <a:r>
              <a:rPr lang="zh-CN" altLang="en-US" dirty="0"/>
              <a:t>个整数 </a:t>
            </a:r>
            <a:r>
              <a:rPr lang="en-US" altLang="zh-CN" i="1" dirty="0"/>
              <a:t>a</a:t>
            </a:r>
            <a:r>
              <a:rPr lang="en-US" altLang="zh-CN" baseline="-25000" dirty="0"/>
              <a:t>1</a:t>
            </a:r>
            <a:r>
              <a:rPr lang="en-US" altLang="zh-CN" i="1" dirty="0"/>
              <a:t>,a</a:t>
            </a:r>
            <a:r>
              <a:rPr lang="en-US" altLang="zh-CN" baseline="-25000" dirty="0"/>
              <a:t>2</a:t>
            </a:r>
            <a:r>
              <a:rPr lang="en-US" altLang="zh-CN" dirty="0"/>
              <a:t>,…,</a:t>
            </a:r>
            <a:r>
              <a:rPr lang="en-US" altLang="zh-CN" i="1" dirty="0"/>
              <a:t>a</a:t>
            </a:r>
            <a:r>
              <a:rPr lang="en-US" altLang="zh-CN" baseline="-25000" dirty="0"/>
              <a:t>n</a:t>
            </a:r>
            <a:r>
              <a:rPr lang="zh-CN" altLang="en-US" baseline="-25000" dirty="0"/>
              <a:t> 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FF0000"/>
                </a:solidFill>
              </a:rPr>
              <a:t>注意可能有重复元素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b="1" dirty="0"/>
              <a:t>输出格式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输出一个整数，表示序列</a:t>
            </a:r>
            <a:r>
              <a:rPr lang="en-US" altLang="zh-CN" i="1" dirty="0"/>
              <a:t>a</a:t>
            </a:r>
            <a:r>
              <a:rPr lang="en-US" altLang="zh-CN" baseline="-25000" dirty="0"/>
              <a:t>1</a:t>
            </a:r>
            <a:r>
              <a:rPr lang="en-US" altLang="zh-CN" i="1" dirty="0"/>
              <a:t>,a</a:t>
            </a:r>
            <a:r>
              <a:rPr lang="en-US" altLang="zh-CN" baseline="-25000" dirty="0"/>
              <a:t>2</a:t>
            </a:r>
            <a:r>
              <a:rPr lang="en-US" altLang="zh-CN" dirty="0"/>
              <a:t>,…,</a:t>
            </a:r>
            <a:r>
              <a:rPr lang="en-US" altLang="zh-CN" i="1" dirty="0"/>
              <a:t>a</a:t>
            </a:r>
            <a:r>
              <a:rPr lang="en-US" altLang="zh-CN" baseline="-25000" dirty="0"/>
              <a:t>n</a:t>
            </a:r>
            <a:r>
              <a:rPr lang="zh-CN" altLang="en-US" dirty="0"/>
              <a:t>的最长递增子序列的长度 。</a:t>
            </a:r>
            <a:endParaRPr lang="en-US" altLang="zh-CN" dirty="0"/>
          </a:p>
          <a:p>
            <a:r>
              <a:rPr lang="zh-CN" altLang="en-US" b="1" dirty="0"/>
              <a:t>数据范围</a:t>
            </a:r>
            <a:r>
              <a:rPr lang="zh-CN" altLang="en-US" dirty="0"/>
              <a:t>：</a:t>
            </a:r>
            <a:r>
              <a:rPr lang="en-US" altLang="zh-CN" dirty="0"/>
              <a:t>1&lt;= n &lt;= </a:t>
            </a:r>
            <a:r>
              <a:rPr lang="en-US" altLang="zh-CN" dirty="0">
                <a:solidFill>
                  <a:srgbClr val="FF0000"/>
                </a:solidFill>
              </a:rPr>
              <a:t>40000</a:t>
            </a:r>
            <a:r>
              <a:rPr lang="zh-CN" altLang="en-US" dirty="0"/>
              <a:t>。 </a:t>
            </a:r>
            <a:r>
              <a:rPr lang="en-US" altLang="zh-CN" dirty="0"/>
              <a:t>-10</a:t>
            </a:r>
            <a:r>
              <a:rPr lang="en-US" altLang="zh-CN" baseline="30000" dirty="0"/>
              <a:t>9</a:t>
            </a:r>
            <a:r>
              <a:rPr lang="en-US" altLang="zh-CN" dirty="0"/>
              <a:t> &lt;=</a:t>
            </a:r>
            <a:r>
              <a:rPr lang="en-US" altLang="zh-CN" i="1" dirty="0"/>
              <a:t> a</a:t>
            </a:r>
            <a:r>
              <a:rPr lang="en-US" altLang="zh-CN" baseline="-25000" dirty="0"/>
              <a:t>1</a:t>
            </a:r>
            <a:r>
              <a:rPr lang="en-US" altLang="zh-CN" i="1" dirty="0"/>
              <a:t>,a</a:t>
            </a:r>
            <a:r>
              <a:rPr lang="en-US" altLang="zh-CN" baseline="-25000" dirty="0"/>
              <a:t>2</a:t>
            </a:r>
            <a:r>
              <a:rPr lang="en-US" altLang="zh-CN" dirty="0"/>
              <a:t>,…,</a:t>
            </a:r>
            <a:r>
              <a:rPr lang="en-US" altLang="zh-CN" i="1" dirty="0"/>
              <a:t>a</a:t>
            </a:r>
            <a:r>
              <a:rPr lang="en-US" altLang="zh-CN" baseline="-25000" dirty="0"/>
              <a:t>n </a:t>
            </a:r>
            <a:r>
              <a:rPr lang="en-US" altLang="zh-CN" dirty="0"/>
              <a:t>&lt;=10</a:t>
            </a:r>
            <a:r>
              <a:rPr lang="en-US" altLang="zh-CN" baseline="30000" dirty="0"/>
              <a:t>9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b="1" dirty="0"/>
              <a:t>样例输入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7</a:t>
            </a:r>
          </a:p>
          <a:p>
            <a:pPr marL="0" indent="0">
              <a:buNone/>
            </a:pPr>
            <a:r>
              <a:rPr lang="en-US" altLang="zh-CN" dirty="0"/>
              <a:t>3 1 5 2 6 7 4</a:t>
            </a:r>
          </a:p>
          <a:p>
            <a:r>
              <a:rPr lang="zh-CN" altLang="en-US" b="1" dirty="0"/>
              <a:t>样例输出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030686B-D905-4181-9C50-339A9D1C74AB}"/>
              </a:ext>
            </a:extLst>
          </p:cNvPr>
          <p:cNvSpPr txBox="1"/>
          <p:nvPr/>
        </p:nvSpPr>
        <p:spPr>
          <a:xfrm>
            <a:off x="4834503" y="4794165"/>
            <a:ext cx="60966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本题要求必须用</a:t>
            </a:r>
            <a:r>
              <a:rPr lang="en-US" altLang="zh-CN" dirty="0" err="1">
                <a:solidFill>
                  <a:srgbClr val="0070C0"/>
                </a:solidFill>
              </a:rPr>
              <a:t>avl</a:t>
            </a:r>
            <a:r>
              <a:rPr lang="en-US" altLang="zh-CN" dirty="0">
                <a:solidFill>
                  <a:srgbClr val="0070C0"/>
                </a:solidFill>
              </a:rPr>
              <a:t>-tree </a:t>
            </a:r>
            <a:r>
              <a:rPr lang="zh-CN" altLang="en-US" dirty="0">
                <a:solidFill>
                  <a:srgbClr val="0070C0"/>
                </a:solidFill>
              </a:rPr>
              <a:t>方法来实现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zh-CN" altLang="en-US" dirty="0">
                <a:solidFill>
                  <a:srgbClr val="0070C0"/>
                </a:solidFill>
              </a:rPr>
              <a:t>参见</a:t>
            </a:r>
            <a:r>
              <a:rPr lang="en-US" altLang="zh-CN" dirty="0" err="1">
                <a:solidFill>
                  <a:srgbClr val="0070C0"/>
                </a:solidFill>
              </a:rPr>
              <a:t>avltree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zh-CN" altLang="en-US" dirty="0">
                <a:solidFill>
                  <a:srgbClr val="0070C0"/>
                </a:solidFill>
              </a:rPr>
              <a:t>那次</a:t>
            </a:r>
            <a:r>
              <a:rPr lang="en-US" altLang="zh-CN" dirty="0">
                <a:solidFill>
                  <a:srgbClr val="0070C0"/>
                </a:solidFill>
              </a:rPr>
              <a:t>ppt</a:t>
            </a:r>
            <a:r>
              <a:rPr lang="zh-CN" altLang="en-US" dirty="0">
                <a:solidFill>
                  <a:srgbClr val="0070C0"/>
                </a:solidFill>
              </a:rPr>
              <a:t>应用部分</a:t>
            </a:r>
            <a:endParaRPr lang="en-US" altLang="zh-CN" dirty="0">
              <a:solidFill>
                <a:srgbClr val="0070C0"/>
              </a:solidFill>
            </a:endParaRPr>
          </a:p>
          <a:p>
            <a:endParaRPr lang="en-US" altLang="zh-CN" dirty="0">
              <a:solidFill>
                <a:srgbClr val="0070C0"/>
              </a:solidFill>
            </a:endParaRPr>
          </a:p>
          <a:p>
            <a:r>
              <a:rPr lang="zh-CN" altLang="en-US" dirty="0">
                <a:solidFill>
                  <a:srgbClr val="0070C0"/>
                </a:solidFill>
              </a:rPr>
              <a:t>禁止使用之前实验课上的另一个</a:t>
            </a:r>
            <a:r>
              <a:rPr lang="en-US" altLang="zh-CN" dirty="0">
                <a:solidFill>
                  <a:srgbClr val="0070C0"/>
                </a:solidFill>
              </a:rPr>
              <a:t>O(n log n)</a:t>
            </a:r>
            <a:r>
              <a:rPr lang="zh-CN" altLang="en-US" dirty="0">
                <a:solidFill>
                  <a:srgbClr val="0070C0"/>
                </a:solidFill>
              </a:rPr>
              <a:t>的解法。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1567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AA01B0-BFB6-4682-ACBB-F59A76FC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BONUS 1 </a:t>
            </a:r>
            <a:r>
              <a:rPr lang="zh-CN" altLang="en-US" dirty="0"/>
              <a:t>生成树   </a:t>
            </a:r>
            <a:r>
              <a:rPr lang="en-US" altLang="zh-CN" dirty="0">
                <a:solidFill>
                  <a:srgbClr val="0070C0"/>
                </a:solidFill>
              </a:rPr>
              <a:t>costkmst.cpp</a:t>
            </a:r>
            <a:endParaRPr lang="zh-Hans-HK" altLang="en-US" b="1" dirty="0">
              <a:solidFill>
                <a:schemeClr val="accent2">
                  <a:lumMod val="7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5E3A54-F5CC-4201-9C1D-B7CF94D05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734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b="1" dirty="0"/>
              <a:t>问题描述</a:t>
            </a:r>
            <a:r>
              <a:rPr lang="zh-CN" altLang="en-US" dirty="0"/>
              <a:t>：输入无向图</a:t>
            </a:r>
            <a:r>
              <a:rPr lang="en-US" altLang="zh-CN" dirty="0"/>
              <a:t>G</a:t>
            </a:r>
            <a:r>
              <a:rPr lang="zh-CN" altLang="en-US" dirty="0"/>
              <a:t>和一个整数</a:t>
            </a:r>
            <a:r>
              <a:rPr lang="en-US" altLang="zh-CN" dirty="0"/>
              <a:t>k</a:t>
            </a:r>
            <a:r>
              <a:rPr lang="zh-CN" altLang="en-US" dirty="0"/>
              <a:t>。</a:t>
            </a:r>
            <a:r>
              <a:rPr lang="en-US" altLang="zh-CN" dirty="0"/>
              <a:t>G</a:t>
            </a:r>
            <a:r>
              <a:rPr lang="zh-CN" altLang="en-US" dirty="0"/>
              <a:t>中有</a:t>
            </a:r>
            <a:r>
              <a:rPr lang="en-US" altLang="zh-CN" dirty="0"/>
              <a:t>n</a:t>
            </a:r>
            <a:r>
              <a:rPr lang="zh-CN" altLang="en-US" dirty="0"/>
              <a:t>个顶点。每条边的费用非</a:t>
            </a:r>
            <a:r>
              <a:rPr lang="en-US" altLang="zh-CN" dirty="0"/>
              <a:t>1 </a:t>
            </a:r>
            <a:r>
              <a:rPr lang="zh-CN" altLang="en-US" dirty="0"/>
              <a:t>即</a:t>
            </a:r>
            <a:r>
              <a:rPr lang="en-US" altLang="zh-CN" dirty="0"/>
              <a:t>2</a:t>
            </a:r>
            <a:r>
              <a:rPr lang="zh-CN" altLang="en-US" dirty="0"/>
              <a:t>。请在图</a:t>
            </a:r>
            <a:r>
              <a:rPr lang="en-US" altLang="zh-CN" dirty="0"/>
              <a:t>G</a:t>
            </a:r>
            <a:r>
              <a:rPr lang="zh-CN" altLang="en-US" dirty="0"/>
              <a:t>中寻找一棵</a:t>
            </a:r>
            <a:r>
              <a:rPr lang="zh-CN" altLang="en-US" b="1" dirty="0"/>
              <a:t>费用为</a:t>
            </a:r>
            <a:r>
              <a:rPr lang="en-US" altLang="zh-CN" b="1" dirty="0"/>
              <a:t>k</a:t>
            </a:r>
            <a:r>
              <a:rPr lang="en-US" altLang="zh-CN" dirty="0"/>
              <a:t> </a:t>
            </a:r>
            <a:r>
              <a:rPr lang="zh-CN" altLang="en-US" dirty="0"/>
              <a:t>的生成树。若没有，请输出</a:t>
            </a:r>
            <a:r>
              <a:rPr lang="en-US" altLang="zh-CN" dirty="0"/>
              <a:t>-1.</a:t>
            </a:r>
            <a:endParaRPr lang="zh-CN" altLang="en-US" dirty="0"/>
          </a:p>
          <a:p>
            <a:r>
              <a:rPr lang="zh-CN" altLang="en-US" b="1" dirty="0"/>
              <a:t>输入格式</a:t>
            </a:r>
            <a:r>
              <a:rPr lang="zh-CN" altLang="en-US" dirty="0"/>
              <a:t>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n k</a:t>
            </a:r>
          </a:p>
          <a:p>
            <a:pPr marL="457200" lvl="1" indent="0">
              <a:buNone/>
            </a:pPr>
            <a:r>
              <a:rPr lang="en-US" altLang="zh-CN" dirty="0"/>
              <a:t>c[1][1] … c[1][n]</a:t>
            </a:r>
          </a:p>
          <a:p>
            <a:pPr marL="457200" lvl="1" indent="0">
              <a:buNone/>
            </a:pPr>
            <a:r>
              <a:rPr lang="en-US" altLang="zh-CN" dirty="0"/>
              <a:t>….</a:t>
            </a:r>
          </a:p>
          <a:p>
            <a:pPr marL="457200" lvl="1" indent="0">
              <a:buNone/>
            </a:pPr>
            <a:r>
              <a:rPr lang="en-US" altLang="zh-CN" dirty="0"/>
              <a:t>c[n][1] … c[n][n]</a:t>
            </a:r>
          </a:p>
          <a:p>
            <a:pPr lvl="1"/>
            <a:r>
              <a:rPr lang="en-US" altLang="zh-CN" i="1" dirty="0"/>
              <a:t>c[</a:t>
            </a:r>
            <a:r>
              <a:rPr lang="en-US" altLang="zh-CN" i="1" dirty="0" err="1"/>
              <a:t>i</a:t>
            </a:r>
            <a:r>
              <a:rPr lang="en-US" altLang="zh-CN" i="1" dirty="0"/>
              <a:t>][j]</a:t>
            </a:r>
            <a:r>
              <a:rPr lang="zh-CN" altLang="en-US" i="1" dirty="0"/>
              <a:t>属于</a:t>
            </a:r>
            <a:r>
              <a:rPr lang="en-US" altLang="zh-CN" i="1" dirty="0">
                <a:solidFill>
                  <a:srgbClr val="FF0000"/>
                </a:solidFill>
              </a:rPr>
              <a:t>0,1</a:t>
            </a:r>
            <a:r>
              <a:rPr lang="zh-CN" altLang="en-US" i="1" dirty="0"/>
              <a:t>或者</a:t>
            </a:r>
            <a:r>
              <a:rPr lang="en-US" altLang="zh-CN" i="1" dirty="0">
                <a:solidFill>
                  <a:srgbClr val="FF0000"/>
                </a:solidFill>
              </a:rPr>
              <a:t>2</a:t>
            </a:r>
            <a:r>
              <a:rPr lang="en-US" altLang="zh-CN" i="1" dirty="0"/>
              <a:t>.</a:t>
            </a:r>
            <a:br>
              <a:rPr lang="en-US" altLang="zh-CN" i="1" dirty="0"/>
            </a:br>
            <a:r>
              <a:rPr lang="zh-CN" altLang="en-US" i="1" dirty="0"/>
              <a:t>为</a:t>
            </a:r>
            <a:r>
              <a:rPr lang="en-US" altLang="zh-CN" i="1" dirty="0"/>
              <a:t>0</a:t>
            </a:r>
            <a:r>
              <a:rPr lang="zh-CN" altLang="en-US" i="1" dirty="0"/>
              <a:t>表示无边。</a:t>
            </a:r>
            <a:endParaRPr lang="en-US" altLang="zh-CN" i="1" dirty="0"/>
          </a:p>
          <a:p>
            <a:pPr lvl="1"/>
            <a:r>
              <a:rPr lang="en-US" altLang="zh-CN" i="1" dirty="0"/>
              <a:t>C[</a:t>
            </a:r>
            <a:r>
              <a:rPr lang="en-US" altLang="zh-CN" i="1" dirty="0" err="1"/>
              <a:t>i</a:t>
            </a:r>
            <a:r>
              <a:rPr lang="en-US" altLang="zh-CN" i="1" dirty="0"/>
              <a:t>][j]=c[j][</a:t>
            </a:r>
            <a:r>
              <a:rPr lang="en-US" altLang="zh-CN" i="1" dirty="0" err="1"/>
              <a:t>i</a:t>
            </a:r>
            <a:r>
              <a:rPr lang="en-US" altLang="zh-CN" i="1" dirty="0"/>
              <a:t>]</a:t>
            </a:r>
          </a:p>
          <a:p>
            <a:pPr lvl="1"/>
            <a:r>
              <a:rPr lang="zh-CN" altLang="en-US" i="1" dirty="0"/>
              <a:t>输入的图可能不连通</a:t>
            </a:r>
            <a:endParaRPr lang="en-US" altLang="zh-CN" i="1" dirty="0"/>
          </a:p>
          <a:p>
            <a:pPr lvl="1"/>
            <a:r>
              <a:rPr lang="en-US" altLang="zh-CN" i="1" dirty="0"/>
              <a:t>1≤n≤</a:t>
            </a:r>
            <a:r>
              <a:rPr lang="en-US" altLang="zh-CN" i="1" dirty="0">
                <a:solidFill>
                  <a:srgbClr val="FF0000"/>
                </a:solidFill>
              </a:rPr>
              <a:t>500</a:t>
            </a:r>
            <a:r>
              <a:rPr lang="en-US" altLang="zh-CN" i="1" dirty="0"/>
              <a:t>.   1≤k≤</a:t>
            </a:r>
            <a:r>
              <a:rPr lang="en-US" altLang="zh-CN" i="1" dirty="0">
                <a:solidFill>
                  <a:srgbClr val="FF0000"/>
                </a:solidFill>
              </a:rPr>
              <a:t>1000</a:t>
            </a:r>
            <a:r>
              <a:rPr lang="en-US" altLang="zh-CN" i="1" dirty="0"/>
              <a:t>.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91E69B1-E930-4AF4-A459-E664F4DBD0F8}"/>
              </a:ext>
            </a:extLst>
          </p:cNvPr>
          <p:cNvSpPr txBox="1">
            <a:spLocks/>
          </p:cNvSpPr>
          <p:nvPr/>
        </p:nvSpPr>
        <p:spPr>
          <a:xfrm>
            <a:off x="4377056" y="2701066"/>
            <a:ext cx="3437888" cy="38775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/>
              <a:t>输出格式</a:t>
            </a:r>
            <a:r>
              <a:rPr lang="zh-CN" altLang="en-US" dirty="0"/>
              <a:t>：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无解时直接输出</a:t>
            </a:r>
            <a:r>
              <a:rPr lang="en-US" altLang="zh-CN" dirty="0"/>
              <a:t>-1</a:t>
            </a:r>
            <a:br>
              <a:rPr lang="en-US" altLang="zh-CN" dirty="0"/>
            </a:br>
            <a:r>
              <a:rPr lang="zh-CN" altLang="en-US" dirty="0"/>
              <a:t>有解时请按如下输出：</a:t>
            </a:r>
            <a:endParaRPr lang="en-US" altLang="zh-Hans-HK" dirty="0"/>
          </a:p>
          <a:p>
            <a:pPr marL="457200" lvl="1" indent="0">
              <a:buNone/>
            </a:pPr>
            <a:r>
              <a:rPr lang="en-US" altLang="zh-Hans-HK" dirty="0"/>
              <a:t>a[1][1] … a[1][n]</a:t>
            </a:r>
          </a:p>
          <a:p>
            <a:pPr marL="457200" lvl="1" indent="0">
              <a:buNone/>
            </a:pPr>
            <a:r>
              <a:rPr lang="en-US" altLang="zh-Hans-HK" dirty="0"/>
              <a:t>…</a:t>
            </a:r>
          </a:p>
          <a:p>
            <a:pPr marL="457200" lvl="1" indent="0">
              <a:buNone/>
            </a:pPr>
            <a:r>
              <a:rPr lang="en-US" altLang="zh-Hans-HK" dirty="0"/>
              <a:t>a[n][1] … a[n][n]</a:t>
            </a:r>
          </a:p>
          <a:p>
            <a:pPr lvl="1"/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][j]=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/>
              <a:t>表示选边</a:t>
            </a:r>
            <a:r>
              <a:rPr lang="en-US" altLang="zh-CN" dirty="0"/>
              <a:t>(</a:t>
            </a:r>
            <a:r>
              <a:rPr lang="en-US" altLang="zh-CN" dirty="0" err="1"/>
              <a:t>i,j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zh-CN" altLang="en-US" dirty="0"/>
              <a:t>边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][j]=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zh-CN" altLang="en-US" dirty="0"/>
              <a:t>表示不选。</a:t>
            </a:r>
            <a:endParaRPr lang="en-US" altLang="zh-CN" dirty="0"/>
          </a:p>
          <a:p>
            <a:pPr lvl="1"/>
            <a:r>
              <a:rPr lang="zh-CN" altLang="en-US" dirty="0"/>
              <a:t>选中</a:t>
            </a:r>
            <a:r>
              <a:rPr lang="en-US" altLang="zh-CN" dirty="0"/>
              <a:t>n-1</a:t>
            </a:r>
            <a:r>
              <a:rPr lang="zh-CN" altLang="en-US" dirty="0"/>
              <a:t>条边够成</a:t>
            </a:r>
            <a:br>
              <a:rPr lang="en-US" altLang="zh-CN" dirty="0"/>
            </a:br>
            <a:r>
              <a:rPr lang="zh-CN" altLang="en-US" dirty="0"/>
              <a:t>费用为</a:t>
            </a:r>
            <a:r>
              <a:rPr lang="en-US" altLang="zh-CN" dirty="0"/>
              <a:t>k</a:t>
            </a:r>
            <a:r>
              <a:rPr lang="zh-CN" altLang="en-US" dirty="0"/>
              <a:t>的生成树。</a:t>
            </a:r>
            <a:endParaRPr lang="en-US" altLang="zh-CN" dirty="0"/>
          </a:p>
          <a:p>
            <a:pPr lvl="1"/>
            <a:r>
              <a:rPr lang="zh-CN" altLang="en-US" dirty="0"/>
              <a:t>要求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][j]=a[j][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。</a:t>
            </a:r>
            <a:endParaRPr lang="en-US" altLang="zh-Hans-HK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3DE648D7-A74C-4801-8AC8-7A9C47A36FC2}"/>
              </a:ext>
            </a:extLst>
          </p:cNvPr>
          <p:cNvSpPr txBox="1">
            <a:spLocks/>
          </p:cNvSpPr>
          <p:nvPr/>
        </p:nvSpPr>
        <p:spPr>
          <a:xfrm>
            <a:off x="7767956" y="2726467"/>
            <a:ext cx="2087244" cy="3526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/>
              <a:t>输入样例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000" dirty="0"/>
              <a:t>5 6</a:t>
            </a:r>
          </a:p>
          <a:p>
            <a:pPr marL="457200" lvl="1" indent="0">
              <a:buNone/>
            </a:pPr>
            <a:r>
              <a:rPr lang="en-US" altLang="zh-CN" sz="2000" dirty="0"/>
              <a:t>0 1 0 0 2 </a:t>
            </a:r>
          </a:p>
          <a:p>
            <a:pPr marL="457200" lvl="1" indent="0">
              <a:buNone/>
            </a:pPr>
            <a:r>
              <a:rPr lang="en-US" altLang="zh-CN" sz="2000" dirty="0"/>
              <a:t>1 0 2 1 0 </a:t>
            </a:r>
          </a:p>
          <a:p>
            <a:pPr marL="457200" lvl="1" indent="0">
              <a:buNone/>
            </a:pPr>
            <a:r>
              <a:rPr lang="en-US" altLang="zh-CN" sz="2000" dirty="0"/>
              <a:t>0 2 0 0 1 </a:t>
            </a:r>
          </a:p>
          <a:p>
            <a:pPr marL="457200" lvl="1" indent="0">
              <a:buNone/>
            </a:pPr>
            <a:r>
              <a:rPr lang="en-US" altLang="zh-CN" sz="2000" dirty="0"/>
              <a:t>0 1 0 0 2 </a:t>
            </a:r>
          </a:p>
          <a:p>
            <a:pPr marL="457200" lvl="1" indent="0">
              <a:buNone/>
            </a:pPr>
            <a:r>
              <a:rPr lang="en-US" altLang="zh-CN" sz="2000" dirty="0"/>
              <a:t>2 0 1 2 0</a:t>
            </a:r>
            <a:endParaRPr lang="en-US" altLang="zh-Hans-HK" sz="2000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E575E354-9196-4CC1-B4F9-9CBC2DF3AF81}"/>
              </a:ext>
            </a:extLst>
          </p:cNvPr>
          <p:cNvSpPr txBox="1">
            <a:spLocks/>
          </p:cNvSpPr>
          <p:nvPr/>
        </p:nvSpPr>
        <p:spPr>
          <a:xfrm>
            <a:off x="9656023" y="2764768"/>
            <a:ext cx="2087244" cy="3526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/>
              <a:t>输出样例</a:t>
            </a:r>
            <a:r>
              <a:rPr lang="zh-CN" altLang="en-US" sz="2400" dirty="0"/>
              <a:t>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0 1 0 0 1</a:t>
            </a:r>
          </a:p>
          <a:p>
            <a:pPr marL="457200" lvl="1" indent="0">
              <a:buNone/>
            </a:pPr>
            <a:r>
              <a:rPr lang="en-US" altLang="zh-CN" sz="2000" dirty="0"/>
              <a:t>1 0 1 1 0</a:t>
            </a:r>
          </a:p>
          <a:p>
            <a:pPr marL="457200" lvl="1" indent="0">
              <a:buNone/>
            </a:pPr>
            <a:r>
              <a:rPr lang="en-US" altLang="zh-CN" sz="2000" dirty="0"/>
              <a:t>0 1 0 0 0</a:t>
            </a:r>
          </a:p>
          <a:p>
            <a:pPr marL="457200" lvl="1" indent="0">
              <a:buNone/>
            </a:pPr>
            <a:r>
              <a:rPr lang="en-US" altLang="zh-CN" sz="2000" dirty="0"/>
              <a:t>0 1 0 0 0</a:t>
            </a:r>
          </a:p>
          <a:p>
            <a:pPr marL="457200" lvl="1" indent="0">
              <a:buNone/>
            </a:pPr>
            <a:r>
              <a:rPr lang="en-US" altLang="zh-CN" sz="2000" dirty="0"/>
              <a:t>1 0 0 0 0</a:t>
            </a:r>
          </a:p>
          <a:p>
            <a:pPr marL="457200" lvl="1" indent="0">
              <a:buNone/>
            </a:pPr>
            <a:endParaRPr lang="en-US" altLang="zh-CN" sz="2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4A844BA-9A66-4A88-AC0F-9BEF1173D5D4}"/>
              </a:ext>
            </a:extLst>
          </p:cNvPr>
          <p:cNvSpPr txBox="1"/>
          <p:nvPr/>
        </p:nvSpPr>
        <p:spPr>
          <a:xfrm>
            <a:off x="8372405" y="5864617"/>
            <a:ext cx="24154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注意本题答案不唯一！</a:t>
            </a:r>
          </a:p>
        </p:txBody>
      </p:sp>
    </p:spTree>
    <p:extLst>
      <p:ext uri="{BB962C8B-B14F-4D97-AF65-F5344CB8AC3E}">
        <p14:creationId xmlns:p14="http://schemas.microsoft.com/office/powerpoint/2010/main" val="2189260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61F5A5-D4DE-4AF4-96AA-437023249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BONUS 2</a:t>
            </a:r>
            <a:r>
              <a:rPr lang="en-US" altLang="zh-CN" dirty="0"/>
              <a:t>  </a:t>
            </a:r>
            <a:r>
              <a:rPr lang="zh-CN" altLang="en-US" dirty="0"/>
              <a:t>伸展树</a:t>
            </a:r>
            <a:r>
              <a:rPr lang="en-US" altLang="zh-CN" dirty="0"/>
              <a:t>			</a:t>
            </a:r>
            <a:r>
              <a:rPr lang="en-US" altLang="zh-CN" dirty="0">
                <a:solidFill>
                  <a:srgbClr val="0070C0"/>
                </a:solidFill>
              </a:rPr>
              <a:t>splay.cpp</a:t>
            </a:r>
            <a:endParaRPr lang="zh-Hans-HK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E9DF72-31C5-4417-9F40-0D824DFDC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856912"/>
          </a:xfrm>
        </p:spPr>
        <p:txBody>
          <a:bodyPr>
            <a:normAutofit/>
          </a:bodyPr>
          <a:lstStyle/>
          <a:p>
            <a:pPr lvl="0"/>
            <a:r>
              <a:rPr lang="en-US" altLang="zh-CN" sz="2400" dirty="0"/>
              <a:t>【</a:t>
            </a:r>
            <a:r>
              <a:rPr lang="zh-CN" altLang="en-US" sz="2400" dirty="0"/>
              <a:t>问题描述</a:t>
            </a:r>
            <a:r>
              <a:rPr lang="en-US" altLang="zh-CN" sz="2400" dirty="0"/>
              <a:t>】</a:t>
            </a:r>
            <a:r>
              <a:rPr lang="zh-CN" altLang="zh-Hans-HK" sz="2400" dirty="0"/>
              <a:t>请用伸展树实现如下功能。开始</a:t>
            </a:r>
            <a:r>
              <a:rPr lang="zh-CN" altLang="en-US" sz="2400" dirty="0"/>
              <a:t>时</a:t>
            </a:r>
            <a:r>
              <a:rPr lang="zh-CN" altLang="zh-Hans-HK" sz="2400" dirty="0"/>
              <a:t>设集合</a:t>
            </a:r>
            <a:r>
              <a:rPr lang="en-US" altLang="zh-Hans-HK" sz="2400" dirty="0"/>
              <a:t>S</a:t>
            </a:r>
            <a:r>
              <a:rPr lang="zh-CN" altLang="zh-Hans-HK" sz="2400" dirty="0"/>
              <a:t>为空。</a:t>
            </a:r>
            <a:endParaRPr lang="zh-Hans-HK" altLang="zh-Hans-HK" sz="2400" dirty="0"/>
          </a:p>
          <a:p>
            <a:pPr lvl="1"/>
            <a:r>
              <a:rPr lang="en-US" altLang="zh-Hans-HK" sz="2000" b="1" dirty="0"/>
              <a:t>Insert(x);</a:t>
            </a:r>
            <a:r>
              <a:rPr lang="en-US" altLang="zh-Hans-HK" sz="2000" dirty="0"/>
              <a:t>  //</a:t>
            </a:r>
            <a:r>
              <a:rPr lang="zh-CN" altLang="zh-Hans-HK" sz="2000" dirty="0"/>
              <a:t>往</a:t>
            </a:r>
            <a:r>
              <a:rPr lang="en-US" altLang="zh-Hans-HK" sz="2000" dirty="0"/>
              <a:t>S</a:t>
            </a:r>
            <a:r>
              <a:rPr lang="zh-CN" altLang="zh-Hans-HK" sz="2000" dirty="0"/>
              <a:t>中添加元素</a:t>
            </a:r>
            <a:r>
              <a:rPr lang="en-US" altLang="zh-Hans-HK" sz="2000" dirty="0"/>
              <a:t>x</a:t>
            </a:r>
            <a:r>
              <a:rPr lang="zh-CN" altLang="zh-Hans-HK" sz="2000" dirty="0"/>
              <a:t>。</a:t>
            </a:r>
            <a:r>
              <a:rPr lang="zh-CN" altLang="zh-Hans-HK" sz="2000" dirty="0">
                <a:solidFill>
                  <a:srgbClr val="00B050"/>
                </a:solidFill>
              </a:rPr>
              <a:t>（保证</a:t>
            </a:r>
            <a:r>
              <a:rPr lang="en-US" altLang="zh-Hans-HK" sz="2000" dirty="0">
                <a:solidFill>
                  <a:srgbClr val="00B050"/>
                </a:solidFill>
              </a:rPr>
              <a:t>x</a:t>
            </a:r>
            <a:r>
              <a:rPr lang="zh-CN" altLang="zh-Hans-HK" sz="2000" dirty="0">
                <a:solidFill>
                  <a:srgbClr val="00B050"/>
                </a:solidFill>
              </a:rPr>
              <a:t>不在</a:t>
            </a:r>
            <a:r>
              <a:rPr lang="en-US" altLang="zh-Hans-HK" sz="2000" dirty="0">
                <a:solidFill>
                  <a:srgbClr val="00B050"/>
                </a:solidFill>
              </a:rPr>
              <a:t>S</a:t>
            </a:r>
            <a:r>
              <a:rPr lang="zh-CN" altLang="zh-Hans-HK" sz="2000" dirty="0">
                <a:solidFill>
                  <a:srgbClr val="00B050"/>
                </a:solidFill>
              </a:rPr>
              <a:t>中）</a:t>
            </a:r>
            <a:endParaRPr lang="zh-Hans-HK" altLang="zh-Hans-HK" sz="2000" dirty="0">
              <a:solidFill>
                <a:srgbClr val="00B050"/>
              </a:solidFill>
            </a:endParaRPr>
          </a:p>
          <a:p>
            <a:pPr lvl="1"/>
            <a:r>
              <a:rPr lang="en-US" altLang="zh-Hans-HK" sz="2000" b="1" dirty="0"/>
              <a:t>Delete(x);</a:t>
            </a:r>
            <a:r>
              <a:rPr lang="en-US" altLang="zh-Hans-HK" sz="2000" dirty="0"/>
              <a:t>  //</a:t>
            </a:r>
            <a:r>
              <a:rPr lang="zh-CN" altLang="zh-Hans-HK" sz="2000" dirty="0"/>
              <a:t>从</a:t>
            </a:r>
            <a:r>
              <a:rPr lang="en-US" altLang="zh-Hans-HK" sz="2000" dirty="0"/>
              <a:t>S</a:t>
            </a:r>
            <a:r>
              <a:rPr lang="zh-CN" altLang="zh-Hans-HK" sz="2000" dirty="0"/>
              <a:t>中删除元素</a:t>
            </a:r>
            <a:r>
              <a:rPr lang="en-US" altLang="zh-Hans-HK" sz="2000" dirty="0"/>
              <a:t>x</a:t>
            </a:r>
            <a:r>
              <a:rPr lang="zh-CN" altLang="zh-Hans-HK" sz="2000" dirty="0"/>
              <a:t>。</a:t>
            </a:r>
            <a:r>
              <a:rPr lang="zh-CN" altLang="zh-Hans-HK" sz="2000" dirty="0">
                <a:solidFill>
                  <a:srgbClr val="00B050"/>
                </a:solidFill>
              </a:rPr>
              <a:t>（保证</a:t>
            </a:r>
            <a:r>
              <a:rPr lang="en-US" altLang="zh-Hans-HK" sz="2000" dirty="0">
                <a:solidFill>
                  <a:srgbClr val="00B050"/>
                </a:solidFill>
              </a:rPr>
              <a:t>x</a:t>
            </a:r>
            <a:r>
              <a:rPr lang="zh-CN" altLang="zh-Hans-HK" sz="2000" dirty="0">
                <a:solidFill>
                  <a:srgbClr val="00B050"/>
                </a:solidFill>
              </a:rPr>
              <a:t>已在</a:t>
            </a:r>
            <a:r>
              <a:rPr lang="en-US" altLang="zh-Hans-HK" sz="2000" dirty="0">
                <a:solidFill>
                  <a:srgbClr val="00B050"/>
                </a:solidFill>
              </a:rPr>
              <a:t>S</a:t>
            </a:r>
            <a:r>
              <a:rPr lang="zh-CN" altLang="zh-Hans-HK" sz="2000" dirty="0">
                <a:solidFill>
                  <a:srgbClr val="00B050"/>
                </a:solidFill>
              </a:rPr>
              <a:t>中）</a:t>
            </a:r>
            <a:endParaRPr lang="zh-Hans-HK" altLang="zh-Hans-HK" sz="2000" dirty="0">
              <a:solidFill>
                <a:srgbClr val="00B050"/>
              </a:solidFill>
            </a:endParaRPr>
          </a:p>
          <a:p>
            <a:pPr lvl="1"/>
            <a:r>
              <a:rPr lang="en-US" altLang="zh-Hans-HK" sz="2000" b="1" dirty="0"/>
              <a:t>Rank(x);</a:t>
            </a:r>
            <a:r>
              <a:rPr lang="en-US" altLang="zh-Hans-HK" sz="2000" dirty="0"/>
              <a:t>  //</a:t>
            </a:r>
            <a:r>
              <a:rPr lang="zh-CN" altLang="zh-Hans-HK" sz="2000" dirty="0"/>
              <a:t>在</a:t>
            </a:r>
            <a:r>
              <a:rPr lang="en-US" altLang="zh-Hans-HK" sz="2000" dirty="0"/>
              <a:t>S</a:t>
            </a:r>
            <a:r>
              <a:rPr lang="zh-CN" altLang="zh-Hans-HK" sz="2000" dirty="0"/>
              <a:t>中寻找元素</a:t>
            </a:r>
            <a:r>
              <a:rPr lang="en-US" altLang="zh-Hans-HK" sz="2000" dirty="0"/>
              <a:t>x</a:t>
            </a:r>
            <a:r>
              <a:rPr lang="zh-CN" altLang="zh-Hans-HK" sz="2000" dirty="0"/>
              <a:t>并输出</a:t>
            </a:r>
            <a:r>
              <a:rPr lang="en-US" altLang="zh-Hans-HK" sz="2000" dirty="0"/>
              <a:t>x</a:t>
            </a:r>
            <a:r>
              <a:rPr lang="zh-CN" altLang="zh-Hans-HK" sz="2000" dirty="0"/>
              <a:t>的</a:t>
            </a:r>
            <a:r>
              <a:rPr lang="en-US" altLang="zh-Hans-HK" sz="2000" dirty="0"/>
              <a:t>rank</a:t>
            </a:r>
            <a:r>
              <a:rPr lang="zh-CN" altLang="zh-Hans-HK" sz="2000" dirty="0"/>
              <a:t>（即</a:t>
            </a:r>
            <a:r>
              <a:rPr lang="en-US" altLang="zh-Hans-HK" sz="2000" dirty="0"/>
              <a:t>x</a:t>
            </a:r>
            <a:r>
              <a:rPr lang="zh-CN" altLang="zh-Hans-HK" sz="2000" dirty="0"/>
              <a:t>是</a:t>
            </a:r>
            <a:r>
              <a:rPr lang="en-US" altLang="zh-Hans-HK" sz="2000" dirty="0"/>
              <a:t>S</a:t>
            </a:r>
            <a:r>
              <a:rPr lang="zh-CN" altLang="zh-Hans-HK" sz="2000" dirty="0"/>
              <a:t>中第几小元素？）</a:t>
            </a:r>
            <a:r>
              <a:rPr lang="zh-CN" altLang="zh-Hans-HK" sz="2000" dirty="0">
                <a:solidFill>
                  <a:srgbClr val="00B050"/>
                </a:solidFill>
              </a:rPr>
              <a:t>（保证</a:t>
            </a:r>
            <a:r>
              <a:rPr lang="en-US" altLang="zh-Hans-HK" sz="2000" dirty="0">
                <a:solidFill>
                  <a:srgbClr val="00B050"/>
                </a:solidFill>
              </a:rPr>
              <a:t>x</a:t>
            </a:r>
            <a:r>
              <a:rPr lang="zh-CN" altLang="zh-Hans-HK" sz="2000" dirty="0">
                <a:solidFill>
                  <a:srgbClr val="00B050"/>
                </a:solidFill>
              </a:rPr>
              <a:t>在</a:t>
            </a:r>
            <a:r>
              <a:rPr lang="en-US" altLang="zh-Hans-HK" sz="2000" dirty="0">
                <a:solidFill>
                  <a:srgbClr val="00B050"/>
                </a:solidFill>
              </a:rPr>
              <a:t>S</a:t>
            </a:r>
            <a:r>
              <a:rPr lang="zh-CN" altLang="zh-Hans-HK" sz="2000" dirty="0">
                <a:solidFill>
                  <a:srgbClr val="00B050"/>
                </a:solidFill>
              </a:rPr>
              <a:t>中）</a:t>
            </a:r>
            <a:endParaRPr lang="zh-Hans-HK" altLang="zh-Hans-HK" sz="2000" dirty="0">
              <a:solidFill>
                <a:srgbClr val="00B050"/>
              </a:solidFill>
            </a:endParaRPr>
          </a:p>
          <a:p>
            <a:pPr lvl="1"/>
            <a:r>
              <a:rPr lang="en-US" altLang="zh-Hans-HK" sz="2000" b="1" dirty="0"/>
              <a:t>Get(int k);</a:t>
            </a:r>
            <a:r>
              <a:rPr lang="en-US" altLang="zh-Hans-HK" sz="2000" dirty="0"/>
              <a:t>  //</a:t>
            </a:r>
            <a:r>
              <a:rPr lang="zh-CN" altLang="zh-Hans-HK" sz="2000" dirty="0"/>
              <a:t>找到</a:t>
            </a:r>
            <a:r>
              <a:rPr lang="en-US" altLang="zh-Hans-HK" sz="2000" dirty="0"/>
              <a:t>S</a:t>
            </a:r>
            <a:r>
              <a:rPr lang="zh-CN" altLang="zh-Hans-HK" sz="2000" dirty="0"/>
              <a:t>中第</a:t>
            </a:r>
            <a:r>
              <a:rPr lang="en-US" altLang="zh-Hans-HK" sz="2000" dirty="0"/>
              <a:t>k</a:t>
            </a:r>
            <a:r>
              <a:rPr lang="zh-CN" altLang="zh-Hans-HK" sz="2000" dirty="0"/>
              <a:t>小元素并输出。 </a:t>
            </a:r>
            <a:r>
              <a:rPr lang="zh-CN" altLang="zh-Hans-HK" sz="2000" dirty="0">
                <a:solidFill>
                  <a:srgbClr val="00B050"/>
                </a:solidFill>
              </a:rPr>
              <a:t>（保证</a:t>
            </a:r>
            <a:r>
              <a:rPr lang="en-US" altLang="zh-CN" sz="2000" dirty="0">
                <a:solidFill>
                  <a:srgbClr val="00B050"/>
                </a:solidFill>
              </a:rPr>
              <a:t>1 ≤ k ≤ </a:t>
            </a:r>
            <a:r>
              <a:rPr lang="en-US" altLang="zh-Hans-HK" sz="2000" dirty="0">
                <a:solidFill>
                  <a:srgbClr val="00B050"/>
                </a:solidFill>
              </a:rPr>
              <a:t>|S|</a:t>
            </a:r>
            <a:r>
              <a:rPr lang="zh-CN" altLang="zh-Hans-HK" sz="2000" dirty="0">
                <a:solidFill>
                  <a:srgbClr val="00B050"/>
                </a:solidFill>
              </a:rPr>
              <a:t>）</a:t>
            </a:r>
            <a:endParaRPr lang="zh-Hans-HK" altLang="zh-Hans-HK" sz="2000" dirty="0">
              <a:solidFill>
                <a:srgbClr val="00B05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C777FAD-F978-4541-91AC-F6E339610FD5}"/>
              </a:ext>
            </a:extLst>
          </p:cNvPr>
          <p:cNvSpPr/>
          <p:nvPr/>
        </p:nvSpPr>
        <p:spPr>
          <a:xfrm>
            <a:off x="579120" y="3817476"/>
            <a:ext cx="28202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Hans-HK" altLang="en-US" b="1" dirty="0"/>
              <a:t>输入格式</a:t>
            </a:r>
            <a:r>
              <a:rPr lang="zh-Hans-HK" altLang="en-US" dirty="0"/>
              <a:t>：</a:t>
            </a:r>
          </a:p>
          <a:p>
            <a:r>
              <a:rPr lang="zh-Hans-HK" altLang="en-US" dirty="0"/>
              <a:t>第一行为一个整数m。</a:t>
            </a:r>
            <a:endParaRPr lang="en-US" altLang="en-US" dirty="0"/>
          </a:p>
          <a:p>
            <a:r>
              <a:rPr lang="zh-Hans-HK" altLang="en-US" dirty="0"/>
              <a:t>表示共有m个操作。</a:t>
            </a:r>
          </a:p>
          <a:p>
            <a:r>
              <a:rPr lang="zh-Hans-HK" altLang="en-US" dirty="0"/>
              <a:t>接下</a:t>
            </a:r>
            <a:r>
              <a:rPr lang="zh-CN" altLang="en-US" dirty="0"/>
              <a:t>来</a:t>
            </a:r>
            <a:r>
              <a:rPr lang="zh-Hans-HK" altLang="en-US" dirty="0"/>
              <a:t>m行每行</a:t>
            </a:r>
            <a:r>
              <a:rPr lang="zh-CN" altLang="en-US" dirty="0"/>
              <a:t>有</a:t>
            </a:r>
            <a:r>
              <a:rPr lang="en-US" altLang="zh-CN" dirty="0"/>
              <a:t>4</a:t>
            </a:r>
            <a:r>
              <a:rPr lang="zh-CN" altLang="en-US" dirty="0"/>
              <a:t>种可能：</a:t>
            </a:r>
            <a:endParaRPr lang="en-US" altLang="zh-CN" dirty="0"/>
          </a:p>
          <a:p>
            <a:r>
              <a:rPr lang="zh-Hans-HK" altLang="en-US" dirty="0">
                <a:solidFill>
                  <a:srgbClr val="0070C0"/>
                </a:solidFill>
              </a:rPr>
              <a:t>1 x</a:t>
            </a:r>
            <a:r>
              <a:rPr lang="zh-Hans-HK" altLang="en-US" dirty="0"/>
              <a:t>   //表示 Insert(x)</a:t>
            </a:r>
          </a:p>
          <a:p>
            <a:r>
              <a:rPr lang="zh-Hans-HK" altLang="en-US" dirty="0">
                <a:solidFill>
                  <a:srgbClr val="0070C0"/>
                </a:solidFill>
              </a:rPr>
              <a:t>2 x</a:t>
            </a:r>
            <a:r>
              <a:rPr lang="zh-Hans-HK" altLang="en-US" dirty="0"/>
              <a:t>   //表示 Delete(x)</a:t>
            </a:r>
          </a:p>
          <a:p>
            <a:r>
              <a:rPr lang="zh-Hans-HK" altLang="en-US" dirty="0">
                <a:solidFill>
                  <a:srgbClr val="0070C0"/>
                </a:solidFill>
              </a:rPr>
              <a:t>3 x</a:t>
            </a:r>
            <a:r>
              <a:rPr lang="zh-Hans-HK" altLang="en-US" dirty="0"/>
              <a:t>   //表示 Rank(x)</a:t>
            </a:r>
          </a:p>
          <a:p>
            <a:r>
              <a:rPr lang="zh-Hans-HK" altLang="en-US" dirty="0">
                <a:solidFill>
                  <a:srgbClr val="0070C0"/>
                </a:solidFill>
              </a:rPr>
              <a:t>4 k</a:t>
            </a:r>
            <a:r>
              <a:rPr lang="zh-Hans-HK" altLang="en-US" dirty="0"/>
              <a:t>   //表示 Get(k)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AE0008A-AD42-43F0-A1B8-424EA229B448}"/>
              </a:ext>
            </a:extLst>
          </p:cNvPr>
          <p:cNvSpPr/>
          <p:nvPr/>
        </p:nvSpPr>
        <p:spPr>
          <a:xfrm>
            <a:off x="3730566" y="3817476"/>
            <a:ext cx="3703167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Hans-HK" altLang="en-US" b="1" dirty="0"/>
              <a:t>输出格式</a:t>
            </a:r>
            <a:r>
              <a:rPr lang="zh-Hans-HK" altLang="en-US" dirty="0"/>
              <a:t>：  </a:t>
            </a:r>
            <a:r>
              <a:rPr lang="zh-CN" altLang="en-US" dirty="0"/>
              <a:t>共</a:t>
            </a:r>
            <a:r>
              <a:rPr lang="zh-Hans-HK" altLang="en-US" dirty="0"/>
              <a:t>两行。</a:t>
            </a:r>
          </a:p>
          <a:p>
            <a:pPr>
              <a:spcAft>
                <a:spcPts val="600"/>
              </a:spcAft>
            </a:pPr>
            <a:r>
              <a:rPr lang="zh-Hans-HK" altLang="en-US" dirty="0"/>
              <a:t>第1行针对所有Rank和Get操作</a:t>
            </a:r>
            <a:r>
              <a:rPr lang="zh-CN" altLang="en-US" dirty="0"/>
              <a:t>作</a:t>
            </a:r>
            <a:r>
              <a:rPr lang="zh-Hans-HK" altLang="en-US" dirty="0"/>
              <a:t>回答。输入3 x后输出Rank(x)返回值</a:t>
            </a:r>
            <a:r>
              <a:rPr lang="zh-CN" altLang="en-US" dirty="0"/>
              <a:t>；</a:t>
            </a:r>
            <a:r>
              <a:rPr lang="zh-Hans-HK" altLang="en-US" dirty="0"/>
              <a:t>输</a:t>
            </a:r>
            <a:r>
              <a:rPr lang="zh-CN" altLang="en-US" dirty="0"/>
              <a:t>入</a:t>
            </a:r>
            <a:r>
              <a:rPr lang="zh-Hans-HK" altLang="en-US" dirty="0"/>
              <a:t>4 k后输出Get(k)的返回值。</a:t>
            </a:r>
            <a:br>
              <a:rPr lang="en-US" altLang="en-US" dirty="0"/>
            </a:br>
            <a:r>
              <a:rPr lang="en-US" altLang="en-US" dirty="0"/>
              <a:t>  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数字间要有</a:t>
            </a:r>
            <a:r>
              <a:rPr lang="zh-Hans-HK" altLang="en-US" dirty="0">
                <a:solidFill>
                  <a:schemeClr val="bg1">
                    <a:lumMod val="75000"/>
                  </a:schemeClr>
                </a:solidFill>
              </a:rPr>
              <a:t>一个空格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。</a:t>
            </a:r>
            <a:endParaRPr lang="zh-Hans-HK" alt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Hans-HK" altLang="en-US" dirty="0"/>
              <a:t> 第2行m个整数表示在m</a:t>
            </a:r>
            <a:r>
              <a:rPr lang="zh-CN" altLang="en-US" dirty="0"/>
              <a:t>次</a:t>
            </a:r>
            <a:r>
              <a:rPr lang="zh-Hans-HK" altLang="en-US" dirty="0"/>
              <a:t>splay（每个操作后有一个splay）中被splay的节点经过多少次splaying步到达根节点(zig</a:t>
            </a:r>
            <a:r>
              <a:rPr lang="en-US" altLang="en-US" dirty="0"/>
              <a:t> </a:t>
            </a:r>
            <a:r>
              <a:rPr lang="zh-Hans-HK" altLang="en-US" dirty="0"/>
              <a:t>/</a:t>
            </a:r>
            <a:r>
              <a:rPr lang="en-US" altLang="en-US" dirty="0"/>
              <a:t> </a:t>
            </a:r>
            <a:r>
              <a:rPr lang="zh-Hans-HK" altLang="en-US" dirty="0"/>
              <a:t>zag</a:t>
            </a:r>
            <a:r>
              <a:rPr lang="en-US" altLang="en-US" dirty="0"/>
              <a:t> </a:t>
            </a:r>
            <a:r>
              <a:rPr lang="zh-Hans-HK" altLang="en-US" dirty="0"/>
              <a:t>/</a:t>
            </a:r>
            <a:r>
              <a:rPr lang="en-US" altLang="en-US" dirty="0"/>
              <a:t> </a:t>
            </a:r>
            <a:r>
              <a:rPr lang="zh-Hans-HK" altLang="en-US" dirty="0"/>
              <a:t>zigz</a:t>
            </a:r>
            <a:r>
              <a:rPr lang="en-US" altLang="en-US" dirty="0"/>
              <a:t>a</a:t>
            </a:r>
            <a:r>
              <a:rPr lang="zh-Hans-HK" altLang="en-US" dirty="0"/>
              <a:t>g</a:t>
            </a:r>
            <a:r>
              <a:rPr lang="en-US" altLang="en-US" dirty="0"/>
              <a:t> </a:t>
            </a:r>
            <a:r>
              <a:rPr lang="zh-Hans-HK" altLang="en-US" dirty="0"/>
              <a:t>/</a:t>
            </a:r>
            <a:r>
              <a:rPr lang="en-US" altLang="en-US" dirty="0"/>
              <a:t> </a:t>
            </a:r>
            <a:r>
              <a:rPr lang="zh-Hans-HK" altLang="en-US" dirty="0"/>
              <a:t>zigzag</a:t>
            </a:r>
            <a:r>
              <a:rPr lang="en-US" altLang="en-US" dirty="0"/>
              <a:t> </a:t>
            </a:r>
            <a:r>
              <a:rPr lang="zh-Hans-HK" altLang="en-US" dirty="0"/>
              <a:t>/</a:t>
            </a:r>
            <a:r>
              <a:rPr lang="en-US" altLang="en-US" dirty="0"/>
              <a:t> </a:t>
            </a:r>
            <a:r>
              <a:rPr lang="zh-Hans-HK" altLang="en-US" dirty="0"/>
              <a:t>zagzig</a:t>
            </a:r>
            <a:r>
              <a:rPr lang="en-US" altLang="en-US" dirty="0"/>
              <a:t> </a:t>
            </a:r>
            <a:r>
              <a:rPr lang="zh-Hans-HK" altLang="en-US" dirty="0"/>
              <a:t>/</a:t>
            </a:r>
            <a:r>
              <a:rPr lang="en-US" altLang="en-US" dirty="0"/>
              <a:t> </a:t>
            </a:r>
            <a:r>
              <a:rPr lang="zh-Hans-HK" altLang="en-US" dirty="0"/>
              <a:t>zagzag算一步）。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数字间</a:t>
            </a:r>
            <a:r>
              <a:rPr lang="zh-Hans-HK" altLang="en-US" dirty="0">
                <a:solidFill>
                  <a:schemeClr val="bg1">
                    <a:lumMod val="75000"/>
                  </a:schemeClr>
                </a:solidFill>
              </a:rPr>
              <a:t>空格分开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FF51022-29D6-4EBE-B2C1-25864F297384}"/>
              </a:ext>
            </a:extLst>
          </p:cNvPr>
          <p:cNvSpPr txBox="1"/>
          <p:nvPr/>
        </p:nvSpPr>
        <p:spPr>
          <a:xfrm>
            <a:off x="1386916" y="6069169"/>
            <a:ext cx="14520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 x: 0~10</a:t>
            </a:r>
            <a:r>
              <a:rPr lang="en-US" altLang="zh-CN" baseline="30000" dirty="0">
                <a:solidFill>
                  <a:srgbClr val="FF0000"/>
                </a:solidFill>
              </a:rPr>
              <a:t>9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m≤ 100000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D8432957-4AB6-416B-AA2C-BB1E1886C682}"/>
              </a:ext>
            </a:extLst>
          </p:cNvPr>
          <p:cNvSpPr txBox="1">
            <a:spLocks/>
          </p:cNvSpPr>
          <p:nvPr/>
        </p:nvSpPr>
        <p:spPr>
          <a:xfrm>
            <a:off x="7672690" y="3806162"/>
            <a:ext cx="4218743" cy="27809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b="1" dirty="0"/>
              <a:t>提醒 （关于哪个节点被</a:t>
            </a:r>
            <a:r>
              <a:rPr lang="en-US" altLang="zh-CN" sz="1800" b="1" dirty="0"/>
              <a:t>splay)</a:t>
            </a:r>
            <a:endParaRPr lang="zh-CN" altLang="en-US" sz="1800" dirty="0"/>
          </a:p>
          <a:p>
            <a:r>
              <a:rPr lang="zh-CN" altLang="en-US" sz="1800" dirty="0"/>
              <a:t>对</a:t>
            </a:r>
            <a:r>
              <a:rPr lang="en-US" altLang="zh-CN" sz="1800" dirty="0"/>
              <a:t>Insert(x)</a:t>
            </a:r>
            <a:r>
              <a:rPr lang="zh-CN" altLang="en-US" sz="1800" dirty="0"/>
              <a:t>和</a:t>
            </a:r>
            <a:r>
              <a:rPr lang="en-US" altLang="zh-CN" sz="1800" dirty="0"/>
              <a:t>Rank(x)</a:t>
            </a:r>
            <a:r>
              <a:rPr lang="zh-CN" altLang="en-US" sz="1800" dirty="0"/>
              <a:t>来说，被</a:t>
            </a:r>
            <a:r>
              <a:rPr lang="en-US" altLang="zh-CN" sz="1800" dirty="0"/>
              <a:t>splay</a:t>
            </a:r>
            <a:br>
              <a:rPr lang="en-US" altLang="zh-CN" sz="1800" dirty="0"/>
            </a:br>
            <a:r>
              <a:rPr lang="zh-CN" altLang="en-US" sz="1800" dirty="0"/>
              <a:t>的节点就是包含</a:t>
            </a:r>
            <a:r>
              <a:rPr lang="en-US" altLang="zh-CN" sz="1800" dirty="0"/>
              <a:t>x</a:t>
            </a:r>
            <a:r>
              <a:rPr lang="zh-CN" altLang="en-US" sz="1800" dirty="0"/>
              <a:t>的那个节点。</a:t>
            </a:r>
          </a:p>
          <a:p>
            <a:r>
              <a:rPr lang="zh-CN" altLang="en-US" sz="1800" dirty="0"/>
              <a:t>对</a:t>
            </a:r>
            <a:r>
              <a:rPr lang="en-US" altLang="zh-CN" sz="1800" dirty="0"/>
              <a:t>Get(k)</a:t>
            </a:r>
            <a:r>
              <a:rPr lang="zh-CN" altLang="en-US" sz="1800" dirty="0"/>
              <a:t>来说，被</a:t>
            </a:r>
            <a:r>
              <a:rPr lang="en-US" altLang="zh-CN" sz="1800" dirty="0"/>
              <a:t>splay</a:t>
            </a:r>
            <a:r>
              <a:rPr lang="zh-CN" altLang="en-US" sz="1800" dirty="0"/>
              <a:t>的节点就是</a:t>
            </a:r>
            <a:br>
              <a:rPr lang="en-US" altLang="zh-CN" sz="1800" dirty="0"/>
            </a:br>
            <a:r>
              <a:rPr lang="en-US" altLang="zh-CN" sz="1800" dirty="0"/>
              <a:t>rank </a:t>
            </a:r>
            <a:r>
              <a:rPr lang="zh-CN" altLang="en-US" sz="1800" dirty="0"/>
              <a:t>为</a:t>
            </a:r>
            <a:r>
              <a:rPr lang="en-US" altLang="zh-CN" sz="1800" dirty="0"/>
              <a:t>k</a:t>
            </a:r>
            <a:r>
              <a:rPr lang="zh-CN" altLang="en-US" sz="1800" dirty="0"/>
              <a:t>的那个节点。</a:t>
            </a:r>
          </a:p>
          <a:p>
            <a:r>
              <a:rPr lang="zh-CN" altLang="en-US" sz="1800" dirty="0"/>
              <a:t>对</a:t>
            </a:r>
            <a:r>
              <a:rPr lang="en-US" altLang="zh-CN" sz="1800" dirty="0"/>
              <a:t>Delete(x)</a:t>
            </a:r>
            <a:r>
              <a:rPr lang="zh-CN" altLang="en-US" sz="1800" dirty="0"/>
              <a:t>来说，如果</a:t>
            </a:r>
            <a:r>
              <a:rPr lang="en-US" altLang="zh-CN" sz="1800" dirty="0"/>
              <a:t>x</a:t>
            </a:r>
            <a:r>
              <a:rPr lang="zh-CN" altLang="en-US" sz="1800" dirty="0"/>
              <a:t>有</a:t>
            </a:r>
            <a:r>
              <a:rPr lang="en-US" altLang="zh-CN" sz="1800" dirty="0"/>
              <a:t>&lt;=1</a:t>
            </a:r>
            <a:r>
              <a:rPr lang="zh-CN" altLang="en-US" sz="1800" dirty="0"/>
              <a:t>个孩子，那么</a:t>
            </a:r>
            <a:r>
              <a:rPr lang="en-US" altLang="zh-CN" sz="1800" dirty="0"/>
              <a:t>x</a:t>
            </a:r>
            <a:r>
              <a:rPr lang="zh-CN" altLang="en-US" sz="1800" dirty="0"/>
              <a:t>的父亲被</a:t>
            </a:r>
            <a:r>
              <a:rPr lang="en-US" altLang="zh-CN" sz="1800" dirty="0"/>
              <a:t>splay</a:t>
            </a:r>
            <a:r>
              <a:rPr lang="zh-CN" altLang="en-US" sz="1800" dirty="0"/>
              <a:t>；否则，</a:t>
            </a:r>
            <a:r>
              <a:rPr lang="en-US" altLang="zh-CN" sz="1800" dirty="0"/>
              <a:t>x</a:t>
            </a:r>
            <a:r>
              <a:rPr lang="zh-CN" altLang="en-US" sz="1800" dirty="0"/>
              <a:t>的前驱节点（即中序遍历中的前驱；即左孩子最靠右的子孙）是真正会被删除的节点，而这个节点的父亲会被</a:t>
            </a:r>
            <a:r>
              <a:rPr lang="en-US" altLang="zh-CN" sz="1800" dirty="0"/>
              <a:t>splay</a:t>
            </a:r>
            <a:r>
              <a:rPr lang="zh-CN" altLang="en-US" sz="1800" dirty="0"/>
              <a:t>。</a:t>
            </a:r>
          </a:p>
          <a:p>
            <a:endParaRPr lang="zh-Hans-HK" altLang="en-US" sz="1800" dirty="0"/>
          </a:p>
        </p:txBody>
      </p:sp>
    </p:spTree>
    <p:extLst>
      <p:ext uri="{BB962C8B-B14F-4D97-AF65-F5344CB8AC3E}">
        <p14:creationId xmlns:p14="http://schemas.microsoft.com/office/powerpoint/2010/main" val="738444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7B6CD7DD-DE61-4F95-A9EB-9912CDBC2551}"/>
              </a:ext>
            </a:extLst>
          </p:cNvPr>
          <p:cNvSpPr txBox="1"/>
          <p:nvPr/>
        </p:nvSpPr>
        <p:spPr>
          <a:xfrm>
            <a:off x="1176868" y="1071939"/>
            <a:ext cx="78739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10</a:t>
            </a:r>
          </a:p>
          <a:p>
            <a:r>
              <a:rPr lang="zh-CN" altLang="en-US" dirty="0"/>
              <a:t>1 1 </a:t>
            </a:r>
          </a:p>
          <a:p>
            <a:r>
              <a:rPr lang="zh-CN" altLang="en-US" dirty="0"/>
              <a:t>1 2 </a:t>
            </a:r>
          </a:p>
          <a:p>
            <a:r>
              <a:rPr lang="zh-CN" altLang="en-US" dirty="0"/>
              <a:t>1 3</a:t>
            </a:r>
          </a:p>
          <a:p>
            <a:r>
              <a:rPr lang="zh-CN" altLang="en-US" dirty="0"/>
              <a:t>1 4</a:t>
            </a:r>
          </a:p>
          <a:p>
            <a:r>
              <a:rPr lang="zh-CN" altLang="en-US" dirty="0"/>
              <a:t>1 5</a:t>
            </a:r>
          </a:p>
          <a:p>
            <a:r>
              <a:rPr lang="zh-CN" altLang="en-US" dirty="0"/>
              <a:t>1 6</a:t>
            </a:r>
          </a:p>
          <a:p>
            <a:r>
              <a:rPr lang="zh-CN" altLang="en-US" dirty="0"/>
              <a:t>2 1</a:t>
            </a:r>
          </a:p>
          <a:p>
            <a:r>
              <a:rPr lang="zh-CN" altLang="en-US" dirty="0"/>
              <a:t>3 3 </a:t>
            </a:r>
          </a:p>
          <a:p>
            <a:r>
              <a:rPr lang="zh-CN" altLang="en-US" dirty="0"/>
              <a:t>4 5</a:t>
            </a:r>
          </a:p>
          <a:p>
            <a:r>
              <a:rPr lang="zh-CN" altLang="en-US" dirty="0"/>
              <a:t>2 5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6BF3101-E872-4494-A5E8-F818DD33A9D0}"/>
              </a:ext>
            </a:extLst>
          </p:cNvPr>
          <p:cNvSpPr txBox="1"/>
          <p:nvPr/>
        </p:nvSpPr>
        <p:spPr>
          <a:xfrm>
            <a:off x="931334" y="4684868"/>
            <a:ext cx="21251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/>
              <a:t>输出样例</a:t>
            </a:r>
            <a:r>
              <a:rPr lang="en-US" altLang="zh-CN" sz="1800" dirty="0"/>
              <a:t>1</a:t>
            </a:r>
            <a:endParaRPr lang="en-US" altLang="zh-CN" dirty="0"/>
          </a:p>
          <a:p>
            <a:r>
              <a:rPr lang="zh-CN" altLang="en-US" dirty="0"/>
              <a:t>2 6</a:t>
            </a:r>
          </a:p>
          <a:p>
            <a:r>
              <a:rPr lang="zh-CN" altLang="en-US" dirty="0"/>
              <a:t>0 1 1 1 1 1 2 1 1 0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36CD396-86B9-4316-A699-242423127D9B}"/>
              </a:ext>
            </a:extLst>
          </p:cNvPr>
          <p:cNvSpPr txBox="1"/>
          <p:nvPr/>
        </p:nvSpPr>
        <p:spPr>
          <a:xfrm>
            <a:off x="4599517" y="1123826"/>
            <a:ext cx="1001183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26</a:t>
            </a:r>
          </a:p>
          <a:p>
            <a:r>
              <a:rPr lang="zh-CN" altLang="en-US" dirty="0"/>
              <a:t>1 1</a:t>
            </a:r>
          </a:p>
          <a:p>
            <a:r>
              <a:rPr lang="zh-CN" altLang="en-US" dirty="0"/>
              <a:t>1 2</a:t>
            </a:r>
          </a:p>
          <a:p>
            <a:r>
              <a:rPr lang="zh-CN" altLang="en-US" dirty="0"/>
              <a:t>1 3</a:t>
            </a:r>
          </a:p>
          <a:p>
            <a:r>
              <a:rPr lang="zh-CN" altLang="en-US" dirty="0"/>
              <a:t>1 4</a:t>
            </a:r>
          </a:p>
          <a:p>
            <a:r>
              <a:rPr lang="zh-CN" altLang="en-US" dirty="0"/>
              <a:t>1 5</a:t>
            </a:r>
          </a:p>
          <a:p>
            <a:r>
              <a:rPr lang="zh-CN" altLang="en-US" dirty="0"/>
              <a:t>1 6</a:t>
            </a:r>
          </a:p>
          <a:p>
            <a:r>
              <a:rPr lang="zh-CN" altLang="en-US" dirty="0"/>
              <a:t>1 7</a:t>
            </a:r>
          </a:p>
          <a:p>
            <a:r>
              <a:rPr lang="zh-CN" altLang="en-US" dirty="0"/>
              <a:t>1 8</a:t>
            </a:r>
          </a:p>
          <a:p>
            <a:r>
              <a:rPr lang="zh-CN" altLang="en-US" dirty="0"/>
              <a:t>1 9</a:t>
            </a:r>
          </a:p>
          <a:p>
            <a:r>
              <a:rPr lang="zh-CN" altLang="en-US" dirty="0"/>
              <a:t>1 10</a:t>
            </a:r>
          </a:p>
          <a:p>
            <a:r>
              <a:rPr lang="zh-CN" altLang="en-US" dirty="0"/>
              <a:t>2 1</a:t>
            </a:r>
          </a:p>
          <a:p>
            <a:r>
              <a:rPr lang="zh-CN" altLang="en-US" dirty="0"/>
              <a:t>1 11</a:t>
            </a:r>
            <a:endParaRPr lang="en-US" altLang="zh-CN" dirty="0"/>
          </a:p>
          <a:p>
            <a:r>
              <a:rPr lang="zh-CN" altLang="en-US" dirty="0"/>
              <a:t>2 7</a:t>
            </a:r>
            <a:endParaRPr lang="en-US" altLang="zh-CN" dirty="0"/>
          </a:p>
          <a:p>
            <a:r>
              <a:rPr lang="zh-CN" altLang="en-US" dirty="0"/>
              <a:t>接右边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2A312FC-1C60-41D5-A7BB-38C2213A574C}"/>
              </a:ext>
            </a:extLst>
          </p:cNvPr>
          <p:cNvSpPr txBox="1"/>
          <p:nvPr/>
        </p:nvSpPr>
        <p:spPr>
          <a:xfrm>
            <a:off x="5691717" y="1360881"/>
            <a:ext cx="77893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继续：</a:t>
            </a:r>
            <a:endParaRPr lang="en-US" altLang="zh-CN" dirty="0"/>
          </a:p>
          <a:p>
            <a:r>
              <a:rPr lang="zh-CN" altLang="en-US" dirty="0"/>
              <a:t>1 1</a:t>
            </a:r>
          </a:p>
          <a:p>
            <a:r>
              <a:rPr lang="zh-CN" altLang="en-US" dirty="0"/>
              <a:t>3 8</a:t>
            </a:r>
          </a:p>
          <a:p>
            <a:r>
              <a:rPr lang="zh-CN" altLang="en-US" dirty="0"/>
              <a:t>2 3</a:t>
            </a:r>
          </a:p>
          <a:p>
            <a:r>
              <a:rPr lang="zh-CN" altLang="en-US" dirty="0"/>
              <a:t>4 5</a:t>
            </a:r>
          </a:p>
          <a:p>
            <a:r>
              <a:rPr lang="zh-CN" altLang="en-US" dirty="0"/>
              <a:t>2 5</a:t>
            </a:r>
          </a:p>
          <a:p>
            <a:r>
              <a:rPr lang="zh-CN" altLang="en-US" dirty="0"/>
              <a:t>2 1</a:t>
            </a:r>
          </a:p>
          <a:p>
            <a:r>
              <a:rPr lang="zh-CN" altLang="en-US" dirty="0"/>
              <a:t>2 2</a:t>
            </a:r>
          </a:p>
          <a:p>
            <a:r>
              <a:rPr lang="zh-CN" altLang="en-US" dirty="0"/>
              <a:t>3 9</a:t>
            </a:r>
          </a:p>
          <a:p>
            <a:r>
              <a:rPr lang="zh-CN" altLang="en-US" dirty="0"/>
              <a:t>2 9</a:t>
            </a:r>
          </a:p>
          <a:p>
            <a:r>
              <a:rPr lang="zh-CN" altLang="en-US" dirty="0"/>
              <a:t>1 2</a:t>
            </a:r>
          </a:p>
          <a:p>
            <a:r>
              <a:rPr lang="zh-CN" altLang="en-US" dirty="0"/>
              <a:t>4 6</a:t>
            </a:r>
          </a:p>
          <a:p>
            <a:r>
              <a:rPr lang="zh-CN" altLang="en-US" dirty="0"/>
              <a:t>1 12</a:t>
            </a:r>
          </a:p>
          <a:p>
            <a:r>
              <a:rPr lang="zh-CN" altLang="en-US" dirty="0"/>
              <a:t>3 4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2C36A4A-64A3-4662-8CEE-A55276E665CD}"/>
              </a:ext>
            </a:extLst>
          </p:cNvPr>
          <p:cNvSpPr txBox="1"/>
          <p:nvPr/>
        </p:nvSpPr>
        <p:spPr>
          <a:xfrm>
            <a:off x="994834" y="6662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/>
              <a:t>输入样例</a:t>
            </a:r>
            <a:r>
              <a:rPr lang="en-US" altLang="zh-CN" sz="1800" dirty="0"/>
              <a:t>1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D3E5265-5933-4D9E-93D0-015947156704}"/>
              </a:ext>
            </a:extLst>
          </p:cNvPr>
          <p:cNvSpPr txBox="1"/>
          <p:nvPr/>
        </p:nvSpPr>
        <p:spPr>
          <a:xfrm>
            <a:off x="4398434" y="70260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/>
              <a:t>输入样例</a:t>
            </a:r>
            <a:r>
              <a:rPr lang="en-US" altLang="zh-CN" sz="1800" dirty="0"/>
              <a:t>2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DB4DB79-CF5E-4BE3-B0EC-0AD89829DECF}"/>
              </a:ext>
            </a:extLst>
          </p:cNvPr>
          <p:cNvSpPr txBox="1"/>
          <p:nvPr/>
        </p:nvSpPr>
        <p:spPr>
          <a:xfrm>
            <a:off x="4398434" y="5471837"/>
            <a:ext cx="48344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/>
              <a:t>输出样例</a:t>
            </a:r>
            <a:r>
              <a:rPr lang="en-US" altLang="zh-CN" sz="1800" dirty="0"/>
              <a:t>2</a:t>
            </a:r>
            <a:endParaRPr lang="en-US" altLang="zh-CN" dirty="0"/>
          </a:p>
          <a:p>
            <a:r>
              <a:rPr lang="en-US" altLang="zh-CN" dirty="0"/>
              <a:t>7 6 4 11 2</a:t>
            </a:r>
          </a:p>
          <a:p>
            <a:r>
              <a:rPr lang="en-US" altLang="zh-CN" dirty="0"/>
              <a:t>0 1 1 1 1 1 1 1 1 1 4 2 3 1 4 2 2 1 0 0 2 1 1 3 1 2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011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1377</Words>
  <Application>Microsoft Office PowerPoint</Application>
  <PresentationFormat>宽屏</PresentationFormat>
  <Paragraphs>163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主题​​</vt:lpstr>
      <vt:lpstr>下学期作业  (DDL = 1.20) 提交方式1.20公布</vt:lpstr>
      <vt:lpstr>必做 Task 1 平衡二叉树  avltree.cpp</vt:lpstr>
      <vt:lpstr>必做Task 2 最长递增子序列    longest.cpp</vt:lpstr>
      <vt:lpstr>BONUS 1 生成树   costkmst.cpp</vt:lpstr>
      <vt:lpstr>BONUS 2  伸展树   splay.cpp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金 恺</dc:creator>
  <cp:lastModifiedBy>恺 金</cp:lastModifiedBy>
  <cp:revision>235</cp:revision>
  <dcterms:created xsi:type="dcterms:W3CDTF">2021-04-12T02:14:40Z</dcterms:created>
  <dcterms:modified xsi:type="dcterms:W3CDTF">2024-12-25T15:09:02Z</dcterms:modified>
</cp:coreProperties>
</file>