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73"/>
  </p:notesMasterIdLst>
  <p:sldIdLst>
    <p:sldId id="263" r:id="rId2"/>
    <p:sldId id="415" r:id="rId3"/>
    <p:sldId id="357" r:id="rId4"/>
    <p:sldId id="372" r:id="rId5"/>
    <p:sldId id="373" r:id="rId6"/>
    <p:sldId id="375" r:id="rId7"/>
    <p:sldId id="377" r:id="rId8"/>
    <p:sldId id="374" r:id="rId9"/>
    <p:sldId id="376" r:id="rId10"/>
    <p:sldId id="378" r:id="rId11"/>
    <p:sldId id="379" r:id="rId12"/>
    <p:sldId id="380" r:id="rId13"/>
    <p:sldId id="381" r:id="rId14"/>
    <p:sldId id="382" r:id="rId15"/>
    <p:sldId id="383" r:id="rId16"/>
    <p:sldId id="385" r:id="rId17"/>
    <p:sldId id="386" r:id="rId18"/>
    <p:sldId id="387" r:id="rId19"/>
    <p:sldId id="388" r:id="rId20"/>
    <p:sldId id="389" r:id="rId21"/>
    <p:sldId id="391" r:id="rId22"/>
    <p:sldId id="390" r:id="rId23"/>
    <p:sldId id="392" r:id="rId24"/>
    <p:sldId id="393" r:id="rId25"/>
    <p:sldId id="395" r:id="rId26"/>
    <p:sldId id="394" r:id="rId27"/>
    <p:sldId id="564" r:id="rId28"/>
    <p:sldId id="565" r:id="rId29"/>
    <p:sldId id="416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7" r:id="rId39"/>
    <p:sldId id="404" r:id="rId40"/>
    <p:sldId id="405" r:id="rId41"/>
    <p:sldId id="408" r:id="rId42"/>
    <p:sldId id="409" r:id="rId43"/>
    <p:sldId id="358" r:id="rId44"/>
    <p:sldId id="359" r:id="rId45"/>
    <p:sldId id="360" r:id="rId46"/>
    <p:sldId id="366" r:id="rId47"/>
    <p:sldId id="364" r:id="rId48"/>
    <p:sldId id="365" r:id="rId49"/>
    <p:sldId id="367" r:id="rId50"/>
    <p:sldId id="368" r:id="rId51"/>
    <p:sldId id="369" r:id="rId52"/>
    <p:sldId id="370" r:id="rId53"/>
    <p:sldId id="264" r:id="rId54"/>
    <p:sldId id="541" r:id="rId55"/>
    <p:sldId id="558" r:id="rId56"/>
    <p:sldId id="542" r:id="rId57"/>
    <p:sldId id="560" r:id="rId58"/>
    <p:sldId id="544" r:id="rId59"/>
    <p:sldId id="546" r:id="rId60"/>
    <p:sldId id="561" r:id="rId61"/>
    <p:sldId id="547" r:id="rId62"/>
    <p:sldId id="548" r:id="rId63"/>
    <p:sldId id="549" r:id="rId64"/>
    <p:sldId id="550" r:id="rId65"/>
    <p:sldId id="562" r:id="rId66"/>
    <p:sldId id="552" r:id="rId67"/>
    <p:sldId id="553" r:id="rId68"/>
    <p:sldId id="554" r:id="rId69"/>
    <p:sldId id="555" r:id="rId70"/>
    <p:sldId id="556" r:id="rId71"/>
    <p:sldId id="26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msy" initials="l" lastIdx="1" clrIdx="0">
    <p:extLst>
      <p:ext uri="{19B8F6BF-5375-455C-9EA6-DF929625EA0E}">
        <p15:presenceInfo xmlns:p15="http://schemas.microsoft.com/office/powerpoint/2012/main" userId="e90fe373e3743d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86584" autoAdjust="0"/>
  </p:normalViewPr>
  <p:slideViewPr>
    <p:cSldViewPr snapToGrid="0">
      <p:cViewPr varScale="1">
        <p:scale>
          <a:sx n="76" d="100"/>
          <a:sy n="76" d="100"/>
        </p:scale>
        <p:origin x="12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59E504-F4B9-41D4-BEE7-A10E41A0A2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309CA5-660F-407C-A564-0037E450AF1F}">
      <dgm:prSet phldrT="[文本]" custT="1"/>
      <dgm:spPr>
        <a:solidFill>
          <a:srgbClr val="00B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altLang="zh-CN" sz="2800" b="1" dirty="0"/>
            <a:t>1.1 </a:t>
          </a:r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计算机中的数据表示与编码</a:t>
          </a:r>
          <a:endParaRPr lang="zh-CN" altLang="en-US" sz="2800" b="1" dirty="0"/>
        </a:p>
      </dgm:t>
    </dgm:pt>
    <dgm:pt modelId="{8BC53FB2-2542-4B37-BE69-5ED82381A5FB}" type="parTrans" cxnId="{B53C890A-4EC0-4D9B-8CBB-D7B97DAFC17B}">
      <dgm:prSet/>
      <dgm:spPr/>
      <dgm:t>
        <a:bodyPr/>
        <a:lstStyle/>
        <a:p>
          <a:endParaRPr lang="zh-CN" altLang="en-US"/>
        </a:p>
      </dgm:t>
    </dgm:pt>
    <dgm:pt modelId="{C12AFAE0-AF91-49F4-9303-B34034144D72}" type="sibTrans" cxnId="{B53C890A-4EC0-4D9B-8CBB-D7B97DAFC17B}">
      <dgm:prSet/>
      <dgm:spPr/>
      <dgm:t>
        <a:bodyPr/>
        <a:lstStyle/>
        <a:p>
          <a:endParaRPr lang="zh-CN" altLang="en-US"/>
        </a:p>
      </dgm:t>
    </dgm:pt>
    <dgm:pt modelId="{1390A75E-5406-4767-A988-17038C5F0335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1.2 </a:t>
          </a:r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逻辑电路基础</a:t>
          </a:r>
          <a:endParaRPr lang="zh-CN" altLang="en-US" sz="2800" dirty="0"/>
        </a:p>
      </dgm:t>
    </dgm:pt>
    <dgm:pt modelId="{7BD43C39-BDA9-4664-820F-5365B35BCC2C}" type="parTrans" cxnId="{08AEBA16-D4E9-4A4D-A40B-3A00FC8473B6}">
      <dgm:prSet/>
      <dgm:spPr/>
      <dgm:t>
        <a:bodyPr/>
        <a:lstStyle/>
        <a:p>
          <a:endParaRPr lang="zh-CN" altLang="en-US"/>
        </a:p>
      </dgm:t>
    </dgm:pt>
    <dgm:pt modelId="{513CECED-7EEC-48C2-9EE7-C4EB7C6CBB33}" type="sibTrans" cxnId="{08AEBA16-D4E9-4A4D-A40B-3A00FC8473B6}">
      <dgm:prSet/>
      <dgm:spPr/>
      <dgm:t>
        <a:bodyPr/>
        <a:lstStyle/>
        <a:p>
          <a:endParaRPr lang="zh-CN" altLang="en-US"/>
        </a:p>
      </dgm:t>
    </dgm:pt>
    <dgm:pt modelId="{1BF34488-0FB1-4425-AAEE-659C48989BB1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dirty="0"/>
            <a:t>1.4 </a:t>
          </a:r>
          <a:r>
            <a:rPr lang="zh-CN" altLang="en-US" sz="2800" b="1" dirty="0"/>
            <a:t>例题解析</a:t>
          </a:r>
        </a:p>
      </dgm:t>
    </dgm:pt>
    <dgm:pt modelId="{862487D1-7490-4E43-8EF9-CA8FDACD1739}" type="parTrans" cxnId="{80772FA5-1206-4635-A1C9-B56E19F18962}">
      <dgm:prSet/>
      <dgm:spPr/>
      <dgm:t>
        <a:bodyPr/>
        <a:lstStyle/>
        <a:p>
          <a:endParaRPr lang="zh-CN" altLang="en-US"/>
        </a:p>
      </dgm:t>
    </dgm:pt>
    <dgm:pt modelId="{AD5E98C7-5F47-42AE-9624-D7D45D7F407A}" type="sibTrans" cxnId="{80772FA5-1206-4635-A1C9-B56E19F18962}">
      <dgm:prSet/>
      <dgm:spPr/>
      <dgm:t>
        <a:bodyPr/>
        <a:lstStyle/>
        <a:p>
          <a:endParaRPr lang="zh-CN" altLang="en-US"/>
        </a:p>
      </dgm:t>
    </dgm:pt>
    <dgm:pt modelId="{3BAA874D-CBCE-43A4-9272-9C1529664AEE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dirty="0"/>
            <a:t>1.3 </a:t>
          </a:r>
          <a:r>
            <a:rPr lang="zh-CN" altLang="en-US" sz="2800" b="1" dirty="0"/>
            <a:t>计算机系统概述</a:t>
          </a:r>
        </a:p>
      </dgm:t>
    </dgm:pt>
    <dgm:pt modelId="{348198AB-FA46-4542-A2E3-BF5233769663}" type="parTrans" cxnId="{6273BA25-C5DB-42D3-8CE9-48D986068CBD}">
      <dgm:prSet/>
      <dgm:spPr/>
      <dgm:t>
        <a:bodyPr/>
        <a:lstStyle/>
        <a:p>
          <a:endParaRPr lang="zh-CN" altLang="en-US"/>
        </a:p>
      </dgm:t>
    </dgm:pt>
    <dgm:pt modelId="{29BC8DA7-0B73-4F60-8186-4D38B8D8A12E}" type="sibTrans" cxnId="{6273BA25-C5DB-42D3-8CE9-48D986068CBD}">
      <dgm:prSet/>
      <dgm:spPr/>
      <dgm:t>
        <a:bodyPr/>
        <a:lstStyle/>
        <a:p>
          <a:endParaRPr lang="zh-CN" altLang="en-US"/>
        </a:p>
      </dgm:t>
    </dgm:pt>
    <dgm:pt modelId="{5C504D1C-717B-41CF-8EB6-D79CAFDFADA9}" type="pres">
      <dgm:prSet presAssocID="{5259E504-F4B9-41D4-BEE7-A10E41A0A2DE}" presName="Name0" presStyleCnt="0">
        <dgm:presLayoutVars>
          <dgm:chMax val="7"/>
          <dgm:chPref val="7"/>
          <dgm:dir/>
        </dgm:presLayoutVars>
      </dgm:prSet>
      <dgm:spPr/>
    </dgm:pt>
    <dgm:pt modelId="{E2237C8D-B9BF-4062-B337-C0036AF8AF80}" type="pres">
      <dgm:prSet presAssocID="{5259E504-F4B9-41D4-BEE7-A10E41A0A2DE}" presName="Name1" presStyleCnt="0"/>
      <dgm:spPr/>
    </dgm:pt>
    <dgm:pt modelId="{EFBE4702-456A-4D87-B4F5-94D13B37FFAF}" type="pres">
      <dgm:prSet presAssocID="{5259E504-F4B9-41D4-BEE7-A10E41A0A2DE}" presName="cycle" presStyleCnt="0"/>
      <dgm:spPr/>
    </dgm:pt>
    <dgm:pt modelId="{4A318803-CA1A-4AAE-AD88-519B2EA2FAE5}" type="pres">
      <dgm:prSet presAssocID="{5259E504-F4B9-41D4-BEE7-A10E41A0A2DE}" presName="srcNode" presStyleLbl="node1" presStyleIdx="0" presStyleCnt="4"/>
      <dgm:spPr/>
    </dgm:pt>
    <dgm:pt modelId="{C223DF22-837B-41D5-9480-7FDA2293FA41}" type="pres">
      <dgm:prSet presAssocID="{5259E504-F4B9-41D4-BEE7-A10E41A0A2DE}" presName="conn" presStyleLbl="parChTrans1D2" presStyleIdx="0" presStyleCnt="1"/>
      <dgm:spPr/>
    </dgm:pt>
    <dgm:pt modelId="{D2A56FC6-0445-44AE-B183-7D2ADF4BFA3D}" type="pres">
      <dgm:prSet presAssocID="{5259E504-F4B9-41D4-BEE7-A10E41A0A2DE}" presName="extraNode" presStyleLbl="node1" presStyleIdx="0" presStyleCnt="4"/>
      <dgm:spPr/>
    </dgm:pt>
    <dgm:pt modelId="{D29205A0-FDB9-4061-9135-B7626D5C58C1}" type="pres">
      <dgm:prSet presAssocID="{5259E504-F4B9-41D4-BEE7-A10E41A0A2DE}" presName="dstNode" presStyleLbl="node1" presStyleIdx="0" presStyleCnt="4"/>
      <dgm:spPr/>
    </dgm:pt>
    <dgm:pt modelId="{122CD899-2AFF-4DAC-814F-A8FF23097D44}" type="pres">
      <dgm:prSet presAssocID="{28309CA5-660F-407C-A564-0037E450AF1F}" presName="text_1" presStyleLbl="node1" presStyleIdx="0" presStyleCnt="4">
        <dgm:presLayoutVars>
          <dgm:bulletEnabled val="1"/>
        </dgm:presLayoutVars>
      </dgm:prSet>
      <dgm:spPr/>
    </dgm:pt>
    <dgm:pt modelId="{543A1EC2-98E5-4B7B-A3D7-10ACF6897CBF}" type="pres">
      <dgm:prSet presAssocID="{28309CA5-660F-407C-A564-0037E450AF1F}" presName="accent_1" presStyleCnt="0"/>
      <dgm:spPr/>
    </dgm:pt>
    <dgm:pt modelId="{D8704582-F9F4-42AE-9E21-65F823F241AF}" type="pres">
      <dgm:prSet presAssocID="{28309CA5-660F-407C-A564-0037E450AF1F}" presName="accentRepeatNode" presStyleLbl="solidFgAcc1" presStyleIdx="0" presStyleCnt="4"/>
      <dgm:spPr/>
    </dgm:pt>
    <dgm:pt modelId="{69E52B96-FE7B-459A-AD8B-310388CC7122}" type="pres">
      <dgm:prSet presAssocID="{1390A75E-5406-4767-A988-17038C5F0335}" presName="text_2" presStyleLbl="node1" presStyleIdx="1" presStyleCnt="4">
        <dgm:presLayoutVars>
          <dgm:bulletEnabled val="1"/>
        </dgm:presLayoutVars>
      </dgm:prSet>
      <dgm:spPr/>
    </dgm:pt>
    <dgm:pt modelId="{B2022827-B813-4500-B5E1-63763EF352CE}" type="pres">
      <dgm:prSet presAssocID="{1390A75E-5406-4767-A988-17038C5F0335}" presName="accent_2" presStyleCnt="0"/>
      <dgm:spPr/>
    </dgm:pt>
    <dgm:pt modelId="{14E28557-B994-48DA-A2A9-AC2925550B58}" type="pres">
      <dgm:prSet presAssocID="{1390A75E-5406-4767-A988-17038C5F0335}" presName="accentRepeatNode" presStyleLbl="solidFgAcc1" presStyleIdx="1" presStyleCnt="4"/>
      <dgm:spPr/>
    </dgm:pt>
    <dgm:pt modelId="{F4F9BA3A-2B5B-4EBF-B708-13D61E184AAE}" type="pres">
      <dgm:prSet presAssocID="{3BAA874D-CBCE-43A4-9272-9C1529664AEE}" presName="text_3" presStyleLbl="node1" presStyleIdx="2" presStyleCnt="4">
        <dgm:presLayoutVars>
          <dgm:bulletEnabled val="1"/>
        </dgm:presLayoutVars>
      </dgm:prSet>
      <dgm:spPr/>
    </dgm:pt>
    <dgm:pt modelId="{D0270E59-DDDC-46CD-8802-263CF8619A83}" type="pres">
      <dgm:prSet presAssocID="{3BAA874D-CBCE-43A4-9272-9C1529664AEE}" presName="accent_3" presStyleCnt="0"/>
      <dgm:spPr/>
    </dgm:pt>
    <dgm:pt modelId="{51DB96D2-D88D-46FC-95BD-3935D2AF6C9C}" type="pres">
      <dgm:prSet presAssocID="{3BAA874D-CBCE-43A4-9272-9C1529664AEE}" presName="accentRepeatNode" presStyleLbl="solidFgAcc1" presStyleIdx="2" presStyleCnt="4"/>
      <dgm:spPr/>
    </dgm:pt>
    <dgm:pt modelId="{9549E1FA-3167-4486-B6DC-35CA9AF32508}" type="pres">
      <dgm:prSet presAssocID="{1BF34488-0FB1-4425-AAEE-659C48989BB1}" presName="text_4" presStyleLbl="node1" presStyleIdx="3" presStyleCnt="4" custLinFactNeighborX="323" custLinFactNeighborY="1467">
        <dgm:presLayoutVars>
          <dgm:bulletEnabled val="1"/>
        </dgm:presLayoutVars>
      </dgm:prSet>
      <dgm:spPr/>
    </dgm:pt>
    <dgm:pt modelId="{DEC436EA-F4A8-4816-A121-7B7275C5CD1A}" type="pres">
      <dgm:prSet presAssocID="{1BF34488-0FB1-4425-AAEE-659C48989BB1}" presName="accent_4" presStyleCnt="0"/>
      <dgm:spPr/>
    </dgm:pt>
    <dgm:pt modelId="{1C320E15-E9F0-43A3-A380-EE0B99712B07}" type="pres">
      <dgm:prSet presAssocID="{1BF34488-0FB1-4425-AAEE-659C48989BB1}" presName="accentRepeatNode" presStyleLbl="solidFgAcc1" presStyleIdx="3" presStyleCnt="4"/>
      <dgm:spPr/>
    </dgm:pt>
  </dgm:ptLst>
  <dgm:cxnLst>
    <dgm:cxn modelId="{B53C890A-4EC0-4D9B-8CBB-D7B97DAFC17B}" srcId="{5259E504-F4B9-41D4-BEE7-A10E41A0A2DE}" destId="{28309CA5-660F-407C-A564-0037E450AF1F}" srcOrd="0" destOrd="0" parTransId="{8BC53FB2-2542-4B37-BE69-5ED82381A5FB}" sibTransId="{C12AFAE0-AF91-49F4-9303-B34034144D72}"/>
    <dgm:cxn modelId="{08AEBA16-D4E9-4A4D-A40B-3A00FC8473B6}" srcId="{5259E504-F4B9-41D4-BEE7-A10E41A0A2DE}" destId="{1390A75E-5406-4767-A988-17038C5F0335}" srcOrd="1" destOrd="0" parTransId="{7BD43C39-BDA9-4664-820F-5365B35BCC2C}" sibTransId="{513CECED-7EEC-48C2-9EE7-C4EB7C6CBB33}"/>
    <dgm:cxn modelId="{6273BA25-C5DB-42D3-8CE9-48D986068CBD}" srcId="{5259E504-F4B9-41D4-BEE7-A10E41A0A2DE}" destId="{3BAA874D-CBCE-43A4-9272-9C1529664AEE}" srcOrd="2" destOrd="0" parTransId="{348198AB-FA46-4542-A2E3-BF5233769663}" sibTransId="{29BC8DA7-0B73-4F60-8186-4D38B8D8A12E}"/>
    <dgm:cxn modelId="{A336D749-197C-454E-AEFF-6D0323F7F7E2}" type="presOf" srcId="{1BF34488-0FB1-4425-AAEE-659C48989BB1}" destId="{9549E1FA-3167-4486-B6DC-35CA9AF32508}" srcOrd="0" destOrd="0" presId="urn:microsoft.com/office/officeart/2008/layout/VerticalCurvedList"/>
    <dgm:cxn modelId="{BA6FFD77-DCFD-43B9-8629-9987CE8F8334}" type="presOf" srcId="{C12AFAE0-AF91-49F4-9303-B34034144D72}" destId="{C223DF22-837B-41D5-9480-7FDA2293FA41}" srcOrd="0" destOrd="0" presId="urn:microsoft.com/office/officeart/2008/layout/VerticalCurvedList"/>
    <dgm:cxn modelId="{80772FA5-1206-4635-A1C9-B56E19F18962}" srcId="{5259E504-F4B9-41D4-BEE7-A10E41A0A2DE}" destId="{1BF34488-0FB1-4425-AAEE-659C48989BB1}" srcOrd="3" destOrd="0" parTransId="{862487D1-7490-4E43-8EF9-CA8FDACD1739}" sibTransId="{AD5E98C7-5F47-42AE-9624-D7D45D7F407A}"/>
    <dgm:cxn modelId="{D81A30B8-3F55-497E-81C8-4E9F6B3F63CD}" type="presOf" srcId="{28309CA5-660F-407C-A564-0037E450AF1F}" destId="{122CD899-2AFF-4DAC-814F-A8FF23097D44}" srcOrd="0" destOrd="0" presId="urn:microsoft.com/office/officeart/2008/layout/VerticalCurvedList"/>
    <dgm:cxn modelId="{F02004C9-6743-4FE7-8B32-1498C90A8845}" type="presOf" srcId="{1390A75E-5406-4767-A988-17038C5F0335}" destId="{69E52B96-FE7B-459A-AD8B-310388CC7122}" srcOrd="0" destOrd="0" presId="urn:microsoft.com/office/officeart/2008/layout/VerticalCurvedList"/>
    <dgm:cxn modelId="{CAF4A9DC-91A1-42DF-BBC6-D0E3A43482C3}" type="presOf" srcId="{5259E504-F4B9-41D4-BEE7-A10E41A0A2DE}" destId="{5C504D1C-717B-41CF-8EB6-D79CAFDFADA9}" srcOrd="0" destOrd="0" presId="urn:microsoft.com/office/officeart/2008/layout/VerticalCurvedList"/>
    <dgm:cxn modelId="{E1392FFF-1AED-4663-86E1-571A04F1E174}" type="presOf" srcId="{3BAA874D-CBCE-43A4-9272-9C1529664AEE}" destId="{F4F9BA3A-2B5B-4EBF-B708-13D61E184AAE}" srcOrd="0" destOrd="0" presId="urn:microsoft.com/office/officeart/2008/layout/VerticalCurvedList"/>
    <dgm:cxn modelId="{20338572-2E22-4A33-807B-B96D646B6764}" type="presParOf" srcId="{5C504D1C-717B-41CF-8EB6-D79CAFDFADA9}" destId="{E2237C8D-B9BF-4062-B337-C0036AF8AF80}" srcOrd="0" destOrd="0" presId="urn:microsoft.com/office/officeart/2008/layout/VerticalCurvedList"/>
    <dgm:cxn modelId="{605EAA07-63E0-4E31-B094-CF2851BB28A3}" type="presParOf" srcId="{E2237C8D-B9BF-4062-B337-C0036AF8AF80}" destId="{EFBE4702-456A-4D87-B4F5-94D13B37FFAF}" srcOrd="0" destOrd="0" presId="urn:microsoft.com/office/officeart/2008/layout/VerticalCurvedList"/>
    <dgm:cxn modelId="{19029CC7-A862-4D90-8CB9-CF2110BA6B29}" type="presParOf" srcId="{EFBE4702-456A-4D87-B4F5-94D13B37FFAF}" destId="{4A318803-CA1A-4AAE-AD88-519B2EA2FAE5}" srcOrd="0" destOrd="0" presId="urn:microsoft.com/office/officeart/2008/layout/VerticalCurvedList"/>
    <dgm:cxn modelId="{A659360F-27BF-4170-84EA-E68DCD4A937E}" type="presParOf" srcId="{EFBE4702-456A-4D87-B4F5-94D13B37FFAF}" destId="{C223DF22-837B-41D5-9480-7FDA2293FA41}" srcOrd="1" destOrd="0" presId="urn:microsoft.com/office/officeart/2008/layout/VerticalCurvedList"/>
    <dgm:cxn modelId="{75BA1769-5273-417E-89CD-6FB847060AAD}" type="presParOf" srcId="{EFBE4702-456A-4D87-B4F5-94D13B37FFAF}" destId="{D2A56FC6-0445-44AE-B183-7D2ADF4BFA3D}" srcOrd="2" destOrd="0" presId="urn:microsoft.com/office/officeart/2008/layout/VerticalCurvedList"/>
    <dgm:cxn modelId="{EA9C2033-8CF1-4C77-9063-AD98554864A1}" type="presParOf" srcId="{EFBE4702-456A-4D87-B4F5-94D13B37FFAF}" destId="{D29205A0-FDB9-4061-9135-B7626D5C58C1}" srcOrd="3" destOrd="0" presId="urn:microsoft.com/office/officeart/2008/layout/VerticalCurvedList"/>
    <dgm:cxn modelId="{4B2105E4-E424-4F16-8FC3-62B8C7AB981B}" type="presParOf" srcId="{E2237C8D-B9BF-4062-B337-C0036AF8AF80}" destId="{122CD899-2AFF-4DAC-814F-A8FF23097D44}" srcOrd="1" destOrd="0" presId="urn:microsoft.com/office/officeart/2008/layout/VerticalCurvedList"/>
    <dgm:cxn modelId="{08A81ED7-7003-4E79-8655-43C6783EA163}" type="presParOf" srcId="{E2237C8D-B9BF-4062-B337-C0036AF8AF80}" destId="{543A1EC2-98E5-4B7B-A3D7-10ACF6897CBF}" srcOrd="2" destOrd="0" presId="urn:microsoft.com/office/officeart/2008/layout/VerticalCurvedList"/>
    <dgm:cxn modelId="{DE45C825-2372-468F-A95B-E4CC20FAFE84}" type="presParOf" srcId="{543A1EC2-98E5-4B7B-A3D7-10ACF6897CBF}" destId="{D8704582-F9F4-42AE-9E21-65F823F241AF}" srcOrd="0" destOrd="0" presId="urn:microsoft.com/office/officeart/2008/layout/VerticalCurvedList"/>
    <dgm:cxn modelId="{C03D2790-6C22-4971-8246-1CD826E50B72}" type="presParOf" srcId="{E2237C8D-B9BF-4062-B337-C0036AF8AF80}" destId="{69E52B96-FE7B-459A-AD8B-310388CC7122}" srcOrd="3" destOrd="0" presId="urn:microsoft.com/office/officeart/2008/layout/VerticalCurvedList"/>
    <dgm:cxn modelId="{07FB987B-FC26-4221-BC7E-9FCFF8C38E98}" type="presParOf" srcId="{E2237C8D-B9BF-4062-B337-C0036AF8AF80}" destId="{B2022827-B813-4500-B5E1-63763EF352CE}" srcOrd="4" destOrd="0" presId="urn:microsoft.com/office/officeart/2008/layout/VerticalCurvedList"/>
    <dgm:cxn modelId="{8DD2242D-405A-41D0-B229-636CC5E49E55}" type="presParOf" srcId="{B2022827-B813-4500-B5E1-63763EF352CE}" destId="{14E28557-B994-48DA-A2A9-AC2925550B58}" srcOrd="0" destOrd="0" presId="urn:microsoft.com/office/officeart/2008/layout/VerticalCurvedList"/>
    <dgm:cxn modelId="{B75D2DBA-99C8-4439-916A-5352461CC2D4}" type="presParOf" srcId="{E2237C8D-B9BF-4062-B337-C0036AF8AF80}" destId="{F4F9BA3A-2B5B-4EBF-B708-13D61E184AAE}" srcOrd="5" destOrd="0" presId="urn:microsoft.com/office/officeart/2008/layout/VerticalCurvedList"/>
    <dgm:cxn modelId="{8C1589B1-2DDE-461D-B2A6-9C3E8ABE0ED1}" type="presParOf" srcId="{E2237C8D-B9BF-4062-B337-C0036AF8AF80}" destId="{D0270E59-DDDC-46CD-8802-263CF8619A83}" srcOrd="6" destOrd="0" presId="urn:microsoft.com/office/officeart/2008/layout/VerticalCurvedList"/>
    <dgm:cxn modelId="{204BD808-9B54-4EB1-8B20-7E53743F3CD2}" type="presParOf" srcId="{D0270E59-DDDC-46CD-8802-263CF8619A83}" destId="{51DB96D2-D88D-46FC-95BD-3935D2AF6C9C}" srcOrd="0" destOrd="0" presId="urn:microsoft.com/office/officeart/2008/layout/VerticalCurvedList"/>
    <dgm:cxn modelId="{AF0E0733-8CA3-47FB-BDD1-871273BBC4BB}" type="presParOf" srcId="{E2237C8D-B9BF-4062-B337-C0036AF8AF80}" destId="{9549E1FA-3167-4486-B6DC-35CA9AF32508}" srcOrd="7" destOrd="0" presId="urn:microsoft.com/office/officeart/2008/layout/VerticalCurvedList"/>
    <dgm:cxn modelId="{0D320990-F513-4AC2-A368-6A9847E12D86}" type="presParOf" srcId="{E2237C8D-B9BF-4062-B337-C0036AF8AF80}" destId="{DEC436EA-F4A8-4816-A121-7B7275C5CD1A}" srcOrd="8" destOrd="0" presId="urn:microsoft.com/office/officeart/2008/layout/VerticalCurvedList"/>
    <dgm:cxn modelId="{DB5B2495-F895-4F80-A27A-001CB70BF711}" type="presParOf" srcId="{DEC436EA-F4A8-4816-A121-7B7275C5CD1A}" destId="{1C320E15-E9F0-43A3-A380-EE0B99712B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9E504-F4B9-41D4-BEE7-A10E41A0A2D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8309CA5-660F-407C-A564-0037E450AF1F}">
      <dgm:prSet phldrT="[文本]" custT="1"/>
      <dgm:spPr>
        <a:solidFill>
          <a:srgbClr val="00B050"/>
        </a:solidFill>
        <a:ln>
          <a:solidFill>
            <a:srgbClr val="92D050"/>
          </a:solidFill>
        </a:ln>
      </dgm:spPr>
      <dgm:t>
        <a:bodyPr/>
        <a:lstStyle/>
        <a:p>
          <a:r>
            <a:rPr lang="en-US" altLang="zh-CN" sz="2800" b="1" dirty="0"/>
            <a:t>2.1 </a:t>
          </a:r>
          <a:r>
            <a:rPr lang="zh-CN" altLang="en-US" sz="2800" b="1" dirty="0"/>
            <a:t>指令系统</a:t>
          </a:r>
          <a:r>
            <a:rPr lang="en-US" altLang="zh-CN" sz="2800" b="1" dirty="0"/>
            <a:t> </a:t>
          </a:r>
          <a:endParaRPr lang="zh-CN" altLang="en-US" sz="2800" b="1" dirty="0"/>
        </a:p>
      </dgm:t>
    </dgm:pt>
    <dgm:pt modelId="{8BC53FB2-2542-4B37-BE69-5ED82381A5FB}" type="parTrans" cxnId="{B53C890A-4EC0-4D9B-8CBB-D7B97DAFC17B}">
      <dgm:prSet/>
      <dgm:spPr/>
      <dgm:t>
        <a:bodyPr/>
        <a:lstStyle/>
        <a:p>
          <a:endParaRPr lang="zh-CN" altLang="en-US"/>
        </a:p>
      </dgm:t>
    </dgm:pt>
    <dgm:pt modelId="{C12AFAE0-AF91-49F4-9303-B34034144D72}" type="sibTrans" cxnId="{B53C890A-4EC0-4D9B-8CBB-D7B97DAFC17B}">
      <dgm:prSet/>
      <dgm:spPr/>
      <dgm:t>
        <a:bodyPr/>
        <a:lstStyle/>
        <a:p>
          <a:endParaRPr lang="zh-CN" altLang="en-US"/>
        </a:p>
      </dgm:t>
    </dgm:pt>
    <dgm:pt modelId="{1390A75E-5406-4767-A988-17038C5F0335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2.2 </a:t>
          </a:r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微型计算机系统结构</a:t>
          </a:r>
        </a:p>
      </dgm:t>
    </dgm:pt>
    <dgm:pt modelId="{7BD43C39-BDA9-4664-820F-5365B35BCC2C}" type="parTrans" cxnId="{08AEBA16-D4E9-4A4D-A40B-3A00FC8473B6}">
      <dgm:prSet/>
      <dgm:spPr/>
      <dgm:t>
        <a:bodyPr/>
        <a:lstStyle/>
        <a:p>
          <a:endParaRPr lang="zh-CN" altLang="en-US"/>
        </a:p>
      </dgm:t>
    </dgm:pt>
    <dgm:pt modelId="{513CECED-7EEC-48C2-9EE7-C4EB7C6CBB33}" type="sibTrans" cxnId="{08AEBA16-D4E9-4A4D-A40B-3A00FC8473B6}">
      <dgm:prSet/>
      <dgm:spPr/>
      <dgm:t>
        <a:bodyPr/>
        <a:lstStyle/>
        <a:p>
          <a:endParaRPr lang="zh-CN" altLang="en-US"/>
        </a:p>
      </dgm:t>
    </dgm:pt>
    <dgm:pt modelId="{1BF34488-0FB1-4425-AAEE-659C48989BB1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dirty="0"/>
            <a:t>2.4 </a:t>
          </a:r>
          <a:r>
            <a:rPr lang="zh-CN" altLang="en-US" sz="2800" b="1" dirty="0"/>
            <a:t>微处理器的发展</a:t>
          </a:r>
        </a:p>
      </dgm:t>
    </dgm:pt>
    <dgm:pt modelId="{862487D1-7490-4E43-8EF9-CA8FDACD1739}" type="parTrans" cxnId="{80772FA5-1206-4635-A1C9-B56E19F18962}">
      <dgm:prSet/>
      <dgm:spPr/>
      <dgm:t>
        <a:bodyPr/>
        <a:lstStyle/>
        <a:p>
          <a:endParaRPr lang="zh-CN" altLang="en-US"/>
        </a:p>
      </dgm:t>
    </dgm:pt>
    <dgm:pt modelId="{AD5E98C7-5F47-42AE-9624-D7D45D7F407A}" type="sibTrans" cxnId="{80772FA5-1206-4635-A1C9-B56E19F18962}">
      <dgm:prSet/>
      <dgm:spPr/>
      <dgm:t>
        <a:bodyPr/>
        <a:lstStyle/>
        <a:p>
          <a:endParaRPr lang="zh-CN" altLang="en-US"/>
        </a:p>
      </dgm:t>
    </dgm:pt>
    <dgm:pt modelId="{3BAA874D-CBCE-43A4-9272-9C1529664AEE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dirty="0"/>
            <a:t>2.3 </a:t>
          </a:r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输入</a:t>
          </a:r>
          <a:r>
            <a: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输出系统</a:t>
          </a:r>
        </a:p>
      </dgm:t>
    </dgm:pt>
    <dgm:pt modelId="{348198AB-FA46-4542-A2E3-BF5233769663}" type="parTrans" cxnId="{6273BA25-C5DB-42D3-8CE9-48D986068CBD}">
      <dgm:prSet/>
      <dgm:spPr/>
      <dgm:t>
        <a:bodyPr/>
        <a:lstStyle/>
        <a:p>
          <a:endParaRPr lang="zh-CN" altLang="en-US"/>
        </a:p>
      </dgm:t>
    </dgm:pt>
    <dgm:pt modelId="{29BC8DA7-0B73-4F60-8186-4D38B8D8A12E}" type="sibTrans" cxnId="{6273BA25-C5DB-42D3-8CE9-48D986068CBD}">
      <dgm:prSet/>
      <dgm:spPr/>
      <dgm:t>
        <a:bodyPr/>
        <a:lstStyle/>
        <a:p>
          <a:endParaRPr lang="zh-CN" altLang="en-US"/>
        </a:p>
      </dgm:t>
    </dgm:pt>
    <dgm:pt modelId="{6877871F-EAA4-4DDA-BF94-5CD438B3EB66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800" b="1" kern="1200" dirty="0"/>
            <a:t>2.5 </a:t>
          </a:r>
          <a:r>
            <a:rPr lang="zh-CN" altLang="en-US" sz="2800" b="1" kern="1200" dirty="0">
              <a:solidFill>
                <a:prstClr val="white"/>
              </a:solidFill>
              <a:latin typeface="Times New Roman"/>
              <a:ea typeface="宋体"/>
              <a:cs typeface="+mn-cs"/>
            </a:rPr>
            <a:t>嵌入式系统</a:t>
          </a:r>
        </a:p>
      </dgm:t>
    </dgm:pt>
    <dgm:pt modelId="{F2DE9CAB-A472-4B2B-8C27-EF43C2B5B67B}" type="parTrans" cxnId="{DFA8C9F9-A74B-42E6-91F2-71A011BEF2CB}">
      <dgm:prSet/>
      <dgm:spPr/>
      <dgm:t>
        <a:bodyPr/>
        <a:lstStyle/>
        <a:p>
          <a:endParaRPr lang="zh-CN" altLang="en-US"/>
        </a:p>
      </dgm:t>
    </dgm:pt>
    <dgm:pt modelId="{8D84A95A-F7A6-4DF8-BC12-CEAD8A9972A9}" type="sibTrans" cxnId="{DFA8C9F9-A74B-42E6-91F2-71A011BEF2CB}">
      <dgm:prSet/>
      <dgm:spPr/>
      <dgm:t>
        <a:bodyPr/>
        <a:lstStyle/>
        <a:p>
          <a:endParaRPr lang="zh-CN" altLang="en-US"/>
        </a:p>
      </dgm:t>
    </dgm:pt>
    <dgm:pt modelId="{5C504D1C-717B-41CF-8EB6-D79CAFDFADA9}" type="pres">
      <dgm:prSet presAssocID="{5259E504-F4B9-41D4-BEE7-A10E41A0A2DE}" presName="Name0" presStyleCnt="0">
        <dgm:presLayoutVars>
          <dgm:chMax val="7"/>
          <dgm:chPref val="7"/>
          <dgm:dir/>
        </dgm:presLayoutVars>
      </dgm:prSet>
      <dgm:spPr/>
    </dgm:pt>
    <dgm:pt modelId="{E2237C8D-B9BF-4062-B337-C0036AF8AF80}" type="pres">
      <dgm:prSet presAssocID="{5259E504-F4B9-41D4-BEE7-A10E41A0A2DE}" presName="Name1" presStyleCnt="0"/>
      <dgm:spPr/>
    </dgm:pt>
    <dgm:pt modelId="{EFBE4702-456A-4D87-B4F5-94D13B37FFAF}" type="pres">
      <dgm:prSet presAssocID="{5259E504-F4B9-41D4-BEE7-A10E41A0A2DE}" presName="cycle" presStyleCnt="0"/>
      <dgm:spPr/>
    </dgm:pt>
    <dgm:pt modelId="{4A318803-CA1A-4AAE-AD88-519B2EA2FAE5}" type="pres">
      <dgm:prSet presAssocID="{5259E504-F4B9-41D4-BEE7-A10E41A0A2DE}" presName="srcNode" presStyleLbl="node1" presStyleIdx="0" presStyleCnt="5"/>
      <dgm:spPr/>
    </dgm:pt>
    <dgm:pt modelId="{C223DF22-837B-41D5-9480-7FDA2293FA41}" type="pres">
      <dgm:prSet presAssocID="{5259E504-F4B9-41D4-BEE7-A10E41A0A2DE}" presName="conn" presStyleLbl="parChTrans1D2" presStyleIdx="0" presStyleCnt="1"/>
      <dgm:spPr/>
    </dgm:pt>
    <dgm:pt modelId="{D2A56FC6-0445-44AE-B183-7D2ADF4BFA3D}" type="pres">
      <dgm:prSet presAssocID="{5259E504-F4B9-41D4-BEE7-A10E41A0A2DE}" presName="extraNode" presStyleLbl="node1" presStyleIdx="0" presStyleCnt="5"/>
      <dgm:spPr/>
    </dgm:pt>
    <dgm:pt modelId="{D29205A0-FDB9-4061-9135-B7626D5C58C1}" type="pres">
      <dgm:prSet presAssocID="{5259E504-F4B9-41D4-BEE7-A10E41A0A2DE}" presName="dstNode" presStyleLbl="node1" presStyleIdx="0" presStyleCnt="5"/>
      <dgm:spPr/>
    </dgm:pt>
    <dgm:pt modelId="{122CD899-2AFF-4DAC-814F-A8FF23097D44}" type="pres">
      <dgm:prSet presAssocID="{28309CA5-660F-407C-A564-0037E450AF1F}" presName="text_1" presStyleLbl="node1" presStyleIdx="0" presStyleCnt="5">
        <dgm:presLayoutVars>
          <dgm:bulletEnabled val="1"/>
        </dgm:presLayoutVars>
      </dgm:prSet>
      <dgm:spPr/>
    </dgm:pt>
    <dgm:pt modelId="{543A1EC2-98E5-4B7B-A3D7-10ACF6897CBF}" type="pres">
      <dgm:prSet presAssocID="{28309CA5-660F-407C-A564-0037E450AF1F}" presName="accent_1" presStyleCnt="0"/>
      <dgm:spPr/>
    </dgm:pt>
    <dgm:pt modelId="{D8704582-F9F4-42AE-9E21-65F823F241AF}" type="pres">
      <dgm:prSet presAssocID="{28309CA5-660F-407C-A564-0037E450AF1F}" presName="accentRepeatNode" presStyleLbl="solidFgAcc1" presStyleIdx="0" presStyleCnt="5"/>
      <dgm:spPr/>
    </dgm:pt>
    <dgm:pt modelId="{69E52B96-FE7B-459A-AD8B-310388CC7122}" type="pres">
      <dgm:prSet presAssocID="{1390A75E-5406-4767-A988-17038C5F0335}" presName="text_2" presStyleLbl="node1" presStyleIdx="1" presStyleCnt="5">
        <dgm:presLayoutVars>
          <dgm:bulletEnabled val="1"/>
        </dgm:presLayoutVars>
      </dgm:prSet>
      <dgm:spPr/>
    </dgm:pt>
    <dgm:pt modelId="{B2022827-B813-4500-B5E1-63763EF352CE}" type="pres">
      <dgm:prSet presAssocID="{1390A75E-5406-4767-A988-17038C5F0335}" presName="accent_2" presStyleCnt="0"/>
      <dgm:spPr/>
    </dgm:pt>
    <dgm:pt modelId="{14E28557-B994-48DA-A2A9-AC2925550B58}" type="pres">
      <dgm:prSet presAssocID="{1390A75E-5406-4767-A988-17038C5F0335}" presName="accentRepeatNode" presStyleLbl="solidFgAcc1" presStyleIdx="1" presStyleCnt="5"/>
      <dgm:spPr/>
    </dgm:pt>
    <dgm:pt modelId="{F4F9BA3A-2B5B-4EBF-B708-13D61E184AAE}" type="pres">
      <dgm:prSet presAssocID="{3BAA874D-CBCE-43A4-9272-9C1529664AEE}" presName="text_3" presStyleLbl="node1" presStyleIdx="2" presStyleCnt="5">
        <dgm:presLayoutVars>
          <dgm:bulletEnabled val="1"/>
        </dgm:presLayoutVars>
      </dgm:prSet>
      <dgm:spPr/>
    </dgm:pt>
    <dgm:pt modelId="{D0270E59-DDDC-46CD-8802-263CF8619A83}" type="pres">
      <dgm:prSet presAssocID="{3BAA874D-CBCE-43A4-9272-9C1529664AEE}" presName="accent_3" presStyleCnt="0"/>
      <dgm:spPr/>
    </dgm:pt>
    <dgm:pt modelId="{51DB96D2-D88D-46FC-95BD-3935D2AF6C9C}" type="pres">
      <dgm:prSet presAssocID="{3BAA874D-CBCE-43A4-9272-9C1529664AEE}" presName="accentRepeatNode" presStyleLbl="solidFgAcc1" presStyleIdx="2" presStyleCnt="5"/>
      <dgm:spPr/>
    </dgm:pt>
    <dgm:pt modelId="{9549E1FA-3167-4486-B6DC-35CA9AF32508}" type="pres">
      <dgm:prSet presAssocID="{1BF34488-0FB1-4425-AAEE-659C48989BB1}" presName="text_4" presStyleLbl="node1" presStyleIdx="3" presStyleCnt="5" custLinFactNeighborX="323" custLinFactNeighborY="1467">
        <dgm:presLayoutVars>
          <dgm:bulletEnabled val="1"/>
        </dgm:presLayoutVars>
      </dgm:prSet>
      <dgm:spPr/>
    </dgm:pt>
    <dgm:pt modelId="{DEC436EA-F4A8-4816-A121-7B7275C5CD1A}" type="pres">
      <dgm:prSet presAssocID="{1BF34488-0FB1-4425-AAEE-659C48989BB1}" presName="accent_4" presStyleCnt="0"/>
      <dgm:spPr/>
    </dgm:pt>
    <dgm:pt modelId="{1C320E15-E9F0-43A3-A380-EE0B99712B07}" type="pres">
      <dgm:prSet presAssocID="{1BF34488-0FB1-4425-AAEE-659C48989BB1}" presName="accentRepeatNode" presStyleLbl="solidFgAcc1" presStyleIdx="3" presStyleCnt="5"/>
      <dgm:spPr/>
    </dgm:pt>
    <dgm:pt modelId="{ACC28EC1-A62B-453F-B5C6-AF9F149CE3E4}" type="pres">
      <dgm:prSet presAssocID="{6877871F-EAA4-4DDA-BF94-5CD438B3EB66}" presName="text_5" presStyleLbl="node1" presStyleIdx="4" presStyleCnt="5">
        <dgm:presLayoutVars>
          <dgm:bulletEnabled val="1"/>
        </dgm:presLayoutVars>
      </dgm:prSet>
      <dgm:spPr/>
    </dgm:pt>
    <dgm:pt modelId="{29D9D354-CCC6-40EA-BF6E-FA4D3EF7978B}" type="pres">
      <dgm:prSet presAssocID="{6877871F-EAA4-4DDA-BF94-5CD438B3EB66}" presName="accent_5" presStyleCnt="0"/>
      <dgm:spPr/>
    </dgm:pt>
    <dgm:pt modelId="{5CC4B2AA-82B5-4FA0-A22C-33B050C03BCF}" type="pres">
      <dgm:prSet presAssocID="{6877871F-EAA4-4DDA-BF94-5CD438B3EB66}" presName="accentRepeatNode" presStyleLbl="solidFgAcc1" presStyleIdx="4" presStyleCnt="5"/>
      <dgm:spPr/>
    </dgm:pt>
  </dgm:ptLst>
  <dgm:cxnLst>
    <dgm:cxn modelId="{B53C890A-4EC0-4D9B-8CBB-D7B97DAFC17B}" srcId="{5259E504-F4B9-41D4-BEE7-A10E41A0A2DE}" destId="{28309CA5-660F-407C-A564-0037E450AF1F}" srcOrd="0" destOrd="0" parTransId="{8BC53FB2-2542-4B37-BE69-5ED82381A5FB}" sibTransId="{C12AFAE0-AF91-49F4-9303-B34034144D72}"/>
    <dgm:cxn modelId="{08AEBA16-D4E9-4A4D-A40B-3A00FC8473B6}" srcId="{5259E504-F4B9-41D4-BEE7-A10E41A0A2DE}" destId="{1390A75E-5406-4767-A988-17038C5F0335}" srcOrd="1" destOrd="0" parTransId="{7BD43C39-BDA9-4664-820F-5365B35BCC2C}" sibTransId="{513CECED-7EEC-48C2-9EE7-C4EB7C6CBB33}"/>
    <dgm:cxn modelId="{6273BA25-C5DB-42D3-8CE9-48D986068CBD}" srcId="{5259E504-F4B9-41D4-BEE7-A10E41A0A2DE}" destId="{3BAA874D-CBCE-43A4-9272-9C1529664AEE}" srcOrd="2" destOrd="0" parTransId="{348198AB-FA46-4542-A2E3-BF5233769663}" sibTransId="{29BC8DA7-0B73-4F60-8186-4D38B8D8A12E}"/>
    <dgm:cxn modelId="{A336D749-197C-454E-AEFF-6D0323F7F7E2}" type="presOf" srcId="{1BF34488-0FB1-4425-AAEE-659C48989BB1}" destId="{9549E1FA-3167-4486-B6DC-35CA9AF32508}" srcOrd="0" destOrd="0" presId="urn:microsoft.com/office/officeart/2008/layout/VerticalCurvedList"/>
    <dgm:cxn modelId="{BA6FFD77-DCFD-43B9-8629-9987CE8F8334}" type="presOf" srcId="{C12AFAE0-AF91-49F4-9303-B34034144D72}" destId="{C223DF22-837B-41D5-9480-7FDA2293FA41}" srcOrd="0" destOrd="0" presId="urn:microsoft.com/office/officeart/2008/layout/VerticalCurvedList"/>
    <dgm:cxn modelId="{75933982-1496-40BB-8264-0D0A80A58369}" type="presOf" srcId="{6877871F-EAA4-4DDA-BF94-5CD438B3EB66}" destId="{ACC28EC1-A62B-453F-B5C6-AF9F149CE3E4}" srcOrd="0" destOrd="0" presId="urn:microsoft.com/office/officeart/2008/layout/VerticalCurvedList"/>
    <dgm:cxn modelId="{80772FA5-1206-4635-A1C9-B56E19F18962}" srcId="{5259E504-F4B9-41D4-BEE7-A10E41A0A2DE}" destId="{1BF34488-0FB1-4425-AAEE-659C48989BB1}" srcOrd="3" destOrd="0" parTransId="{862487D1-7490-4E43-8EF9-CA8FDACD1739}" sibTransId="{AD5E98C7-5F47-42AE-9624-D7D45D7F407A}"/>
    <dgm:cxn modelId="{D81A30B8-3F55-497E-81C8-4E9F6B3F63CD}" type="presOf" srcId="{28309CA5-660F-407C-A564-0037E450AF1F}" destId="{122CD899-2AFF-4DAC-814F-A8FF23097D44}" srcOrd="0" destOrd="0" presId="urn:microsoft.com/office/officeart/2008/layout/VerticalCurvedList"/>
    <dgm:cxn modelId="{F02004C9-6743-4FE7-8B32-1498C90A8845}" type="presOf" srcId="{1390A75E-5406-4767-A988-17038C5F0335}" destId="{69E52B96-FE7B-459A-AD8B-310388CC7122}" srcOrd="0" destOrd="0" presId="urn:microsoft.com/office/officeart/2008/layout/VerticalCurvedList"/>
    <dgm:cxn modelId="{CAF4A9DC-91A1-42DF-BBC6-D0E3A43482C3}" type="presOf" srcId="{5259E504-F4B9-41D4-BEE7-A10E41A0A2DE}" destId="{5C504D1C-717B-41CF-8EB6-D79CAFDFADA9}" srcOrd="0" destOrd="0" presId="urn:microsoft.com/office/officeart/2008/layout/VerticalCurvedList"/>
    <dgm:cxn modelId="{DFA8C9F9-A74B-42E6-91F2-71A011BEF2CB}" srcId="{5259E504-F4B9-41D4-BEE7-A10E41A0A2DE}" destId="{6877871F-EAA4-4DDA-BF94-5CD438B3EB66}" srcOrd="4" destOrd="0" parTransId="{F2DE9CAB-A472-4B2B-8C27-EF43C2B5B67B}" sibTransId="{8D84A95A-F7A6-4DF8-BC12-CEAD8A9972A9}"/>
    <dgm:cxn modelId="{E1392FFF-1AED-4663-86E1-571A04F1E174}" type="presOf" srcId="{3BAA874D-CBCE-43A4-9272-9C1529664AEE}" destId="{F4F9BA3A-2B5B-4EBF-B708-13D61E184AAE}" srcOrd="0" destOrd="0" presId="urn:microsoft.com/office/officeart/2008/layout/VerticalCurvedList"/>
    <dgm:cxn modelId="{20338572-2E22-4A33-807B-B96D646B6764}" type="presParOf" srcId="{5C504D1C-717B-41CF-8EB6-D79CAFDFADA9}" destId="{E2237C8D-B9BF-4062-B337-C0036AF8AF80}" srcOrd="0" destOrd="0" presId="urn:microsoft.com/office/officeart/2008/layout/VerticalCurvedList"/>
    <dgm:cxn modelId="{605EAA07-63E0-4E31-B094-CF2851BB28A3}" type="presParOf" srcId="{E2237C8D-B9BF-4062-B337-C0036AF8AF80}" destId="{EFBE4702-456A-4D87-B4F5-94D13B37FFAF}" srcOrd="0" destOrd="0" presId="urn:microsoft.com/office/officeart/2008/layout/VerticalCurvedList"/>
    <dgm:cxn modelId="{19029CC7-A862-4D90-8CB9-CF2110BA6B29}" type="presParOf" srcId="{EFBE4702-456A-4D87-B4F5-94D13B37FFAF}" destId="{4A318803-CA1A-4AAE-AD88-519B2EA2FAE5}" srcOrd="0" destOrd="0" presId="urn:microsoft.com/office/officeart/2008/layout/VerticalCurvedList"/>
    <dgm:cxn modelId="{A659360F-27BF-4170-84EA-E68DCD4A937E}" type="presParOf" srcId="{EFBE4702-456A-4D87-B4F5-94D13B37FFAF}" destId="{C223DF22-837B-41D5-9480-7FDA2293FA41}" srcOrd="1" destOrd="0" presId="urn:microsoft.com/office/officeart/2008/layout/VerticalCurvedList"/>
    <dgm:cxn modelId="{75BA1769-5273-417E-89CD-6FB847060AAD}" type="presParOf" srcId="{EFBE4702-456A-4D87-B4F5-94D13B37FFAF}" destId="{D2A56FC6-0445-44AE-B183-7D2ADF4BFA3D}" srcOrd="2" destOrd="0" presId="urn:microsoft.com/office/officeart/2008/layout/VerticalCurvedList"/>
    <dgm:cxn modelId="{EA9C2033-8CF1-4C77-9063-AD98554864A1}" type="presParOf" srcId="{EFBE4702-456A-4D87-B4F5-94D13B37FFAF}" destId="{D29205A0-FDB9-4061-9135-B7626D5C58C1}" srcOrd="3" destOrd="0" presId="urn:microsoft.com/office/officeart/2008/layout/VerticalCurvedList"/>
    <dgm:cxn modelId="{4B2105E4-E424-4F16-8FC3-62B8C7AB981B}" type="presParOf" srcId="{E2237C8D-B9BF-4062-B337-C0036AF8AF80}" destId="{122CD899-2AFF-4DAC-814F-A8FF23097D44}" srcOrd="1" destOrd="0" presId="urn:microsoft.com/office/officeart/2008/layout/VerticalCurvedList"/>
    <dgm:cxn modelId="{08A81ED7-7003-4E79-8655-43C6783EA163}" type="presParOf" srcId="{E2237C8D-B9BF-4062-B337-C0036AF8AF80}" destId="{543A1EC2-98E5-4B7B-A3D7-10ACF6897CBF}" srcOrd="2" destOrd="0" presId="urn:microsoft.com/office/officeart/2008/layout/VerticalCurvedList"/>
    <dgm:cxn modelId="{DE45C825-2372-468F-A95B-E4CC20FAFE84}" type="presParOf" srcId="{543A1EC2-98E5-4B7B-A3D7-10ACF6897CBF}" destId="{D8704582-F9F4-42AE-9E21-65F823F241AF}" srcOrd="0" destOrd="0" presId="urn:microsoft.com/office/officeart/2008/layout/VerticalCurvedList"/>
    <dgm:cxn modelId="{C03D2790-6C22-4971-8246-1CD826E50B72}" type="presParOf" srcId="{E2237C8D-B9BF-4062-B337-C0036AF8AF80}" destId="{69E52B96-FE7B-459A-AD8B-310388CC7122}" srcOrd="3" destOrd="0" presId="urn:microsoft.com/office/officeart/2008/layout/VerticalCurvedList"/>
    <dgm:cxn modelId="{07FB987B-FC26-4221-BC7E-9FCFF8C38E98}" type="presParOf" srcId="{E2237C8D-B9BF-4062-B337-C0036AF8AF80}" destId="{B2022827-B813-4500-B5E1-63763EF352CE}" srcOrd="4" destOrd="0" presId="urn:microsoft.com/office/officeart/2008/layout/VerticalCurvedList"/>
    <dgm:cxn modelId="{8DD2242D-405A-41D0-B229-636CC5E49E55}" type="presParOf" srcId="{B2022827-B813-4500-B5E1-63763EF352CE}" destId="{14E28557-B994-48DA-A2A9-AC2925550B58}" srcOrd="0" destOrd="0" presId="urn:microsoft.com/office/officeart/2008/layout/VerticalCurvedList"/>
    <dgm:cxn modelId="{B75D2DBA-99C8-4439-916A-5352461CC2D4}" type="presParOf" srcId="{E2237C8D-B9BF-4062-B337-C0036AF8AF80}" destId="{F4F9BA3A-2B5B-4EBF-B708-13D61E184AAE}" srcOrd="5" destOrd="0" presId="urn:microsoft.com/office/officeart/2008/layout/VerticalCurvedList"/>
    <dgm:cxn modelId="{8C1589B1-2DDE-461D-B2A6-9C3E8ABE0ED1}" type="presParOf" srcId="{E2237C8D-B9BF-4062-B337-C0036AF8AF80}" destId="{D0270E59-DDDC-46CD-8802-263CF8619A83}" srcOrd="6" destOrd="0" presId="urn:microsoft.com/office/officeart/2008/layout/VerticalCurvedList"/>
    <dgm:cxn modelId="{204BD808-9B54-4EB1-8B20-7E53743F3CD2}" type="presParOf" srcId="{D0270E59-DDDC-46CD-8802-263CF8619A83}" destId="{51DB96D2-D88D-46FC-95BD-3935D2AF6C9C}" srcOrd="0" destOrd="0" presId="urn:microsoft.com/office/officeart/2008/layout/VerticalCurvedList"/>
    <dgm:cxn modelId="{AF0E0733-8CA3-47FB-BDD1-871273BBC4BB}" type="presParOf" srcId="{E2237C8D-B9BF-4062-B337-C0036AF8AF80}" destId="{9549E1FA-3167-4486-B6DC-35CA9AF32508}" srcOrd="7" destOrd="0" presId="urn:microsoft.com/office/officeart/2008/layout/VerticalCurvedList"/>
    <dgm:cxn modelId="{0D320990-F513-4AC2-A368-6A9847E12D86}" type="presParOf" srcId="{E2237C8D-B9BF-4062-B337-C0036AF8AF80}" destId="{DEC436EA-F4A8-4816-A121-7B7275C5CD1A}" srcOrd="8" destOrd="0" presId="urn:microsoft.com/office/officeart/2008/layout/VerticalCurvedList"/>
    <dgm:cxn modelId="{DB5B2495-F895-4F80-A27A-001CB70BF711}" type="presParOf" srcId="{DEC436EA-F4A8-4816-A121-7B7275C5CD1A}" destId="{1C320E15-E9F0-43A3-A380-EE0B99712B07}" srcOrd="0" destOrd="0" presId="urn:microsoft.com/office/officeart/2008/layout/VerticalCurvedList"/>
    <dgm:cxn modelId="{74474D48-5955-470E-9644-2D46B6422FC8}" type="presParOf" srcId="{E2237C8D-B9BF-4062-B337-C0036AF8AF80}" destId="{ACC28EC1-A62B-453F-B5C6-AF9F149CE3E4}" srcOrd="9" destOrd="0" presId="urn:microsoft.com/office/officeart/2008/layout/VerticalCurvedList"/>
    <dgm:cxn modelId="{80E5871A-18A3-4408-9681-416840709746}" type="presParOf" srcId="{E2237C8D-B9BF-4062-B337-C0036AF8AF80}" destId="{29D9D354-CCC6-40EA-BF6E-FA4D3EF7978B}" srcOrd="10" destOrd="0" presId="urn:microsoft.com/office/officeart/2008/layout/VerticalCurvedList"/>
    <dgm:cxn modelId="{8323804E-92C5-403B-AC25-036193BA7169}" type="presParOf" srcId="{29D9D354-CCC6-40EA-BF6E-FA4D3EF7978B}" destId="{5CC4B2AA-82B5-4FA0-A22C-33B050C03BC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3DF22-837B-41D5-9480-7FDA2293FA41}">
      <dsp:nvSpPr>
        <dsp:cNvPr id="0" name=""/>
        <dsp:cNvSpPr/>
      </dsp:nvSpPr>
      <dsp:spPr>
        <a:xfrm>
          <a:off x="-4770350" y="-731166"/>
          <a:ext cx="5681908" cy="5681908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D899-2AFF-4DAC-814F-A8FF23097D44}">
      <dsp:nvSpPr>
        <dsp:cNvPr id="0" name=""/>
        <dsp:cNvSpPr/>
      </dsp:nvSpPr>
      <dsp:spPr>
        <a:xfrm>
          <a:off x="477398" y="324400"/>
          <a:ext cx="7362770" cy="649139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2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1.1 </a:t>
          </a: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计算机中的数据表示与编码</a:t>
          </a:r>
          <a:endParaRPr lang="zh-CN" altLang="en-US" sz="2800" b="1" kern="1200" dirty="0"/>
        </a:p>
      </dsp:txBody>
      <dsp:txXfrm>
        <a:off x="477398" y="324400"/>
        <a:ext cx="7362770" cy="649139"/>
      </dsp:txXfrm>
    </dsp:sp>
    <dsp:sp modelId="{D8704582-F9F4-42AE-9E21-65F823F241AF}">
      <dsp:nvSpPr>
        <dsp:cNvPr id="0" name=""/>
        <dsp:cNvSpPr/>
      </dsp:nvSpPr>
      <dsp:spPr>
        <a:xfrm>
          <a:off x="71686" y="243258"/>
          <a:ext cx="811424" cy="811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2B96-FE7B-459A-AD8B-310388CC7122}">
      <dsp:nvSpPr>
        <dsp:cNvPr id="0" name=""/>
        <dsp:cNvSpPr/>
      </dsp:nvSpPr>
      <dsp:spPr>
        <a:xfrm>
          <a:off x="849564" y="1298278"/>
          <a:ext cx="6990604" cy="64913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2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1.2 </a:t>
          </a: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逻辑电路基础</a:t>
          </a:r>
          <a:endParaRPr lang="zh-CN" altLang="en-US" sz="2800" kern="1200" dirty="0"/>
        </a:p>
      </dsp:txBody>
      <dsp:txXfrm>
        <a:off x="849564" y="1298278"/>
        <a:ext cx="6990604" cy="649139"/>
      </dsp:txXfrm>
    </dsp:sp>
    <dsp:sp modelId="{14E28557-B994-48DA-A2A9-AC2925550B58}">
      <dsp:nvSpPr>
        <dsp:cNvPr id="0" name=""/>
        <dsp:cNvSpPr/>
      </dsp:nvSpPr>
      <dsp:spPr>
        <a:xfrm>
          <a:off x="443852" y="1217136"/>
          <a:ext cx="811424" cy="811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9BA3A-2B5B-4EBF-B708-13D61E184AAE}">
      <dsp:nvSpPr>
        <dsp:cNvPr id="0" name=""/>
        <dsp:cNvSpPr/>
      </dsp:nvSpPr>
      <dsp:spPr>
        <a:xfrm>
          <a:off x="849564" y="2272156"/>
          <a:ext cx="6990604" cy="64913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2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1.3 </a:t>
          </a:r>
          <a:r>
            <a:rPr lang="zh-CN" altLang="en-US" sz="2800" b="1" kern="1200" dirty="0"/>
            <a:t>计算机系统概述</a:t>
          </a:r>
        </a:p>
      </dsp:txBody>
      <dsp:txXfrm>
        <a:off x="849564" y="2272156"/>
        <a:ext cx="6990604" cy="649139"/>
      </dsp:txXfrm>
    </dsp:sp>
    <dsp:sp modelId="{51DB96D2-D88D-46FC-95BD-3935D2AF6C9C}">
      <dsp:nvSpPr>
        <dsp:cNvPr id="0" name=""/>
        <dsp:cNvSpPr/>
      </dsp:nvSpPr>
      <dsp:spPr>
        <a:xfrm>
          <a:off x="443852" y="2191014"/>
          <a:ext cx="811424" cy="811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E1FA-3167-4486-B6DC-35CA9AF32508}">
      <dsp:nvSpPr>
        <dsp:cNvPr id="0" name=""/>
        <dsp:cNvSpPr/>
      </dsp:nvSpPr>
      <dsp:spPr>
        <a:xfrm>
          <a:off x="501180" y="3255557"/>
          <a:ext cx="7362770" cy="649139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52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1.4 </a:t>
          </a:r>
          <a:r>
            <a:rPr lang="zh-CN" altLang="en-US" sz="2800" b="1" kern="1200" dirty="0"/>
            <a:t>例题解析</a:t>
          </a:r>
        </a:p>
      </dsp:txBody>
      <dsp:txXfrm>
        <a:off x="501180" y="3255557"/>
        <a:ext cx="7362770" cy="649139"/>
      </dsp:txXfrm>
    </dsp:sp>
    <dsp:sp modelId="{1C320E15-E9F0-43A3-A380-EE0B99712B07}">
      <dsp:nvSpPr>
        <dsp:cNvPr id="0" name=""/>
        <dsp:cNvSpPr/>
      </dsp:nvSpPr>
      <dsp:spPr>
        <a:xfrm>
          <a:off x="71686" y="3164892"/>
          <a:ext cx="811424" cy="8114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3DF22-837B-41D5-9480-7FDA2293FA41}">
      <dsp:nvSpPr>
        <dsp:cNvPr id="0" name=""/>
        <dsp:cNvSpPr/>
      </dsp:nvSpPr>
      <dsp:spPr>
        <a:xfrm>
          <a:off x="-4770350" y="-731166"/>
          <a:ext cx="5681908" cy="5681908"/>
        </a:xfrm>
        <a:prstGeom prst="blockArc">
          <a:avLst>
            <a:gd name="adj1" fmla="val 18900000"/>
            <a:gd name="adj2" fmla="val 2700000"/>
            <a:gd name="adj3" fmla="val 38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CD899-2AFF-4DAC-814F-A8FF23097D44}">
      <dsp:nvSpPr>
        <dsp:cNvPr id="0" name=""/>
        <dsp:cNvSpPr/>
      </dsp:nvSpPr>
      <dsp:spPr>
        <a:xfrm>
          <a:off x="398914" y="263639"/>
          <a:ext cx="7441254" cy="527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9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2.1 </a:t>
          </a:r>
          <a:r>
            <a:rPr lang="zh-CN" altLang="en-US" sz="2800" b="1" kern="1200" dirty="0"/>
            <a:t>指令系统</a:t>
          </a:r>
          <a:r>
            <a:rPr lang="en-US" altLang="zh-CN" sz="2800" b="1" kern="1200" dirty="0"/>
            <a:t> </a:t>
          </a:r>
          <a:endParaRPr lang="zh-CN" altLang="en-US" sz="2800" b="1" kern="1200" dirty="0"/>
        </a:p>
      </dsp:txBody>
      <dsp:txXfrm>
        <a:off x="398914" y="263639"/>
        <a:ext cx="7441254" cy="527615"/>
      </dsp:txXfrm>
    </dsp:sp>
    <dsp:sp modelId="{D8704582-F9F4-42AE-9E21-65F823F241AF}">
      <dsp:nvSpPr>
        <dsp:cNvPr id="0" name=""/>
        <dsp:cNvSpPr/>
      </dsp:nvSpPr>
      <dsp:spPr>
        <a:xfrm>
          <a:off x="69154" y="197687"/>
          <a:ext cx="659519" cy="659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2B96-FE7B-459A-AD8B-310388CC7122}">
      <dsp:nvSpPr>
        <dsp:cNvPr id="0" name=""/>
        <dsp:cNvSpPr/>
      </dsp:nvSpPr>
      <dsp:spPr>
        <a:xfrm>
          <a:off x="776988" y="1054809"/>
          <a:ext cx="7063181" cy="527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9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2.2 </a:t>
          </a: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微型计算机系统结构</a:t>
          </a:r>
        </a:p>
      </dsp:txBody>
      <dsp:txXfrm>
        <a:off x="776988" y="1054809"/>
        <a:ext cx="7063181" cy="527615"/>
      </dsp:txXfrm>
    </dsp:sp>
    <dsp:sp modelId="{14E28557-B994-48DA-A2A9-AC2925550B58}">
      <dsp:nvSpPr>
        <dsp:cNvPr id="0" name=""/>
        <dsp:cNvSpPr/>
      </dsp:nvSpPr>
      <dsp:spPr>
        <a:xfrm>
          <a:off x="447228" y="988857"/>
          <a:ext cx="659519" cy="659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9BA3A-2B5B-4EBF-B708-13D61E184AAE}">
      <dsp:nvSpPr>
        <dsp:cNvPr id="0" name=""/>
        <dsp:cNvSpPr/>
      </dsp:nvSpPr>
      <dsp:spPr>
        <a:xfrm>
          <a:off x="893026" y="1845979"/>
          <a:ext cx="6947142" cy="527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9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2.3 </a:t>
          </a: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输入</a:t>
          </a:r>
          <a:r>
            <a:rPr lang="en-US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</a:t>
          </a:r>
          <a:r>
            <a:rPr lang="zh-CN" alt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输出系统</a:t>
          </a:r>
        </a:p>
      </dsp:txBody>
      <dsp:txXfrm>
        <a:off x="893026" y="1845979"/>
        <a:ext cx="6947142" cy="527615"/>
      </dsp:txXfrm>
    </dsp:sp>
    <dsp:sp modelId="{51DB96D2-D88D-46FC-95BD-3935D2AF6C9C}">
      <dsp:nvSpPr>
        <dsp:cNvPr id="0" name=""/>
        <dsp:cNvSpPr/>
      </dsp:nvSpPr>
      <dsp:spPr>
        <a:xfrm>
          <a:off x="563266" y="1780027"/>
          <a:ext cx="659519" cy="659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E1FA-3167-4486-B6DC-35CA9AF32508}">
      <dsp:nvSpPr>
        <dsp:cNvPr id="0" name=""/>
        <dsp:cNvSpPr/>
      </dsp:nvSpPr>
      <dsp:spPr>
        <a:xfrm>
          <a:off x="799802" y="2644890"/>
          <a:ext cx="7063181" cy="527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9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2.4 </a:t>
          </a:r>
          <a:r>
            <a:rPr lang="zh-CN" altLang="en-US" sz="2800" b="1" kern="1200" dirty="0"/>
            <a:t>微处理器的发展</a:t>
          </a:r>
        </a:p>
      </dsp:txBody>
      <dsp:txXfrm>
        <a:off x="799802" y="2644890"/>
        <a:ext cx="7063181" cy="527615"/>
      </dsp:txXfrm>
    </dsp:sp>
    <dsp:sp modelId="{1C320E15-E9F0-43A3-A380-EE0B99712B07}">
      <dsp:nvSpPr>
        <dsp:cNvPr id="0" name=""/>
        <dsp:cNvSpPr/>
      </dsp:nvSpPr>
      <dsp:spPr>
        <a:xfrm>
          <a:off x="447228" y="2571198"/>
          <a:ext cx="659519" cy="659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28EC1-A62B-453F-B5C6-AF9F149CE3E4}">
      <dsp:nvSpPr>
        <dsp:cNvPr id="0" name=""/>
        <dsp:cNvSpPr/>
      </dsp:nvSpPr>
      <dsp:spPr>
        <a:xfrm>
          <a:off x="398914" y="3428320"/>
          <a:ext cx="7441254" cy="527615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879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/>
            <a:t>2.5 </a:t>
          </a:r>
          <a:r>
            <a:rPr lang="zh-CN" altLang="en-US" sz="2800" b="1" kern="1200" dirty="0">
              <a:solidFill>
                <a:prstClr val="white"/>
              </a:solidFill>
              <a:latin typeface="Times New Roman"/>
              <a:ea typeface="宋体"/>
              <a:cs typeface="+mn-cs"/>
            </a:rPr>
            <a:t>嵌入式系统</a:t>
          </a:r>
        </a:p>
      </dsp:txBody>
      <dsp:txXfrm>
        <a:off x="398914" y="3428320"/>
        <a:ext cx="7441254" cy="527615"/>
      </dsp:txXfrm>
    </dsp:sp>
    <dsp:sp modelId="{5CC4B2AA-82B5-4FA0-A22C-33B050C03BCF}">
      <dsp:nvSpPr>
        <dsp:cNvPr id="0" name=""/>
        <dsp:cNvSpPr/>
      </dsp:nvSpPr>
      <dsp:spPr>
        <a:xfrm>
          <a:off x="69154" y="3362368"/>
          <a:ext cx="659519" cy="6595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961B-94B7-41B1-817A-9187B87B8D20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F62-5EBE-48FF-92EC-35402FAF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5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7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6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86" y="1164784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86" y="364445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FC14E-20AA-448E-AFF9-F4F88B61C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406" y="489135"/>
            <a:ext cx="2737255" cy="79202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8EA6C-E242-4D70-B13C-B34697158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2623833" y="3892660"/>
            <a:ext cx="3454792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eaLnBrk="1" latinLnBrk="1" hangingPunct="1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7" y="122549"/>
            <a:ext cx="8950751" cy="8672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535707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E26DD-9CC9-47F9-9B13-5EE7D0BBBE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5" y="185960"/>
            <a:ext cx="2367415" cy="69055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33AD93-9FC2-48B0-A968-4D7062CBFA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407" y="989810"/>
            <a:ext cx="8950751" cy="16207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33B3B-8E6E-4126-892D-D390AA7847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050A206E-19B4-43D0-8712-3B1685129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3055681" y="3892661"/>
            <a:ext cx="2591095" cy="69249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68580" tIns="34290" rIns="68580" bIns="34290">
            <a:spAutoFit/>
          </a:bodyPr>
          <a:lstStyle/>
          <a:p>
            <a:pPr algn="ctr" eaLnBrk="1" latinLnBrk="1" hangingPunct="1"/>
            <a:r>
              <a:rPr lang="en-US" altLang="zh-CN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86178-A661-4A9E-A8AB-AA69A5CFA6A3}"/>
              </a:ext>
            </a:extLst>
          </p:cNvPr>
          <p:cNvSpPr/>
          <p:nvPr userDrawn="1"/>
        </p:nvSpPr>
        <p:spPr>
          <a:xfrm>
            <a:off x="0" y="6360161"/>
            <a:ext cx="9144000" cy="497839"/>
          </a:xfrm>
          <a:prstGeom prst="rect">
            <a:avLst/>
          </a:prstGeom>
          <a:solidFill>
            <a:schemeClr val="accent1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67" y="89556"/>
            <a:ext cx="8964891" cy="953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67" y="1061064"/>
            <a:ext cx="8964891" cy="52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B0F43-3D83-471E-9360-AE23C384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42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fld id="{050A206E-19B4-43D0-8712-3B16851293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8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FFECE-65CF-4C18-93B3-F8469584D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3264" y="1870101"/>
            <a:ext cx="4357472" cy="1190957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微机原理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53D74746-E045-4E15-93BB-DC2D386B4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610" y="3565128"/>
            <a:ext cx="5798780" cy="1801678"/>
          </a:xfrm>
        </p:spPr>
        <p:txBody>
          <a:bodyPr anchor="ctr">
            <a:noAutofit/>
          </a:bodyPr>
          <a:lstStyle/>
          <a:p>
            <a:r>
              <a:rPr lang="zh-CN" altLang="en-US" sz="2800" b="1" dirty="0">
                <a:latin typeface="+mj-ea"/>
                <a:ea typeface="+mj-ea"/>
              </a:rPr>
              <a:t>授课教师：何涛 副教授</a:t>
            </a:r>
            <a:endParaRPr lang="en-US" altLang="zh-CN" sz="2800" b="1" dirty="0">
              <a:latin typeface="+mj-ea"/>
              <a:ea typeface="+mj-ea"/>
            </a:endParaRPr>
          </a:p>
          <a:p>
            <a:r>
              <a:rPr lang="en-US" altLang="zh-CN" sz="2800" b="1" dirty="0">
                <a:ea typeface="+mj-ea"/>
              </a:rPr>
              <a:t>Email</a:t>
            </a:r>
            <a:r>
              <a:rPr lang="zh-CN" altLang="en-US" sz="2800" b="1" dirty="0">
                <a:ea typeface="+mj-ea"/>
              </a:rPr>
              <a:t>：</a:t>
            </a:r>
            <a:r>
              <a:rPr lang="en-US" altLang="zh-CN" sz="2800" b="1" dirty="0">
                <a:ea typeface="+mj-ea"/>
              </a:rPr>
              <a:t>hetao29@mail.sysu.edu.cn</a:t>
            </a:r>
          </a:p>
          <a:p>
            <a:r>
              <a:rPr lang="zh-CN" altLang="en-US" sz="2800" b="1" dirty="0">
                <a:latin typeface="+mj-ea"/>
                <a:ea typeface="+mj-ea"/>
              </a:rPr>
              <a:t>中山大学 智能工程学院</a:t>
            </a:r>
          </a:p>
        </p:txBody>
      </p:sp>
    </p:spTree>
    <p:extLst>
      <p:ext uri="{BB962C8B-B14F-4D97-AF65-F5344CB8AC3E}">
        <p14:creationId xmlns:p14="http://schemas.microsoft.com/office/powerpoint/2010/main" val="36034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kern="0" dirty="0" err="1">
                <a:solidFill>
                  <a:srgbClr val="FF0000"/>
                </a:solidFill>
                <a:latin typeface="+mn-ea"/>
                <a:sym typeface="+mn-ea"/>
              </a:rPr>
              <a:t>十进制数转换为r进制数</a:t>
            </a:r>
            <a:endParaRPr lang="en-US" altLang="zh-CN" kern="0" dirty="0">
              <a:solidFill>
                <a:srgbClr val="FF0000"/>
              </a:solidFill>
              <a:latin typeface="+mn-ea"/>
              <a:sym typeface="+mn-ea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整数部分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</a:rPr>
              <a:t>除以 </a:t>
            </a:r>
            <a:r>
              <a:rPr lang="en-US" altLang="zh-CN" dirty="0">
                <a:latin typeface="Times New Roman" panose="02020603050405020304" pitchFamily="18" charset="0"/>
              </a:rPr>
              <a:t>2 (8,16) </a:t>
            </a:r>
            <a:r>
              <a:rPr lang="zh-CN" altLang="en-US" dirty="0">
                <a:latin typeface="Times New Roman" panose="02020603050405020304" pitchFamily="18" charset="0"/>
              </a:rPr>
              <a:t>取余  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小数部分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latin typeface="Times New Roman" panose="02020603050405020304" pitchFamily="18" charset="0"/>
              </a:rPr>
              <a:t>乘以 </a:t>
            </a:r>
            <a:r>
              <a:rPr lang="en-US" altLang="zh-CN" dirty="0">
                <a:latin typeface="Times New Roman" panose="02020603050405020304" pitchFamily="18" charset="0"/>
              </a:rPr>
              <a:t>2 (8,16) </a:t>
            </a:r>
            <a:r>
              <a:rPr lang="zh-CN" altLang="en-US" dirty="0">
                <a:latin typeface="Times New Roman" panose="02020603050405020304" pitchFamily="18" charset="0"/>
              </a:rPr>
              <a:t>取整</a:t>
            </a:r>
          </a:p>
          <a:p>
            <a:pPr lvl="2"/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5D829-B98A-4191-B957-FC76F5A539DF}"/>
              </a:ext>
            </a:extLst>
          </p:cNvPr>
          <p:cNvSpPr txBox="1"/>
          <p:nvPr/>
        </p:nvSpPr>
        <p:spPr>
          <a:xfrm>
            <a:off x="1332230" y="4594860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例1.4 将十进制数97转换成十六进制数。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(97)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=(61)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</a:p>
        </p:txBody>
      </p:sp>
      <p:pic>
        <p:nvPicPr>
          <p:cNvPr id="5" name="图片 88">
            <a:extLst>
              <a:ext uri="{FF2B5EF4-FFF2-40B4-BE49-F238E27FC236}">
                <a16:creationId xmlns:a16="http://schemas.microsoft.com/office/drawing/2014/main" id="{FB1461B5-C321-43BF-BAD6-18AE26E6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65" y="5652770"/>
            <a:ext cx="2293620" cy="61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C344B3-A20A-4437-B685-CFDCD4C11796}"/>
              </a:ext>
            </a:extLst>
          </p:cNvPr>
          <p:cNvSpPr txBox="1"/>
          <p:nvPr/>
        </p:nvSpPr>
        <p:spPr>
          <a:xfrm>
            <a:off x="1332230" y="2805958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例1.3 将十进制数25转换成二进制数。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(25)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pic>
        <p:nvPicPr>
          <p:cNvPr id="7" name="图片 87">
            <a:extLst>
              <a:ext uri="{FF2B5EF4-FFF2-40B4-BE49-F238E27FC236}">
                <a16:creationId xmlns:a16="http://schemas.microsoft.com/office/drawing/2014/main" id="{6F16E391-1725-4D3C-8A60-A39D3871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52" y="3355585"/>
            <a:ext cx="2450465" cy="1148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D4CE385-C6B6-4420-A9E1-97ED0DD81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kern="0" dirty="0" err="1">
                <a:solidFill>
                  <a:srgbClr val="FF0000"/>
                </a:solidFill>
                <a:latin typeface="+mn-ea"/>
                <a:sym typeface="+mn-ea"/>
              </a:rPr>
              <a:t>十进制数转换为r进制数</a:t>
            </a:r>
            <a:endParaRPr lang="en-US" altLang="zh-CN" kern="0" dirty="0">
              <a:solidFill>
                <a:srgbClr val="FF0000"/>
              </a:solidFill>
              <a:latin typeface="+mn-ea"/>
              <a:sym typeface="+mn-ea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F91386-FDD4-4AE2-9AC3-1228D44DA4E9}"/>
              </a:ext>
            </a:extLst>
          </p:cNvPr>
          <p:cNvSpPr txBox="1"/>
          <p:nvPr/>
        </p:nvSpPr>
        <p:spPr>
          <a:xfrm>
            <a:off x="1213485" y="2061863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例1.5 将十进制小数0.8125转换成二进制小数。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(0.8125)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=(0.1101)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pic>
        <p:nvPicPr>
          <p:cNvPr id="9" name="图片 89">
            <a:extLst>
              <a:ext uri="{FF2B5EF4-FFF2-40B4-BE49-F238E27FC236}">
                <a16:creationId xmlns:a16="http://schemas.microsoft.com/office/drawing/2014/main" id="{682BA694-550E-4B7F-B7A3-365F96E1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51" y="3115328"/>
            <a:ext cx="3591560" cy="2980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875157-77D9-4C3E-8647-4C045BE7F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5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15642"/>
            <a:ext cx="8950751" cy="41146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kern="0" dirty="0" err="1">
                <a:solidFill>
                  <a:srgbClr val="FF0000"/>
                </a:solidFill>
                <a:latin typeface="+mn-ea"/>
                <a:sym typeface="+mn-ea"/>
              </a:rPr>
              <a:t>十进制数转换为r进制数</a:t>
            </a:r>
            <a:endParaRPr lang="en-US" altLang="zh-CN" kern="0" dirty="0">
              <a:solidFill>
                <a:srgbClr val="FF0000"/>
              </a:solidFill>
              <a:latin typeface="+mn-ea"/>
              <a:sym typeface="+mn-ea"/>
            </a:endParaRPr>
          </a:p>
          <a:p>
            <a:pPr lvl="2"/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A72F3-314F-4E84-B20E-031A2A3C9A93}"/>
              </a:ext>
            </a:extLst>
          </p:cNvPr>
          <p:cNvSpPr txBox="1"/>
          <p:nvPr/>
        </p:nvSpPr>
        <p:spPr>
          <a:xfrm>
            <a:off x="1251268" y="2232678"/>
            <a:ext cx="64795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例1.6 将十进制小数25.8125转换成二进制数。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运算过程如下: 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(0.8125)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=(0.1101)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由此可得：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(25.8125)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=(11001.1101)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F97B3-65E3-4442-AD8A-F09D41431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15642"/>
            <a:ext cx="8950751" cy="5605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17D36-B0BB-4FC6-809C-25DBEE8D929C}"/>
              </a:ext>
            </a:extLst>
          </p:cNvPr>
          <p:cNvSpPr txBox="1"/>
          <p:nvPr/>
        </p:nvSpPr>
        <p:spPr>
          <a:xfrm>
            <a:off x="1090931" y="4458405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例1.7 将二进制数(11010110.11)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转换为八进制数。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(11010110.11)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=(326.6)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</a:p>
        </p:txBody>
      </p:sp>
      <p:pic>
        <p:nvPicPr>
          <p:cNvPr id="10" name="图片 90">
            <a:extLst>
              <a:ext uri="{FF2B5EF4-FFF2-40B4-BE49-F238E27FC236}">
                <a16:creationId xmlns:a16="http://schemas.microsoft.com/office/drawing/2014/main" id="{5966EBAF-FBC4-46E5-A725-FAF1F016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1" y="5522876"/>
            <a:ext cx="3121025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Group 45">
            <a:extLst>
              <a:ext uri="{FF2B5EF4-FFF2-40B4-BE49-F238E27FC236}">
                <a16:creationId xmlns:a16="http://schemas.microsoft.com/office/drawing/2014/main" id="{86851726-2BD4-4E7B-BF79-18CA29D6E33D}"/>
              </a:ext>
            </a:extLst>
          </p:cNvPr>
          <p:cNvGrpSpPr>
            <a:grpSpLocks/>
          </p:cNvGrpSpPr>
          <p:nvPr/>
        </p:nvGrpSpPr>
        <p:grpSpPr bwMode="auto">
          <a:xfrm>
            <a:off x="1046163" y="1585625"/>
            <a:ext cx="4535488" cy="1155700"/>
            <a:chOff x="476" y="755"/>
            <a:chExt cx="2857" cy="728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5AEDF543-E5C7-4582-A9AA-171EAC8BC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981"/>
              <a:ext cx="76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二进制</a:t>
              </a:r>
              <a:r>
                <a:rPr kumimoji="1"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→</a:t>
              </a:r>
            </a:p>
          </p:txBody>
        </p:sp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C69E5383-D34E-4A6B-90F9-8F7558186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799"/>
              <a:ext cx="210" cy="644"/>
            </a:xfrm>
            <a:prstGeom prst="leftBrace">
              <a:avLst>
                <a:gd name="adj1" fmla="val 25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812DF046-FA4B-48AB-BEBB-0275A9017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755"/>
              <a:ext cx="18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八进制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:     3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位合并成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6DD1007-38F5-444B-A605-7C9EAFEB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1231"/>
              <a:ext cx="18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 dirty="0">
                  <a:latin typeface="Times New Roman" panose="02020603050405020304" pitchFamily="18" charset="0"/>
                </a:rPr>
                <a:t>十六进制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: 4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位合并成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id="{EF0F5AE7-34A3-4552-9410-DF0E0AF56107}"/>
              </a:ext>
            </a:extLst>
          </p:cNvPr>
          <p:cNvGrpSpPr>
            <a:grpSpLocks/>
          </p:cNvGrpSpPr>
          <p:nvPr/>
        </p:nvGrpSpPr>
        <p:grpSpPr bwMode="auto">
          <a:xfrm>
            <a:off x="996951" y="3086291"/>
            <a:ext cx="5070475" cy="1011238"/>
            <a:chOff x="868" y="877"/>
            <a:chExt cx="3194" cy="637"/>
          </a:xfrm>
        </p:grpSpPr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D9625360-B97E-4495-9DCF-05A36DEA6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905"/>
              <a:ext cx="6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八进制</a:t>
              </a: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A8DFA39A-3308-4F12-A5E0-DB88D290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" y="1230"/>
              <a:ext cx="76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b="1">
                  <a:latin typeface="Times New Roman" panose="02020603050405020304" pitchFamily="18" charset="0"/>
                </a:rPr>
                <a:t>十六进制</a:t>
              </a:r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6B4FE0C2-42BA-4C24-B46A-6D0423A2D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" y="935"/>
              <a:ext cx="128" cy="579"/>
            </a:xfrm>
            <a:prstGeom prst="rightBrace">
              <a:avLst>
                <a:gd name="adj1" fmla="val 40291"/>
                <a:gd name="adj2" fmla="val 50065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820F21B5-F657-4048-8021-B648B937E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071"/>
              <a:ext cx="8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  <a:sym typeface="Wingdings 3" panose="05040102010807070707" pitchFamily="18" charset="2"/>
                </a:rPr>
                <a:t>→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Wingdings 3" panose="05040102010807070707" pitchFamily="18" charset="2"/>
                </a:rPr>
                <a:t> </a:t>
              </a:r>
              <a:r>
                <a:rPr kumimoji="1" lang="zh-CN" altLang="en-US" sz="2000" b="1">
                  <a:latin typeface="Times New Roman" panose="02020603050405020304" pitchFamily="18" charset="0"/>
                  <a:sym typeface="Wingdings 3" panose="05040102010807070707" pitchFamily="18" charset="2"/>
                </a:rPr>
                <a:t>二进制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0D19EF53-EB6B-4E18-AF52-168C25DE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877"/>
              <a:ext cx="10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位拆分为</a:t>
              </a:r>
              <a:r>
                <a:rPr kumimoji="1" lang="en-US" altLang="zh-CN" sz="2000" b="1" dirty="0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86F3491F-78BE-4590-91C9-F571DCF43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231"/>
              <a:ext cx="10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位拆分为</a:t>
              </a:r>
              <a:r>
                <a:rPr kumimoji="1" lang="en-US" altLang="zh-CN" sz="2000" b="1"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000" b="1">
                  <a:latin typeface="Times New Roman" panose="02020603050405020304" pitchFamily="18" charset="0"/>
                </a:rPr>
                <a:t>位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856CDA-5859-4713-87CF-2AD9A9339C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5605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B7F69D-9DD5-483B-89DB-285C6A1EFA18}"/>
              </a:ext>
            </a:extLst>
          </p:cNvPr>
          <p:cNvSpPr txBox="1"/>
          <p:nvPr/>
        </p:nvSpPr>
        <p:spPr>
          <a:xfrm>
            <a:off x="1332230" y="1654810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例1.8 将八进制数(25.4)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转换为二进制数。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(25.4)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=(10101.1)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8D0EB1-960A-4833-8417-80BAEB221B8F}"/>
              </a:ext>
            </a:extLst>
          </p:cNvPr>
          <p:cNvSpPr txBox="1"/>
          <p:nvPr/>
        </p:nvSpPr>
        <p:spPr>
          <a:xfrm>
            <a:off x="1332230" y="3199765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例1.9 将二进制数(111101.101)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转换为十六进制数。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(111101.101)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3D.A)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</a:p>
        </p:txBody>
      </p:sp>
      <p:pic>
        <p:nvPicPr>
          <p:cNvPr id="25" name="图片 91">
            <a:extLst>
              <a:ext uri="{FF2B5EF4-FFF2-40B4-BE49-F238E27FC236}">
                <a16:creationId xmlns:a16="http://schemas.microsoft.com/office/drawing/2014/main" id="{814DC170-5088-427C-B87E-A047FF1C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040" y="2651125"/>
            <a:ext cx="2165350" cy="40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图片 92">
            <a:extLst>
              <a:ext uri="{FF2B5EF4-FFF2-40B4-BE49-F238E27FC236}">
                <a16:creationId xmlns:a16="http://schemas.microsoft.com/office/drawing/2014/main" id="{6048AB69-BC93-40D7-9E3C-FE80DAA5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0" y="4177030"/>
            <a:ext cx="2270760" cy="379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9B0A363-E3C7-4104-BFC3-3CCA34469D87}"/>
              </a:ext>
            </a:extLst>
          </p:cNvPr>
          <p:cNvSpPr txBox="1"/>
          <p:nvPr/>
        </p:nvSpPr>
        <p:spPr>
          <a:xfrm>
            <a:off x="1332230" y="4749800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例1.10 将十六进制数(1FC7.958)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转换为二进制数。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(1FC7.958)</a:t>
            </a:r>
            <a:r>
              <a:rPr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=(1111111000111.100101011)</a:t>
            </a:r>
            <a:r>
              <a:rPr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</a:p>
        </p:txBody>
      </p:sp>
      <p:pic>
        <p:nvPicPr>
          <p:cNvPr id="28" name="图片 93">
            <a:extLst>
              <a:ext uri="{FF2B5EF4-FFF2-40B4-BE49-F238E27FC236}">
                <a16:creationId xmlns:a16="http://schemas.microsoft.com/office/drawing/2014/main" id="{016ABF7F-BF28-4C94-83CB-45D3AA64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72" y="5797867"/>
            <a:ext cx="5443220" cy="37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B3DE8-B3A5-47FD-BF88-6B421B371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C2C85-A49C-46D5-AAD2-22638D1A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 </a:t>
            </a:r>
            <a:r>
              <a:rPr lang="zh-CN" altLang="en-US" dirty="0"/>
              <a:t>数据格式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33C127-180C-4B3F-B85F-18DF860F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kumimoji="1" lang="zh-CN" altLang="en-US" b="1" dirty="0"/>
              <a:t>机器码：</a:t>
            </a:r>
            <a:r>
              <a:rPr kumimoji="1" lang="zh-CN" altLang="en-US" dirty="0"/>
              <a:t>一个数在机器（计算机）中的表示形式。</a:t>
            </a:r>
          </a:p>
          <a:p>
            <a:pPr lvl="1">
              <a:lnSpc>
                <a:spcPct val="150000"/>
              </a:lnSpc>
            </a:pPr>
            <a:r>
              <a:rPr kumimoji="1" lang="zh-CN" altLang="en-US" b="1" dirty="0"/>
              <a:t>真值：</a:t>
            </a:r>
            <a:r>
              <a:rPr kumimoji="1" lang="zh-CN" altLang="en-US" dirty="0"/>
              <a:t>一般书写的实际数值数据。</a:t>
            </a:r>
          </a:p>
          <a:p>
            <a:endParaRPr lang="zh-CN" altLang="en-US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4C961CB0-59C7-45B5-9F2A-FFD68D37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693988"/>
            <a:ext cx="607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表示的数的范围受计算机字长的限制； 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00F5E93-1E93-4983-A6A9-8C5FF633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3341688"/>
            <a:ext cx="61483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例：计算机字长为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位时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无符号数的范围是</a:t>
            </a:r>
          </a:p>
          <a:p>
            <a:pPr eaLnBrk="1" hangingPunct="1"/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0000 0000——1111 1111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0~255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AC988B74-FCBE-47AB-9292-AE16BB10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4276725"/>
            <a:ext cx="570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符号位被数字化  （正号：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  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负号：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C0A6C209-1194-4908-BD9E-B6299243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4852988"/>
            <a:ext cx="6805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例：计算机字长为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位时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有符号数的范围是</a:t>
            </a:r>
          </a:p>
          <a:p>
            <a:pPr eaLnBrk="1" hangingPunct="1"/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1 111 1111——0 111 1111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-127~+127</a:t>
            </a:r>
            <a:r>
              <a:rPr kumimoji="1"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FC9607-F3B9-4851-AA0D-E318ED469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8A1D-A408-4FE8-BA14-EC87CDE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BBDF-9B84-44D3-97AE-571070F9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1E2D68-880A-4545-8553-20A15DF8DF68}"/>
              </a:ext>
            </a:extLst>
          </p:cNvPr>
          <p:cNvSpPr txBox="1"/>
          <p:nvPr/>
        </p:nvSpPr>
        <p:spPr>
          <a:xfrm>
            <a:off x="1263015" y="3263148"/>
            <a:ext cx="6479540" cy="19346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30000"/>
              </a:lnSpc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=8时， 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</a:p>
          <a:p>
            <a:pPr marL="0" indent="0" eaLnBrk="1" latinLnBrk="0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+127=+1111111B，则［+127］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</a:p>
          <a:p>
            <a:pPr marL="0" indent="0" eaLnBrk="1" latinLnBrk="0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-1=-0000001B，则［-1］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0000001B</a:t>
            </a:r>
          </a:p>
          <a:p>
            <a:pPr marL="0" indent="0" eaLnBrk="1" latinLnBrk="0" hangingPunct="1">
              <a:lnSpc>
                <a:spcPct val="13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-127=-1111111B，则［-127］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018CA-9049-41C9-8C61-9F131E563A2C}"/>
              </a:ext>
            </a:extLst>
          </p:cNvPr>
          <p:cNvSpPr txBox="1"/>
          <p:nvPr/>
        </p:nvSpPr>
        <p:spPr>
          <a:xfrm>
            <a:off x="956945" y="1682631"/>
            <a:ext cx="170925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1800" b="1" dirty="0" err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原码的形式为</a:t>
            </a:r>
            <a:r>
              <a:rPr lang="zh-CN" sz="18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E6A0-FF70-4924-9091-B28CEB69AAF6}"/>
              </a:ext>
            </a:extLst>
          </p:cNvPr>
          <p:cNvSpPr txBox="1"/>
          <p:nvPr/>
        </p:nvSpPr>
        <p:spPr>
          <a:xfrm>
            <a:off x="1065847" y="5203871"/>
            <a:ext cx="6408103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457200" algn="just" eaLnBrk="1" latinLnBrk="0" hangingPunct="1">
              <a:lnSpc>
                <a:spcPct val="150000"/>
              </a:lnSpc>
              <a:buNone/>
            </a:pPr>
            <a:r>
              <a:rPr lang="zh-CN" sz="18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对于二进制数，正数的原码就是它本身，负数的原码符号位取1，数值部分是真值的绝对值。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101">
            <a:extLst>
              <a:ext uri="{FF2B5EF4-FFF2-40B4-BE49-F238E27FC236}">
                <a16:creationId xmlns:a16="http://schemas.microsoft.com/office/drawing/2014/main" id="{0CE6CD8E-68A6-429A-9AC1-0ABA96ED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2166438"/>
            <a:ext cx="4991735" cy="948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E10B8F0-3A08-46C4-84F6-5146CBBEF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8A1D-A408-4FE8-BA14-EC87CDE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BBDF-9B84-44D3-97AE-571070F9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556083"/>
          </a:xfrm>
        </p:spPr>
        <p:txBody>
          <a:bodyPr/>
          <a:lstStyle/>
          <a:p>
            <a:r>
              <a:rPr lang="zh-CN" altLang="en-US" dirty="0"/>
              <a:t>原码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DCF614-CE14-492D-9881-568FC82505FA}"/>
              </a:ext>
            </a:extLst>
          </p:cNvPr>
          <p:cNvSpPr txBox="1"/>
          <p:nvPr/>
        </p:nvSpPr>
        <p:spPr>
          <a:xfrm>
            <a:off x="861377" y="1578307"/>
            <a:ext cx="6869430" cy="1414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在原码表示中，+0和-0的原码不同，即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0有两种原码表示形式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marL="0" indent="0" algn="just" eaLnBrk="1" latinLnBrk="0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+0=+0000000B，则［+0］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0000000B</a:t>
            </a:r>
          </a:p>
          <a:p>
            <a:pPr marL="0" indent="0" algn="just" eaLnBrk="1" latinLnBrk="0" hangingPunct="1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-0=-0000000B，则［-0］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0000000B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6560267-5C3C-42AB-9A53-054F4C6E6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" y="3200401"/>
            <a:ext cx="7704137" cy="2247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sz="2100" dirty="0">
                <a:latin typeface="Verdana" panose="020B0604030504040204" pitchFamily="34" charset="0"/>
              </a:rPr>
              <a:t>     </a:t>
            </a:r>
            <a:r>
              <a:rPr kumimoji="1" lang="zh-CN" altLang="en-US" sz="2000" dirty="0">
                <a:latin typeface="Verdana" panose="020B0604030504040204" pitchFamily="34" charset="0"/>
              </a:rPr>
              <a:t>优点：简单易于理解，与真值间的转换较为方便。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1" lang="zh-CN" altLang="en-US" sz="2000" dirty="0">
              <a:latin typeface="Verdana" panose="020B0604030504040204" pitchFamily="34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Verdana" panose="020B0604030504040204" pitchFamily="34" charset="0"/>
              </a:rPr>
              <a:t>     缺点：进行加减运算时较麻烦，既要考虑是做加法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Verdana" panose="020B0604030504040204" pitchFamily="34" charset="0"/>
              </a:rPr>
              <a:t>               还是做减法运算，还要考虑数的符号和绝对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Verdana" panose="020B0604030504040204" pitchFamily="34" charset="0"/>
              </a:rPr>
              <a:t>               值的大小。不仅使运算器的设计较为复杂，</a:t>
            </a: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Verdana" panose="020B0604030504040204" pitchFamily="34" charset="0"/>
              </a:rPr>
              <a:t>               而且降低了运算器的运算速度。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75DB0E-633E-4B1E-B351-0C07CB70E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8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8A1D-A408-4FE8-BA14-EC87CDE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BBDF-9B84-44D3-97AE-571070F9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14180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反码</a:t>
            </a:r>
            <a:endParaRPr lang="en-US" altLang="zh-CN" sz="2400" dirty="0"/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X&gt;0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时，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[X]</a:t>
            </a:r>
            <a:r>
              <a:rPr kumimoji="1" lang="zh-CN" altLang="en-US" sz="1800" baseline="-20000" dirty="0">
                <a:latin typeface="Times New Roman" panose="02020603050405020304" pitchFamily="18" charset="0"/>
              </a:rPr>
              <a:t>反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= [X]</a:t>
            </a:r>
            <a:r>
              <a:rPr kumimoji="1" lang="zh-CN" altLang="en-US" sz="1800" baseline="-25000" dirty="0">
                <a:latin typeface="Times New Roman" panose="02020603050405020304" pitchFamily="18" charset="0"/>
              </a:rPr>
              <a:t>原</a:t>
            </a:r>
            <a:endParaRPr kumimoji="1" lang="zh-CN" altLang="en-US" sz="18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X&lt;0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时，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[X]</a:t>
            </a:r>
            <a:r>
              <a:rPr kumimoji="1" lang="zh-CN" altLang="en-US" sz="1800" baseline="-20000" dirty="0">
                <a:latin typeface="Times New Roman" panose="02020603050405020304" pitchFamily="18" charset="0"/>
              </a:rPr>
              <a:t>反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= 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将原码除符号位外逐位取反</a:t>
            </a:r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441491-EB9E-4A44-A149-6D7E71092CBC}"/>
              </a:ext>
            </a:extLst>
          </p:cNvPr>
          <p:cNvSpPr txBox="1"/>
          <p:nvPr/>
        </p:nvSpPr>
        <p:spPr>
          <a:xfrm>
            <a:off x="1020445" y="2255154"/>
            <a:ext cx="64795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例如，当机器字长n=8时，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+127=+1111111B，则［+127］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-1=-0000001B，则［-1］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1111110B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-127=-1111111B，则［-127］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0000000B</a:t>
            </a:r>
          </a:p>
          <a:p>
            <a:pPr marL="0" lvl="0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在反码表示中，+0和-0的反码不同，即0有两种反码表示形式：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+0=+0000000B，则［+0］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0000000B</a:t>
            </a:r>
          </a:p>
          <a:p>
            <a:pPr lvl="2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-0=-0000000B，则［-0］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EFF101D-D12C-4057-8FE3-AF74E48C1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5599934"/>
            <a:ext cx="6710362" cy="74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0000CC"/>
                </a:solidFill>
              </a:rPr>
              <a:t>结论：二进制正数的反码就是其原码。二进制负数的反码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000" b="1" dirty="0">
                <a:solidFill>
                  <a:srgbClr val="0000CC"/>
                </a:solidFill>
              </a:rPr>
              <a:t>就是机器数符号位保持不变，其余按位取反。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D8D59-49DC-497C-AF4B-684731A38F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1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8A1D-A408-4FE8-BA14-EC87CDE4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BBBDF-9B84-44D3-97AE-571070F9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14180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补码</a:t>
            </a:r>
            <a:endParaRPr lang="en-US" altLang="zh-CN" sz="2400" dirty="0"/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X&gt;0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时，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[X]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补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= [X]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原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</a:rPr>
              <a:t>X&lt;0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时，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[X]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补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= [X]</a:t>
            </a:r>
            <a:r>
              <a:rPr kumimoji="1" lang="zh-CN" altLang="en-US" sz="1800" dirty="0">
                <a:latin typeface="Times New Roman" panose="02020603050405020304" pitchFamily="18" charset="0"/>
              </a:rPr>
              <a:t>反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+1</a:t>
            </a:r>
          </a:p>
          <a:p>
            <a:pPr lvl="1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FC255F-EE87-45F1-8018-94FB5DCE5D4E}"/>
              </a:ext>
            </a:extLst>
          </p:cNvPr>
          <p:cNvSpPr txBox="1"/>
          <p:nvPr/>
        </p:nvSpPr>
        <p:spPr>
          <a:xfrm>
            <a:off x="774065" y="2503487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钟表的形式为：</a:t>
            </a:r>
            <a:endParaRPr lang="zh-CN" sz="1800" dirty="0">
              <a:solidFill>
                <a:srgbClr val="B1030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860783-50F7-4C6E-B9C5-FC5B2CC0FF30}"/>
              </a:ext>
            </a:extLst>
          </p:cNvPr>
          <p:cNvSpPr txBox="1"/>
          <p:nvPr/>
        </p:nvSpPr>
        <p:spPr>
          <a:xfrm>
            <a:off x="1198562" y="2853776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/>
            <a:r>
              <a:rPr lang="en-US" dirty="0"/>
              <a:t>-3=+9(mod 12)</a:t>
            </a:r>
            <a:endParaRPr lang="en-US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16B52D-755B-4318-A462-6E72C766C5F5}"/>
              </a:ext>
            </a:extLst>
          </p:cNvPr>
          <p:cNvSpPr txBox="1"/>
          <p:nvPr/>
        </p:nvSpPr>
        <p:spPr>
          <a:xfrm>
            <a:off x="774065" y="3274389"/>
            <a:ext cx="62179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用补码表示时，可以把负数转化为正数，减法转化为加法。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9CF20792-9AE1-4338-95B2-177703DA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57" y="5454823"/>
            <a:ext cx="7791449" cy="79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 b="1" dirty="0"/>
              <a:t>结论：</a:t>
            </a:r>
            <a:r>
              <a:rPr kumimoji="1" lang="zh-CN" altLang="en-US" sz="2000" b="1" dirty="0">
                <a:solidFill>
                  <a:srgbClr val="0000CC"/>
                </a:solidFill>
              </a:rPr>
              <a:t>二进制正数的补码就是其原码。二进制负数的补码就是机器数符号位保持不变，其余位取反码后末位加</a:t>
            </a:r>
            <a:r>
              <a:rPr kumimoji="1" lang="en-US" altLang="zh-CN" sz="2000" b="1" dirty="0">
                <a:solidFill>
                  <a:srgbClr val="0000CC"/>
                </a:solidFill>
              </a:rPr>
              <a:t>1</a:t>
            </a:r>
            <a:r>
              <a:rPr kumimoji="1" lang="zh-CN" altLang="en-US" sz="2000" b="1" dirty="0">
                <a:solidFill>
                  <a:srgbClr val="0000CC"/>
                </a:solidFill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2E222E-C32B-4875-B29E-3B493E9F48ED}"/>
              </a:ext>
            </a:extLst>
          </p:cNvPr>
          <p:cNvSpPr txBox="1"/>
          <p:nvPr/>
        </p:nvSpPr>
        <p:spPr>
          <a:xfrm>
            <a:off x="774065" y="4045291"/>
            <a:ext cx="7074853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latinLnBrk="0" hangingPunct="1">
              <a:spcAft>
                <a:spcPts val="600"/>
              </a:spcAft>
              <a:buClr>
                <a:srgbClr val="00349E"/>
              </a:buClr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在补码表示中，+0和-0的补码形式相同，即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0只有一种补码表示形式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+0=+0000000B，则[+0]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 0000000B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0=-0000000B，则[-0]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=1 1111111+1=0 0000000B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2156F8-2D68-4324-88FF-84F61B714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4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235E-0DD4-40FD-8B00-DE2BFC0B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CBF644-3DA7-451D-8E7A-B2EC8CAC4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71292F-6F7E-1416-8C0F-487690D95879}"/>
              </a:ext>
            </a:extLst>
          </p:cNvPr>
          <p:cNvSpPr/>
          <p:nvPr/>
        </p:nvSpPr>
        <p:spPr>
          <a:xfrm>
            <a:off x="3768459" y="1763260"/>
            <a:ext cx="5020397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学时：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理论课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34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学时（总共）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32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学时（讲解）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+2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学时（总结、习题讲解）；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实验课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学时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55718D-25F4-26EE-C85C-FB59CDC59D61}"/>
              </a:ext>
            </a:extLst>
          </p:cNvPr>
          <p:cNvSpPr/>
          <p:nvPr/>
        </p:nvSpPr>
        <p:spPr>
          <a:xfrm>
            <a:off x="3768459" y="3505534"/>
            <a:ext cx="3724744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成绩评定：</a:t>
            </a:r>
            <a:endParaRPr lang="en-US" altLang="zh-CN" sz="20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随机签到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课堂测试</a:t>
            </a:r>
            <a:r>
              <a:rPr lang="en-US" altLang="zh-CN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课后作业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30%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期末闭卷考试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60%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399B5F-8EAF-4760-5C4D-649B9F96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4" y="1249122"/>
            <a:ext cx="2810186" cy="39061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246FE1-EAF7-59A8-442A-83D0C3FE9CAB}"/>
              </a:ext>
            </a:extLst>
          </p:cNvPr>
          <p:cNvSpPr txBox="1"/>
          <p:nvPr/>
        </p:nvSpPr>
        <p:spPr>
          <a:xfrm>
            <a:off x="498966" y="5270210"/>
            <a:ext cx="8146068" cy="105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ea typeface="+mj-ea"/>
              </a:rPr>
              <a:t>其他参考书目：</a:t>
            </a:r>
            <a:endParaRPr lang="en-US" altLang="zh-CN" b="1" dirty="0">
              <a:ea typeface="+mj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+mj-ea"/>
              </a:rPr>
              <a:t>（1）微机原理（第2版），王克义，清华大学出版社，2020-06-01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ea typeface="+mj-ea"/>
              </a:rPr>
              <a:t>（2）基于ARM的微机原理与接口技术，陈桂友，清华大学出版社，2020-06-01</a:t>
            </a:r>
            <a:endParaRPr lang="en-US" altLang="zh-CN" b="1" dirty="0"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8BD4F-C1E1-513F-22C4-A8B06AA94DAD}"/>
              </a:ext>
            </a:extLst>
          </p:cNvPr>
          <p:cNvSpPr txBox="1"/>
          <p:nvPr/>
        </p:nvSpPr>
        <p:spPr>
          <a:xfrm>
            <a:off x="3768459" y="1166656"/>
            <a:ext cx="1146441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学什么？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32412-134F-DACA-DD9A-35B2DC47F68D}"/>
              </a:ext>
            </a:extLst>
          </p:cNvPr>
          <p:cNvSpPr txBox="1"/>
          <p:nvPr/>
        </p:nvSpPr>
        <p:spPr>
          <a:xfrm>
            <a:off x="5178559" y="1166656"/>
            <a:ext cx="1146442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怎么学？</a:t>
            </a:r>
            <a:endParaRPr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5088-92FB-4BEC-A3D3-EA3466F3B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AAA0A-0488-47FD-A707-DEECEA2A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7"/>
            <a:ext cx="8950751" cy="47988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补码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2AF161-9106-4380-A674-CECF6BDA2D3F}"/>
              </a:ext>
            </a:extLst>
          </p:cNvPr>
          <p:cNvSpPr txBox="1"/>
          <p:nvPr/>
        </p:nvSpPr>
        <p:spPr>
          <a:xfrm>
            <a:off x="946467" y="1378516"/>
            <a:ext cx="6863080" cy="178510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例如，当机器字长n=8时，</a:t>
            </a: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+1=+0000001B，则［+1］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0000001B</a:t>
            </a: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+127=+1111111B，则［+127］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1111111B</a:t>
            </a: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-1=-0000001B，则［-1］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1111111B</a:t>
            </a:r>
          </a:p>
          <a:p>
            <a:pPr marL="457200" lvl="1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-127=-1111111B，则［-127］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0000001B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3A008-7C19-442D-9304-BBA9335CDB7C}"/>
              </a:ext>
            </a:extLst>
          </p:cNvPr>
          <p:cNvSpPr txBox="1"/>
          <p:nvPr/>
        </p:nvSpPr>
        <p:spPr>
          <a:xfrm>
            <a:off x="946467" y="3564038"/>
            <a:ext cx="6863080" cy="721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一般来说，如果机器字长为n位，则补码能表示的整数范围是：</a:t>
            </a:r>
          </a:p>
          <a:p>
            <a:pPr marL="2286000" lvl="5" indent="0" eaLnBrk="1" latinLnBrk="0" hangingPunct="1"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～2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6315AD-0814-4476-945F-983D2BDB5BE8}"/>
              </a:ext>
            </a:extLst>
          </p:cNvPr>
          <p:cNvSpPr txBox="1"/>
          <p:nvPr/>
        </p:nvSpPr>
        <p:spPr>
          <a:xfrm>
            <a:off x="946467" y="4214126"/>
            <a:ext cx="7251065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例1.11机器字长n=8位，x=+56，求［x］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+56=+0111000B，则［+56］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0111000B=38H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05DDD4-78A2-4D5F-8D17-6AD0D77A42B5}"/>
              </a:ext>
            </a:extLst>
          </p:cNvPr>
          <p:cNvSpPr txBox="1"/>
          <p:nvPr/>
        </p:nvSpPr>
        <p:spPr>
          <a:xfrm>
            <a:off x="946467" y="5073112"/>
            <a:ext cx="7387908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例1.12机器字长n=8位，x=-56，求［x］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-56=-0111000B，则［-56］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1001000B=0C8H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491C3A-94B7-4B27-AEB4-FC93A5A9F3F3}"/>
              </a:ext>
            </a:extLst>
          </p:cNvPr>
          <p:cNvSpPr txBox="1"/>
          <p:nvPr/>
        </p:nvSpPr>
        <p:spPr>
          <a:xfrm>
            <a:off x="382903" y="5884330"/>
            <a:ext cx="8378191" cy="458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457200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None/>
            </a:pPr>
            <a:r>
              <a:rPr lang="zh-CN" altLang="en-US" sz="1800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在汇编语言中，为了区别指令码和数据，规定A～F开始的数据前面必须加零。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99469D-0F21-43E3-A0B0-C6719BEF8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FA1C26-953C-ADD8-63D2-4A4ABE22487E}"/>
              </a:ext>
            </a:extLst>
          </p:cNvPr>
          <p:cNvSpPr txBox="1"/>
          <p:nvPr/>
        </p:nvSpPr>
        <p:spPr>
          <a:xfrm>
            <a:off x="946467" y="3158061"/>
            <a:ext cx="6827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latinLnBrk="0" hangingPunct="1"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10000000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这个补码编码，其十进制真值被定义为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-128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58DA104-50F6-074E-BA06-4CA3847B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24" y="4700620"/>
            <a:ext cx="6233850" cy="4589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237F75-B99B-F2C0-8DBD-AF28AA11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24" y="5502723"/>
            <a:ext cx="6233850" cy="4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F7E7-C215-46AF-85F6-6ABAF5E1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6E71-F4C3-443B-9435-3233FF75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75DB08-DAAD-4F26-9BF1-3D985F4D7322}"/>
              </a:ext>
            </a:extLst>
          </p:cNvPr>
          <p:cNvSpPr txBox="1"/>
          <p:nvPr/>
        </p:nvSpPr>
        <p:spPr>
          <a:xfrm>
            <a:off x="1332230" y="170243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例1.13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机器字长n=16位，x=+56，求［x］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</a:p>
          <a:p>
            <a:pPr marL="0" indent="0" algn="just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+56=+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00B=+000 0000 0011 1000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</a:p>
          <a:p>
            <a:pPr marL="0" indent="0" algn="just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［+56］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 0000 0011 1000B=0038H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FE32DE-829D-4ACC-835A-9A9280870240}"/>
              </a:ext>
            </a:extLst>
          </p:cNvPr>
          <p:cNvSpPr txBox="1"/>
          <p:nvPr/>
        </p:nvSpPr>
        <p:spPr>
          <a:xfrm>
            <a:off x="1332230" y="364299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例1.14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机器字长n=16位，x=-56，求［x］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，结果用十六进制表示。</a:t>
            </a:r>
          </a:p>
          <a:p>
            <a:pPr mar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-56=-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111000B=-000 0000 0011 1000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</a:p>
          <a:p>
            <a:pPr mar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［-56］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 1111 1100 1000B=0FFC8H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F6DCC-D491-41BE-91C1-786D996EB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7D8C1F-5823-65B8-DD1F-3FCB722B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20" y="2659928"/>
            <a:ext cx="6233850" cy="7957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69DFB6-443D-C1FB-4738-6D7DD860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20" y="4519612"/>
            <a:ext cx="6233850" cy="79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F7E7-C215-46AF-85F6-6ABAF5E1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76E71-F4C3-443B-9435-3233FF75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6CE861-E044-4E3A-AE42-8757F3AB78A6}"/>
              </a:ext>
            </a:extLst>
          </p:cNvPr>
          <p:cNvSpPr txBox="1"/>
          <p:nvPr/>
        </p:nvSpPr>
        <p:spPr>
          <a:xfrm>
            <a:off x="1332230" y="1701165"/>
            <a:ext cx="6479540" cy="212090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已知补码求真值的方法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  <a:buClr>
                <a:srgbClr val="00349E"/>
              </a:buClr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当机器码的最高位(符号位)为0时，表示真值是正数，其值等于其余n-1位的值;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eaLnBrk="1" latinLnBrk="0" hangingPunct="1">
              <a:lnSpc>
                <a:spcPct val="150000"/>
              </a:lnSpc>
              <a:buClr>
                <a:srgbClr val="00349E"/>
              </a:buClr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当机器数的最高位(符号位)为1时，表示真值是负数，其值等于其余n-1位按位取反末位加1的值。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909A04-DFF5-453B-AA9A-2119B938B221}"/>
              </a:ext>
            </a:extLst>
          </p:cNvPr>
          <p:cNvSpPr txBox="1"/>
          <p:nvPr/>
        </p:nvSpPr>
        <p:spPr>
          <a:xfrm>
            <a:off x="1332230" y="4064248"/>
            <a:ext cx="64795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algn="just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例如：</a:t>
            </a:r>
          </a:p>
          <a:p>
            <a:pPr mar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若［x］</a:t>
            </a:r>
            <a:r>
              <a:rPr lang="zh-CN" altLang="en-US" sz="1800" baseline="-25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1111111，则x=+1111111B=+127</a:t>
            </a:r>
          </a:p>
          <a:p>
            <a:pPr marL="0" indent="0" algn="just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若［x］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1111111，则x=-0000001B=-1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7C74-2B68-4705-AFD7-7B76DE320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AB5A2-E8D3-4696-A95E-4BB5BB9A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71565-6956-41F6-9B24-CA14BC46E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FB1746-B23D-4B5B-BA3B-01AD6A1F38F0}"/>
              </a:ext>
            </a:extLst>
          </p:cNvPr>
          <p:cNvSpPr txBox="1"/>
          <p:nvPr/>
        </p:nvSpPr>
        <p:spPr>
          <a:xfrm>
            <a:off x="893127" y="1566937"/>
            <a:ext cx="73577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sz="1800" dirty="0" err="1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二进制补码的运算规则</a:t>
            </a:r>
            <a:r>
              <a:rPr lang="zh-CN" sz="1800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C8D686-D494-4E9C-8DDC-3D0516B671D0}"/>
              </a:ext>
            </a:extLst>
          </p:cNvPr>
          <p:cNvSpPr txBox="1"/>
          <p:nvPr/>
        </p:nvSpPr>
        <p:spPr>
          <a:xfrm>
            <a:off x="1641793" y="1838172"/>
            <a:ext cx="50800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ctr" eaLnBrk="1" latinLnBrk="0" hangingPunct="1">
              <a:lnSpc>
                <a:spcPct val="200000"/>
              </a:lnSpc>
            </a:pP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X+Y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endParaRPr lang="zh-CN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 eaLnBrk="1" latinLnBrk="0" hangingPunct="1">
              <a:lnSpc>
                <a:spcPct val="200000"/>
              </a:lnSpc>
            </a:pP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X-Y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［</a:t>
            </a:r>
            <a:r>
              <a:rPr 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-Y</a:t>
            </a:r>
            <a:r>
              <a:rPr 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］</a:t>
            </a:r>
            <a:r>
              <a:rPr lang="zh-CN" sz="20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89A079-33C6-4866-BB44-055F928066C0}"/>
              </a:ext>
            </a:extLst>
          </p:cNvPr>
          <p:cNvSpPr txBox="1"/>
          <p:nvPr/>
        </p:nvSpPr>
        <p:spPr>
          <a:xfrm>
            <a:off x="379923" y="3203787"/>
            <a:ext cx="8407718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进行加法运算时，把符号位和数值位一起进行运算</a:t>
            </a:r>
            <a:r>
              <a:rPr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若符号位有进位，则丢掉</a:t>
            </a:r>
            <a:r>
              <a:rPr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)，</a:t>
            </a:r>
            <a:r>
              <a:rPr sz="1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结果为两数之和的补码形式</a:t>
            </a:r>
            <a:r>
              <a:rPr sz="1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D52092A-32A9-4E91-8048-B8C9D192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23" y="4264695"/>
            <a:ext cx="8280400" cy="181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优点：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(1) 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减法转化成了加法，这样大大简化了运算器硬件电路的设计，加减法 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	  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可用同一硬件电路进行处理。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	  (2) 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运算时，符号位与数值位同等对待，都按二进制数参加运算，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符号位 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	  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产生的进位丢掉不管</a:t>
            </a:r>
            <a:r>
              <a:rPr kumimoji="1" lang="zh-CN" altLang="en-US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，其结果是正确的，大大简化了运算规则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缺点：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负数读真值不方便，需要转换成原码才能算出真值。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E2D62B1-5EE7-47D3-A53F-AF16026DF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73A32-58EB-418C-8606-9636EE6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03DFD3-01BC-4E8E-9CF3-45E73265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626017-E77A-48B7-86C9-2EA5E62D54DE}"/>
              </a:ext>
            </a:extLst>
          </p:cNvPr>
          <p:cNvSpPr txBox="1"/>
          <p:nvPr/>
        </p:nvSpPr>
        <p:spPr>
          <a:xfrm>
            <a:off x="894398" y="1384546"/>
            <a:ext cx="7578725" cy="26902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例1.15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补码进行下列运算: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①(+33)+(+15);  ②(-33)+(+15);   ③(+33)+(-15);   ④(-33)+(-15)。</a:t>
            </a:r>
          </a:p>
          <a:p>
            <a:pPr marL="0" indent="0" eaLnBrk="1" latinLnBrk="0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解：+33=+0100001B，	［+33］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0100001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+15=+0001111B，	［+15］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0001111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-33=-0100001B， 	［-33］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1011111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-15=-0001111B， 	［-15］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1110001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0D4DB5-90C7-4866-9308-ECB440E5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4" y="4114284"/>
            <a:ext cx="6273799" cy="218574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9845-DF70-4A5E-BFC3-B56B087B1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999D-90D4-4763-8C19-24A066C3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8442-84AB-4C9B-931B-B74F028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16A993-0491-45EA-A2A7-1552BA560150}"/>
              </a:ext>
            </a:extLst>
          </p:cNvPr>
          <p:cNvSpPr txBox="1"/>
          <p:nvPr/>
        </p:nvSpPr>
        <p:spPr>
          <a:xfrm>
            <a:off x="782955" y="1771015"/>
            <a:ext cx="7740650" cy="4261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例1.16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用补码进行下列运算: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① (+33)-(+15);     ②(-33)-(+15);    ③ (+33)-(-15);     ④(-33)-(-15)。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解：	</a:t>
            </a: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+33=+0100001B，	［+33］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0100001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+15=+0001111B，	［+15］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=0 0001111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-33=-0100001B， 	［-33］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1011111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-15=-0001111B， 	［-15］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 1110001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根据补码减法公式，可以得到: </a:t>
            </a: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[(+33)-(+15)]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=[+33]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+[-15]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，[(-33)-(+15)]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=[-33]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+[-15]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[(+33)-(-15)]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=[+33]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+[+15]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，[(-33)-(-15)]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=[-33]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+[+15]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endParaRPr lang="zh-CN" altLang="en-US" sz="1800" baseline="-25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DC303-2758-4389-B211-237836DD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1" y="3747510"/>
            <a:ext cx="7176770" cy="235521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B7831-6AC5-4348-A5DC-725E5F9B9C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9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999D-90D4-4763-8C19-24A066C3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8442-84AB-4C9B-931B-B74F028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950E0C-D5B3-4B00-9452-613D788BB21D}"/>
              </a:ext>
            </a:extLst>
          </p:cNvPr>
          <p:cNvSpPr txBox="1"/>
          <p:nvPr/>
        </p:nvSpPr>
        <p:spPr>
          <a:xfrm>
            <a:off x="979805" y="1465745"/>
            <a:ext cx="7578725" cy="46138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例1.17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设x=+64，y=+10，用补码计算x-y，结果用十进制形式表示。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解	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x=+1000000B，［x］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 1000000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y=+0001010B，［-y］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=1 1110110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[x-y]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= 0 0110110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x-y= + 0110110B=+54D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EAA3C5-24FE-4600-8755-51A47DC2F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3295246"/>
            <a:ext cx="3569970" cy="166941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124E9-98FD-43A4-B1FB-DB40A4781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6EB918-4670-2A79-F5D6-AA76538E5710}"/>
              </a:ext>
            </a:extLst>
          </p:cNvPr>
          <p:cNvSpPr txBox="1"/>
          <p:nvPr/>
        </p:nvSpPr>
        <p:spPr>
          <a:xfrm>
            <a:off x="6106795" y="3596298"/>
            <a:ext cx="1895823" cy="1725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计算结果不能超出补码所能表示的范围！否则数据（正、负）溢出。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999D-90D4-4763-8C19-24A066C3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8442-84AB-4C9B-931B-B74F028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124E9-98FD-43A4-B1FB-DB40A4781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7AAAF-DC59-84F3-2C8A-FF5662785F93}"/>
              </a:ext>
            </a:extLst>
          </p:cNvPr>
          <p:cNvSpPr txBox="1"/>
          <p:nvPr/>
        </p:nvSpPr>
        <p:spPr>
          <a:xfrm>
            <a:off x="376796" y="1759288"/>
            <a:ext cx="6276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如果机器字长为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位，计算（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+65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44C826-A133-CD74-1698-CD3A15650780}"/>
              </a:ext>
            </a:extLst>
          </p:cNvPr>
          <p:cNvSpPr txBox="1"/>
          <p:nvPr/>
        </p:nvSpPr>
        <p:spPr>
          <a:xfrm>
            <a:off x="245459" y="2375131"/>
            <a:ext cx="3740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+65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=+129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3DF597-7ABB-BC67-8D2D-DF71DF6011AB}"/>
              </a:ext>
            </a:extLst>
          </p:cNvPr>
          <p:cNvSpPr txBox="1"/>
          <p:nvPr/>
        </p:nvSpPr>
        <p:spPr>
          <a:xfrm>
            <a:off x="3389017" y="3229612"/>
            <a:ext cx="2439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0 1000000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0 1000001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1 0000001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451F04-3A04-5160-C8C1-423367CEA84B}"/>
              </a:ext>
            </a:extLst>
          </p:cNvPr>
          <p:cNvCxnSpPr/>
          <p:nvPr/>
        </p:nvCxnSpPr>
        <p:spPr>
          <a:xfrm>
            <a:off x="3035347" y="4231466"/>
            <a:ext cx="2770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184E1-1585-9466-3214-FEBEB67095F8}"/>
              </a:ext>
            </a:extLst>
          </p:cNvPr>
          <p:cNvSpPr txBox="1"/>
          <p:nvPr/>
        </p:nvSpPr>
        <p:spPr>
          <a:xfrm>
            <a:off x="2938888" y="3683954"/>
            <a:ext cx="46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+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B14DDE-8D36-B9CF-A55A-660C54091817}"/>
              </a:ext>
            </a:extLst>
          </p:cNvPr>
          <p:cNvSpPr txBox="1"/>
          <p:nvPr/>
        </p:nvSpPr>
        <p:spPr>
          <a:xfrm>
            <a:off x="6579955" y="4231466"/>
            <a:ext cx="1029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-127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2CF32A-B23D-D878-E9AF-BB28E83E616E}"/>
              </a:ext>
            </a:extLst>
          </p:cNvPr>
          <p:cNvCxnSpPr>
            <a:cxnSpLocks/>
          </p:cNvCxnSpPr>
          <p:nvPr/>
        </p:nvCxnSpPr>
        <p:spPr>
          <a:xfrm>
            <a:off x="5805832" y="4505688"/>
            <a:ext cx="749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DAC7AE-80B5-9A39-4529-236266192A3A}"/>
              </a:ext>
            </a:extLst>
          </p:cNvPr>
          <p:cNvSpPr txBox="1"/>
          <p:nvPr/>
        </p:nvSpPr>
        <p:spPr>
          <a:xfrm>
            <a:off x="3767108" y="5177440"/>
            <a:ext cx="1306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正溢出！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1465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999D-90D4-4763-8C19-24A066C3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E8442-84AB-4C9B-931B-B74F028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补码运算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124E9-98FD-43A4-B1FB-DB40A4781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7AAAF-DC59-84F3-2C8A-FF5662785F93}"/>
              </a:ext>
            </a:extLst>
          </p:cNvPr>
          <p:cNvSpPr txBox="1"/>
          <p:nvPr/>
        </p:nvSpPr>
        <p:spPr>
          <a:xfrm>
            <a:off x="376796" y="1759288"/>
            <a:ext cx="6276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如果机器字长为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位，计算（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44C826-A133-CD74-1698-CD3A15650780}"/>
              </a:ext>
            </a:extLst>
          </p:cNvPr>
          <p:cNvSpPr txBox="1"/>
          <p:nvPr/>
        </p:nvSpPr>
        <p:spPr>
          <a:xfrm>
            <a:off x="245459" y="2375131"/>
            <a:ext cx="37400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-125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=-135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3DF597-7ABB-BC67-8D2D-DF71DF6011AB}"/>
              </a:ext>
            </a:extLst>
          </p:cNvPr>
          <p:cNvSpPr txBox="1"/>
          <p:nvPr/>
        </p:nvSpPr>
        <p:spPr>
          <a:xfrm>
            <a:off x="3389017" y="3229612"/>
            <a:ext cx="2439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1 0000011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1 1110110</a:t>
            </a:r>
          </a:p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0 1111001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451F04-3A04-5160-C8C1-423367CEA84B}"/>
              </a:ext>
            </a:extLst>
          </p:cNvPr>
          <p:cNvCxnSpPr/>
          <p:nvPr/>
        </p:nvCxnSpPr>
        <p:spPr>
          <a:xfrm>
            <a:off x="3035347" y="4231466"/>
            <a:ext cx="2770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184E1-1585-9466-3214-FEBEB67095F8}"/>
              </a:ext>
            </a:extLst>
          </p:cNvPr>
          <p:cNvSpPr txBox="1"/>
          <p:nvPr/>
        </p:nvSpPr>
        <p:spPr>
          <a:xfrm>
            <a:off x="2938888" y="3683954"/>
            <a:ext cx="46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+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B14DDE-8D36-B9CF-A55A-660C54091817}"/>
              </a:ext>
            </a:extLst>
          </p:cNvPr>
          <p:cNvSpPr txBox="1"/>
          <p:nvPr/>
        </p:nvSpPr>
        <p:spPr>
          <a:xfrm>
            <a:off x="6579955" y="4231466"/>
            <a:ext cx="12460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+121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2CF32A-B23D-D878-E9AF-BB28E83E616E}"/>
              </a:ext>
            </a:extLst>
          </p:cNvPr>
          <p:cNvCxnSpPr>
            <a:cxnSpLocks/>
          </p:cNvCxnSpPr>
          <p:nvPr/>
        </p:nvCxnSpPr>
        <p:spPr>
          <a:xfrm>
            <a:off x="5805832" y="4505688"/>
            <a:ext cx="7496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E8DAC7AE-80B5-9A39-4529-236266192A3A}"/>
              </a:ext>
            </a:extLst>
          </p:cNvPr>
          <p:cNvSpPr txBox="1"/>
          <p:nvPr/>
        </p:nvSpPr>
        <p:spPr>
          <a:xfrm>
            <a:off x="3767108" y="5177440"/>
            <a:ext cx="1306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负溢出！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BD3F81-E086-4B88-8D59-B08333038A3A}"/>
              </a:ext>
            </a:extLst>
          </p:cNvPr>
          <p:cNvSpPr txBox="1"/>
          <p:nvPr/>
        </p:nvSpPr>
        <p:spPr>
          <a:xfrm>
            <a:off x="2939639" y="4200688"/>
            <a:ext cx="4072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630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793F3-B1BA-6B33-BC0D-6C383071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3969-6E92-358A-246D-C4BA2DF5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3E9B9-93C0-3616-C640-37F38710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3" y="1119235"/>
            <a:ext cx="8835296" cy="49767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zh-CN" altLang="en-US" sz="3300" dirty="0"/>
              <a:t>补码运算</a:t>
            </a:r>
            <a:endParaRPr lang="en-US" altLang="zh-CN" sz="3300" dirty="0"/>
          </a:p>
          <a:p>
            <a:pPr marL="0" indent="0" algn="just">
              <a:spcBef>
                <a:spcPts val="1800"/>
              </a:spcBef>
              <a:buNone/>
            </a:pPr>
            <a:r>
              <a:rPr lang="en-US" altLang="zh-CN" dirty="0"/>
              <a:t>                                     1 0 0 0 1 0 1 0</a:t>
            </a:r>
          </a:p>
          <a:p>
            <a:pPr marL="0" indent="0" algn="just">
              <a:buNone/>
            </a:pPr>
            <a:r>
              <a:rPr lang="en-US" altLang="zh-CN" dirty="0"/>
              <a:t>                                  + 0 0 0 0 0 1 1 1</a:t>
            </a:r>
          </a:p>
          <a:p>
            <a:pPr marL="0" indent="0" algn="just">
              <a:buNone/>
            </a:pPr>
            <a:r>
              <a:rPr lang="en-US" altLang="zh-CN" dirty="0"/>
              <a:t>                                     1 0 0 1 0 0 0 1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表示两个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138+7=145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表示两个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-118+7=-111</a:t>
            </a:r>
          </a:p>
          <a:p>
            <a:pPr marL="0" indent="0" algn="just">
              <a:lnSpc>
                <a:spcPct val="140000"/>
              </a:lnSpc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无论把二进制数解释成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有符号数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无符号数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，其计算结果都是正确的。因此，机器采用补码编码后，不必针对无符号数和有符号数设计两套不同电路，无符号数和有符号数的运算是兼容的。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41750-1BC0-795E-19B4-A9F0B1E38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29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992DB2-75F2-A3FD-A5C8-3997E64921F9}"/>
              </a:ext>
            </a:extLst>
          </p:cNvPr>
          <p:cNvCxnSpPr/>
          <p:nvPr/>
        </p:nvCxnSpPr>
        <p:spPr>
          <a:xfrm>
            <a:off x="2733407" y="2420983"/>
            <a:ext cx="2403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5235E-0DD4-40FD-8B00-DE2BFC0BF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计算机系统概述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E784192A-7D3B-41E9-8350-B89E9253D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832065"/>
              </p:ext>
            </p:extLst>
          </p:nvPr>
        </p:nvGraphicFramePr>
        <p:xfrm>
          <a:off x="533400" y="1443038"/>
          <a:ext cx="7897813" cy="421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CBF644-3DA7-451D-8E7A-B2EC8CAC4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03AF-DE9F-4A1A-A7C9-4E6E1A8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8A0F-9F92-4469-9B34-4D78711F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十进制数的编码及运算</a:t>
            </a:r>
            <a:endParaRPr lang="en-US" altLang="zh-CN" dirty="0"/>
          </a:p>
          <a:p>
            <a:pPr lvl="1"/>
            <a:r>
              <a:rPr lang="en-US" altLang="zh-CN" dirty="0"/>
              <a:t>BCD</a:t>
            </a:r>
            <a:r>
              <a:rPr lang="zh-CN" altLang="en-US" dirty="0"/>
              <a:t>码</a:t>
            </a:r>
            <a:r>
              <a:rPr lang="en-US" altLang="zh-CN" dirty="0"/>
              <a:t>(Binary Coded Decimal)</a:t>
            </a:r>
            <a:r>
              <a:rPr lang="zh-CN" altLang="en-US" dirty="0"/>
              <a:t>：是二进制编码的十进制数。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75122E-BC58-471E-8C36-764237B1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67" y="2274853"/>
            <a:ext cx="5371042" cy="20179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1C6279-AA28-4FA9-952C-D79571891665}"/>
              </a:ext>
            </a:extLst>
          </p:cNvPr>
          <p:cNvSpPr txBox="1"/>
          <p:nvPr/>
        </p:nvSpPr>
        <p:spPr>
          <a:xfrm>
            <a:off x="603885" y="4553267"/>
            <a:ext cx="82207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BCD码的两种格式：</a:t>
            </a:r>
          </a:p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压缩BCD码（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组合BCD码）：1个字节中存放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位十进制数的BCD码；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非压缩BCD码（非组合BCD码）：1个字节中仅存放1位十进制数的BCD码；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02AFB-0A4D-4F7F-A7A9-EB7283845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03AF-DE9F-4A1A-A7C9-4E6E1A8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8A0F-9F92-4469-9B34-4D78711F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十进制数的编码及运算</a:t>
            </a:r>
            <a:endParaRPr lang="en-US" altLang="zh-CN" dirty="0"/>
          </a:p>
          <a:p>
            <a:pPr lvl="1"/>
            <a:r>
              <a:rPr lang="en-US" altLang="zh-CN" dirty="0"/>
              <a:t>BCD</a:t>
            </a:r>
            <a:r>
              <a:rPr lang="zh-CN" altLang="en-US" dirty="0"/>
              <a:t>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AEC76E-C903-4D48-B74A-F7B0FE77F32D}"/>
              </a:ext>
            </a:extLst>
          </p:cNvPr>
          <p:cNvSpPr txBox="1"/>
          <p:nvPr/>
        </p:nvSpPr>
        <p:spPr>
          <a:xfrm>
            <a:off x="1265555" y="1910080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例1.18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求十进制数57.3的BCD码。</a:t>
            </a: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	  5     7   .   3  </a:t>
            </a: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0101  0111 .  0011</a:t>
            </a: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所以，(57.3)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=(01010111.0011)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769425-5171-496E-9A0F-945507A01679}"/>
              </a:ext>
            </a:extLst>
          </p:cNvPr>
          <p:cNvSpPr txBox="1"/>
          <p:nvPr/>
        </p:nvSpPr>
        <p:spPr>
          <a:xfrm>
            <a:off x="1344012" y="3663315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例1.19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求BCD码10000011.0111所对应的十进制数。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1000	0011	. 0111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8	   3         .    7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所以，(10000011.0111)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=(83.7)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2D5876-19DD-4A63-97EF-0B6787274117}"/>
              </a:ext>
            </a:extLst>
          </p:cNvPr>
          <p:cNvSpPr txBox="1"/>
          <p:nvPr/>
        </p:nvSpPr>
        <p:spPr>
          <a:xfrm>
            <a:off x="1265555" y="5418874"/>
            <a:ext cx="6479540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349E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十进制数43用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压缩的BCD码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表示为01000011。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十进制数43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非压缩的BCD码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表示为××××0100××××0011。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370FA-DC1D-4E74-940F-BA60B562A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5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03AF-DE9F-4A1A-A7C9-4E6E1A8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8A0F-9F92-4469-9B34-4D78711F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十进制数的编码及运算</a:t>
            </a:r>
            <a:endParaRPr lang="en-US" altLang="zh-CN" dirty="0"/>
          </a:p>
          <a:p>
            <a:pPr lvl="1"/>
            <a:r>
              <a:rPr lang="en-US" altLang="zh-CN" dirty="0"/>
              <a:t>BCD</a:t>
            </a:r>
            <a:r>
              <a:rPr lang="zh-CN" altLang="en-US" dirty="0"/>
              <a:t>码运算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24378-FCA6-4F27-BA6E-801130954AB0}"/>
              </a:ext>
            </a:extLst>
          </p:cNvPr>
          <p:cNvSpPr txBox="1"/>
          <p:nvPr/>
        </p:nvSpPr>
        <p:spPr>
          <a:xfrm>
            <a:off x="793210" y="1923180"/>
            <a:ext cx="647954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例1.20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利用BCD码计算：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①4+5；    ②5+7；    ③8+9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解	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① (4)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0100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，(5)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② (5)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，(7)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545800-5E69-41A8-B0D1-3DA2B974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97" b="8727"/>
          <a:stretch>
            <a:fillRect/>
          </a:stretch>
        </p:blipFill>
        <p:spPr>
          <a:xfrm>
            <a:off x="1472659" y="3270332"/>
            <a:ext cx="2591435" cy="7708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27B55A-F18F-437D-845C-ED5F39F5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35" y="4619390"/>
            <a:ext cx="2957195" cy="149161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40AC75-8606-4A9F-97F3-FEFE2313F85C}"/>
              </a:ext>
            </a:extLst>
          </p:cNvPr>
          <p:cNvSpPr txBox="1"/>
          <p:nvPr/>
        </p:nvSpPr>
        <p:spPr>
          <a:xfrm>
            <a:off x="5088140" y="3094120"/>
            <a:ext cx="4089197" cy="4589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 (8)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，(9)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0E3BB31-C473-4B0B-8B64-0A59BE5E6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485" y="3752877"/>
            <a:ext cx="3119776" cy="158559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938EB7-F7A3-4DCB-9EF8-113E196E4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03AF-DE9F-4A1A-A7C9-4E6E1A8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58A0F-9F92-4469-9B34-4D78711F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十进制数的编码及运算</a:t>
            </a:r>
            <a:endParaRPr lang="en-US" altLang="zh-CN" dirty="0"/>
          </a:p>
          <a:p>
            <a:pPr lvl="1"/>
            <a:r>
              <a:rPr lang="en-US" altLang="zh-CN" dirty="0"/>
              <a:t>BCD</a:t>
            </a:r>
            <a:r>
              <a:rPr lang="zh-CN" altLang="en-US" dirty="0"/>
              <a:t>码运算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A28A15-8875-47BD-8462-4344F76E8A91}"/>
              </a:ext>
            </a:extLst>
          </p:cNvPr>
          <p:cNvSpPr txBox="1"/>
          <p:nvPr/>
        </p:nvSpPr>
        <p:spPr>
          <a:xfrm>
            <a:off x="1322705" y="1836420"/>
            <a:ext cx="6479540" cy="26133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lang="zh-CN" altLang="en-US" sz="18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利用BCD码计算：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 35+21；    ② 25+37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① (35)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0011 0101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，(21)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0010 0001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600"/>
              </a:spcBef>
              <a:buClr>
                <a:srgbClr val="00349E"/>
              </a:buClr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② (25)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0010 0101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，(37)</a:t>
            </a:r>
            <a:r>
              <a:rPr lang="en-US" altLang="zh-CN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0011 0111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BCD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92359C-56F9-4AC6-ACC2-791F6B79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821940"/>
            <a:ext cx="2981960" cy="12141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F06CAED-E3DA-41AC-8883-9A740968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665" y="4510640"/>
            <a:ext cx="3599180" cy="177863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51519-51A9-4E15-BB24-F7855440D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D0A17-2F5B-4690-B081-CA1225D8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二进制数的编码及运算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EC3AE-F79A-43EB-9C80-6D484EEF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American Standard Code For Information Interchange</a:t>
            </a:r>
            <a:r>
              <a:rPr lang="zh-CN" altLang="en-US" sz="2400" dirty="0">
                <a:sym typeface="+mn-ea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字符代码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7位二进制码，共可以表示128个字符。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32个控制字符、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个空格字符、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个删除控制码、94个可印刷字符</a:t>
            </a:r>
            <a:endParaRPr lang="zh-CN" altLang="en-US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884F8F-D66D-424D-B3A0-56BF33C10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425088"/>
              </p:ext>
            </p:extLst>
          </p:nvPr>
        </p:nvGraphicFramePr>
        <p:xfrm>
          <a:off x="1319530" y="1937385"/>
          <a:ext cx="5778500" cy="3700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indent="0" algn="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 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en-US" sz="12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0 0 0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0 0 1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0 1 0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0 1 1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1 0 0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1 0 1</a:t>
                      </a:r>
                      <a:endParaRPr lang="en-US" altLang="en-US" sz="12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1 1 0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1 1 1</a:t>
                      </a:r>
                      <a:endParaRPr lang="en-US" altLang="en-US" sz="12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NUL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@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`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SOH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!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DC2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″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0 0 1 1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ETX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DC3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#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EOT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DC4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ENQ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NAK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%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ACK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0 1 1 1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BEL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ETB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׳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w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BS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CAN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(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HT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SUB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*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j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1 0 1 1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VT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ESC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[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k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1 1 0 0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FF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FS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\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|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1 1 0 1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CR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GS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]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1 1 1 0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↑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～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1 1 1 1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SI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?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o</a:t>
                      </a:r>
                      <a:endParaRPr lang="en-US" altLang="en-US" sz="1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DEL</a:t>
                      </a:r>
                      <a:endParaRPr lang="en-US" altLang="en-US" sz="12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3975" marR="53975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FDAFF-8ED4-4079-8E92-C5FA0F45AC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37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5834D-08E9-40F0-9699-575B1C55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微型计算机的逻辑电路基础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8A7AA-3875-4F33-A68E-A0B9FF430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57" y="1577517"/>
            <a:ext cx="8508543" cy="4518483"/>
          </a:xfrm>
        </p:spPr>
        <p:txBody>
          <a:bodyPr>
            <a:normAutofit/>
          </a:bodyPr>
          <a:lstStyle/>
          <a:p>
            <a:pPr marL="360000" lvl="1" indent="-342900" algn="just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小规模集成电路（SSI）：是器件的集成，如门电路或触发器等；</a:t>
            </a:r>
          </a:p>
          <a:p>
            <a:pPr marL="360000" lvl="1" indent="-342900" algn="just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中规模集成电路（MSI）：是逻辑构建的集成，如多路选择器、加法器等；</a:t>
            </a:r>
          </a:p>
          <a:p>
            <a:pPr marL="360000" lvl="1" indent="-342900" algn="just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大规模集成电路（LSI）和超大规模集成电路（VLSI）：是一个数字子系统或整个数字系统的集成。</a:t>
            </a:r>
          </a:p>
          <a:p>
            <a:pPr marL="360000" lvl="1" indent="-342900" algn="just"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逻辑门电路：最基本的逻辑器件，可组成各种功能的逻辑电路，这些逻辑电路按其结构可分为组合逻辑电路和时序逻辑电路。</a:t>
            </a:r>
          </a:p>
          <a:p>
            <a:pPr marL="360000" lvl="1" indent="-342900" algn="just">
              <a:lnSpc>
                <a:spcPct val="130000"/>
              </a:lnSpc>
              <a:spcAft>
                <a:spcPts val="600"/>
              </a:spcAft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组合逻辑电路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：由各种门电路组合而成且无反馈的逻辑电路，简称组合逻辑，如译码器。</a:t>
            </a:r>
          </a:p>
          <a:p>
            <a:pPr marL="360000" lvl="1" indent="-342900" algn="just">
              <a:lnSpc>
                <a:spcPct val="130000"/>
              </a:lnSpc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时序电路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：逻辑电路的输出状态不仅和当时的输入状态有关，而且还与电路在此前的输出状态有关，则这种电路称为时序电路，如触发器及各类寄存器等。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BBEB3-B84D-47DD-9FFB-B5D496386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BC37E4-E539-DCDD-88EF-B9CECE9E659E}"/>
              </a:ext>
            </a:extLst>
          </p:cNvPr>
          <p:cNvSpPr txBox="1"/>
          <p:nvPr/>
        </p:nvSpPr>
        <p:spPr>
          <a:xfrm>
            <a:off x="242888" y="1099235"/>
            <a:ext cx="8393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逻辑电路：是实现输入信号与输出信号之间逻辑关系的电路。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5314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51BD7-FBAA-421D-B86C-D4CAA71A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6" y="122549"/>
            <a:ext cx="4655183" cy="867261"/>
          </a:xfrm>
        </p:spPr>
        <p:txBody>
          <a:bodyPr>
            <a:normAutofit/>
          </a:bodyPr>
          <a:lstStyle/>
          <a:p>
            <a:r>
              <a:rPr lang="en-US" altLang="zh-CN" dirty="0"/>
              <a:t>1.2.1 </a:t>
            </a:r>
            <a:r>
              <a:rPr lang="zh-CN" altLang="en-US" dirty="0"/>
              <a:t>基本逻辑门电路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7923643-3C03-48B0-B76D-E65235CA8F8D}"/>
              </a:ext>
            </a:extLst>
          </p:cNvPr>
          <p:cNvGrpSpPr/>
          <p:nvPr/>
        </p:nvGrpSpPr>
        <p:grpSpPr>
          <a:xfrm>
            <a:off x="1446530" y="1469390"/>
            <a:ext cx="5990590" cy="4425314"/>
            <a:chOff x="1446530" y="1753234"/>
            <a:chExt cx="5690870" cy="413512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8A8BF34-2653-4780-9091-1AF6F9FF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6530" y="1753234"/>
              <a:ext cx="5690870" cy="413512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F576ADC-C841-483E-933A-462F80DDEBB1}"/>
                </a:ext>
              </a:extLst>
            </p:cNvPr>
            <p:cNvCxnSpPr>
              <a:cxnSpLocks/>
            </p:cNvCxnSpPr>
            <p:nvPr/>
          </p:nvCxnSpPr>
          <p:spPr>
            <a:xfrm>
              <a:off x="5514975" y="4529138"/>
              <a:ext cx="266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A7F558-D84B-4CF3-863E-801763DD1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345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ACECF1-1916-4E7D-B916-17884883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1" y="1416920"/>
            <a:ext cx="6566317" cy="44350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F09322-3A88-419E-97D6-085B79EE4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3171F5A-8D48-3536-2111-268A81F5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6" y="122549"/>
            <a:ext cx="4655183" cy="867261"/>
          </a:xfrm>
        </p:spPr>
        <p:txBody>
          <a:bodyPr>
            <a:normAutofit/>
          </a:bodyPr>
          <a:lstStyle/>
          <a:p>
            <a:r>
              <a:rPr lang="en-US" altLang="zh-CN" dirty="0"/>
              <a:t>1.2.1 </a:t>
            </a:r>
            <a:r>
              <a:rPr lang="zh-CN" altLang="en-US" dirty="0"/>
              <a:t>基本逻辑门电路</a:t>
            </a:r>
          </a:p>
        </p:txBody>
      </p:sp>
    </p:spTree>
    <p:extLst>
      <p:ext uri="{BB962C8B-B14F-4D97-AF65-F5344CB8AC3E}">
        <p14:creationId xmlns:p14="http://schemas.microsoft.com/office/powerpoint/2010/main" val="1947092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0F213-2C9C-45AE-A848-21C8D3E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DA77A-8332-45A2-8282-E2B3A7CD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54142"/>
            <a:ext cx="8950751" cy="5173403"/>
          </a:xfrm>
        </p:spPr>
        <p:txBody>
          <a:bodyPr/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什么是译码器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/>
              <a:t>将数字代码翻译成它代表的文字，数字或人名、地域等的过程，被称为译码；完成译码功能的电路或装置被称为译码器。</a:t>
            </a:r>
            <a:endParaRPr lang="en-US" altLang="zh-CN" sz="2000" dirty="0"/>
          </a:p>
          <a:p>
            <a:pPr>
              <a:spcBef>
                <a:spcPts val="18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微型计算机中常见二进制译码器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5" name="图片 135">
            <a:extLst>
              <a:ext uri="{FF2B5EF4-FFF2-40B4-BE49-F238E27FC236}">
                <a16:creationId xmlns:a16="http://schemas.microsoft.com/office/drawing/2014/main" id="{BDCC347F-036D-4FD4-A753-734BCA88B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87" y="3956517"/>
            <a:ext cx="6548425" cy="2146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103FF-E704-480F-B2F2-FD9BB8506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08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860C-4912-4611-9D23-DFD37405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译码器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C682CA-6FE8-43F5-AEB8-97D6258E5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977622"/>
              </p:ext>
            </p:extLst>
          </p:nvPr>
        </p:nvGraphicFramePr>
        <p:xfrm>
          <a:off x="1188402" y="3252758"/>
          <a:ext cx="6123940" cy="283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6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662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G</a:t>
                      </a:r>
                      <a:r>
                        <a:rPr lang="en-US" sz="1600" b="1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en-US" sz="1600" b="1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译码输出</a:t>
                      </a:r>
                      <a:endParaRPr lang="en-US" altLang="en-US" sz="1600" b="1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=0，余为1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845">
                <a:tc grid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 他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 baseline="-25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～    </a:t>
                      </a:r>
                      <a:r>
                        <a:rPr lang="en-US" sz="1600" b="0" baseline="-25000" dirty="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en-US" sz="1600" b="0" baseline="-25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6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全为1</a:t>
                      </a:r>
                      <a:endParaRPr lang="en-US" altLang="en-US" sz="16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12E9AD0-ED44-425D-BC83-CE714E4D1260}"/>
              </a:ext>
            </a:extLst>
          </p:cNvPr>
          <p:cNvSpPr txBox="1"/>
          <p:nvPr/>
        </p:nvSpPr>
        <p:spPr>
          <a:xfrm>
            <a:off x="2862262" y="2806988"/>
            <a:ext cx="277622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74LS138译码器功能表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87F2A28-85E0-4EEE-9F46-1B3FE226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83020"/>
            <a:ext cx="8950751" cy="5173402"/>
          </a:xfrm>
        </p:spPr>
        <p:txBody>
          <a:bodyPr/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74LS138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G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为使能输入，不满足工作条件时，全为高电平，不工作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三个输入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种不同的状态组合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010……111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，分别译成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Y2……Y7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个输出。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AC0430-E884-4643-8374-C3C7AED31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38DE5-6D72-4F56-88D5-6D477610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计算机中的数据表示与编码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7FD7E4-A942-4E68-9ED3-8ED3A3CB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061285"/>
            <a:ext cx="8229600" cy="1385570"/>
          </a:xfrm>
        </p:spPr>
        <p:txBody>
          <a:bodyPr>
            <a:normAutofit/>
          </a:bodyPr>
          <a:lstStyle/>
          <a:p>
            <a:pPr marL="342900" indent="-342900" algn="just" latinLnBrk="0">
              <a:lnSpc>
                <a:spcPct val="14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计算机最重要的功能是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，如数值、文字、符号、语音、图形和图像等。在计算机内部，各种信息都必须采用数字化的形式被存储、加工与传送。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6FC85689-3120-41EA-9989-603318650EDA}"/>
              </a:ext>
            </a:extLst>
          </p:cNvPr>
          <p:cNvSpPr>
            <a:spLocks noGrp="1"/>
          </p:cNvSpPr>
          <p:nvPr/>
        </p:nvSpPr>
        <p:spPr>
          <a:xfrm>
            <a:off x="409575" y="2393498"/>
            <a:ext cx="8229600" cy="96710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sz="2000" b="1" dirty="0" err="1">
                <a:solidFill>
                  <a:srgbClr val="C00000"/>
                </a:solidFill>
              </a:rPr>
              <a:t>数值数据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用于表示数量的大小，具有确定的数值</a:t>
            </a:r>
            <a:r>
              <a:rPr lang="en-US" altLang="zh-CN" sz="2000" dirty="0"/>
              <a:t>；</a:t>
            </a:r>
          </a:p>
          <a:p>
            <a:pPr marL="342900" indent="-342900" algn="just" latinLnBrk="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sz="2000" b="1" dirty="0" err="1">
                <a:solidFill>
                  <a:srgbClr val="C00000"/>
                </a:solidFill>
              </a:rPr>
              <a:t>非数值数据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没有确定的数值，它主要表示字符、汉字、逻辑数组等</a:t>
            </a:r>
            <a:r>
              <a:rPr lang="en-US" altLang="zh-CN" sz="2000" dirty="0"/>
              <a:t>。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CE4A4999-A172-4E85-A200-CBCF8B8701EB}"/>
              </a:ext>
            </a:extLst>
          </p:cNvPr>
          <p:cNvSpPr>
            <a:spLocks noGrp="1"/>
          </p:cNvSpPr>
          <p:nvPr/>
        </p:nvSpPr>
        <p:spPr>
          <a:xfrm>
            <a:off x="409575" y="3502161"/>
            <a:ext cx="8229600" cy="283400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dirty="0"/>
              <a:t>编码：用少量、简单的基本符号，选用一定的组合规则，来表示大量复杂多样的信息。</a:t>
            </a:r>
          </a:p>
          <a:p>
            <a:pPr marL="342900" indent="-342900" algn="just" latinLnBrk="0">
              <a:lnSpc>
                <a:spcPct val="15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sz="2000" dirty="0"/>
              <a:t>计算机采用二进制的原因</a:t>
            </a:r>
            <a:endParaRPr lang="en-US" altLang="zh-CN" sz="2000" dirty="0"/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二进制码在物理上最容易实现，如电位高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低、脉冲有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无、正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负等。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二进制码用来表示二进制数，其编码、加减运算规则简单。</a:t>
            </a:r>
          </a:p>
          <a:p>
            <a:pPr lvl="1" algn="just">
              <a:lnSpc>
                <a:spcPct val="12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二进制码的两个符号“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和“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0”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正好与逻辑数据“真”与“假”相对应，为计算机实现逻辑运算带来了方便。</a:t>
            </a:r>
            <a:endParaRPr lang="en-US" altLang="zh-CN" sz="1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CC2548-6119-4D4B-8217-C87AC65DE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2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5EB3E-22E9-427F-9F51-E8241D43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触发器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34AF1-DD61-43D5-ACAE-8E39B686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34893"/>
            <a:ext cx="8950751" cy="4259001"/>
          </a:xfrm>
        </p:spPr>
        <p:txBody>
          <a:bodyPr/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什么是触发器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000" dirty="0"/>
              <a:t>触发器（</a:t>
            </a:r>
            <a:r>
              <a:rPr lang="en-US" altLang="zh-CN" sz="2000" dirty="0"/>
              <a:t>Trigger</a:t>
            </a:r>
            <a:r>
              <a:rPr lang="zh-CN" altLang="en-US" sz="2000" dirty="0"/>
              <a:t>）是计算机的记忆装置的基本单元，也是构成时序电路的基础。</a:t>
            </a:r>
            <a:r>
              <a:rPr lang="zh-CN" altLang="en-US" sz="2000" b="1" dirty="0">
                <a:solidFill>
                  <a:srgbClr val="C00000"/>
                </a:solidFill>
              </a:rPr>
              <a:t>在计算机中用触发器来存储数据，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个触发器存储</a:t>
            </a:r>
            <a:r>
              <a:rPr lang="en-US" altLang="zh-CN" sz="2000" b="1" dirty="0">
                <a:solidFill>
                  <a:srgbClr val="C00000"/>
                </a:solidFill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</a:rPr>
              <a:t>位二进制数。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sz="2000" dirty="0"/>
              <a:t>两个输出端；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两个稳定的逻辑状态；</a:t>
            </a:r>
            <a:endParaRPr lang="en-US" altLang="zh-CN" sz="2000" dirty="0"/>
          </a:p>
          <a:p>
            <a:pPr lvl="1" algn="just"/>
            <a:r>
              <a:rPr lang="zh-CN" altLang="en-US" sz="2000" dirty="0"/>
              <a:t>现态和次态。</a:t>
            </a:r>
            <a:endParaRPr lang="en-US" altLang="zh-CN" sz="2000" dirty="0"/>
          </a:p>
          <a:p>
            <a:pPr lvl="1" algn="just"/>
            <a:endParaRPr lang="en-US" altLang="zh-CN" sz="2000" dirty="0"/>
          </a:p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触发器的种类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sz="2000" dirty="0"/>
              <a:t>按时钟控制方式分：电位触发、边沿触发、主从触发等；</a:t>
            </a:r>
          </a:p>
          <a:p>
            <a:pPr lvl="1" algn="just"/>
            <a:r>
              <a:rPr lang="zh-CN" altLang="en-US" sz="2000" dirty="0"/>
              <a:t> 按逻辑功能分：</a:t>
            </a:r>
            <a:r>
              <a:rPr lang="en-US" altLang="zh-CN" sz="2000" dirty="0"/>
              <a:t>R-S</a:t>
            </a:r>
            <a:r>
              <a:rPr lang="zh-CN" altLang="en-US" sz="2000" dirty="0"/>
              <a:t>型</a:t>
            </a:r>
            <a:r>
              <a:rPr lang="en-US" altLang="zh-CN" sz="2000" dirty="0"/>
              <a:t>(</a:t>
            </a:r>
            <a:r>
              <a:rPr lang="zh-CN" altLang="en-US" sz="2000" dirty="0"/>
              <a:t>复位</a:t>
            </a:r>
            <a:r>
              <a:rPr lang="en-US" altLang="zh-CN" sz="2000" dirty="0"/>
              <a:t>/</a:t>
            </a:r>
            <a:r>
              <a:rPr lang="zh-CN" altLang="en-US" sz="2000" dirty="0"/>
              <a:t>置位触发器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D</a:t>
            </a:r>
            <a:r>
              <a:rPr lang="zh-CN" altLang="en-US" sz="2000" dirty="0"/>
              <a:t>型</a:t>
            </a:r>
            <a:r>
              <a:rPr lang="en-US" altLang="zh-CN" sz="2000" dirty="0"/>
              <a:t>(</a:t>
            </a:r>
            <a:r>
              <a:rPr lang="zh-CN" altLang="en-US" sz="2000" dirty="0"/>
              <a:t>记忆功能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J-K</a:t>
            </a:r>
            <a:r>
              <a:rPr lang="zh-CN" altLang="en-US" sz="2000" dirty="0"/>
              <a:t>型</a:t>
            </a:r>
            <a:r>
              <a:rPr lang="en-US" altLang="zh-CN" sz="2000" dirty="0"/>
              <a:t>(</a:t>
            </a:r>
            <a:r>
              <a:rPr lang="zh-CN" altLang="en-US" sz="2000" dirty="0"/>
              <a:t>具有置</a:t>
            </a:r>
            <a:r>
              <a:rPr lang="en-US" altLang="zh-CN" sz="2000" dirty="0"/>
              <a:t>0</a:t>
            </a:r>
            <a:r>
              <a:rPr lang="zh-CN" altLang="en-US" sz="2000" dirty="0"/>
              <a:t>、置</a:t>
            </a:r>
            <a:r>
              <a:rPr lang="en-US" altLang="zh-CN" sz="2000" dirty="0"/>
              <a:t>1</a:t>
            </a:r>
            <a:r>
              <a:rPr lang="zh-CN" altLang="en-US" sz="2000" dirty="0"/>
              <a:t>、保持和翻转功能</a:t>
            </a:r>
            <a:r>
              <a:rPr lang="en-US" altLang="zh-CN" sz="2000" dirty="0"/>
              <a:t>)</a:t>
            </a:r>
            <a:r>
              <a:rPr lang="zh-CN" altLang="en-US" sz="2000" dirty="0"/>
              <a:t>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CA39D-2114-4CBC-BD61-4A2FA0175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6907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77CD1-BDF6-438A-BA4E-1E0609FE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1.2.4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寄存器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74FB9-1824-4697-9689-9C06035F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54458"/>
            <a:ext cx="8950751" cy="535707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什么是寄存器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）用于暂存数据、指令等。它是由触发器和一些控制门组成的。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个触发器就是一个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位寄存器，由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个触发器可以组成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个</a:t>
            </a:r>
            <a:r>
              <a:rPr lang="en-US" altLang="zh-CN" b="1" dirty="0">
                <a:solidFill>
                  <a:srgbClr val="C00000"/>
                </a:solidFill>
              </a:rPr>
              <a:t>n</a:t>
            </a:r>
            <a:r>
              <a:rPr lang="zh-CN" altLang="en-US" b="1" dirty="0">
                <a:solidFill>
                  <a:srgbClr val="C00000"/>
                </a:solidFill>
              </a:rPr>
              <a:t>位寄存器。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寄存器种类</a:t>
            </a:r>
            <a:endParaRPr lang="en-US" altLang="zh-CN" dirty="0"/>
          </a:p>
          <a:p>
            <a:pPr lvl="1"/>
            <a:r>
              <a:rPr lang="en-US" altLang="zh-CN" dirty="0" err="1"/>
              <a:t>缓冲寄存器（Buffer</a:t>
            </a:r>
            <a:r>
              <a:rPr lang="en-US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 err="1">
                <a:sym typeface="+mn-ea"/>
              </a:rPr>
              <a:t>分为数据缓冲寄存器和地址缓冲寄存器</a:t>
            </a:r>
            <a:r>
              <a:rPr lang="en-US" altLang="zh-CN" dirty="0">
                <a:sym typeface="+mn-ea"/>
              </a:rPr>
              <a:t>。</a:t>
            </a:r>
            <a:endParaRPr lang="en-US" altLang="zh-CN" dirty="0"/>
          </a:p>
          <a:p>
            <a:pPr lvl="1"/>
            <a:r>
              <a:rPr lang="en-US" altLang="zh-CN" dirty="0" err="1"/>
              <a:t>移位寄存器（Shifting</a:t>
            </a:r>
            <a:r>
              <a:rPr lang="en-US" altLang="zh-CN" dirty="0"/>
              <a:t> Register）</a:t>
            </a:r>
            <a:r>
              <a:rPr lang="zh-CN" altLang="en-US" dirty="0"/>
              <a:t>：具有数据存储和移位两个功能。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计数器（Counter</a:t>
            </a:r>
            <a:r>
              <a:rPr lang="en-US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>
                <a:sym typeface="+mn-ea"/>
              </a:rPr>
              <a:t>是由若干个触发器组成的寄存器，当一个计数脉冲到达时，它会按二进制数的规律累计脉冲数，使存储在其中的数字加1。</a:t>
            </a:r>
          </a:p>
          <a:p>
            <a:pPr lvl="1"/>
            <a:r>
              <a:rPr lang="en-US" altLang="zh-CN" dirty="0" err="1"/>
              <a:t>累加器</a:t>
            </a:r>
            <a:r>
              <a:rPr lang="en-US" altLang="zh-CN" dirty="0"/>
              <a:t>(Accumulator)</a:t>
            </a:r>
            <a:r>
              <a:rPr lang="zh-CN" altLang="en-US" dirty="0"/>
              <a:t>：是一个由多个触发器组成的多位寄存器，用于暂存每次在ALU中计算的中间结果。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图片 155">
            <a:extLst>
              <a:ext uri="{FF2B5EF4-FFF2-40B4-BE49-F238E27FC236}">
                <a16:creationId xmlns:a16="http://schemas.microsoft.com/office/drawing/2014/main" id="{41E5B938-3847-4E5E-8278-64AC91E2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429"/>
          <a:stretch>
            <a:fillRect/>
          </a:stretch>
        </p:blipFill>
        <p:spPr>
          <a:xfrm>
            <a:off x="1949450" y="3529013"/>
            <a:ext cx="4838700" cy="1483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E35E3D-9D95-4CD4-946B-625C7C688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98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2E2E-800D-45F0-9E01-16846F0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1.2.5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三态电路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401DF-325C-4FB2-A799-3DDAF669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当选通端</a:t>
            </a:r>
            <a:r>
              <a:rPr lang="en-US" altLang="zh-CN" sz="2000" dirty="0"/>
              <a:t>E</a:t>
            </a:r>
            <a:r>
              <a:rPr lang="zh-CN" altLang="en-US" sz="2000" dirty="0"/>
              <a:t>为高电平时，</a:t>
            </a:r>
            <a:r>
              <a:rPr lang="en-US" altLang="zh-CN" sz="2000" dirty="0"/>
              <a:t>A</a:t>
            </a:r>
            <a:r>
              <a:rPr lang="zh-CN" altLang="en-US" sz="2000" dirty="0"/>
              <a:t>的两种可能的电平（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）都可以顺利的通到</a:t>
            </a:r>
            <a:r>
              <a:rPr lang="en-US" altLang="zh-CN" sz="2000" dirty="0"/>
              <a:t>B</a:t>
            </a:r>
            <a:r>
              <a:rPr lang="zh-CN" altLang="en-US" sz="2000" dirty="0"/>
              <a:t>端去，即</a:t>
            </a:r>
            <a:r>
              <a:rPr lang="en-US" altLang="zh-CN" sz="2000" dirty="0"/>
              <a:t>E=1</a:t>
            </a:r>
            <a:r>
              <a:rPr lang="zh-CN" altLang="en-US" sz="2000" dirty="0"/>
              <a:t>时，</a:t>
            </a:r>
            <a:r>
              <a:rPr lang="en-US" altLang="zh-CN" sz="2000" dirty="0"/>
              <a:t>B=A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当选通端</a:t>
            </a:r>
            <a:r>
              <a:rPr lang="en-US" altLang="zh-CN" sz="2000" dirty="0"/>
              <a:t>E</a:t>
            </a:r>
            <a:r>
              <a:rPr lang="zh-CN" altLang="en-US" sz="2000" dirty="0"/>
              <a:t>为低电平时，</a:t>
            </a:r>
            <a:r>
              <a:rPr lang="en-US" altLang="zh-CN" sz="2000" dirty="0"/>
              <a:t>A</a:t>
            </a:r>
            <a:r>
              <a:rPr lang="zh-CN" altLang="en-US" sz="2000" dirty="0"/>
              <a:t>端与</a:t>
            </a:r>
            <a:r>
              <a:rPr lang="en-US" altLang="zh-CN" sz="2000" dirty="0"/>
              <a:t>B</a:t>
            </a:r>
            <a:r>
              <a:rPr lang="zh-CN" altLang="en-US" sz="2000" dirty="0"/>
              <a:t>端是不相通的，即它们之间存在着高阻状态。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36097F-ADA2-417A-85D1-94E7C9A6ABBA}"/>
              </a:ext>
            </a:extLst>
          </p:cNvPr>
          <p:cNvSpPr txBox="1"/>
          <p:nvPr/>
        </p:nvSpPr>
        <p:spPr>
          <a:xfrm>
            <a:off x="1342707" y="3488222"/>
            <a:ext cx="23139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sz="1800" dirty="0" err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三态输出电路</a:t>
            </a:r>
            <a:endParaRPr sz="18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157">
            <a:extLst>
              <a:ext uri="{FF2B5EF4-FFF2-40B4-BE49-F238E27FC236}">
                <a16:creationId xmlns:a16="http://schemas.microsoft.com/office/drawing/2014/main" id="{8A05741D-7E45-437D-9F5E-91E4D1BA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" y="1697824"/>
            <a:ext cx="2809240" cy="16719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DDA03CD-13FE-4954-A31E-457D8383B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057844"/>
              </p:ext>
            </p:extLst>
          </p:nvPr>
        </p:nvGraphicFramePr>
        <p:xfrm>
          <a:off x="4719002" y="2053424"/>
          <a:ext cx="2922905" cy="1659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E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A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B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高阻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高阻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1</a:t>
                      </a:r>
                      <a:endParaRPr lang="en-US" altLang="en-US" sz="16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ADBD96-DB9C-47A1-BE24-83ABF84CC252}"/>
              </a:ext>
            </a:extLst>
          </p:cNvPr>
          <p:cNvSpPr txBox="1"/>
          <p:nvPr/>
        </p:nvSpPr>
        <p:spPr>
          <a:xfrm>
            <a:off x="4945697" y="1572094"/>
            <a:ext cx="246951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sz="1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三态输出电路功能表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79A8845-6B4E-4050-8463-BF28AB420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48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4DF1-8BB2-4045-BA5D-0CCF5D73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计算机系统概述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C7A10-3417-4226-8A0E-C5CB41AB6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  <a:spcBef>
                <a:spcPct val="0"/>
              </a:spcBef>
              <a:buClr>
                <a:prstClr val="black"/>
              </a:buClr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一、计算机系统的概念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buClr>
                <a:prstClr val="black"/>
              </a:buClr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计算机系统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是一个由硬件、软件组成的复杂的电子装置，它能够存储程序和原始数据、中间结果和最终运算结果，并自动完成运算，是一种能对各种数字化信息进行处理的“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信息处理机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”。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buClr>
                <a:prstClr val="black"/>
              </a:buClr>
              <a:buNone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lvl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</a:rPr>
              <a:t>二、计算机系统的运算能力</a:t>
            </a:r>
          </a:p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利用计算机不仅能够完成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数学运算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，而且还可以进行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逻辑运算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，同时还具有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推理判断的能力</a:t>
            </a: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。因此，人们又称它为“电脑”。现在，科学家们正在研究具有“思维能力”的智能计算机。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AF531-586D-4A69-904A-853838656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57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FF47A-C759-48B4-ADE9-5B4CC187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计算机的分类及发展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DEEF5-4EDF-4AB1-AAD2-E906CA47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电子计算机的分类</a:t>
            </a:r>
            <a:endParaRPr lang="en-US" altLang="zh-CN" dirty="0"/>
          </a:p>
          <a:p>
            <a:pPr lvl="1"/>
            <a:r>
              <a:rPr lang="zh-CN" altLang="en-US" dirty="0"/>
              <a:t>计算机按用途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+mn-ea"/>
              </a:rPr>
              <a:t>专用计算机和通用计算机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2"/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dirty="0"/>
              <a:t>按计算机的使用方式分类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嵌入式计算机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桌面计算机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服务器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按计算机的结构分类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冯</a:t>
            </a:r>
            <a:r>
              <a:rPr lang="en-US" altLang="zh-CN" dirty="0">
                <a:solidFill>
                  <a:srgbClr val="FF0000"/>
                </a:solidFill>
              </a:rPr>
              <a:t>•</a:t>
            </a:r>
            <a:r>
              <a:rPr lang="zh-CN" altLang="en-US" dirty="0">
                <a:solidFill>
                  <a:srgbClr val="FF0000"/>
                </a:solidFill>
              </a:rPr>
              <a:t>诺依曼结构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非冯</a:t>
            </a:r>
            <a:r>
              <a:rPr lang="en-US" altLang="zh-CN" dirty="0">
                <a:solidFill>
                  <a:srgbClr val="FF0000"/>
                </a:solidFill>
              </a:rPr>
              <a:t>•</a:t>
            </a:r>
            <a:r>
              <a:rPr lang="zh-CN" altLang="en-US" dirty="0">
                <a:solidFill>
                  <a:srgbClr val="FF0000"/>
                </a:solidFill>
              </a:rPr>
              <a:t>诺依曼结构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按规模分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超级计算机、大型机、服务器、微型机、单片机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87" descr="tu1.14">
            <a:extLst>
              <a:ext uri="{FF2B5EF4-FFF2-40B4-BE49-F238E27FC236}">
                <a16:creationId xmlns:a16="http://schemas.microsoft.com/office/drawing/2014/main" id="{CD1CE896-7816-43A5-9803-0BAE3750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2342833"/>
            <a:ext cx="4600575" cy="2602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76C68A-1F65-43C4-BCAF-4F09237CE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46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88B0-3559-459B-9100-8781695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计算机的分类及发展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4C8DE-AE34-4AC6-BD6C-0551D726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8"/>
            <a:ext cx="8950751" cy="660858"/>
          </a:xfrm>
        </p:spPr>
        <p:txBody>
          <a:bodyPr/>
          <a:lstStyle/>
          <a:p>
            <a:r>
              <a:rPr lang="zh-CN" altLang="en-US" dirty="0"/>
              <a:t>计算机的发展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AE381E-1340-4663-9725-59CE7CD6D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942003"/>
              </p:ext>
            </p:extLst>
          </p:nvPr>
        </p:nvGraphicFramePr>
        <p:xfrm>
          <a:off x="326424" y="1744027"/>
          <a:ext cx="8514715" cy="3279648"/>
        </p:xfrm>
        <a:graphic>
          <a:graphicData uri="http://schemas.openxmlformats.org/drawingml/2006/table">
            <a:tbl>
              <a:tblPr/>
              <a:tblGrid>
                <a:gridCol w="896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13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时期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主要器件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  要  特  征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6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10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1946-1957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电子管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机器语言，汇编语言。速度低，体积大，价格昂贵，可靠性差，用于科学计算。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速度达几千次到几万次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1958-1964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晶体管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算法语言，操作系统。体积缩小，可靠性提高。从科学计算到数据处理、工业控制。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每秒几万次到几十万次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1964-1971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中小规模集成电路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体积小，可靠性大大提高，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速度达几百万次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，软件技术和外设发展迅速应用领域不断扩大，出现小型计算机。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5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1971-1992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超大规模集成电路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速度提高至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几千次到亿次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出现微型计算机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38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60000"/>
                        </a:spcBef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代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1991-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巨大规模集成电路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50000"/>
                        <a:buFont typeface="Wingdings 2" panose="05020102010507070707" pitchFamily="2" charset="2"/>
                        <a:buChar char="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0000"/>
                        <a:buFont typeface="Wingdings 2" panose="05020102010507070707" pitchFamily="2" charset="2"/>
                        <a:buChar char="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</a:lstStyle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速度提高至</a:t>
                      </a:r>
                      <a:r>
                        <a:rPr lang="zh-CN" altLang="en-US" sz="1600" dirty="0">
                          <a:solidFill>
                            <a:srgbClr val="B1030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几亿次乃至上百亿次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出现单片机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E9E0394-3815-44BB-B348-4F5CCE3D0CA1}"/>
              </a:ext>
            </a:extLst>
          </p:cNvPr>
          <p:cNvSpPr txBox="1"/>
          <p:nvPr/>
        </p:nvSpPr>
        <p:spPr>
          <a:xfrm>
            <a:off x="314077" y="5348287"/>
            <a:ext cx="874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B10303"/>
                </a:solidFill>
              </a:rPr>
              <a:t>摩尔定律</a:t>
            </a:r>
            <a:r>
              <a:rPr lang="zh-CN" altLang="en-US" sz="2400" dirty="0"/>
              <a:t>：由于硅技术的不断改进，每</a:t>
            </a:r>
            <a:r>
              <a:rPr lang="en-US" altLang="zh-CN" sz="2400" dirty="0"/>
              <a:t>18</a:t>
            </a:r>
            <a:r>
              <a:rPr lang="zh-CN" altLang="en-US" sz="2400" dirty="0"/>
              <a:t>个月，集成度将翻一番，速度将提高一倍，而其价格将降低一半。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E78A4-FDAB-4E72-8C7F-1B7E3584F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85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7EFE-4214-4F09-80BA-13940F3A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微型计算机系统的组成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7B209-D113-49B9-B43D-6F73DAF11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系统组成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C0FBCAB6-BA5E-437F-9E2D-C4DF399D6030}"/>
              </a:ext>
            </a:extLst>
          </p:cNvPr>
          <p:cNvGrpSpPr>
            <a:grpSpLocks/>
          </p:cNvGrpSpPr>
          <p:nvPr/>
        </p:nvGrpSpPr>
        <p:grpSpPr bwMode="auto">
          <a:xfrm>
            <a:off x="1474546" y="1691829"/>
            <a:ext cx="6080125" cy="3816350"/>
            <a:chOff x="1020" y="1389"/>
            <a:chExt cx="3830" cy="2404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2612293-7549-4D92-957A-7450A8EA7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296"/>
              <a:ext cx="309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计</a:t>
              </a:r>
            </a:p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算</a:t>
              </a:r>
            </a:p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机</a:t>
              </a:r>
            </a:p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系</a:t>
              </a:r>
            </a:p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统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327B9B1E-EF34-43D6-8478-B95696407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06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硬件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1A6175-6C4C-42D5-B0B0-15CD3D6A3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385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软件</a:t>
              </a: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662A454-53C7-4B8F-8C6D-6C6D8FB0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2251"/>
              <a:ext cx="179" cy="1315"/>
            </a:xfrm>
            <a:prstGeom prst="leftBrace">
              <a:avLst>
                <a:gd name="adj1" fmla="val 61220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72BE838-01E2-4C76-808E-DFEB39F14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842"/>
              <a:ext cx="5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主机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CC975D56-E15A-43AE-957E-2FA6B945E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750"/>
              <a:ext cx="16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外部输入输出设备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21078D14-164A-40D5-9E25-877067B65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1979"/>
              <a:ext cx="119" cy="9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23822EB5-F294-4919-9FC6-4AEA72216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525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dirty="0">
                  <a:latin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EB3CF46D-D6B9-478F-94BE-B0E7F98FA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16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14" name="AutoShape 17">
              <a:extLst>
                <a:ext uri="{FF2B5EF4-FFF2-40B4-BE49-F238E27FC236}">
                  <a16:creationId xmlns:a16="http://schemas.microsoft.com/office/drawing/2014/main" id="{11DE8820-94A6-4904-8D66-E71BDE3A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1661"/>
              <a:ext cx="119" cy="651"/>
            </a:xfrm>
            <a:prstGeom prst="leftBrace">
              <a:avLst>
                <a:gd name="adj1" fmla="val 45588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1B7DB75A-29EA-4193-8829-E04F2E729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89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运算器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CA58A885-47C5-48DC-9537-74BE7A8CC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706"/>
              <a:ext cx="7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DAAA083C-58D0-46BD-A76C-B56742C08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525"/>
              <a:ext cx="148" cy="409"/>
            </a:xfrm>
            <a:prstGeom prst="leftBrace">
              <a:avLst>
                <a:gd name="adj1" fmla="val 23029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23">
              <a:extLst>
                <a:ext uri="{FF2B5EF4-FFF2-40B4-BE49-F238E27FC236}">
                  <a16:creationId xmlns:a16="http://schemas.microsoft.com/office/drawing/2014/main" id="{027DDE72-4BA5-4E9D-9FA4-3FE50CFD9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024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ROM</a:t>
              </a: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182099D6-7EC9-4D9C-BF05-23310F370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5" y="2377"/>
              <a:ext cx="5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Times New Roman" panose="02020603050405020304" pitchFamily="18" charset="0"/>
                </a:rPr>
                <a:t>RAM</a:t>
              </a:r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EE3F38D2-389B-4245-90E9-D4CB09451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2160"/>
              <a:ext cx="149" cy="393"/>
            </a:xfrm>
            <a:prstGeom prst="leftBrace">
              <a:avLst>
                <a:gd name="adj1" fmla="val 21980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28">
              <a:extLst>
                <a:ext uri="{FF2B5EF4-FFF2-40B4-BE49-F238E27FC236}">
                  <a16:creationId xmlns:a16="http://schemas.microsoft.com/office/drawing/2014/main" id="{5C1393AC-7DB6-4B09-82D3-CECCD7D65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8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系统软件</a:t>
              </a:r>
            </a:p>
          </p:txBody>
        </p:sp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61C00FB8-354D-4CA0-B3EE-5AEA64E16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505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anose="02020603050405020304" pitchFamily="18" charset="0"/>
                </a:rPr>
                <a:t>应用软件</a:t>
              </a:r>
            </a:p>
          </p:txBody>
        </p:sp>
        <p:sp>
          <p:nvSpPr>
            <p:cNvPr id="23" name="AutoShape 30">
              <a:extLst>
                <a:ext uri="{FF2B5EF4-FFF2-40B4-BE49-F238E27FC236}">
                  <a16:creationId xmlns:a16="http://schemas.microsoft.com/office/drawing/2014/main" id="{DDE1ECC9-83F9-439A-8615-10A6C93FA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3357"/>
              <a:ext cx="115" cy="363"/>
            </a:xfrm>
            <a:prstGeom prst="leftBrace">
              <a:avLst>
                <a:gd name="adj1" fmla="val 26304"/>
                <a:gd name="adj2" fmla="val 50000"/>
              </a:avLst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F495510D-762E-4216-96B8-C371FF4EB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EE41B-3C47-4A5F-806D-89930AC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1.3.2 </a:t>
            </a:r>
            <a:r>
              <a:rPr lang="zh-CN" altLang="en-US" dirty="0"/>
              <a:t>微型计算机系统的组成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59748-D614-4339-9E09-CCD9E744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dirty="0"/>
              <a:t>冯·诺依曼计算机</a:t>
            </a:r>
            <a:endParaRPr lang="en-US" altLang="zh-CN" dirty="0"/>
          </a:p>
          <a:p>
            <a:pPr marL="914400" lvl="1" indent="-457200">
              <a:spcBef>
                <a:spcPts val="20"/>
              </a:spcBef>
              <a:buFont typeface="+mj-ea"/>
              <a:buAutoNum type="circleNumDbPlain"/>
            </a:pPr>
            <a:r>
              <a:rPr lang="zh-CN" altLang="en-US" sz="2000" dirty="0"/>
              <a:t>计算机（指硬件）由</a:t>
            </a:r>
            <a:r>
              <a:rPr lang="zh-CN" altLang="en-US" sz="2000" b="1" dirty="0">
                <a:solidFill>
                  <a:srgbClr val="B10303"/>
                </a:solidFill>
              </a:rPr>
              <a:t>运算器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B10303"/>
                </a:solidFill>
              </a:rPr>
              <a:t>存储器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B10303"/>
                </a:solidFill>
              </a:rPr>
              <a:t>控制器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B10303"/>
                </a:solidFill>
              </a:rPr>
              <a:t>输入设备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B10303"/>
                </a:solidFill>
              </a:rPr>
              <a:t>输出设备</a:t>
            </a:r>
            <a:r>
              <a:rPr lang="zh-CN" altLang="en-US" sz="2000" dirty="0"/>
              <a:t>五大基本部件组成。</a:t>
            </a:r>
            <a:endParaRPr lang="en-US" altLang="zh-CN" sz="2000" dirty="0"/>
          </a:p>
          <a:p>
            <a:pPr marL="914400" lvl="1" indent="-457200">
              <a:spcBef>
                <a:spcPts val="20"/>
              </a:spcBef>
              <a:buFont typeface="+mj-ea"/>
              <a:buAutoNum type="circleNumDbPlain"/>
            </a:pPr>
            <a:endParaRPr lang="zh-CN" altLang="en-US" sz="2000" dirty="0"/>
          </a:p>
          <a:p>
            <a:pPr marL="914400" lvl="1" indent="-457200">
              <a:lnSpc>
                <a:spcPct val="130000"/>
              </a:lnSpc>
              <a:spcBef>
                <a:spcPts val="20"/>
              </a:spcBef>
              <a:buFont typeface="+mj-ea"/>
              <a:buAutoNum type="circleNumDbPlain"/>
            </a:pPr>
            <a:r>
              <a:rPr lang="zh-CN" altLang="en-US" sz="2000" dirty="0"/>
              <a:t>指令和数据均以</a:t>
            </a:r>
            <a:r>
              <a:rPr lang="zh-CN" altLang="en-US" sz="2000" b="1" dirty="0">
                <a:solidFill>
                  <a:srgbClr val="B10303"/>
                </a:solidFill>
              </a:rPr>
              <a:t>二进制编码</a:t>
            </a:r>
            <a:r>
              <a:rPr lang="zh-CN" altLang="en-US" sz="2000" dirty="0"/>
              <a:t>表示，采用二进制运算。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spcBef>
                <a:spcPts val="20"/>
              </a:spcBef>
              <a:buFont typeface="+mj-ea"/>
              <a:buAutoNum type="circleNumDbPlain"/>
            </a:pPr>
            <a:endParaRPr lang="zh-CN" altLang="en-US" sz="2000" dirty="0"/>
          </a:p>
          <a:p>
            <a:pPr marL="914400" lvl="1" indent="-457200">
              <a:lnSpc>
                <a:spcPct val="130000"/>
              </a:lnSpc>
              <a:spcBef>
                <a:spcPts val="20"/>
              </a:spcBef>
              <a:buFont typeface="+mj-ea"/>
              <a:buAutoNum type="circleNumDbPlain"/>
            </a:pPr>
            <a:r>
              <a:rPr lang="zh-CN" altLang="en-US" sz="2000" dirty="0"/>
              <a:t>采用</a:t>
            </a:r>
            <a:r>
              <a:rPr lang="zh-CN" altLang="en-US" sz="2000" b="1" dirty="0">
                <a:solidFill>
                  <a:srgbClr val="B10303"/>
                </a:solidFill>
              </a:rPr>
              <a:t>存储程序</a:t>
            </a:r>
            <a:r>
              <a:rPr lang="zh-CN" altLang="en-US" sz="2000" dirty="0"/>
              <a:t>的方式， </a:t>
            </a:r>
            <a:r>
              <a:rPr lang="zh-CN" altLang="en-US" sz="2000" b="1" dirty="0">
                <a:solidFill>
                  <a:srgbClr val="B10303"/>
                </a:solidFill>
              </a:rPr>
              <a:t>程序和数据</a:t>
            </a:r>
            <a:r>
              <a:rPr lang="zh-CN" altLang="en-US" sz="2000" dirty="0"/>
              <a:t>存放在</a:t>
            </a:r>
            <a:r>
              <a:rPr lang="zh-CN" altLang="en-US" sz="2000" b="1" dirty="0">
                <a:solidFill>
                  <a:srgbClr val="B10303"/>
                </a:solidFill>
              </a:rPr>
              <a:t>同一存储器</a:t>
            </a:r>
            <a:r>
              <a:rPr lang="zh-CN" altLang="en-US" sz="2000" dirty="0"/>
              <a:t>中。</a:t>
            </a:r>
            <a:endParaRPr lang="en-US" altLang="zh-CN" sz="2000" dirty="0"/>
          </a:p>
          <a:p>
            <a:pPr marL="914400" lvl="1" indent="-457200">
              <a:lnSpc>
                <a:spcPct val="130000"/>
              </a:lnSpc>
              <a:spcBef>
                <a:spcPts val="20"/>
              </a:spcBef>
              <a:buFont typeface="+mj-ea"/>
              <a:buAutoNum type="circleNumDbPlain"/>
            </a:pPr>
            <a:endParaRPr lang="zh-CN" altLang="en-US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ym typeface="+mn-ea"/>
              </a:rPr>
              <a:t>指令在存储器中按其</a:t>
            </a:r>
            <a:r>
              <a:rPr lang="zh-CN" altLang="en-US" sz="2000" b="1" dirty="0">
                <a:solidFill>
                  <a:srgbClr val="B10303"/>
                </a:solidFill>
                <a:sym typeface="+mn-ea"/>
              </a:rPr>
              <a:t>执行顺序</a:t>
            </a:r>
            <a:r>
              <a:rPr lang="zh-CN" altLang="en-US" sz="2000" dirty="0">
                <a:sym typeface="+mn-ea"/>
              </a:rPr>
              <a:t>存放，由程序计数器指明要执行的指令地址，</a:t>
            </a:r>
            <a:r>
              <a:rPr lang="zh-CN" altLang="en-US" sz="2000" b="1" dirty="0">
                <a:solidFill>
                  <a:srgbClr val="B10303"/>
                </a:solidFill>
                <a:sym typeface="+mn-ea"/>
              </a:rPr>
              <a:t>自动</a:t>
            </a:r>
            <a:r>
              <a:rPr lang="zh-CN" altLang="en-US" sz="2000" dirty="0">
                <a:sym typeface="+mn-ea"/>
              </a:rPr>
              <a:t>从存储器中</a:t>
            </a:r>
            <a:r>
              <a:rPr lang="zh-CN" altLang="en-US" sz="2000" b="1" dirty="0">
                <a:solidFill>
                  <a:srgbClr val="B10303"/>
                </a:solidFill>
                <a:sym typeface="+mn-ea"/>
              </a:rPr>
              <a:t>取出指令并执行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endParaRPr lang="zh-CN" altLang="en-US" sz="20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>
                <a:sym typeface="+mn-ea"/>
              </a:rPr>
              <a:t>计算机是</a:t>
            </a:r>
            <a:r>
              <a:rPr lang="zh-CN" altLang="en-US" sz="2000" b="1" dirty="0">
                <a:solidFill>
                  <a:srgbClr val="B10303"/>
                </a:solidFill>
                <a:sym typeface="+mn-ea"/>
              </a:rPr>
              <a:t>以运算器为中心</a:t>
            </a:r>
            <a:r>
              <a:rPr lang="zh-CN" altLang="en-US" sz="2000" dirty="0">
                <a:sym typeface="+mn-ea"/>
              </a:rPr>
              <a:t>的，输入/输出设备与存储器之间的数据传送都要通过运算器。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52B0A-6B20-4F92-BEDB-6D8D78B56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86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A5D0-C519-4ED1-BE9A-CC86D435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0A55C-5193-4118-91BA-94F427D7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冯·诺依曼计算机</a:t>
            </a:r>
            <a:endParaRPr lang="en-US" altLang="zh-CN" b="1" dirty="0">
              <a:solidFill>
                <a:srgbClr val="B10303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zh-CN" sz="2000" b="1" dirty="0">
                <a:solidFill>
                  <a:srgbClr val="B10303"/>
                </a:solidFill>
                <a:latin typeface="Arial" panose="020B0604020202020204" pitchFamily="34" charset="0"/>
              </a:rPr>
              <a:t>存储程序控制</a:t>
            </a:r>
            <a:r>
              <a:rPr lang="en-US" altLang="zh-CN" sz="2000" dirty="0">
                <a:solidFill>
                  <a:srgbClr val="00349E"/>
                </a:solidFill>
                <a:latin typeface="Arial" panose="020B0604020202020204" pitchFamily="34" charset="0"/>
              </a:rPr>
              <a:t>的基本思想：将编好的</a:t>
            </a:r>
            <a:r>
              <a:rPr lang="en-US" altLang="zh-CN" sz="2000" b="1" dirty="0">
                <a:solidFill>
                  <a:srgbClr val="B10303"/>
                </a:solidFill>
                <a:latin typeface="Arial" panose="020B0604020202020204" pitchFamily="34" charset="0"/>
              </a:rPr>
              <a:t>程序和原始数据</a:t>
            </a:r>
            <a:r>
              <a:rPr lang="en-US" altLang="zh-CN" sz="2000" dirty="0">
                <a:solidFill>
                  <a:srgbClr val="00349E"/>
                </a:solidFill>
                <a:latin typeface="Arial" panose="020B0604020202020204" pitchFamily="34" charset="0"/>
              </a:rPr>
              <a:t>事先</a:t>
            </a:r>
            <a:r>
              <a:rPr lang="en-US" altLang="zh-CN" sz="2000" b="1" dirty="0">
                <a:solidFill>
                  <a:srgbClr val="B10303"/>
                </a:solidFill>
                <a:latin typeface="Arial" panose="020B0604020202020204" pitchFamily="34" charset="0"/>
              </a:rPr>
              <a:t>存入存储器</a:t>
            </a:r>
            <a:r>
              <a:rPr lang="en-US" altLang="zh-CN" sz="2000" dirty="0">
                <a:solidFill>
                  <a:srgbClr val="00349E"/>
                </a:solidFill>
                <a:latin typeface="Arial" panose="020B0604020202020204" pitchFamily="34" charset="0"/>
              </a:rPr>
              <a:t>中，然后再启动计算机工作，使计算机在不需要人工干预的情况下，</a:t>
            </a:r>
            <a:r>
              <a:rPr lang="en-US" altLang="zh-CN" sz="2000" b="1" dirty="0">
                <a:solidFill>
                  <a:srgbClr val="B10303"/>
                </a:solidFill>
                <a:latin typeface="Arial" panose="020B0604020202020204" pitchFamily="34" charset="0"/>
              </a:rPr>
              <a:t>自动</a:t>
            </a:r>
            <a:r>
              <a:rPr lang="en-US" altLang="zh-CN" sz="2000" dirty="0">
                <a:solidFill>
                  <a:srgbClr val="00349E"/>
                </a:solidFill>
                <a:latin typeface="Arial" panose="020B0604020202020204" pitchFamily="34" charset="0"/>
              </a:rPr>
              <a:t>、高速地从存储器中</a:t>
            </a:r>
            <a:r>
              <a:rPr lang="en-US" altLang="zh-CN" sz="2000" b="1" dirty="0">
                <a:solidFill>
                  <a:srgbClr val="B10303"/>
                </a:solidFill>
                <a:latin typeface="Arial" panose="020B0604020202020204" pitchFamily="34" charset="0"/>
              </a:rPr>
              <a:t>取出指令加以执行</a:t>
            </a:r>
            <a:r>
              <a:rPr lang="en-US" altLang="zh-CN" sz="2000" dirty="0">
                <a:solidFill>
                  <a:srgbClr val="00349E"/>
                </a:solidFill>
                <a:latin typeface="Arial" panose="020B0604020202020204" pitchFamily="34" charset="0"/>
              </a:rPr>
              <a:t>。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EA5C4-686C-4BA1-9D3A-EC9BB467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4" y="2995295"/>
            <a:ext cx="6276975" cy="1990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06070AD-30EE-4B2E-ADA3-78D85DAEC80A}"/>
              </a:ext>
            </a:extLst>
          </p:cNvPr>
          <p:cNvSpPr txBox="1"/>
          <p:nvPr/>
        </p:nvSpPr>
        <p:spPr>
          <a:xfrm>
            <a:off x="1779271" y="5275457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/>
            <a:r>
              <a:rPr lang="zh-CN" altLang="en-US" sz="20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冯·诺依曼结构的计算机是</a:t>
            </a:r>
            <a:r>
              <a:rPr lang="zh-CN" altLang="en-US" sz="2000" b="1" dirty="0">
                <a:solidFill>
                  <a:srgbClr val="B1030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以运算器为中心</a:t>
            </a:r>
            <a:r>
              <a:rPr lang="zh-CN" altLang="en-US" sz="2000" b="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2000" dirty="0">
              <a:solidFill>
                <a:srgbClr val="0034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2FC36-BE0B-461A-8955-C552C0526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3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46CAD-A94D-4323-8BCE-B93E9A72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2F932-F828-41A9-A8E4-E6CF2463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现代微型计算机系统</a:t>
            </a:r>
            <a:endParaRPr lang="en-US" altLang="zh-CN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>
                <a:solidFill>
                  <a:srgbClr val="B10303"/>
                </a:solidFill>
                <a:sym typeface="+mn-ea"/>
              </a:rPr>
              <a:t>以存储器为中心</a:t>
            </a:r>
            <a:r>
              <a:rPr lang="zh-CN" altLang="en-US" dirty="0">
                <a:sym typeface="+mn-ea"/>
              </a:rPr>
              <a:t>的计算机系统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提高了批量数据交换效率</a:t>
            </a: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dirty="0">
                <a:solidFill>
                  <a:srgbClr val="C00000"/>
                </a:solidFill>
                <a:sym typeface="+mn-ea"/>
              </a:rPr>
              <a:t>总线</a:t>
            </a:r>
            <a:endParaRPr lang="en-US" altLang="zh-CN" b="1" dirty="0">
              <a:solidFill>
                <a:srgbClr val="C00000"/>
              </a:solidFill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连接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／</a:t>
            </a:r>
            <a:r>
              <a:rPr lang="en-US" altLang="zh-CN" dirty="0">
                <a:sym typeface="+mn-ea"/>
              </a:rPr>
              <a:t>O</a:t>
            </a:r>
            <a:r>
              <a:rPr lang="zh-CN" altLang="en-US" dirty="0">
                <a:sym typeface="+mn-ea"/>
              </a:rPr>
              <a:t>，提供外设访问内存和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资源的通道</a:t>
            </a:r>
          </a:p>
          <a:p>
            <a:pPr lvl="2"/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数据总线</a:t>
            </a:r>
            <a:r>
              <a:rPr lang="en-US" altLang="zh-CN" dirty="0">
                <a:sym typeface="+mn-ea"/>
              </a:rPr>
              <a:t>(DB): </a:t>
            </a:r>
            <a:r>
              <a:rPr lang="zh-CN" altLang="en-US" dirty="0">
                <a:sym typeface="+mn-ea"/>
              </a:rPr>
              <a:t>传送程序或数据</a:t>
            </a:r>
          </a:p>
          <a:p>
            <a:pPr lvl="2"/>
            <a:r>
              <a:rPr lang="zh-CN" altLang="en-US" dirty="0">
                <a:sym typeface="+mn-ea"/>
              </a:rPr>
              <a:t>地址总线</a:t>
            </a:r>
            <a:r>
              <a:rPr lang="en-US" altLang="zh-CN" dirty="0">
                <a:sym typeface="+mn-ea"/>
              </a:rPr>
              <a:t>(AB): </a:t>
            </a:r>
            <a:r>
              <a:rPr lang="zh-CN" altLang="en-US" dirty="0">
                <a:sym typeface="+mn-ea"/>
              </a:rPr>
              <a:t>传送内存地址</a:t>
            </a:r>
          </a:p>
          <a:p>
            <a:pPr lvl="2"/>
            <a:r>
              <a:rPr lang="zh-CN" altLang="en-US" dirty="0">
                <a:sym typeface="+mn-ea"/>
              </a:rPr>
              <a:t>控制总线</a:t>
            </a:r>
            <a:r>
              <a:rPr lang="en-US" altLang="zh-CN" dirty="0">
                <a:sym typeface="+mn-ea"/>
              </a:rPr>
              <a:t>(CB): </a:t>
            </a:r>
            <a:r>
              <a:rPr lang="zh-CN" altLang="en-US" dirty="0">
                <a:sym typeface="+mn-ea"/>
              </a:rPr>
              <a:t>传送各种控制信息</a:t>
            </a:r>
          </a:p>
          <a:p>
            <a:pPr marL="914400" lvl="2" indent="0">
              <a:buNone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en-US" altLang="zh-CN" dirty="0"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092EB3CB-AED6-41AF-9BA5-0BE2CE80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50" y="1633538"/>
            <a:ext cx="3273444" cy="136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7">
            <a:extLst>
              <a:ext uri="{FF2B5EF4-FFF2-40B4-BE49-F238E27FC236}">
                <a16:creationId xmlns:a16="http://schemas.microsoft.com/office/drawing/2014/main" id="{D99E2A93-AE26-432F-B464-8DED74BB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8" y="3817827"/>
            <a:ext cx="3925430" cy="227228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BEFB4-5714-437B-BD2E-ADE860357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8DFB4-EA57-4F40-B499-1A4F1BA8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427B3-173A-49B2-B0C5-0BE9B38C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63768"/>
            <a:ext cx="8950751" cy="51830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进位计数法与数制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A50A61A-7FCD-46AA-B6FD-C13E4BBF5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49" y="1686088"/>
            <a:ext cx="3441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十进制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逢十进一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0,1,…,9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31466B-BF04-4FE4-AC92-C38E43A36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9" y="2358685"/>
            <a:ext cx="29290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二进制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 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逢二进一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0,1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19C4A2FA-9C0B-433D-B3D5-FA946F4D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9" y="3029698"/>
            <a:ext cx="34419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八进制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: 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逢八进一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0,1,…,7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57D196FA-5302-469B-B3DD-725649A32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9" y="3735234"/>
            <a:ext cx="53816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w"/>
            </a:pPr>
            <a:r>
              <a:rPr kumimoji="1"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十六进制：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逢十六进一 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0,1,…,9,A,B,C,D,E,F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FD65E6BF-AA22-48EF-82C9-E3C14DEA8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046" y="1672403"/>
            <a:ext cx="2401619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  (892)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10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或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892D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833B3F6-BFFB-4CAB-806D-D33A755B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46" y="2349060"/>
            <a:ext cx="3007555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>
                <a:latin typeface="Times New Roman" panose="02020603050405020304" pitchFamily="18" charset="0"/>
              </a:rPr>
              <a:t>:  (10010)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或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10010B 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75A64D0-2D5B-4859-BCC5-A7D33EA4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046" y="3039323"/>
            <a:ext cx="2265364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>
                <a:latin typeface="Times New Roman" panose="02020603050405020304" pitchFamily="18" charset="0"/>
              </a:rPr>
              <a:t>:   (71)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8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或 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71Q</a:t>
            </a:r>
            <a:endParaRPr kumimoji="1" lang="en-US" altLang="zh-CN" sz="20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E948770F-5D57-4687-BB03-972D7F64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997" y="3745410"/>
            <a:ext cx="2401619" cy="40011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   (3A)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16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或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3AH</a:t>
            </a:r>
            <a:endParaRPr kumimoji="1"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79571-CB23-4E68-86CD-B810F3111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6E47F-FF54-AE98-54F5-2E129406F56A}"/>
              </a:ext>
            </a:extLst>
          </p:cNvPr>
          <p:cNvSpPr txBox="1"/>
          <p:nvPr/>
        </p:nvSpPr>
        <p:spPr>
          <a:xfrm>
            <a:off x="793319" y="4297451"/>
            <a:ext cx="4549208" cy="176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40000"/>
              </a:lnSpc>
              <a:spcBef>
                <a:spcPts val="1200"/>
              </a:spcBef>
            </a:pP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十进制数：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D(Decimal)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来表示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；</a:t>
            </a:r>
          </a:p>
          <a:p>
            <a:pPr marL="0" lvl="2">
              <a:lnSpc>
                <a:spcPct val="140000"/>
              </a:lnSpc>
            </a:pP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二进制数：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B(Binary)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来表示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；</a:t>
            </a:r>
          </a:p>
          <a:p>
            <a:pPr marL="0" lvl="2">
              <a:lnSpc>
                <a:spcPct val="140000"/>
              </a:lnSpc>
            </a:pP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八进制数：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O(Octal)</a:t>
            </a: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或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Q来表示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；</a:t>
            </a:r>
          </a:p>
          <a:p>
            <a:pPr marL="0" lvl="2">
              <a:lnSpc>
                <a:spcPct val="140000"/>
              </a:lnSpc>
            </a:pPr>
            <a:r>
              <a:rPr lang="zh-CN" altLang="en-US" sz="2000" dirty="0">
                <a:latin typeface="+mn-ea"/>
                <a:cs typeface="微软雅黑" panose="020B0503020204020204" pitchFamily="34" charset="-122"/>
              </a:rPr>
              <a:t>十六进制数：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H(Hexadecimal)</a:t>
            </a:r>
            <a:r>
              <a:rPr lang="en-US" altLang="zh-CN" sz="2000" dirty="0" err="1">
                <a:latin typeface="+mn-ea"/>
                <a:cs typeface="微软雅黑" panose="020B0503020204020204" pitchFamily="34" charset="-122"/>
              </a:rPr>
              <a:t>来表示</a:t>
            </a:r>
            <a:r>
              <a:rPr lang="en-US" altLang="zh-CN" sz="2000" dirty="0">
                <a:latin typeface="+mn-ea"/>
                <a:cs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76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46CAD-A94D-4323-8BCE-B93E9A72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2F932-F828-41A9-A8E4-E6CF2463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现代微型计算机系统</a:t>
            </a:r>
            <a:endParaRPr lang="en-US" altLang="zh-CN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zh-CN" b="1" dirty="0">
                <a:solidFill>
                  <a:srgbClr val="B10303"/>
                </a:solidFill>
                <a:sym typeface="+mn-ea"/>
              </a:rPr>
              <a:t>I/O</a:t>
            </a:r>
            <a:r>
              <a:rPr lang="zh-CN" altLang="en-US" b="1" dirty="0">
                <a:solidFill>
                  <a:srgbClr val="B10303"/>
                </a:solidFill>
                <a:sym typeface="+mn-ea"/>
              </a:rPr>
              <a:t>接口</a:t>
            </a:r>
            <a:endParaRPr lang="en-US" altLang="zh-CN" b="1" dirty="0">
              <a:solidFill>
                <a:srgbClr val="B10303"/>
              </a:solidFill>
              <a:sym typeface="+mn-ea"/>
            </a:endParaRPr>
          </a:p>
          <a:p>
            <a:pPr lvl="2"/>
            <a:r>
              <a:rPr lang="zh-CN" altLang="en-US" dirty="0"/>
              <a:t>又称</a:t>
            </a:r>
            <a:r>
              <a:rPr lang="zh-CN" altLang="en-US" b="1" dirty="0">
                <a:solidFill>
                  <a:srgbClr val="B10303"/>
                </a:solidFill>
              </a:rPr>
              <a:t>适配器</a:t>
            </a:r>
            <a:r>
              <a:rPr lang="zh-CN" altLang="en-US" dirty="0"/>
              <a:t>，存在于CPU与外设之间，是CPU与外围设备进行信息交换的中转站。外围设备通过I/O接口连接在系统总线上。它保证外围设备采用计算机系统所要求的形式发送和接收信息。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rgbClr val="C00000"/>
                </a:solidFill>
              </a:rPr>
              <a:t>通用可编程接口</a:t>
            </a:r>
            <a:r>
              <a:rPr lang="zh-CN" altLang="en-US" b="1" dirty="0"/>
              <a:t>：可以通过对接口芯片编程，使得同一接口芯片适应多种使用场合。</a:t>
            </a:r>
          </a:p>
          <a:p>
            <a:pPr marL="971550" lvl="1" indent="-514350">
              <a:buFont typeface="+mj-ea"/>
              <a:buAutoNum type="circleNumDbPlain" startAt="3"/>
            </a:pPr>
            <a:endParaRPr lang="en-US" altLang="zh-CN" b="1" dirty="0">
              <a:solidFill>
                <a:srgbClr val="B10303"/>
              </a:solidFill>
              <a:sym typeface="+mn-ea"/>
            </a:endParaRPr>
          </a:p>
          <a:p>
            <a:pPr marL="971550" lvl="1" indent="-514350">
              <a:buFont typeface="+mj-ea"/>
              <a:buAutoNum type="circleNumDbPlain" startAt="3"/>
            </a:pPr>
            <a:r>
              <a:rPr lang="zh-CN" altLang="en-US" b="1" dirty="0">
                <a:solidFill>
                  <a:srgbClr val="B10303"/>
                </a:solidFill>
                <a:sym typeface="+mn-ea"/>
              </a:rPr>
              <a:t>三级存储结构</a:t>
            </a:r>
            <a:endParaRPr lang="zh-CN" altLang="en-US" dirty="0"/>
          </a:p>
          <a:p>
            <a:pPr lvl="2"/>
            <a:r>
              <a:rPr lang="en-US" altLang="zh-CN" dirty="0">
                <a:sym typeface="+mn-ea"/>
              </a:rPr>
              <a:t>ROM</a:t>
            </a:r>
            <a:r>
              <a:rPr lang="zh-CN" altLang="en-US" dirty="0">
                <a:sym typeface="+mn-ea"/>
              </a:rPr>
              <a:t>（存储</a:t>
            </a:r>
            <a:r>
              <a:rPr lang="en-US" altLang="zh-CN" dirty="0">
                <a:sym typeface="+mn-ea"/>
              </a:rPr>
              <a:t>BIOS</a:t>
            </a:r>
            <a:r>
              <a:rPr lang="zh-CN" altLang="en-US" dirty="0">
                <a:sym typeface="+mn-ea"/>
              </a:rPr>
              <a:t>）、</a:t>
            </a:r>
            <a:r>
              <a:rPr lang="en-US" altLang="zh-CN" dirty="0">
                <a:sym typeface="+mn-ea"/>
              </a:rPr>
              <a:t>RAM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Cache</a:t>
            </a:r>
            <a:r>
              <a:rPr lang="zh-CN" altLang="en-US" dirty="0">
                <a:sym typeface="+mn-ea"/>
              </a:rPr>
              <a:t>总称为</a:t>
            </a:r>
            <a:r>
              <a:rPr lang="zh-CN" altLang="en-US" b="1" dirty="0">
                <a:solidFill>
                  <a:srgbClr val="B10303"/>
                </a:solidFill>
                <a:sym typeface="+mn-ea"/>
              </a:rPr>
              <a:t>内存</a:t>
            </a:r>
            <a:endParaRPr lang="en-US" altLang="zh-CN" b="1" dirty="0">
              <a:solidFill>
                <a:srgbClr val="B10303"/>
              </a:solidFill>
              <a:sym typeface="+mn-ea"/>
            </a:endParaRPr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915C875B-E525-44E2-9BA5-0DC68675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032" y="5054600"/>
            <a:ext cx="5700395" cy="12134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BF778F-D539-4ACE-8140-0DC75F8C3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47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8D736-97D7-4F27-A7C7-112A000C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计算机系统的组成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A28B86-D641-4624-8F13-DCC6B416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3.  </a:t>
            </a:r>
            <a:r>
              <a:rPr lang="zh-CN" altLang="en-US" dirty="0"/>
              <a:t>计算机的软件系统</a:t>
            </a:r>
            <a:endParaRPr lang="en-US" altLang="zh-CN" dirty="0"/>
          </a:p>
          <a:p>
            <a:pPr lvl="1" indent="457200"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系统软件</a:t>
            </a:r>
            <a:r>
              <a:rPr lang="zh-CN" altLang="en-US" dirty="0"/>
              <a:t>：负责管理、控制和维护计算机的各种硬件资源，并为用户提供一个友好的操作界面以及服务于一般目的的上机环境。</a:t>
            </a:r>
            <a:endParaRPr lang="en-US" altLang="zh-CN" dirty="0"/>
          </a:p>
          <a:p>
            <a:pPr lvl="2" indent="4572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操作系统</a:t>
            </a:r>
            <a:r>
              <a:rPr lang="en-US" altLang="zh-CN" sz="1800" dirty="0"/>
              <a:t>(</a:t>
            </a:r>
            <a:r>
              <a:rPr lang="zh-CN" altLang="en-US" sz="1800" dirty="0"/>
              <a:t>最重要的系统软件</a:t>
            </a:r>
            <a:r>
              <a:rPr lang="en-US" altLang="zh-CN" sz="1800" dirty="0"/>
              <a:t>)</a:t>
            </a:r>
          </a:p>
          <a:p>
            <a:pPr lvl="2" indent="4572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语言处理程序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/>
              <a:t>:</a:t>
            </a:r>
            <a:r>
              <a:rPr lang="zh-CN" altLang="en-US" sz="1800" dirty="0"/>
              <a:t>编译程序、汇编程序等</a:t>
            </a:r>
            <a:r>
              <a:rPr lang="en-US" altLang="zh-CN" sz="1800" dirty="0"/>
              <a:t>)</a:t>
            </a:r>
          </a:p>
          <a:p>
            <a:pPr lvl="2" indent="4572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数据库管理系统</a:t>
            </a:r>
            <a:r>
              <a:rPr lang="en-US" altLang="zh-CN" sz="1800" dirty="0"/>
              <a:t>(</a:t>
            </a:r>
            <a:r>
              <a:rPr lang="zh-CN" altLang="en-US" sz="1800" dirty="0"/>
              <a:t>如</a:t>
            </a:r>
            <a:r>
              <a:rPr lang="en-US" altLang="zh-CN" sz="1800" dirty="0"/>
              <a:t>:FoxPro</a:t>
            </a:r>
            <a:r>
              <a:rPr lang="zh-CN" altLang="en-US" sz="1800" dirty="0"/>
              <a:t>、</a:t>
            </a:r>
            <a:r>
              <a:rPr lang="en-US" altLang="zh-CN" sz="1800" dirty="0"/>
              <a:t>SQL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</a:p>
          <a:p>
            <a:pPr lvl="1" indent="457200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  <a:p>
            <a:pPr lvl="1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应用软件</a:t>
            </a:r>
            <a:r>
              <a:rPr lang="zh-CN" altLang="en-US" dirty="0"/>
              <a:t>：专业人员为各种应用目的而开发的程序，利用计算机来解决某些问题。</a:t>
            </a:r>
            <a:endParaRPr lang="en-US" altLang="zh-CN" dirty="0"/>
          </a:p>
          <a:p>
            <a:pPr lvl="2" indent="457200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/>
              <a:t>财务软件、 文字处理软件、 图形处理软件、游戏等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2E1BB-F6BE-45D5-99CF-54011218C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95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4EA5-07EE-4968-A8C2-320C6D72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1.3.3 </a:t>
            </a:r>
            <a:r>
              <a:rPr lang="zh-CN" altLang="en-US" dirty="0"/>
              <a:t>计算机系统的主要性能指标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34058-B509-4DB5-9F27-3D06D440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06018"/>
            <a:ext cx="8950751" cy="535192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dirty="0"/>
              <a:t>字长</a:t>
            </a:r>
          </a:p>
          <a:p>
            <a:pPr marL="228600" lvl="1" indent="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位（bit）：计算机内部数据存储的最小单位</a:t>
            </a:r>
            <a:r>
              <a:rPr lang="zh-CN" altLang="en-US" sz="2600" dirty="0">
                <a:sym typeface="+mn-ea"/>
              </a:rPr>
              <a:t>。        </a:t>
            </a:r>
            <a:endParaRPr lang="zh-CN" altLang="en-US" sz="2600" dirty="0"/>
          </a:p>
          <a:p>
            <a:pPr marL="228600" lvl="1" indent="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字节（Byte）：最基本的存储单元，也是计算机中数据处理的基本单位。</a:t>
            </a:r>
          </a:p>
          <a:p>
            <a:pPr marL="228600" lvl="1" indent="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字长：计算机进行数据处理时，一次存取、加工和传送的数据长度。</a:t>
            </a:r>
            <a:endParaRPr lang="en-US" altLang="zh-CN" sz="2600" dirty="0"/>
          </a:p>
          <a:p>
            <a:pPr lvl="1" indent="457200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 indent="457200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 indent="457200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dirty="0"/>
              <a:t>内存容量</a:t>
            </a:r>
          </a:p>
          <a:p>
            <a:pPr marL="342900" indent="-342900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dirty="0"/>
              <a:t>运算速度</a:t>
            </a:r>
          </a:p>
          <a:p>
            <a:pPr indent="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rgbClr val="B10303"/>
                </a:solidFill>
              </a:rPr>
              <a:t>最短指令法</a:t>
            </a:r>
            <a:r>
              <a:rPr lang="zh-CN" altLang="en-US" sz="2600" dirty="0"/>
              <a:t>：以执行时间最短的指令或某条特定指令为标准来计算速度，如传送指令、加法指令等。</a:t>
            </a:r>
          </a:p>
          <a:p>
            <a:pPr indent="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rgbClr val="B10303"/>
                </a:solidFill>
              </a:rPr>
              <a:t>平均速度</a:t>
            </a:r>
            <a:r>
              <a:rPr lang="zh-CN" altLang="en-US" sz="2600" dirty="0"/>
              <a:t>：根据不同类型指令在计算过程中出现的频率，乘以不同的系数，求得统计平均值。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3200" dirty="0"/>
              <a:t>时钟频率</a:t>
            </a:r>
            <a:r>
              <a:rPr lang="zh-CN" altLang="en-US" dirty="0"/>
              <a:t> </a:t>
            </a:r>
          </a:p>
          <a:p>
            <a:pPr indent="457200">
              <a:lnSpc>
                <a:spcPct val="150000"/>
              </a:lnSpc>
              <a:spcBef>
                <a:spcPts val="0"/>
              </a:spcBef>
            </a:pPr>
            <a:r>
              <a:rPr lang="zh-CN" altLang="en-US" sz="2600" dirty="0"/>
              <a:t>主频：指微处理器在单位时间（秒）内发出的时钟脉冲数。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B5E497-31D3-4A55-ADF1-1D3018BB14F5}"/>
              </a:ext>
            </a:extLst>
          </p:cNvPr>
          <p:cNvSpPr txBox="1"/>
          <p:nvPr/>
        </p:nvSpPr>
        <p:spPr>
          <a:xfrm>
            <a:off x="1516380" y="2401544"/>
            <a:ext cx="7094220" cy="7875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16位机</a:t>
            </a:r>
            <a:r>
              <a:rPr lang="zh-CN" sz="1600" dirty="0">
                <a:latin typeface="+mn-ea"/>
                <a:cs typeface="微软雅黑" panose="020B0503020204020204" pitchFamily="34" charset="-122"/>
                <a:sym typeface="+mn-ea"/>
              </a:rPr>
              <a:t>：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8086、80286</a:t>
            </a:r>
            <a:r>
              <a:rPr lang="en-US" sz="1600" dirty="0">
                <a:latin typeface="+mn-ea"/>
                <a:cs typeface="微软雅黑" panose="020B0503020204020204" pitchFamily="34" charset="-122"/>
                <a:sym typeface="+mn-ea"/>
              </a:rPr>
              <a:t>		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32位机</a:t>
            </a:r>
            <a:r>
              <a:rPr lang="zh-CN" sz="1600" dirty="0">
                <a:latin typeface="+mn-ea"/>
                <a:cs typeface="微软雅黑" panose="020B0503020204020204" pitchFamily="34" charset="-122"/>
                <a:sym typeface="+mn-ea"/>
              </a:rPr>
              <a:t>：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80486</a:t>
            </a:r>
          </a:p>
          <a:p>
            <a:pPr marL="0" indent="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None/>
            </a:pP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准16位</a:t>
            </a:r>
            <a:r>
              <a:rPr lang="zh-CN" sz="1600" dirty="0">
                <a:latin typeface="+mn-ea"/>
                <a:cs typeface="微软雅黑" panose="020B0503020204020204" pitchFamily="34" charset="-122"/>
                <a:sym typeface="+mn-ea"/>
              </a:rPr>
              <a:t>机：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8088</a:t>
            </a:r>
            <a:r>
              <a:rPr lang="en-US" sz="1600" dirty="0">
                <a:latin typeface="+mn-ea"/>
                <a:cs typeface="微软雅黑" panose="020B0503020204020204" pitchFamily="34" charset="-122"/>
                <a:sym typeface="+mn-ea"/>
              </a:rPr>
              <a:t>		    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准32位</a:t>
            </a:r>
            <a:r>
              <a:rPr lang="zh-CN" sz="1600" dirty="0">
                <a:latin typeface="+mn-ea"/>
                <a:cs typeface="微软雅黑" panose="020B0503020204020204" pitchFamily="34" charset="-122"/>
                <a:sym typeface="+mn-ea"/>
              </a:rPr>
              <a:t>：</a:t>
            </a:r>
            <a:r>
              <a:rPr sz="1600" dirty="0">
                <a:latin typeface="+mn-ea"/>
                <a:cs typeface="微软雅黑" panose="020B0503020204020204" pitchFamily="34" charset="-122"/>
                <a:sym typeface="+mn-ea"/>
              </a:rPr>
              <a:t>80386SX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B7E594-34DD-4090-B857-668F3AC6A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894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9BC8-D345-46FC-AA46-E6A84D2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22549"/>
            <a:ext cx="8806745" cy="867261"/>
          </a:xfrm>
        </p:spPr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微型计算机系统基础</a:t>
            </a:r>
          </a:p>
        </p:txBody>
      </p:sp>
      <p:graphicFrame>
        <p:nvGraphicFramePr>
          <p:cNvPr id="22" name="内容占位符 8">
            <a:extLst>
              <a:ext uri="{FF2B5EF4-FFF2-40B4-BE49-F238E27FC236}">
                <a16:creationId xmlns:a16="http://schemas.microsoft.com/office/drawing/2014/main" id="{265FC6A0-D920-4B29-9702-9E8147B144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443038"/>
          <a:ext cx="7897813" cy="4219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ED57526F-7925-476D-9B50-B738BEE584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415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.1.</a:t>
            </a:r>
            <a:r>
              <a:rPr lang="en-US" altLang="zh-CN" dirty="0"/>
              <a:t>1</a:t>
            </a:r>
            <a:r>
              <a:rPr lang="zh-CN" altLang="en-US" dirty="0"/>
              <a:t> 程序设计语言</a:t>
            </a:r>
            <a:endParaRPr lang="en-US" altLang="zh-CN" dirty="0"/>
          </a:p>
          <a:p>
            <a:r>
              <a:rPr lang="zh-CN" altLang="zh-CN" sz="1800" b="1" dirty="0"/>
              <a:t>    </a:t>
            </a:r>
            <a:r>
              <a:rPr lang="zh-CN" altLang="zh-CN" sz="2000" b="1" dirty="0">
                <a:solidFill>
                  <a:srgbClr val="C00000"/>
                </a:solidFill>
              </a:rPr>
              <a:t>程序设计语言</a:t>
            </a:r>
            <a:r>
              <a:rPr lang="zh-CN" altLang="zh-CN" sz="2000" b="1" dirty="0"/>
              <a:t>：机器语言、汇编语言、高级语言</a:t>
            </a:r>
            <a:endParaRPr lang="zh-CN" altLang="zh-CN" sz="2000" dirty="0"/>
          </a:p>
          <a:p>
            <a:r>
              <a:rPr lang="en-US" altLang="zh-CN" sz="1800" b="1" dirty="0"/>
              <a:t>    </a:t>
            </a:r>
            <a:r>
              <a:rPr lang="zh-CN" altLang="zh-CN" sz="2000" b="1" dirty="0"/>
              <a:t>指令系统</a:t>
            </a:r>
            <a:endParaRPr lang="zh-CN" altLang="en-US" sz="1800" b="1" dirty="0"/>
          </a:p>
          <a:p>
            <a:pPr lvl="1"/>
            <a:r>
              <a:rPr lang="zh-CN" altLang="zh-CN" sz="1800" b="1" dirty="0">
                <a:solidFill>
                  <a:srgbClr val="B10303"/>
                </a:solidFill>
              </a:rPr>
              <a:t>指令</a:t>
            </a:r>
            <a:r>
              <a:rPr lang="zh-CN" altLang="zh-CN" sz="1800" dirty="0"/>
              <a:t>：要计算机执行某种操作的命令。</a:t>
            </a:r>
            <a:r>
              <a:rPr lang="zh-CN" altLang="zh-CN" sz="1800" b="1" dirty="0">
                <a:solidFill>
                  <a:schemeClr val="tx1"/>
                </a:solidFill>
                <a:sym typeface="+mn-ea"/>
              </a:rPr>
              <a:t>    </a:t>
            </a:r>
            <a:endParaRPr lang="zh-CN" altLang="zh-CN" sz="1800" dirty="0"/>
          </a:p>
          <a:p>
            <a:pPr lvl="1"/>
            <a:r>
              <a:rPr lang="zh-CN" altLang="zh-CN" sz="1800" b="1" dirty="0">
                <a:solidFill>
                  <a:srgbClr val="B10303"/>
                </a:solidFill>
              </a:rPr>
              <a:t>程序</a:t>
            </a:r>
            <a:r>
              <a:rPr lang="zh-CN" altLang="zh-CN" sz="1800" dirty="0"/>
              <a:t>：是一组指令的有序集合。</a:t>
            </a:r>
          </a:p>
          <a:p>
            <a:pPr lvl="1"/>
            <a:r>
              <a:rPr lang="zh-CN" altLang="zh-CN" sz="1800" b="1" dirty="0">
                <a:solidFill>
                  <a:srgbClr val="C00000"/>
                </a:solidFill>
                <a:sym typeface="+mn-ea"/>
              </a:rPr>
              <a:t>指令系统</a:t>
            </a:r>
            <a:r>
              <a:rPr lang="zh-CN" altLang="zh-CN" sz="1800" dirty="0">
                <a:sym typeface="+mn-ea"/>
              </a:rPr>
              <a:t>：</a:t>
            </a:r>
            <a:r>
              <a:rPr lang="zh-CN" altLang="zh-CN" sz="1800" dirty="0"/>
              <a:t>一台</a:t>
            </a:r>
            <a:r>
              <a:rPr lang="en-US" altLang="zh-CN" sz="1800" dirty="0"/>
              <a:t>CPU</a:t>
            </a:r>
            <a:r>
              <a:rPr lang="zh-CN" altLang="zh-CN" sz="1800" dirty="0"/>
              <a:t>能识别的所有指令的集合。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  <p:pic>
        <p:nvPicPr>
          <p:cNvPr id="1026" name="Picture 2" descr="8位、16位、32位单片机中的“XX位”指什么？ - 行业动态- 深圳市纳仕达科技有限公司">
            <a:extLst>
              <a:ext uri="{FF2B5EF4-FFF2-40B4-BE49-F238E27FC236}">
                <a16:creationId xmlns:a16="http://schemas.microsoft.com/office/drawing/2014/main" id="{543ECA61-9EB2-4BD6-9799-F885120F1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8" t="18634" r="27959" b="17996"/>
          <a:stretch/>
        </p:blipFill>
        <p:spPr bwMode="auto">
          <a:xfrm>
            <a:off x="961989" y="4167594"/>
            <a:ext cx="1595474" cy="13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CE4388-9403-4BD0-85C2-E3729DA7FB96}"/>
              </a:ext>
            </a:extLst>
          </p:cNvPr>
          <p:cNvSpPr/>
          <p:nvPr/>
        </p:nvSpPr>
        <p:spPr>
          <a:xfrm>
            <a:off x="3293159" y="4599852"/>
            <a:ext cx="1800227" cy="419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110101……1000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327434-1CF8-42A8-8936-4A2EE4270F41}"/>
              </a:ext>
            </a:extLst>
          </p:cNvPr>
          <p:cNvSpPr/>
          <p:nvPr/>
        </p:nvSpPr>
        <p:spPr>
          <a:xfrm>
            <a:off x="5928549" y="3893346"/>
            <a:ext cx="1595474" cy="17570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MOV……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PUSH……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POP……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LEA……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LDS……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LES……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10700726-2AE4-4FB3-AF72-6E65C8DDBAFC}"/>
              </a:ext>
            </a:extLst>
          </p:cNvPr>
          <p:cNvSpPr/>
          <p:nvPr/>
        </p:nvSpPr>
        <p:spPr>
          <a:xfrm>
            <a:off x="2557463" y="4629284"/>
            <a:ext cx="566737" cy="3440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78FEC5A9-5551-4548-BCB3-2501C3D0DCAF}"/>
              </a:ext>
            </a:extLst>
          </p:cNvPr>
          <p:cNvSpPr/>
          <p:nvPr/>
        </p:nvSpPr>
        <p:spPr>
          <a:xfrm>
            <a:off x="5180075" y="4599852"/>
            <a:ext cx="566737" cy="3440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AF3659-D9DE-4311-AAFF-408779C44265}"/>
              </a:ext>
            </a:extLst>
          </p:cNvPr>
          <p:cNvSpPr txBox="1"/>
          <p:nvPr/>
        </p:nvSpPr>
        <p:spPr>
          <a:xfrm>
            <a:off x="3678243" y="5648394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E2FEAE-3C83-4ECC-A666-A0BDD7EB7590}"/>
              </a:ext>
            </a:extLst>
          </p:cNvPr>
          <p:cNvSpPr txBox="1"/>
          <p:nvPr/>
        </p:nvSpPr>
        <p:spPr>
          <a:xfrm>
            <a:off x="5977619" y="5648394"/>
            <a:ext cx="136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指令系统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C9AF3659-D9DE-4311-AAFF-408779C44265}"/>
              </a:ext>
            </a:extLst>
          </p:cNvPr>
          <p:cNvSpPr txBox="1"/>
          <p:nvPr/>
        </p:nvSpPr>
        <p:spPr>
          <a:xfrm>
            <a:off x="1183003" y="5648394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5489AD-7515-441A-AD07-61854452B0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1530" y="1006017"/>
            <a:ext cx="8733934" cy="53570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.1.</a:t>
            </a:r>
            <a:r>
              <a:rPr lang="en-US" altLang="zh-CN" dirty="0"/>
              <a:t>1</a:t>
            </a:r>
            <a:r>
              <a:rPr lang="zh-CN" altLang="en-US" dirty="0"/>
              <a:t> 程序设计语言</a:t>
            </a:r>
            <a:endParaRPr lang="en-US" altLang="zh-CN" dirty="0"/>
          </a:p>
          <a:p>
            <a:r>
              <a:rPr lang="zh-CN" altLang="zh-CN" sz="2000" dirty="0"/>
              <a:t>汇编语言和汇编程序</a:t>
            </a:r>
            <a:endParaRPr lang="en-US" altLang="zh-CN" sz="20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  <a:sym typeface="+mn-ea"/>
              </a:rPr>
              <a:t>机器指令</a:t>
            </a:r>
            <a:r>
              <a:rPr lang="zh-CN" altLang="en-US" sz="1800" dirty="0">
                <a:sym typeface="+mn-ea"/>
              </a:rPr>
              <a:t>：二进制指令，</a:t>
            </a:r>
            <a:r>
              <a:rPr lang="zh-CN" altLang="zh-CN" sz="1800" dirty="0">
                <a:sym typeface="+mn-ea"/>
              </a:rPr>
              <a:t>由指令操作码和操作数组成。</a:t>
            </a:r>
            <a:endParaRPr lang="zh-CN" altLang="zh-CN" sz="1800" b="1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机器语言</a:t>
            </a:r>
            <a:r>
              <a:rPr lang="zh-CN" altLang="en-US" sz="1800" b="1" dirty="0"/>
              <a:t>：</a:t>
            </a:r>
            <a:r>
              <a:rPr lang="zh-CN" altLang="zh-CN" sz="1800" dirty="0"/>
              <a:t>由机器指令构成的编程语言。</a:t>
            </a:r>
            <a:endParaRPr lang="en-US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汇编语言</a:t>
            </a:r>
            <a:r>
              <a:rPr lang="zh-CN" altLang="en-US" sz="1800" b="1" dirty="0"/>
              <a:t>：</a:t>
            </a:r>
            <a:r>
              <a:rPr lang="zh-CN" altLang="zh-CN" sz="1800" dirty="0"/>
              <a:t>用约定的符号和数字按规定的格式来表示指令。</a:t>
            </a:r>
            <a:r>
              <a:rPr lang="zh-CN" altLang="en-US" sz="1800" b="1" dirty="0"/>
              <a:t>汇编指令与机器指令一一对应。</a:t>
            </a:r>
            <a:endParaRPr lang="en-US" altLang="zh-CN" sz="1800" b="1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汇编程序</a:t>
            </a:r>
            <a:r>
              <a:rPr lang="zh-CN" altLang="en-US" sz="1800" b="1" dirty="0"/>
              <a:t>：</a:t>
            </a:r>
            <a:r>
              <a:rPr lang="zh-CN" altLang="zh-CN" sz="1800" dirty="0"/>
              <a:t>将汇编源程序自动翻译成机器语言的过程。</a:t>
            </a:r>
            <a:endParaRPr lang="en-US" altLang="zh-CN" sz="1800" dirty="0"/>
          </a:p>
          <a:p>
            <a:pPr lvl="1"/>
            <a:r>
              <a:rPr lang="zh-CN" altLang="zh-CN" sz="1800" b="1" dirty="0">
                <a:solidFill>
                  <a:srgbClr val="C00000"/>
                </a:solidFill>
              </a:rPr>
              <a:t>算法语言（高级语言）</a:t>
            </a:r>
            <a:r>
              <a:rPr lang="zh-CN" altLang="en-US" sz="1800" b="1" dirty="0"/>
              <a:t>：</a:t>
            </a:r>
            <a:r>
              <a:rPr lang="zh-CN" altLang="en-US" sz="1800" dirty="0"/>
              <a:t>由预先</a:t>
            </a:r>
            <a:r>
              <a:rPr lang="zh-CN" altLang="zh-CN" sz="1800" dirty="0"/>
              <a:t>规定的基本符号构成程序，比较接近数学语言，与具体机器无关，通用性强、便于学习和掌握。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AA1AD-D5E5-4A33-804B-822508238F6F}"/>
              </a:ext>
            </a:extLst>
          </p:cNvPr>
          <p:cNvSpPr/>
          <p:nvPr/>
        </p:nvSpPr>
        <p:spPr>
          <a:xfrm>
            <a:off x="1495426" y="4791076"/>
            <a:ext cx="1235795" cy="138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机器语言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F111DA-FE4C-462B-A9EF-8146FBFD8BE5}"/>
              </a:ext>
            </a:extLst>
          </p:cNvPr>
          <p:cNvSpPr/>
          <p:nvPr/>
        </p:nvSpPr>
        <p:spPr>
          <a:xfrm>
            <a:off x="3534855" y="4791077"/>
            <a:ext cx="1319359" cy="1383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汇编语言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MOV……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PUSH……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POP……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LEA……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D4410A-D4B6-43C5-8D6C-D912B9F3D4AF}"/>
              </a:ext>
            </a:extLst>
          </p:cNvPr>
          <p:cNvSpPr/>
          <p:nvPr/>
        </p:nvSpPr>
        <p:spPr>
          <a:xfrm>
            <a:off x="5657849" y="4791076"/>
            <a:ext cx="1595437" cy="1383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高级语言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int num=10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float price=1.5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C8986670-4B1D-491F-A850-DDAA63D63C3B}"/>
              </a:ext>
            </a:extLst>
          </p:cNvPr>
          <p:cNvSpPr/>
          <p:nvPr/>
        </p:nvSpPr>
        <p:spPr>
          <a:xfrm>
            <a:off x="4897075" y="5243513"/>
            <a:ext cx="642938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98F5625E-2F1A-412B-8BA4-07B6189A55D4}"/>
              </a:ext>
            </a:extLst>
          </p:cNvPr>
          <p:cNvSpPr/>
          <p:nvPr/>
        </p:nvSpPr>
        <p:spPr>
          <a:xfrm>
            <a:off x="2811569" y="5276851"/>
            <a:ext cx="642938" cy="466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ED6EB-6F4D-4C50-939D-3FADBCF9F800}"/>
              </a:ext>
            </a:extLst>
          </p:cNvPr>
          <p:cNvSpPr/>
          <p:nvPr/>
        </p:nvSpPr>
        <p:spPr>
          <a:xfrm>
            <a:off x="1550122" y="5276851"/>
            <a:ext cx="1143611" cy="485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机器指令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1100……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C13613-B0E4-4C58-BC3D-2AD2D77EE628}"/>
              </a:ext>
            </a:extLst>
          </p:cNvPr>
          <p:cNvSpPr txBox="1"/>
          <p:nvPr/>
        </p:nvSpPr>
        <p:spPr>
          <a:xfrm>
            <a:off x="4962526" y="4876801"/>
            <a:ext cx="6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114317-44B6-443C-8A8F-C0E04062206A}"/>
              </a:ext>
            </a:extLst>
          </p:cNvPr>
          <p:cNvSpPr txBox="1"/>
          <p:nvPr/>
        </p:nvSpPr>
        <p:spPr>
          <a:xfrm>
            <a:off x="2832999" y="4912282"/>
            <a:ext cx="6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翻译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60A414E-04A7-4AD1-AA5C-6CBF0134E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B62E87-98C9-405C-8FF4-BD41FA55D035}"/>
              </a:ext>
            </a:extLst>
          </p:cNvPr>
          <p:cNvSpPr txBox="1"/>
          <p:nvPr/>
        </p:nvSpPr>
        <p:spPr>
          <a:xfrm>
            <a:off x="328610" y="532554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目标程序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14A949-1CFD-4B8F-8D24-EFA751091BEE}"/>
              </a:ext>
            </a:extLst>
          </p:cNvPr>
          <p:cNvSpPr txBox="1"/>
          <p:nvPr/>
        </p:nvSpPr>
        <p:spPr>
          <a:xfrm>
            <a:off x="7371122" y="5325547"/>
            <a:ext cx="8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源程序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.1.</a:t>
            </a:r>
            <a:r>
              <a:rPr lang="en-US" altLang="zh-CN" dirty="0"/>
              <a:t>2 </a:t>
            </a:r>
            <a:r>
              <a:rPr lang="zh-CN" altLang="en-US" dirty="0"/>
              <a:t>处理器体系结构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指令集体系结构</a:t>
            </a:r>
            <a:r>
              <a:rPr lang="zh-CN" altLang="en-US" dirty="0"/>
              <a:t>（</a:t>
            </a:r>
            <a:r>
              <a:rPr lang="en-US" altLang="zh-CN" dirty="0"/>
              <a:t>Instruction Set Architecture</a:t>
            </a:r>
            <a:r>
              <a:rPr lang="zh-CN" altLang="en-US" dirty="0"/>
              <a:t>，</a:t>
            </a:r>
            <a:r>
              <a:rPr lang="en-US" altLang="zh-CN" dirty="0"/>
              <a:t>ISA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指令系统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物理层与上层软件的接口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的设计目标是使硬件能够识别和执行</a:t>
            </a:r>
            <a:r>
              <a:rPr lang="en-US" altLang="zh-CN" dirty="0"/>
              <a:t>ISA</a:t>
            </a:r>
            <a:r>
              <a:rPr lang="zh-CN" altLang="en-US" dirty="0"/>
              <a:t>要求的指令</a:t>
            </a:r>
            <a:endParaRPr lang="en-US" altLang="zh-CN" dirty="0"/>
          </a:p>
          <a:p>
            <a:pPr lvl="2"/>
            <a:r>
              <a:rPr lang="zh-CN" altLang="en-US" dirty="0"/>
              <a:t>编译程序任务将程序编译成</a:t>
            </a:r>
            <a:r>
              <a:rPr lang="en-US" altLang="zh-CN" dirty="0"/>
              <a:t>ISA</a:t>
            </a:r>
            <a:r>
              <a:rPr lang="zh-CN" altLang="en-US" dirty="0"/>
              <a:t>所包含的指令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zh-CN" b="1" dirty="0">
                <a:solidFill>
                  <a:srgbClr val="C00000"/>
                </a:solidFill>
              </a:rPr>
              <a:t>系列计算机</a:t>
            </a:r>
            <a:r>
              <a:rPr lang="zh-CN" altLang="zh-CN" b="1" dirty="0"/>
              <a:t>：</a:t>
            </a:r>
            <a:r>
              <a:rPr lang="zh-CN" altLang="zh-CN" dirty="0"/>
              <a:t>具有相同的基本指令系统和基本体系结构，但具有不同组成和实现的一系列不</a:t>
            </a:r>
            <a:r>
              <a:rPr lang="zh-CN" altLang="en-US" dirty="0"/>
              <a:t>同型号的机器。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占位符 4"/>
          <p:cNvSpPr>
            <a:spLocks noGrp="1"/>
          </p:cNvSpPr>
          <p:nvPr/>
        </p:nvSpPr>
        <p:spPr>
          <a:xfrm>
            <a:off x="448280" y="990630"/>
            <a:ext cx="5832475" cy="5762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44936" y="5140994"/>
            <a:ext cx="3095906" cy="12899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IBM-360</a:t>
            </a:r>
          </a:p>
          <a:p>
            <a:pPr marL="342900" indent="-342900">
              <a:lnSpc>
                <a:spcPct val="150000"/>
              </a:lnSpc>
              <a:buClr>
                <a:srgbClr val="B10303"/>
              </a:buClr>
              <a:buFont typeface="Wingdings" panose="05000000000000000000" charset="0"/>
              <a:buChar char="n"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曙光，神威，银河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C906CB-CE3D-48CC-A89E-BB93001AA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A06933-A2A8-42DE-A506-BEB11C47A007}"/>
              </a:ext>
            </a:extLst>
          </p:cNvPr>
          <p:cNvGrpSpPr/>
          <p:nvPr/>
        </p:nvGrpSpPr>
        <p:grpSpPr>
          <a:xfrm>
            <a:off x="1087526" y="3506302"/>
            <a:ext cx="6432214" cy="849129"/>
            <a:chOff x="1053935" y="3132296"/>
            <a:chExt cx="6627367" cy="9267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21B0F92-B085-46B0-80CB-97E2B2C7A674}"/>
                </a:ext>
              </a:extLst>
            </p:cNvPr>
            <p:cNvSpPr/>
            <p:nvPr/>
          </p:nvSpPr>
          <p:spPr>
            <a:xfrm>
              <a:off x="2788255" y="3270323"/>
              <a:ext cx="1643062" cy="6619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指令系统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FE9EB96-1962-4A24-867C-4D0200A07FBA}"/>
                </a:ext>
              </a:extLst>
            </p:cNvPr>
            <p:cNvSpPr/>
            <p:nvPr/>
          </p:nvSpPr>
          <p:spPr>
            <a:xfrm>
              <a:off x="6614502" y="3352800"/>
              <a:ext cx="1066800" cy="4857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程序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3B9AE31-5871-4501-B8FB-A11735C5BEFD}"/>
                </a:ext>
              </a:extLst>
            </p:cNvPr>
            <p:cNvSpPr/>
            <p:nvPr/>
          </p:nvSpPr>
          <p:spPr>
            <a:xfrm>
              <a:off x="4928883" y="3352800"/>
              <a:ext cx="1167117" cy="48577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编译程序</a:t>
              </a:r>
            </a:p>
          </p:txBody>
        </p:sp>
        <p:pic>
          <p:nvPicPr>
            <p:cNvPr id="10" name="Picture 2" descr="8位、16位、32位单片机中的“XX位”指什么？ - 行业动态- 深圳市纳仕达科技有限公司">
              <a:extLst>
                <a:ext uri="{FF2B5EF4-FFF2-40B4-BE49-F238E27FC236}">
                  <a16:creationId xmlns:a16="http://schemas.microsoft.com/office/drawing/2014/main" id="{8F5A66AB-3484-4CAE-923F-A174F2432F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8" t="18634" r="27959" b="17996"/>
            <a:stretch/>
          </p:blipFill>
          <p:spPr bwMode="auto">
            <a:xfrm>
              <a:off x="1053935" y="3132296"/>
              <a:ext cx="1101517" cy="926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箭头: 左 7">
              <a:extLst>
                <a:ext uri="{FF2B5EF4-FFF2-40B4-BE49-F238E27FC236}">
                  <a16:creationId xmlns:a16="http://schemas.microsoft.com/office/drawing/2014/main" id="{5124E548-B1F5-4D9B-8F0F-32ADFD4BC164}"/>
                </a:ext>
              </a:extLst>
            </p:cNvPr>
            <p:cNvSpPr/>
            <p:nvPr/>
          </p:nvSpPr>
          <p:spPr>
            <a:xfrm>
              <a:off x="4519613" y="3477383"/>
              <a:ext cx="300038" cy="204787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箭头: 左 11">
              <a:extLst>
                <a:ext uri="{FF2B5EF4-FFF2-40B4-BE49-F238E27FC236}">
                  <a16:creationId xmlns:a16="http://schemas.microsoft.com/office/drawing/2014/main" id="{46A8A04B-37BB-43D2-883D-BD96A32DC158}"/>
                </a:ext>
              </a:extLst>
            </p:cNvPr>
            <p:cNvSpPr/>
            <p:nvPr/>
          </p:nvSpPr>
          <p:spPr>
            <a:xfrm>
              <a:off x="6205232" y="3472584"/>
              <a:ext cx="300038" cy="204787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左 12">
              <a:extLst>
                <a:ext uri="{FF2B5EF4-FFF2-40B4-BE49-F238E27FC236}">
                  <a16:creationId xmlns:a16="http://schemas.microsoft.com/office/drawing/2014/main" id="{DC283F89-E268-4358-BC19-B2E8C9A4ACE2}"/>
                </a:ext>
              </a:extLst>
            </p:cNvPr>
            <p:cNvSpPr/>
            <p:nvPr/>
          </p:nvSpPr>
          <p:spPr>
            <a:xfrm>
              <a:off x="2264684" y="3486150"/>
              <a:ext cx="300038" cy="204787"/>
            </a:xfrm>
            <a:prstGeom prst="lef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64DDD-76F2-4DD7-9D93-0E7D9535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47A17-ECF2-4C17-BC0D-D157B081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zh-CN" dirty="0"/>
              <a:t>2.1.2 </a:t>
            </a:r>
            <a:r>
              <a:rPr lang="zh-CN" altLang="en-US" dirty="0"/>
              <a:t>处理体系结构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zh-CN" dirty="0"/>
              <a:t>CISC</a:t>
            </a:r>
            <a:r>
              <a:rPr lang="zh-CN" altLang="en-US" dirty="0"/>
              <a:t>和</a:t>
            </a:r>
            <a:r>
              <a:rPr lang="en-US" altLang="zh-CN" dirty="0"/>
              <a:t>RISC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复杂指令系统计算机</a:t>
            </a:r>
            <a:r>
              <a:rPr lang="zh-CN" altLang="en-US" dirty="0"/>
              <a:t>（</a:t>
            </a:r>
            <a:r>
              <a:rPr lang="en-US" altLang="zh-CN" dirty="0"/>
              <a:t>Complex </a:t>
            </a:r>
            <a:r>
              <a:rPr lang="en-US" altLang="zh-CN" dirty="0" err="1"/>
              <a:t>Instuction</a:t>
            </a:r>
            <a:r>
              <a:rPr lang="en-US" altLang="zh-CN" dirty="0"/>
              <a:t> Set Computer</a:t>
            </a:r>
            <a:r>
              <a:rPr lang="zh-CN" altLang="en-US" dirty="0"/>
              <a:t>）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/>
              <a:t>有庞大的指令系统、较多的寻址方式、复杂的指令格式</a:t>
            </a:r>
            <a:endParaRPr lang="en-US" altLang="zh-CN" dirty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CN" dirty="0"/>
              <a:t>CPU</a:t>
            </a:r>
            <a:r>
              <a:rPr lang="zh-CN" altLang="en-US" dirty="0"/>
              <a:t>结构复杂、设计成本高。</a:t>
            </a:r>
            <a:endParaRPr lang="en-US" altLang="zh-CN" dirty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/>
              <a:t>“二八定律”：简单指令占指令总数</a:t>
            </a:r>
            <a:r>
              <a:rPr lang="en-US" altLang="zh-CN" dirty="0"/>
              <a:t>20%</a:t>
            </a:r>
            <a:r>
              <a:rPr lang="zh-CN" altLang="en-US" dirty="0"/>
              <a:t>，程序中出现的频率占</a:t>
            </a:r>
            <a:r>
              <a:rPr lang="en-US" altLang="zh-CN" dirty="0"/>
              <a:t>80%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CN" dirty="0"/>
              <a:t>Intel</a:t>
            </a:r>
            <a:r>
              <a:rPr lang="zh-CN" altLang="en-US" dirty="0"/>
              <a:t>、</a:t>
            </a:r>
            <a:r>
              <a:rPr lang="en-US" altLang="zh-CN" dirty="0"/>
              <a:t>AMD</a:t>
            </a:r>
            <a:endParaRPr lang="zh-CN" altLang="en-US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精简指令集计算机</a:t>
            </a:r>
            <a:r>
              <a:rPr lang="zh-CN" altLang="en-US" dirty="0"/>
              <a:t>（</a:t>
            </a:r>
            <a:r>
              <a:rPr lang="en-US" altLang="zh-CN" dirty="0"/>
              <a:t>Reduced Instruction Set Computer</a:t>
            </a:r>
            <a:r>
              <a:rPr lang="zh-CN" altLang="en-US" dirty="0"/>
              <a:t>，</a:t>
            </a:r>
            <a:r>
              <a:rPr lang="en-US" altLang="zh-CN" dirty="0"/>
              <a:t>RISC</a:t>
            </a:r>
            <a:r>
              <a:rPr lang="zh-CN" altLang="en-US" dirty="0"/>
              <a:t>）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/>
              <a:t>去除不常用的复杂指令，硬件只支持常用的简单指令。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zh-CN" altLang="en-US" dirty="0"/>
              <a:t>通过减少指令种类、规范指令格式、简化寻址方式、存储器并行处理等方式，大幅度的提高处理器的总性能。</a:t>
            </a:r>
            <a:endParaRPr lang="en-US" altLang="zh-CN" dirty="0"/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zh-CN" dirty="0"/>
              <a:t>IBM</a:t>
            </a:r>
            <a:r>
              <a:rPr lang="zh-CN" altLang="en-US" dirty="0"/>
              <a:t>、</a:t>
            </a:r>
            <a:r>
              <a:rPr lang="en-US" altLang="zh-CN" dirty="0"/>
              <a:t>ARM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31BF24-76DB-4682-B6CE-2259D7831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056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21530" y="174396"/>
            <a:ext cx="8733934" cy="81541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1530" y="1006017"/>
            <a:ext cx="8841508" cy="5357073"/>
          </a:xfrm>
        </p:spPr>
        <p:txBody>
          <a:bodyPr>
            <a:normAutofit/>
          </a:bodyPr>
          <a:lstStyle/>
          <a:p>
            <a:r>
              <a:rPr lang="en-US" altLang="zh-CN" dirty="0"/>
              <a:t>2.2.1  </a:t>
            </a:r>
            <a:r>
              <a:rPr lang="zh-CN" altLang="zh-CN" dirty="0"/>
              <a:t>微处理器与微型计算机</a:t>
            </a:r>
            <a:endParaRPr lang="zh-CN" altLang="zh-CN" b="1" dirty="0"/>
          </a:p>
          <a:p>
            <a:pPr marL="662940" indent="-25717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微处理器</a:t>
            </a:r>
            <a:r>
              <a:rPr lang="en-US" altLang="zh-CN" sz="1800" dirty="0"/>
              <a:t>(Microprocessor</a:t>
            </a:r>
            <a:r>
              <a:rPr lang="zh-CN" altLang="zh-CN" sz="1800" dirty="0"/>
              <a:t>，μ</a:t>
            </a:r>
            <a:r>
              <a:rPr lang="en-US" altLang="zh-CN" sz="1800" dirty="0"/>
              <a:t>P</a:t>
            </a:r>
            <a:r>
              <a:rPr lang="zh-CN" altLang="zh-CN" sz="1800" dirty="0"/>
              <a:t>，</a:t>
            </a:r>
            <a:r>
              <a:rPr lang="en-US" altLang="zh-CN" sz="1800" dirty="0"/>
              <a:t>MP)</a:t>
            </a:r>
            <a:r>
              <a:rPr lang="zh-CN" altLang="en-US" sz="1800" dirty="0"/>
              <a:t>：</a:t>
            </a:r>
            <a:r>
              <a:rPr lang="zh-CN" altLang="zh-CN" sz="1800" dirty="0"/>
              <a:t>将运算器和控制器集成在一起的中央处理器部件。</a:t>
            </a:r>
          </a:p>
          <a:p>
            <a:pPr marL="662940" indent="-25717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微型计算机</a:t>
            </a:r>
            <a:r>
              <a:rPr lang="en-US" altLang="zh-CN" sz="1800" dirty="0"/>
              <a:t>(Microcomputer</a:t>
            </a:r>
            <a:r>
              <a:rPr lang="zh-CN" altLang="zh-CN" sz="1800" dirty="0"/>
              <a:t>，μ</a:t>
            </a:r>
            <a:r>
              <a:rPr lang="en-US" altLang="zh-CN" sz="1800" dirty="0"/>
              <a:t>C</a:t>
            </a:r>
            <a:r>
              <a:rPr lang="zh-CN" altLang="zh-CN" sz="1800" dirty="0"/>
              <a:t>，</a:t>
            </a:r>
            <a:r>
              <a:rPr lang="en-US" altLang="zh-CN" sz="1800" dirty="0"/>
              <a:t>MC)</a:t>
            </a:r>
            <a:r>
              <a:rPr lang="zh-CN" altLang="zh-CN" sz="1800" dirty="0"/>
              <a:t>：以微处理器为核心，配上内存储器、输入</a:t>
            </a:r>
            <a:r>
              <a:rPr lang="en-US" altLang="zh-CN" sz="1800" dirty="0"/>
              <a:t>/</a:t>
            </a:r>
            <a:r>
              <a:rPr lang="zh-CN" altLang="zh-CN" sz="1800" dirty="0"/>
              <a:t>输出接口电路及系统总线所组成的计算机。</a:t>
            </a:r>
            <a:endParaRPr lang="en-US" altLang="zh-CN" sz="1800" b="1" dirty="0"/>
          </a:p>
          <a:p>
            <a:pPr marL="662940" indent="-257175">
              <a:buClr>
                <a:srgbClr val="002676"/>
              </a:buClr>
              <a:buFont typeface="Wingdings" panose="05000000000000000000" charset="0"/>
              <a:buChar char="n"/>
            </a:pPr>
            <a:r>
              <a:rPr lang="zh-CN" altLang="zh-CN" sz="1800" b="1" dirty="0">
                <a:solidFill>
                  <a:srgbClr val="C00000"/>
                </a:solidFill>
              </a:rPr>
              <a:t>微型计算机系统</a:t>
            </a:r>
            <a:r>
              <a:rPr lang="en-US" altLang="zh-CN" sz="1800" dirty="0"/>
              <a:t>(Microcomputer System</a:t>
            </a:r>
            <a:r>
              <a:rPr lang="zh-CN" altLang="zh-CN" sz="1800" dirty="0"/>
              <a:t>，μ</a:t>
            </a:r>
            <a:r>
              <a:rPr lang="en-US" altLang="zh-CN" sz="1800" dirty="0"/>
              <a:t>CS,MCS)</a:t>
            </a:r>
            <a:r>
              <a:rPr lang="zh-CN" altLang="zh-CN" sz="1800" dirty="0"/>
              <a:t>：是指以微型计算机为中心，配以相应的外围设备、电源、辅助电路以及控制微型计算机工作的系统软件所构成的计算机系统。</a:t>
            </a:r>
            <a:endParaRPr lang="en-US" altLang="zh-CN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CC764A-A501-4A48-B081-5869F16648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E9A33B-8D37-447F-99A0-0D44DB1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3" y="3813603"/>
            <a:ext cx="4549205" cy="254948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2.2.2  </a:t>
            </a:r>
            <a:r>
              <a:rPr lang="zh-CN" altLang="zh-CN" dirty="0"/>
              <a:t> 微处理器中主要的寄存器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通过寄存器来存放指令、数据和地址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C00000"/>
                </a:solidFill>
              </a:rPr>
              <a:t>寄存器的字长和机器字长相等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endParaRPr lang="en-US" altLang="zh-CN" dirty="0">
              <a:solidFill>
                <a:srgbClr val="C00000"/>
              </a:solidFill>
            </a:endParaRP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指令寄存器（</a:t>
            </a:r>
            <a:r>
              <a:rPr lang="en-US" altLang="zh-CN" dirty="0"/>
              <a:t>Instruction Register</a:t>
            </a:r>
            <a:r>
              <a:rPr lang="zh-CN" altLang="zh-CN" dirty="0"/>
              <a:t>，</a:t>
            </a:r>
            <a:r>
              <a:rPr lang="en-US" altLang="zh-CN" dirty="0"/>
              <a:t>IR</a:t>
            </a:r>
            <a:r>
              <a:rPr lang="zh-CN" altLang="zh-CN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保存当前正在执行的一条指令；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指令译码器对指令寄存器的操作码进行译码，产生控制信号，送入控制总线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程序计数器（</a:t>
            </a:r>
            <a:r>
              <a:rPr lang="en-US" altLang="zh-CN" dirty="0"/>
              <a:t>Program Counter</a:t>
            </a:r>
            <a:r>
              <a:rPr lang="zh-CN" altLang="zh-CN" dirty="0"/>
              <a:t>，</a:t>
            </a:r>
            <a:r>
              <a:rPr lang="en-US" altLang="zh-CN" dirty="0"/>
              <a:t>PC</a:t>
            </a:r>
            <a:r>
              <a:rPr lang="zh-CN" altLang="zh-CN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下一条将要执行的指令在主存储器中的地址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程序执行之前，将程序的首地址送入</a:t>
            </a:r>
            <a:r>
              <a:rPr lang="en-US" altLang="zh-CN" dirty="0"/>
              <a:t>PC</a:t>
            </a:r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执行指令时，</a:t>
            </a:r>
            <a:r>
              <a:rPr lang="en-US" altLang="zh-CN" dirty="0"/>
              <a:t>CPU</a:t>
            </a:r>
            <a:r>
              <a:rPr lang="zh-CN" altLang="en-US" dirty="0"/>
              <a:t>自动递增</a:t>
            </a:r>
            <a:r>
              <a:rPr lang="en-US" altLang="zh-CN" dirty="0"/>
              <a:t>PC</a:t>
            </a:r>
            <a:r>
              <a:rPr lang="zh-CN" altLang="en-US" dirty="0"/>
              <a:t>的内容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遇到转移指令，</a:t>
            </a:r>
            <a:r>
              <a:rPr lang="en-US" altLang="zh-CN" dirty="0"/>
              <a:t>PC</a:t>
            </a:r>
            <a:r>
              <a:rPr lang="zh-CN" altLang="en-US" dirty="0"/>
              <a:t>内容由转移指令的地址码字段指定</a:t>
            </a:r>
            <a:endParaRPr lang="zh-CN" altLang="zh-CN" dirty="0"/>
          </a:p>
          <a:p>
            <a:pPr lvl="1"/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0DC9F-F483-49A1-A11E-39547CE3F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7" y="1068400"/>
            <a:ext cx="8950751" cy="2207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进位计数法与数制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7350E2-0B5E-4E67-8405-6A6DA39434AD}"/>
              </a:ext>
            </a:extLst>
          </p:cNvPr>
          <p:cNvSpPr txBox="1"/>
          <p:nvPr/>
        </p:nvSpPr>
        <p:spPr>
          <a:xfrm>
            <a:off x="1077594" y="3136977"/>
            <a:ext cx="6452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二进制：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(110.11)</a:t>
            </a:r>
            <a:r>
              <a:rPr lang="en-US" sz="18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=1×2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+0×2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0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+1×2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-2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82">
            <a:extLst>
              <a:ext uri="{FF2B5EF4-FFF2-40B4-BE49-F238E27FC236}">
                <a16:creationId xmlns:a16="http://schemas.microsoft.com/office/drawing/2014/main" id="{2FFBB8D8-F10C-4DFD-8757-6B2344C1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9" y="3584345"/>
            <a:ext cx="3993515" cy="546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BAEE8BF-A66D-4C29-9F3F-9C10D748C6FC}"/>
              </a:ext>
            </a:extLst>
          </p:cNvPr>
          <p:cNvSpPr txBox="1"/>
          <p:nvPr/>
        </p:nvSpPr>
        <p:spPr>
          <a:xfrm>
            <a:off x="1077594" y="4276716"/>
            <a:ext cx="6452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八进制：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(123.45)</a:t>
            </a:r>
            <a:r>
              <a:rPr lang="en-US" sz="18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8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=1×8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2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+2×8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+3×8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0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+4×8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+5×8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-2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6D358-D7C6-4049-82FB-1AB26A52D8B7}"/>
              </a:ext>
            </a:extLst>
          </p:cNvPr>
          <p:cNvSpPr txBox="1"/>
          <p:nvPr/>
        </p:nvSpPr>
        <p:spPr>
          <a:xfrm>
            <a:off x="1077594" y="4744961"/>
            <a:ext cx="61118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十六进制：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(1B.E5)</a:t>
            </a:r>
            <a:r>
              <a:rPr lang="en-US" sz="1800" b="0" baseline="-25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16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=1×16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+B×16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0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+E×16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-1</a:t>
            </a:r>
            <a:r>
              <a:rPr lang="en-US" sz="1800" b="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+5×16</a:t>
            </a:r>
            <a:r>
              <a:rPr lang="en-US" sz="1800" b="0" baseline="30000" dirty="0"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-2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F595BC-1607-4B3B-8A83-FEE13FD2ED5D}"/>
              </a:ext>
            </a:extLst>
          </p:cNvPr>
          <p:cNvSpPr txBox="1"/>
          <p:nvPr/>
        </p:nvSpPr>
        <p:spPr>
          <a:xfrm>
            <a:off x="1086220" y="5196118"/>
            <a:ext cx="485738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/>
            <a:r>
              <a:rPr 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n</a:t>
            </a:r>
            <a:r>
              <a:rPr 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位整数、</a:t>
            </a:r>
            <a:r>
              <a:rPr 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m</a:t>
            </a:r>
            <a:r>
              <a:rPr 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位小数的</a:t>
            </a:r>
            <a:r>
              <a:rPr 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任意</a:t>
            </a:r>
            <a:r>
              <a:rPr lang="en-US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r</a:t>
            </a:r>
            <a:r>
              <a:rPr lang="zh-CN" sz="1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进制数</a:t>
            </a:r>
            <a:r>
              <a:rPr 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N</a:t>
            </a:r>
            <a:r>
              <a:rPr 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rPr>
              <a:t>的通式：</a:t>
            </a:r>
            <a:endParaRPr lang="zh-CN" altLang="en-US" sz="1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pic>
        <p:nvPicPr>
          <p:cNvPr id="14" name="图片 83">
            <a:extLst>
              <a:ext uri="{FF2B5EF4-FFF2-40B4-BE49-F238E27FC236}">
                <a16:creationId xmlns:a16="http://schemas.microsoft.com/office/drawing/2014/main" id="{16136CC4-2B43-4715-8FB0-1525BBD7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236" y="5647090"/>
            <a:ext cx="3939540" cy="560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126AD-E04B-4F7D-A18B-9DF30ADC6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CBD69B-7469-46C5-9319-B89C2AE82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8477730"/>
              </p:ext>
            </p:extLst>
          </p:nvPr>
        </p:nvGraphicFramePr>
        <p:xfrm>
          <a:off x="2602802" y="1808174"/>
          <a:ext cx="305054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8000" imgH="809625" progId="Paint.Picture">
                  <p:embed/>
                </p:oleObj>
              </mc:Choice>
              <mc:Fallback>
                <p:oleObj r:id="rId4" imgW="3048000" imgH="809625" progId="Paint.Pictur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CBD69B-7469-46C5-9319-B89C2AE820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2802" y="1808174"/>
                        <a:ext cx="3050540" cy="81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047D3AC-445C-47F6-91C3-B09CEE8F0C2E}"/>
              </a:ext>
            </a:extLst>
          </p:cNvPr>
          <p:cNvSpPr txBox="1"/>
          <p:nvPr/>
        </p:nvSpPr>
        <p:spPr>
          <a:xfrm>
            <a:off x="2290210" y="2682798"/>
            <a:ext cx="341693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zh-CN"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图1.1 十进制数的位权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C16913-CA90-A45D-F365-597DA0910AC0}"/>
              </a:ext>
            </a:extLst>
          </p:cNvPr>
          <p:cNvSpPr txBox="1"/>
          <p:nvPr/>
        </p:nvSpPr>
        <p:spPr>
          <a:xfrm>
            <a:off x="6231210" y="1738257"/>
            <a:ext cx="2103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位权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是指某个固定位置上的计数单位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2.2.2  </a:t>
            </a:r>
            <a:r>
              <a:rPr lang="zh-CN" altLang="zh-CN" dirty="0"/>
              <a:t> 微处理器中主要的寄存器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地址寄存器（</a:t>
            </a:r>
            <a:r>
              <a:rPr lang="en-US" altLang="zh-CN" dirty="0"/>
              <a:t>Address Register</a:t>
            </a:r>
            <a:r>
              <a:rPr lang="zh-CN" altLang="en-US" dirty="0"/>
              <a:t>，</a:t>
            </a:r>
            <a:r>
              <a:rPr lang="en-US" altLang="zh-CN" dirty="0"/>
              <a:t>AR</a:t>
            </a:r>
            <a:r>
              <a:rPr lang="zh-CN" altLang="en-US" dirty="0"/>
              <a:t>）</a:t>
            </a:r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用来保存</a:t>
            </a:r>
            <a:r>
              <a:rPr lang="en-US" altLang="zh-CN" dirty="0"/>
              <a:t>CPU</a:t>
            </a:r>
            <a:r>
              <a:rPr lang="zh-CN" altLang="en-US" dirty="0"/>
              <a:t>当前所访问的主存储单元地址</a:t>
            </a:r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CPU</a:t>
            </a:r>
            <a:r>
              <a:rPr lang="zh-CN" altLang="en-US" dirty="0"/>
              <a:t>和主存进行数据交换：地址寄存器</a:t>
            </a:r>
            <a:r>
              <a:rPr lang="en-US" altLang="zh-CN" dirty="0"/>
              <a:t>-&gt;</a:t>
            </a:r>
            <a:r>
              <a:rPr lang="zh-CN" altLang="en-US" dirty="0"/>
              <a:t>主存地址</a:t>
            </a:r>
            <a:r>
              <a:rPr lang="en-US" altLang="zh-CN" dirty="0"/>
              <a:t>-&gt;</a:t>
            </a:r>
            <a:r>
              <a:rPr lang="zh-CN" altLang="en-US" dirty="0"/>
              <a:t>地址总线，通过数据总线和数据寄存器存取数据。</a:t>
            </a: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数据寄存器（</a:t>
            </a:r>
            <a:r>
              <a:rPr lang="en-US" altLang="zh-CN" dirty="0"/>
              <a:t>Data Register</a:t>
            </a:r>
            <a:r>
              <a:rPr lang="zh-CN" altLang="zh-CN" dirty="0"/>
              <a:t>，</a:t>
            </a:r>
            <a:r>
              <a:rPr lang="en-US" altLang="zh-CN" dirty="0"/>
              <a:t>DR</a:t>
            </a:r>
            <a:r>
              <a:rPr lang="zh-CN" altLang="zh-CN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CPU</a:t>
            </a:r>
            <a:r>
              <a:rPr lang="zh-CN" altLang="en-US" dirty="0"/>
              <a:t>和主存、外设之间信息传递的中转站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弥补数据操作速度上的差异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通用寄存器（</a:t>
            </a:r>
            <a:r>
              <a:rPr lang="en-US" altLang="zh-CN" dirty="0"/>
              <a:t>R</a:t>
            </a:r>
            <a:r>
              <a:rPr lang="en-US" altLang="zh-CN" baseline="-25000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R</a:t>
            </a:r>
            <a:r>
              <a:rPr lang="en-US" altLang="zh-CN" baseline="-25000" dirty="0"/>
              <a:t>n</a:t>
            </a:r>
            <a:r>
              <a:rPr lang="zh-CN" altLang="zh-CN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工作区，暂时保存操作数、运算结果、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程序状态字寄存器（</a:t>
            </a:r>
            <a:r>
              <a:rPr lang="en-US" altLang="zh-CN" dirty="0"/>
              <a:t>Program Status Word</a:t>
            </a:r>
            <a:r>
              <a:rPr lang="zh-CN" altLang="zh-CN" dirty="0"/>
              <a:t>，</a:t>
            </a:r>
            <a:r>
              <a:rPr lang="en-US" altLang="zh-CN" dirty="0"/>
              <a:t>PSW</a:t>
            </a:r>
            <a:r>
              <a:rPr lang="zh-CN" altLang="zh-CN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保存当前运算状态条件：进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  <a:r>
              <a:rPr lang="en-US" altLang="zh-CN" dirty="0"/>
              <a:t>C</a:t>
            </a:r>
            <a:r>
              <a:rPr lang="zh-CN" altLang="en-US" dirty="0"/>
              <a:t>，结果溢出</a:t>
            </a:r>
            <a:r>
              <a:rPr lang="en-US" altLang="zh-CN" dirty="0"/>
              <a:t>O</a:t>
            </a:r>
            <a:r>
              <a:rPr lang="zh-CN" altLang="en-US" dirty="0"/>
              <a:t>，零标志</a:t>
            </a:r>
            <a:r>
              <a:rPr lang="en-US" altLang="zh-CN" dirty="0"/>
              <a:t>Z</a:t>
            </a:r>
            <a:r>
              <a:rPr lang="zh-CN" altLang="en-US" dirty="0"/>
              <a:t>，符号标志</a:t>
            </a:r>
            <a:r>
              <a:rPr lang="en-US" altLang="zh-CN" dirty="0"/>
              <a:t>S</a:t>
            </a:r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程序工作方式：中断、系统工作状态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E0DC9F-F483-49A1-A11E-39547CE3F7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054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idx="1"/>
          </p:nvPr>
        </p:nvSpPr>
        <p:spPr>
          <a:xfrm>
            <a:off x="221528" y="1006017"/>
            <a:ext cx="8733934" cy="1565733"/>
          </a:xfrm>
        </p:spPr>
        <p:txBody>
          <a:bodyPr/>
          <a:lstStyle/>
          <a:p>
            <a:r>
              <a:rPr lang="en-US" altLang="zh-CN" dirty="0"/>
              <a:t>2.2.3 </a:t>
            </a:r>
            <a:r>
              <a:rPr lang="zh-CN" altLang="zh-CN" dirty="0"/>
              <a:t>微型计算机中的存储器与地址分配</a:t>
            </a:r>
            <a:endParaRPr lang="en-US" altLang="zh-CN" dirty="0"/>
          </a:p>
          <a:p>
            <a:pPr lvl="1"/>
            <a:r>
              <a:rPr lang="zh-CN" altLang="en-US" sz="1800" dirty="0"/>
              <a:t>内存组织</a:t>
            </a:r>
            <a:endParaRPr lang="en-US" altLang="zh-CN" sz="1800" dirty="0"/>
          </a:p>
          <a:p>
            <a:pPr lvl="2"/>
            <a:r>
              <a:rPr lang="zh-CN" altLang="en-US" dirty="0"/>
              <a:t>微型计算机内存一般按字节来组织，每个字节</a:t>
            </a:r>
            <a:r>
              <a:rPr lang="en-US" altLang="zh-CN" dirty="0"/>
              <a:t>1</a:t>
            </a:r>
            <a:r>
              <a:rPr lang="zh-CN" altLang="en-US" dirty="0"/>
              <a:t>个地址</a:t>
            </a:r>
            <a:endParaRPr lang="en-US" altLang="zh-CN" dirty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147" y="2835461"/>
            <a:ext cx="3898802" cy="282692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9A0D6-B1BE-4A99-AFEB-C8E1656DA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FA81EE-60F0-4FE6-8BD7-242049D2CFBE}"/>
              </a:ext>
            </a:extLst>
          </p:cNvPr>
          <p:cNvSpPr/>
          <p:nvPr/>
        </p:nvSpPr>
        <p:spPr>
          <a:xfrm>
            <a:off x="221528" y="3112324"/>
            <a:ext cx="4669560" cy="2617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0003H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读取数据过程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地址寄存器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将地址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0003H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发送到地址总线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通过控制总线发出内存读取命令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内存接收地址信号和控制信号，找到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0003H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单元，并从中读取数据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0088H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0088H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通过数据总线送入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atinLnBrk="0"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 </a:t>
            </a:r>
            <a:r>
              <a:rPr lang="en-US" altLang="zh-CN" dirty="0"/>
              <a:t>2.2.3 </a:t>
            </a:r>
            <a:r>
              <a:rPr lang="zh-CN" altLang="zh-CN" dirty="0"/>
              <a:t>微型计算机中的存储器与地址分配</a:t>
            </a:r>
            <a:endParaRPr lang="en-US" altLang="zh-CN" dirty="0"/>
          </a:p>
          <a:p>
            <a:pPr marL="285750" indent="43180" latinLnBrk="0">
              <a:lnSpc>
                <a:spcPct val="13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dirty="0"/>
              <a:t> 统一编址</a:t>
            </a:r>
            <a:r>
              <a:rPr lang="zh-CN" altLang="en-US" sz="1800" dirty="0"/>
              <a:t>：</a:t>
            </a:r>
            <a:r>
              <a:rPr lang="zh-CN" altLang="zh-CN" sz="1800" dirty="0"/>
              <a:t>将</a:t>
            </a:r>
            <a:r>
              <a:rPr lang="en-US" altLang="zh-CN" sz="1800" dirty="0"/>
              <a:t>I/O</a:t>
            </a:r>
            <a:r>
              <a:rPr lang="zh-CN" altLang="zh-CN" sz="1800" dirty="0"/>
              <a:t>端口和内存储器统一编址</a:t>
            </a:r>
            <a:endParaRPr lang="en-US" altLang="zh-CN" sz="1800" dirty="0"/>
          </a:p>
          <a:p>
            <a:pPr marL="285750" indent="8890" latinLnBrk="0">
              <a:lnSpc>
                <a:spcPct val="13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dirty="0"/>
              <a:t> 独立编址</a:t>
            </a:r>
            <a:r>
              <a:rPr lang="zh-CN" altLang="en-US" sz="1800" dirty="0"/>
              <a:t>：</a:t>
            </a:r>
            <a:r>
              <a:rPr lang="zh-CN" altLang="zh-CN" sz="1800" dirty="0"/>
              <a:t>内存储器和</a:t>
            </a:r>
            <a:r>
              <a:rPr lang="en-US" altLang="zh-CN" sz="1800" dirty="0"/>
              <a:t>I/O</a:t>
            </a:r>
            <a:r>
              <a:rPr lang="zh-CN" altLang="zh-CN" sz="1800" dirty="0"/>
              <a:t>端口地址空间各自独立编址</a:t>
            </a:r>
            <a:endParaRPr lang="en-US" altLang="zh-CN" sz="1800" dirty="0"/>
          </a:p>
          <a:p>
            <a:pPr marL="285750" indent="8890" latinLnBrk="0">
              <a:lnSpc>
                <a:spcPct val="130000"/>
              </a:lnSpc>
              <a:spcBef>
                <a:spcPts val="0"/>
              </a:spcBef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 dirty="0"/>
              <a:t> Intel</a:t>
            </a:r>
            <a:r>
              <a:rPr lang="zh-CN" altLang="en-US" sz="1800" dirty="0"/>
              <a:t>系列普遍采用</a:t>
            </a:r>
            <a:r>
              <a:rPr lang="en-US" altLang="zh-CN" sz="1800" dirty="0"/>
              <a:t>I/O</a:t>
            </a:r>
            <a:r>
              <a:rPr lang="zh-CN" altLang="en-US" sz="1800" dirty="0"/>
              <a:t>端口单独编址方式；</a:t>
            </a:r>
            <a:r>
              <a:rPr lang="en-US" altLang="zh-CN" sz="1800" dirty="0"/>
              <a:t>8086</a:t>
            </a:r>
            <a:r>
              <a:rPr lang="zh-CN" altLang="en-US" sz="1800" dirty="0"/>
              <a:t>使用</a:t>
            </a:r>
            <a:r>
              <a:rPr lang="en-US" altLang="zh-CN" sz="1800" dirty="0"/>
              <a:t>IN</a:t>
            </a:r>
            <a:r>
              <a:rPr lang="zh-CN" altLang="en-US" sz="1800" dirty="0"/>
              <a:t>、</a:t>
            </a:r>
            <a:r>
              <a:rPr lang="en-US" altLang="zh-CN" sz="1800" dirty="0"/>
              <a:t>OUT</a:t>
            </a:r>
            <a:r>
              <a:rPr lang="zh-CN" altLang="en-US" sz="1800" dirty="0"/>
              <a:t>指令完成数据交换</a:t>
            </a:r>
            <a:endParaRPr lang="en-US" altLang="zh-CN" sz="1800" dirty="0"/>
          </a:p>
          <a:p>
            <a:endParaRPr lang="zh-CN" altLang="zh-CN" b="1" dirty="0"/>
          </a:p>
          <a:p>
            <a:endParaRPr lang="zh-CN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0" indent="0">
              <a:buNone/>
            </a:pPr>
            <a:endParaRPr lang="en-US" altLang="zh-CN" sz="1800" b="1" dirty="0"/>
          </a:p>
          <a:p>
            <a:pPr marL="285750" indent="-2476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 堆栈</a:t>
            </a:r>
            <a:r>
              <a:rPr lang="zh-CN" altLang="en-US" sz="1800" b="1" dirty="0"/>
              <a:t>：</a:t>
            </a:r>
            <a:r>
              <a:rPr lang="zh-CN" altLang="zh-CN" sz="1800" dirty="0"/>
              <a:t>堆栈是按</a:t>
            </a:r>
            <a:r>
              <a:rPr lang="zh-CN" altLang="zh-CN" sz="1800" b="1" dirty="0"/>
              <a:t>后进先出</a:t>
            </a:r>
            <a:r>
              <a:rPr lang="zh-CN" altLang="zh-CN" sz="1800" dirty="0"/>
              <a:t>（</a:t>
            </a:r>
            <a:r>
              <a:rPr lang="en-US" altLang="zh-CN" sz="1800" dirty="0"/>
              <a:t>Last-In First-Out</a:t>
            </a:r>
            <a:r>
              <a:rPr lang="zh-CN" altLang="zh-CN" sz="1800" dirty="0"/>
              <a:t>，</a:t>
            </a:r>
            <a:r>
              <a:rPr lang="en-US" altLang="zh-CN" sz="1800" dirty="0"/>
              <a:t>LIFO</a:t>
            </a:r>
            <a:r>
              <a:rPr lang="zh-CN" altLang="zh-CN" sz="1800" dirty="0"/>
              <a:t>）原则进行存取的存储结构</a:t>
            </a:r>
            <a:endParaRPr lang="en-US" altLang="zh-CN" sz="1800" dirty="0"/>
          </a:p>
          <a:p>
            <a:pPr marL="742950" lvl="1" indent="-24765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主程序</a:t>
            </a:r>
            <a:r>
              <a:rPr lang="en-US" altLang="zh-CN" sz="1600" dirty="0"/>
              <a:t>-&gt;</a:t>
            </a:r>
            <a:r>
              <a:rPr lang="zh-CN" altLang="en-US" sz="1600" dirty="0"/>
              <a:t>中断</a:t>
            </a:r>
            <a:r>
              <a:rPr lang="en-US" altLang="zh-CN" sz="1600" dirty="0"/>
              <a:t>-&gt;</a:t>
            </a:r>
            <a:r>
              <a:rPr lang="zh-CN" altLang="en-US" sz="1600" dirty="0"/>
              <a:t>保护现场（压栈）</a:t>
            </a:r>
            <a:r>
              <a:rPr lang="en-US" altLang="zh-CN" sz="1600" dirty="0"/>
              <a:t>-&gt;</a:t>
            </a:r>
            <a:r>
              <a:rPr lang="zh-CN" altLang="en-US" sz="1600" dirty="0"/>
              <a:t>子程序</a:t>
            </a:r>
            <a:r>
              <a:rPr lang="en-US" altLang="zh-CN" sz="1600" dirty="0"/>
              <a:t>-&gt;</a:t>
            </a:r>
            <a:r>
              <a:rPr lang="zh-CN" altLang="en-US" sz="1600" dirty="0"/>
              <a:t>恢复现场（出栈）</a:t>
            </a:r>
            <a:r>
              <a:rPr lang="en-US" altLang="zh-CN" sz="1600" dirty="0"/>
              <a:t>-&gt;</a:t>
            </a:r>
            <a:r>
              <a:rPr lang="zh-CN" altLang="en-US" sz="1600" dirty="0"/>
              <a:t>主程序</a:t>
            </a:r>
            <a:endParaRPr lang="en-US" altLang="zh-CN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3" y="2785108"/>
            <a:ext cx="4849971" cy="253460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7F5A8F-D88B-472D-A4D0-18B8CFD87D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zh-CN" dirty="0"/>
              <a:t>微型计算机系统结构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2.2.4 </a:t>
            </a:r>
            <a:r>
              <a:rPr lang="zh-CN" altLang="zh-CN" sz="2000" b="1" dirty="0"/>
              <a:t>微机系统中采用的先进技术</a:t>
            </a: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流水线技术</a:t>
            </a:r>
            <a:endParaRPr lang="en-US" altLang="zh-CN" sz="1800" b="1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将大的顺序操作分解为时间上可以重叠的子操作，分别由不同部件完成。</a:t>
            </a:r>
            <a:endParaRPr lang="en-US" altLang="zh-CN" sz="1600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流水线级数越多，每级所花时间越短，时钟周期可以越短，指令流速度越快</a:t>
            </a:r>
            <a:endParaRPr lang="zh-CN" altLang="zh-CN" sz="1600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哈佛结构</a:t>
            </a:r>
            <a:endParaRPr lang="en-US" altLang="zh-CN" sz="1800" b="1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600" dirty="0"/>
              <a:t>将指令和数据分别放在两个独立存储器中，每个存储器独立编址、独立访问</a:t>
            </a:r>
            <a:endParaRPr lang="en-US" altLang="zh-CN" sz="1600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取指和指令操作可以完全重叠，提高了并行性、程序执行速度</a:t>
            </a:r>
            <a:endParaRPr lang="zh-CN" altLang="zh-CN" sz="1600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800" b="1" dirty="0"/>
              <a:t>Cache</a:t>
            </a:r>
            <a:r>
              <a:rPr lang="zh-CN" altLang="zh-CN" sz="1800" b="1" dirty="0"/>
              <a:t>技术 </a:t>
            </a:r>
            <a:endParaRPr lang="en-US" altLang="zh-CN" sz="1800" b="1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弥补</a:t>
            </a:r>
            <a:r>
              <a:rPr lang="en-US" altLang="zh-CN" sz="1600" dirty="0"/>
              <a:t>CPU</a:t>
            </a:r>
            <a:r>
              <a:rPr lang="zh-CN" altLang="en-US" sz="1600" dirty="0"/>
              <a:t>和内存在存取速度上的差距</a:t>
            </a:r>
            <a:endParaRPr lang="en-US" altLang="zh-CN" sz="1600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高速、小容量、多级（</a:t>
            </a:r>
            <a:r>
              <a:rPr lang="en-US" altLang="zh-CN" sz="1600" dirty="0"/>
              <a:t>1-3</a:t>
            </a:r>
            <a:r>
              <a:rPr lang="zh-CN" altLang="en-US" sz="1600" dirty="0"/>
              <a:t>级）</a:t>
            </a:r>
            <a:r>
              <a:rPr lang="en-US" altLang="zh-CN" sz="1600" dirty="0"/>
              <a:t>Cache</a:t>
            </a:r>
            <a:endParaRPr lang="zh-CN" altLang="zh-CN" sz="1600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虚拟存储管理技术</a:t>
            </a:r>
            <a:endParaRPr lang="en-US" altLang="zh-CN" sz="1800" b="1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由主存和辅存构成的可供</a:t>
            </a:r>
            <a:r>
              <a:rPr lang="en-US" altLang="zh-CN" sz="1600" dirty="0"/>
              <a:t>CPU</a:t>
            </a:r>
            <a:r>
              <a:rPr lang="zh-CN" altLang="en-US" sz="1600" dirty="0"/>
              <a:t>直接访问的大容量主存（虚拟存储器）</a:t>
            </a:r>
            <a:endParaRPr lang="en-US" altLang="zh-CN" sz="1600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使用虚拟存储器提供的地址编程，无需考虑实际主存的大小。</a:t>
            </a:r>
            <a:endParaRPr lang="zh-CN" altLang="zh-CN" sz="1600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800" b="1" dirty="0"/>
              <a:t>多核处理器结构</a:t>
            </a:r>
            <a:endParaRPr lang="en-US" altLang="zh-CN" sz="1800" b="1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单个处理器内具有多个微处理器执行核</a:t>
            </a:r>
            <a:endParaRPr lang="en-US" altLang="zh-CN" sz="1600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可以做到线程级并行</a:t>
            </a:r>
            <a:endParaRPr lang="en-US" altLang="zh-CN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6CBB5A-09C6-474A-BACA-A9DE81751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2.3.1 </a:t>
            </a:r>
            <a:r>
              <a:rPr lang="zh-CN" altLang="zh-CN" b="1" dirty="0"/>
              <a:t>信息交换方式</a:t>
            </a:r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程序查询方式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开始一次数据传送之前，</a:t>
            </a:r>
            <a:r>
              <a:rPr lang="en-US" altLang="zh-CN" dirty="0"/>
              <a:t>CPU</a:t>
            </a:r>
            <a:r>
              <a:rPr lang="zh-CN" altLang="en-US" dirty="0"/>
              <a:t>首先检查外围设备是否准备好；</a:t>
            </a:r>
            <a:r>
              <a:rPr lang="en-US" altLang="zh-CN" dirty="0"/>
              <a:t>CPU</a:t>
            </a:r>
            <a:r>
              <a:rPr lang="zh-CN" altLang="en-US" dirty="0"/>
              <a:t>重复查询，直到外设备准备好，才能进行数据传递。</a:t>
            </a:r>
            <a:endParaRPr lang="zh-CN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中断控制方式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由外围设备主动通知</a:t>
            </a:r>
            <a:r>
              <a:rPr lang="en-US" altLang="zh-CN" dirty="0"/>
              <a:t>CPU</a:t>
            </a:r>
            <a:r>
              <a:rPr lang="zh-CN" altLang="en-US" dirty="0"/>
              <a:t>，已进入准备就绪状态。</a:t>
            </a:r>
            <a:r>
              <a:rPr lang="en-US" altLang="zh-CN" dirty="0"/>
              <a:t>CPU</a:t>
            </a:r>
            <a:r>
              <a:rPr lang="zh-CN" altLang="en-US" dirty="0"/>
              <a:t>暂停现行程序，处理中断程序，完成输入</a:t>
            </a:r>
            <a:r>
              <a:rPr lang="en-US" altLang="zh-CN" dirty="0"/>
              <a:t>/</a:t>
            </a:r>
            <a:r>
              <a:rPr lang="zh-CN" altLang="en-US" dirty="0"/>
              <a:t>输出，再返回原来程序</a:t>
            </a:r>
            <a:endParaRPr lang="zh-CN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直接存储器存取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DMA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zh-CN" dirty="0">
                <a:solidFill>
                  <a:srgbClr val="C00000"/>
                </a:solidFill>
              </a:rPr>
              <a:t>控制方式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DMA</a:t>
            </a:r>
            <a:r>
              <a:rPr lang="zh-CN" altLang="en-US" dirty="0"/>
              <a:t>控制器从</a:t>
            </a:r>
            <a:r>
              <a:rPr lang="en-US" altLang="zh-CN" dirty="0"/>
              <a:t>CPU</a:t>
            </a:r>
            <a:r>
              <a:rPr lang="zh-CN" altLang="en-US" dirty="0"/>
              <a:t>接管对总线的控制，直接控制内存和外设之间的数据交换，不经过</a:t>
            </a:r>
            <a:r>
              <a:rPr lang="en-US" altLang="zh-CN" dirty="0"/>
              <a:t>CPU</a:t>
            </a:r>
            <a:endParaRPr lang="zh-CN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通道方式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/>
              <a:t>具有特殊功能的处理器（</a:t>
            </a:r>
            <a:r>
              <a:rPr lang="en-US" altLang="zh-CN" dirty="0"/>
              <a:t>I/O</a:t>
            </a:r>
            <a:r>
              <a:rPr lang="zh-CN" altLang="en-US" dirty="0"/>
              <a:t>处理器），实现对外围设备统一管理，完成外围设备和内存的数据交换</a:t>
            </a:r>
            <a:endParaRPr lang="zh-CN" altLang="zh-CN" dirty="0"/>
          </a:p>
          <a:p>
            <a:pPr lvl="1"/>
            <a:r>
              <a:rPr lang="zh-CN" altLang="zh-CN" dirty="0">
                <a:solidFill>
                  <a:srgbClr val="C00000"/>
                </a:solidFill>
              </a:rPr>
              <a:t>外围处理机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Peripheral Processor Unit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zh-CN" dirty="0">
                <a:solidFill>
                  <a:srgbClr val="C00000"/>
                </a:solidFill>
              </a:rPr>
              <a:t>方式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en-US" altLang="zh-CN" dirty="0"/>
              <a:t>PPU</a:t>
            </a:r>
            <a:r>
              <a:rPr lang="zh-CN" altLang="en-US" dirty="0"/>
              <a:t>基本上独立于主机工作，类似分布式多机系统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F06AEA-B59D-4ED1-ACFC-FAE536DC4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DF423-BD99-4735-8FA3-C946F1E2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zh-CN" dirty="0"/>
              <a:t>输入</a:t>
            </a:r>
            <a:r>
              <a:rPr lang="en-US" altLang="zh-CN" dirty="0"/>
              <a:t>/</a:t>
            </a:r>
            <a:r>
              <a:rPr lang="zh-CN" altLang="zh-CN" dirty="0"/>
              <a:t>输出系统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2A1AF-454F-43C2-A401-0FD426E7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2.3.2 </a:t>
            </a:r>
            <a:r>
              <a:rPr lang="zh-CN" altLang="zh-CN" dirty="0"/>
              <a:t>程序中断方式</a:t>
            </a:r>
            <a:endParaRPr lang="en-US" altLang="zh-CN" dirty="0"/>
          </a:p>
          <a:p>
            <a:pPr lvl="1"/>
            <a:r>
              <a:rPr lang="zh-CN" altLang="zh-CN" dirty="0"/>
              <a:t>中断的基本思想</a:t>
            </a:r>
            <a:endParaRPr lang="en-US" altLang="zh-CN" dirty="0"/>
          </a:p>
          <a:p>
            <a:pPr lvl="2"/>
            <a:r>
              <a:rPr lang="zh-CN" altLang="en-US" sz="1600" dirty="0"/>
              <a:t>当</a:t>
            </a:r>
            <a:r>
              <a:rPr lang="en-US" altLang="zh-CN" sz="1600" dirty="0"/>
              <a:t>CPU</a:t>
            </a:r>
            <a:r>
              <a:rPr lang="zh-CN" altLang="en-US" sz="1600" dirty="0"/>
              <a:t>需要进行</a:t>
            </a:r>
            <a:r>
              <a:rPr lang="en-US" altLang="zh-CN" sz="1600" dirty="0"/>
              <a:t>I/O</a:t>
            </a:r>
            <a:r>
              <a:rPr lang="zh-CN" altLang="en-US" sz="1600" dirty="0"/>
              <a:t>操作时，先启动外设工作，然后继续执行主程序；外设准备好后，发出中断请求，</a:t>
            </a:r>
            <a:r>
              <a:rPr lang="en-US" altLang="zh-CN" sz="1600" dirty="0"/>
              <a:t>CPU</a:t>
            </a:r>
            <a:r>
              <a:rPr lang="zh-CN" altLang="en-US" sz="1600" dirty="0"/>
              <a:t>暂停主程序，执行</a:t>
            </a:r>
            <a:r>
              <a:rPr lang="en-US" altLang="zh-CN" sz="1600" dirty="0"/>
              <a:t>I/O</a:t>
            </a:r>
            <a:r>
              <a:rPr lang="zh-CN" altLang="en-US" sz="1600" dirty="0"/>
              <a:t>操作；</a:t>
            </a:r>
            <a:r>
              <a:rPr lang="en-US" altLang="zh-CN" sz="1600" dirty="0"/>
              <a:t>I/O</a:t>
            </a:r>
            <a:r>
              <a:rPr lang="zh-CN" altLang="en-US" sz="1600" dirty="0"/>
              <a:t>操作完成后，</a:t>
            </a:r>
            <a:r>
              <a:rPr lang="en-US" altLang="zh-CN" sz="1600" dirty="0"/>
              <a:t>CPU</a:t>
            </a:r>
            <a:r>
              <a:rPr lang="zh-CN" altLang="en-US" sz="1600" dirty="0"/>
              <a:t>返回继续执行主程序</a:t>
            </a:r>
            <a:endParaRPr lang="en-US" altLang="zh-CN" sz="1600" dirty="0"/>
          </a:p>
          <a:p>
            <a:pPr lvl="1"/>
            <a:r>
              <a:rPr lang="zh-CN" altLang="en-US" dirty="0"/>
              <a:t>中断源</a:t>
            </a:r>
            <a:endParaRPr lang="en-US" altLang="zh-CN" dirty="0"/>
          </a:p>
          <a:p>
            <a:pPr lvl="2"/>
            <a:r>
              <a:rPr lang="zh-CN" altLang="en-US" dirty="0"/>
              <a:t>内部中断：计算溢出、单步运行、中断指令</a:t>
            </a:r>
            <a:endParaRPr lang="en-US" altLang="zh-CN" dirty="0"/>
          </a:p>
          <a:p>
            <a:pPr lvl="2"/>
            <a:r>
              <a:rPr lang="zh-CN" altLang="en-US" dirty="0"/>
              <a:t>外部中断：</a:t>
            </a:r>
            <a:r>
              <a:rPr lang="en-US" altLang="zh-CN" dirty="0"/>
              <a:t>I/O</a:t>
            </a:r>
            <a:r>
              <a:rPr lang="zh-CN" altLang="en-US" dirty="0"/>
              <a:t>请求、定时时间到、电源掉电、设备故障</a:t>
            </a:r>
          </a:p>
          <a:p>
            <a:pPr lvl="1"/>
            <a:r>
              <a:rPr lang="zh-CN" altLang="en-US" dirty="0"/>
              <a:t>中断处理过程</a:t>
            </a:r>
          </a:p>
          <a:p>
            <a:pPr lvl="2"/>
            <a:r>
              <a:rPr lang="zh-CN" altLang="en-US" dirty="0"/>
              <a:t>中断请求 </a:t>
            </a:r>
          </a:p>
          <a:p>
            <a:pPr lvl="2"/>
            <a:r>
              <a:rPr lang="zh-CN" altLang="en-US" dirty="0"/>
              <a:t>中断响应 </a:t>
            </a:r>
            <a:endParaRPr lang="en-US" altLang="zh-CN" dirty="0"/>
          </a:p>
          <a:p>
            <a:pPr marL="1371600" lvl="3" indent="0">
              <a:buNone/>
            </a:pPr>
            <a:r>
              <a:rPr lang="zh-CN" altLang="en-US" dirty="0"/>
              <a:t> ① 保护断点 ② 保护现场 ③ 识别中断源</a:t>
            </a:r>
            <a:endParaRPr lang="en-US" altLang="zh-CN" dirty="0"/>
          </a:p>
          <a:p>
            <a:pPr lvl="2"/>
            <a:r>
              <a:rPr lang="zh-CN" altLang="en-US" dirty="0"/>
              <a:t>中断处理</a:t>
            </a:r>
          </a:p>
          <a:p>
            <a:pPr lvl="2"/>
            <a:r>
              <a:rPr lang="zh-CN" altLang="en-US" dirty="0"/>
              <a:t>中断返回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45E10C-2B63-4A06-BFC6-D94FA3785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BD388A-52F6-4DB9-A57C-9A2B2D14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20" y="4274291"/>
            <a:ext cx="4197280" cy="15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03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zh-CN" dirty="0"/>
              <a:t>微处理器的发展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dirty="0"/>
              <a:t>2.4.1 Intel </a:t>
            </a:r>
            <a:r>
              <a:rPr lang="zh-CN" altLang="zh-CN" sz="2000" b="1" dirty="0"/>
              <a:t>微处理器</a:t>
            </a:r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b="1" dirty="0"/>
              <a:t> 早期微处理器</a:t>
            </a:r>
            <a:r>
              <a:rPr lang="en-US" altLang="zh-CN" sz="2000" b="1" dirty="0"/>
              <a:t>(1971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1973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</a:p>
          <a:p>
            <a:pPr marL="800100" lvl="1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600" dirty="0"/>
              <a:t>4</a:t>
            </a:r>
            <a:r>
              <a:rPr lang="zh-CN" altLang="en-US" sz="1600" dirty="0"/>
              <a:t>位和低档</a:t>
            </a:r>
            <a:r>
              <a:rPr lang="en-US" altLang="zh-CN" sz="1600" dirty="0"/>
              <a:t>8</a:t>
            </a:r>
            <a:r>
              <a:rPr lang="zh-CN" altLang="en-US" sz="1600" dirty="0"/>
              <a:t>位，例如，</a:t>
            </a:r>
            <a:r>
              <a:rPr lang="en-US" altLang="zh-CN" sz="1600" dirty="0"/>
              <a:t>Intel 4004</a:t>
            </a:r>
            <a:r>
              <a:rPr lang="zh-CN" altLang="en-US" sz="1600" dirty="0"/>
              <a:t>，袖珍计算器、交通灯、家电等</a:t>
            </a:r>
            <a:r>
              <a:rPr lang="zh-CN" altLang="en-US" sz="1600" b="1" dirty="0"/>
              <a:t>。</a:t>
            </a:r>
            <a:endParaRPr lang="zh-CN" altLang="zh-CN" sz="16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8</a:t>
            </a:r>
            <a:r>
              <a:rPr lang="zh-CN" altLang="zh-CN" sz="2000" b="1" dirty="0"/>
              <a:t>位微处理器</a:t>
            </a:r>
            <a:r>
              <a:rPr lang="en-US" altLang="zh-CN" sz="2000" b="1" dirty="0"/>
              <a:t>(1973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1978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</a:p>
          <a:p>
            <a:pPr marL="800100" lvl="1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600" dirty="0"/>
              <a:t>Intel 8080/8085</a:t>
            </a:r>
            <a:r>
              <a:rPr lang="zh-CN" altLang="en-US" sz="1600" dirty="0"/>
              <a:t>，具有典型计算机系统结构、中断、</a:t>
            </a:r>
            <a:r>
              <a:rPr lang="en-US" altLang="zh-CN" sz="1600" dirty="0"/>
              <a:t>DMA</a:t>
            </a:r>
            <a:r>
              <a:rPr lang="zh-CN" altLang="en-US" sz="1600" dirty="0"/>
              <a:t>控制，配有</a:t>
            </a:r>
            <a:r>
              <a:rPr lang="en-US" altLang="zh-CN" sz="1600" dirty="0"/>
              <a:t>BASIC</a:t>
            </a:r>
            <a:r>
              <a:rPr lang="zh-CN" altLang="en-US" sz="1600" dirty="0"/>
              <a:t>、</a:t>
            </a:r>
            <a:r>
              <a:rPr lang="en-US" altLang="zh-CN" sz="1600" dirty="0"/>
              <a:t>FORTRAN,</a:t>
            </a:r>
            <a:r>
              <a:rPr lang="zh-CN" altLang="en-US" sz="1600" dirty="0"/>
              <a:t>主要用于信息处理、工业控制、汽车、智能仪表等。</a:t>
            </a:r>
            <a:endParaRPr lang="zh-CN" altLang="zh-CN" sz="1600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16</a:t>
            </a:r>
            <a:r>
              <a:rPr lang="zh-CN" altLang="zh-CN" sz="2000" b="1" dirty="0"/>
              <a:t>位微处理器</a:t>
            </a:r>
            <a:r>
              <a:rPr lang="en-US" altLang="zh-CN" sz="2000" b="1" dirty="0"/>
              <a:t>(1978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1983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</a:p>
          <a:p>
            <a:pPr marL="800100" lvl="1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1600" dirty="0"/>
              <a:t>Intel 8086</a:t>
            </a:r>
            <a:r>
              <a:rPr lang="zh-CN" altLang="en-US" sz="1600" dirty="0"/>
              <a:t>，可寻址内存</a:t>
            </a:r>
            <a:r>
              <a:rPr lang="en-US" altLang="zh-CN" sz="1600" dirty="0"/>
              <a:t>1MB</a:t>
            </a:r>
            <a:r>
              <a:rPr lang="zh-CN" altLang="en-US" sz="1600" dirty="0"/>
              <a:t>，丰富的指令系统、多级中断、微处理器段概念。</a:t>
            </a:r>
            <a:endParaRPr lang="zh-CN" altLang="zh-CN" sz="1600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IA32</a:t>
            </a:r>
            <a:r>
              <a:rPr lang="zh-CN" altLang="zh-CN" sz="2000" b="1" dirty="0"/>
              <a:t>架构微处理器</a:t>
            </a:r>
            <a:r>
              <a:rPr lang="en-US" altLang="zh-CN" sz="2000" b="1" dirty="0"/>
              <a:t>(1983</a:t>
            </a:r>
            <a:r>
              <a:rPr lang="zh-CN" altLang="zh-CN" sz="2000" b="1" dirty="0"/>
              <a:t>—</a:t>
            </a:r>
            <a:r>
              <a:rPr lang="en-US" altLang="zh-CN" sz="2000" b="1" dirty="0"/>
              <a:t>1993</a:t>
            </a:r>
            <a:r>
              <a:rPr lang="zh-CN" altLang="zh-CN" sz="2000" b="1" dirty="0"/>
              <a:t>年</a:t>
            </a:r>
            <a:r>
              <a:rPr lang="en-US" altLang="zh-CN" sz="2000" b="1" dirty="0"/>
              <a:t>)</a:t>
            </a:r>
          </a:p>
          <a:p>
            <a:pPr marL="800100" lvl="1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600" dirty="0"/>
              <a:t>泛指</a:t>
            </a:r>
            <a:r>
              <a:rPr lang="en-US" altLang="zh-CN" sz="1600" dirty="0"/>
              <a:t>Intel 32</a:t>
            </a:r>
            <a:r>
              <a:rPr lang="zh-CN" altLang="en-US" sz="1600" dirty="0"/>
              <a:t>位处理器，第一款</a:t>
            </a:r>
            <a:r>
              <a:rPr lang="en-US" altLang="zh-CN" sz="1600" dirty="0"/>
              <a:t>80386</a:t>
            </a:r>
            <a:r>
              <a:rPr lang="zh-CN" altLang="en-US" sz="1600" dirty="0"/>
              <a:t>，</a:t>
            </a:r>
            <a:r>
              <a:rPr lang="en-US" altLang="zh-CN" sz="1600" dirty="0"/>
              <a:t>32</a:t>
            </a:r>
            <a:r>
              <a:rPr lang="zh-CN" altLang="en-US" sz="1600" dirty="0"/>
              <a:t>位数据总线，</a:t>
            </a:r>
            <a:r>
              <a:rPr lang="en-US" altLang="zh-CN" sz="1600" dirty="0"/>
              <a:t>32</a:t>
            </a:r>
            <a:r>
              <a:rPr lang="zh-CN" altLang="en-US" sz="1600" dirty="0"/>
              <a:t>位地址总线，可寻址空间</a:t>
            </a:r>
            <a:r>
              <a:rPr lang="en-US" altLang="zh-CN" sz="1600" dirty="0"/>
              <a:t>4GB</a:t>
            </a:r>
            <a:r>
              <a:rPr lang="zh-CN" altLang="en-US" sz="1600" dirty="0"/>
              <a:t>，流水线结构，多核等。</a:t>
            </a:r>
            <a:endParaRPr lang="zh-CN" altLang="zh-CN" sz="1600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en-US" altLang="zh-CN" sz="2000" b="1" dirty="0"/>
              <a:t> IA 64</a:t>
            </a:r>
            <a:r>
              <a:rPr lang="zh-CN" altLang="zh-CN" sz="2000" b="1" dirty="0"/>
              <a:t>位微处理器</a:t>
            </a:r>
            <a:endParaRPr lang="en-US" altLang="zh-CN" sz="2000" b="1" dirty="0"/>
          </a:p>
          <a:p>
            <a:pPr marL="342900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2000" b="1" dirty="0"/>
              <a:t> 其他微处理器</a:t>
            </a:r>
            <a:endParaRPr lang="en-US" altLang="zh-CN" sz="2000" b="1" dirty="0"/>
          </a:p>
          <a:p>
            <a:pPr marL="800100" lvl="1" indent="9525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1600" dirty="0"/>
              <a:t>除了</a:t>
            </a:r>
            <a:r>
              <a:rPr lang="en-US" altLang="zh-CN" sz="1600" dirty="0"/>
              <a:t>Intel</a:t>
            </a:r>
            <a:r>
              <a:rPr lang="zh-CN" altLang="zh-CN" sz="1600" dirty="0"/>
              <a:t>公司，还有其他一些优秀的微处理器制造商，如</a:t>
            </a:r>
            <a:r>
              <a:rPr lang="en-US" altLang="zh-CN" sz="1600" dirty="0"/>
              <a:t>Motorola </a:t>
            </a:r>
            <a:r>
              <a:rPr lang="zh-CN" altLang="zh-CN" sz="1600" dirty="0"/>
              <a:t>、</a:t>
            </a:r>
            <a:r>
              <a:rPr lang="en-US" altLang="zh-CN" sz="1600" dirty="0" err="1"/>
              <a:t>Zilog</a:t>
            </a:r>
            <a:r>
              <a:rPr lang="zh-CN" altLang="zh-CN" sz="1600" dirty="0"/>
              <a:t>、</a:t>
            </a:r>
            <a:r>
              <a:rPr lang="en-US" altLang="zh-CN" sz="1600" dirty="0"/>
              <a:t>AMD</a:t>
            </a:r>
            <a:r>
              <a:rPr lang="zh-CN" altLang="zh-CN" sz="1600" dirty="0"/>
              <a:t>等公司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44294E-46D3-4072-AB88-DCE1916D4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嵌入式系统的定义</a:t>
            </a:r>
          </a:p>
          <a:p>
            <a:pPr indent="428625">
              <a:buClr>
                <a:srgbClr val="00349E"/>
              </a:buClr>
              <a:buFont typeface="Wingdings" panose="05000000000000000000" charset="0"/>
            </a:pPr>
            <a:r>
              <a:rPr lang="zh-CN" altLang="zh-CN" sz="1800" b="1" dirty="0">
                <a:solidFill>
                  <a:srgbClr val="B10303"/>
                </a:solidFill>
              </a:rPr>
              <a:t>嵌入式系统</a:t>
            </a:r>
            <a:r>
              <a:rPr lang="zh-CN" altLang="zh-CN" sz="1800" dirty="0"/>
              <a:t>是以应用为中心、以计算机技术为基础，采用</a:t>
            </a:r>
            <a:r>
              <a:rPr lang="zh-CN" altLang="zh-CN" sz="1800" b="1" dirty="0">
                <a:solidFill>
                  <a:srgbClr val="B10303"/>
                </a:solidFill>
              </a:rPr>
              <a:t>可剪裁软硬件</a:t>
            </a:r>
            <a:r>
              <a:rPr lang="zh-CN" altLang="zh-CN" sz="1800" dirty="0"/>
              <a:t>，能够满足应用系统对功能、可靠性、实时性、成本、体积功耗等指标的严格要求的</a:t>
            </a:r>
            <a:r>
              <a:rPr lang="zh-CN" altLang="zh-CN" sz="1800" b="1" dirty="0">
                <a:solidFill>
                  <a:srgbClr val="B10303"/>
                </a:solidFill>
              </a:rPr>
              <a:t>专用计算机系统</a:t>
            </a:r>
            <a:r>
              <a:rPr lang="zh-CN" altLang="zh-CN" sz="1800" dirty="0"/>
              <a:t>，用于对其他设备的控制、监视或管理等功能。</a:t>
            </a:r>
            <a:endParaRPr lang="en-US" altLang="zh-CN" sz="1800" dirty="0"/>
          </a:p>
          <a:p>
            <a:pPr lvl="1" indent="428625">
              <a:buClr>
                <a:srgbClr val="00349E"/>
              </a:buClr>
              <a:buFont typeface="Wingdings" panose="05000000000000000000" charset="0"/>
            </a:pPr>
            <a:r>
              <a:rPr lang="en-US" altLang="zh-CN" dirty="0"/>
              <a:t>MP3</a:t>
            </a:r>
            <a:r>
              <a:rPr lang="zh-CN" altLang="en-US" dirty="0"/>
              <a:t>、</a:t>
            </a:r>
            <a:r>
              <a:rPr lang="en-US" altLang="zh-CN" dirty="0"/>
              <a:t>PDA</a:t>
            </a:r>
            <a:r>
              <a:rPr lang="zh-CN" altLang="en-US" dirty="0"/>
              <a:t>、家电、智能电器、车载</a:t>
            </a:r>
            <a:r>
              <a:rPr lang="en-US" altLang="zh-CN" dirty="0"/>
              <a:t>GIS</a:t>
            </a:r>
            <a:r>
              <a:rPr lang="zh-CN" altLang="en-US" dirty="0"/>
              <a:t>等。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96" y="3426377"/>
            <a:ext cx="3652971" cy="197895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988BB2-9ACD-4D1B-B1D3-92FA37626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嵌入式系统的特点</a:t>
            </a: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专用性强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技术融合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集成度高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实时性好</a:t>
            </a:r>
            <a:endParaRPr lang="en-US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资源受限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1800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010" y="1143000"/>
            <a:ext cx="4466590" cy="512975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4E5938-8593-428D-8393-51BB250A8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b="1" dirty="0"/>
              <a:t>交叉编译</a:t>
            </a:r>
          </a:p>
          <a:p>
            <a:pPr indent="483235"/>
            <a:r>
              <a:rPr lang="zh-CN" altLang="zh-CN" sz="1800" b="1" dirty="0"/>
              <a:t>本地编译：</a:t>
            </a:r>
            <a:r>
              <a:rPr lang="zh-CN" altLang="zh-CN" sz="1800" dirty="0"/>
              <a:t>在</a:t>
            </a:r>
            <a:r>
              <a:rPr lang="zh-CN" altLang="zh-CN" sz="1800" b="1" dirty="0">
                <a:solidFill>
                  <a:srgbClr val="B10303"/>
                </a:solidFill>
              </a:rPr>
              <a:t>当前编译平台</a:t>
            </a:r>
            <a:r>
              <a:rPr lang="zh-CN" altLang="zh-CN" sz="1800" dirty="0"/>
              <a:t>下，编译出来的程序只能放到</a:t>
            </a:r>
            <a:r>
              <a:rPr lang="zh-CN" altLang="zh-CN" sz="1800" b="1" dirty="0">
                <a:solidFill>
                  <a:srgbClr val="B10303"/>
                </a:solidFill>
              </a:rPr>
              <a:t>当前平台</a:t>
            </a:r>
            <a:r>
              <a:rPr lang="zh-CN" altLang="zh-CN" sz="1800" dirty="0"/>
              <a:t>下运行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indent="483235"/>
            <a:r>
              <a:rPr lang="zh-CN" altLang="zh-CN" sz="1800" b="1" dirty="0"/>
              <a:t>交叉编译：</a:t>
            </a:r>
            <a:r>
              <a:rPr lang="zh-CN" altLang="zh-CN" sz="1800" dirty="0"/>
              <a:t>在</a:t>
            </a:r>
            <a:r>
              <a:rPr lang="zh-CN" altLang="zh-CN" sz="1800" b="1" dirty="0">
                <a:solidFill>
                  <a:srgbClr val="B10303"/>
                </a:solidFill>
              </a:rPr>
              <a:t>当前编译平台</a:t>
            </a:r>
            <a:r>
              <a:rPr lang="zh-CN" altLang="zh-CN" sz="1800" dirty="0"/>
              <a:t>下，编译出来的程序能够运行在</a:t>
            </a:r>
            <a:r>
              <a:rPr lang="zh-CN" altLang="zh-CN" sz="1800" b="1" dirty="0">
                <a:solidFill>
                  <a:srgbClr val="B10303"/>
                </a:solidFill>
              </a:rPr>
              <a:t>另一种体系结构</a:t>
            </a:r>
            <a:r>
              <a:rPr lang="zh-CN" altLang="zh-CN" sz="1800" dirty="0"/>
              <a:t>的</a:t>
            </a:r>
            <a:r>
              <a:rPr lang="zh-CN" altLang="zh-CN" sz="1800" b="1" dirty="0">
                <a:solidFill>
                  <a:srgbClr val="B10303"/>
                </a:solidFill>
              </a:rPr>
              <a:t>目标平台</a:t>
            </a:r>
            <a:r>
              <a:rPr lang="zh-CN" altLang="zh-CN" sz="1800" dirty="0"/>
              <a:t>上，但是该编译平台本身却不能运行。</a:t>
            </a:r>
          </a:p>
          <a:p>
            <a:pPr indent="483235"/>
            <a:r>
              <a:rPr lang="zh-CN" altLang="zh-CN" sz="1800" dirty="0">
                <a:sym typeface="+mn-ea"/>
              </a:rPr>
              <a:t>通常将这个编译平台成为</a:t>
            </a:r>
            <a:r>
              <a:rPr lang="zh-CN" altLang="zh-CN" sz="1800" b="1" dirty="0">
                <a:solidFill>
                  <a:srgbClr val="B10303"/>
                </a:solidFill>
                <a:sym typeface="+mn-ea"/>
              </a:rPr>
              <a:t>宿主机</a:t>
            </a:r>
            <a:r>
              <a:rPr lang="zh-CN" altLang="zh-CN" sz="1800" dirty="0">
                <a:sym typeface="+mn-ea"/>
              </a:rPr>
              <a:t>，而目标平台称为</a:t>
            </a:r>
            <a:r>
              <a:rPr lang="zh-CN" altLang="zh-CN" sz="1800" b="1" dirty="0">
                <a:solidFill>
                  <a:srgbClr val="B10303"/>
                </a:solidFill>
                <a:sym typeface="+mn-ea"/>
              </a:rPr>
              <a:t>目标机</a:t>
            </a:r>
            <a:r>
              <a:rPr lang="zh-CN" altLang="zh-CN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pPr indent="483235"/>
            <a:endParaRPr lang="en-US" altLang="zh-CN" sz="1800" b="1" dirty="0">
              <a:solidFill>
                <a:srgbClr val="B10303"/>
              </a:solidFill>
            </a:endParaRPr>
          </a:p>
          <a:p>
            <a:pPr indent="483235"/>
            <a:r>
              <a:rPr lang="zh-CN" altLang="zh-CN" sz="1800" b="1" dirty="0">
                <a:solidFill>
                  <a:srgbClr val="B10303"/>
                </a:solidFill>
              </a:rPr>
              <a:t>例如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</a:t>
            </a:r>
            <a:r>
              <a:rPr lang="en-US" altLang="zh-CN" sz="1800" dirty="0"/>
              <a:t>x86</a:t>
            </a:r>
            <a:r>
              <a:rPr lang="zh-CN" altLang="zh-CN" sz="1800" dirty="0"/>
              <a:t>平台上，编写程序并编译成能运行在</a:t>
            </a:r>
            <a:r>
              <a:rPr lang="en-US" altLang="zh-CN" sz="1800" dirty="0"/>
              <a:t> ARM</a:t>
            </a:r>
            <a:r>
              <a:rPr lang="zh-CN" altLang="zh-CN" sz="1800" dirty="0"/>
              <a:t>平台的程序，编译得到的这个程序在</a:t>
            </a:r>
            <a:r>
              <a:rPr lang="en-US" altLang="zh-CN" sz="1800" dirty="0"/>
              <a:t>x86</a:t>
            </a:r>
            <a:r>
              <a:rPr lang="zh-CN" altLang="zh-CN" sz="1800" dirty="0"/>
              <a:t>平台上是不能运行的。</a:t>
            </a:r>
          </a:p>
          <a:p>
            <a:pPr indent="483235"/>
            <a:endParaRPr lang="en-US" altLang="zh-CN" sz="1800" dirty="0">
              <a:sym typeface="+mn-ea"/>
            </a:endParaRPr>
          </a:p>
          <a:p>
            <a:pPr indent="483235"/>
            <a:endParaRPr lang="en-US" altLang="zh-CN" sz="1800" dirty="0">
              <a:sym typeface="+mn-ea"/>
            </a:endParaRPr>
          </a:p>
          <a:p>
            <a:pPr indent="483235"/>
            <a:r>
              <a:rPr lang="zh-CN" altLang="en-US" sz="1800" dirty="0">
                <a:sym typeface="+mn-ea"/>
              </a:rPr>
              <a:t>嵌入式系统采用交叉编译原因，目标平台运行速度比主机慢的多，并且内存、磁盘等资源不足。很多嵌入式系统不具备自主开发能力，只能在宿主机进行开发和编译。</a:t>
            </a:r>
            <a:endParaRPr lang="zh-CN" altLang="zh-CN" sz="1800" dirty="0"/>
          </a:p>
          <a:p>
            <a:pPr indent="483235"/>
            <a:endParaRPr lang="zh-CN" altLang="zh-CN" sz="1800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2A790B-5FE3-4A31-B121-10AA0B367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551A62-0A6C-4C14-960A-4D12BF11F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511673"/>
              </p:ext>
            </p:extLst>
          </p:nvPr>
        </p:nvGraphicFramePr>
        <p:xfrm>
          <a:off x="1993900" y="2015807"/>
          <a:ext cx="5262245" cy="422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二进制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八进制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十六进制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0011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0111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1101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34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1110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1111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endParaRPr lang="en-US" altLang="en-US" sz="1600" b="0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721C2CA-410D-4B02-9A67-4732458695CD}"/>
              </a:ext>
            </a:extLst>
          </p:cNvPr>
          <p:cNvSpPr txBox="1"/>
          <p:nvPr/>
        </p:nvSpPr>
        <p:spPr>
          <a:xfrm>
            <a:off x="1722571" y="1553355"/>
            <a:ext cx="5718493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/>
            <a:r>
              <a:rPr lang="zh-CN" sz="1600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表1.1 十进制、二进制、八进制和十六进制数码对照表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D764B-134A-462C-9CC8-1CEF78B1E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130FE3-1088-3704-A056-A741C9C334D5}"/>
              </a:ext>
            </a:extLst>
          </p:cNvPr>
          <p:cNvSpPr txBox="1"/>
          <p:nvPr/>
        </p:nvSpPr>
        <p:spPr>
          <a:xfrm>
            <a:off x="115888" y="1059490"/>
            <a:ext cx="4613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/>
              <a:t>1.  </a:t>
            </a:r>
            <a:r>
              <a:rPr lang="zh-CN" altLang="en-US" sz="2800" dirty="0"/>
              <a:t>进位计数法与数制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9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zh-CN" dirty="0"/>
              <a:t>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zh-CN" sz="2000" dirty="0"/>
              <a:t>嵌入式系统的发展</a:t>
            </a:r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嵌入式微处理器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系统结构和功能相对单一，处理效率较低，容量有限，无用户接口等。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嵌入式微控器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MCS-51</a:t>
            </a:r>
            <a:r>
              <a:rPr lang="zh-CN" altLang="en-US" dirty="0"/>
              <a:t>单片机，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Intel 8096</a:t>
            </a:r>
            <a:r>
              <a:rPr lang="zh-CN" altLang="en-US" dirty="0"/>
              <a:t>，数字信号处理芯片（</a:t>
            </a:r>
            <a:r>
              <a:rPr lang="en-US" altLang="zh-CN" dirty="0"/>
              <a:t>DSP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大多微控制器允许使用</a:t>
            </a:r>
            <a:r>
              <a:rPr lang="en-US" altLang="zh-CN" dirty="0"/>
              <a:t>C</a:t>
            </a:r>
            <a:r>
              <a:rPr lang="zh-CN" altLang="en-US" dirty="0"/>
              <a:t>语言开发；实时多任务嵌入式操作系统。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ARM</a:t>
            </a:r>
            <a:r>
              <a:rPr lang="zh-CN" altLang="zh-CN" dirty="0"/>
              <a:t>时代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64</a:t>
            </a:r>
            <a:r>
              <a:rPr lang="zh-CN" altLang="en-US" dirty="0"/>
              <a:t>位嵌入式多核处理器 </a:t>
            </a:r>
            <a:r>
              <a:rPr lang="en-US" altLang="zh-CN" dirty="0"/>
              <a:t>Cortex-A50</a:t>
            </a:r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en-US" dirty="0"/>
              <a:t>嵌入式操作系统，</a:t>
            </a:r>
            <a:r>
              <a:rPr lang="en-US" altLang="zh-CN" dirty="0"/>
              <a:t>Android</a:t>
            </a:r>
            <a:r>
              <a:rPr lang="zh-CN" altLang="en-US" dirty="0"/>
              <a:t>，</a:t>
            </a:r>
            <a:r>
              <a:rPr lang="en-US" altLang="zh-CN" dirty="0"/>
              <a:t>IOS</a:t>
            </a:r>
            <a:endParaRPr lang="zh-CN" altLang="zh-CN" dirty="0"/>
          </a:p>
          <a:p>
            <a:pPr marL="800100" lvl="1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zh-CN" altLang="zh-CN" dirty="0"/>
              <a:t>面向</a:t>
            </a:r>
            <a:r>
              <a:rPr lang="en-US" altLang="zh-CN" dirty="0"/>
              <a:t>Internet</a:t>
            </a:r>
            <a:r>
              <a:rPr lang="zh-CN" altLang="zh-CN" dirty="0"/>
              <a:t>阶段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r>
              <a:rPr lang="en-US" altLang="zh-CN" dirty="0"/>
              <a:t>ARM/SoC</a:t>
            </a:r>
            <a:r>
              <a:rPr lang="zh-CN" altLang="en-US" dirty="0"/>
              <a:t>硬件系统</a:t>
            </a:r>
            <a:r>
              <a:rPr lang="en-US" altLang="zh-CN" dirty="0"/>
              <a:t>+</a:t>
            </a:r>
            <a:r>
              <a:rPr lang="zh-CN" altLang="en-US" dirty="0"/>
              <a:t>嵌入式操作系统</a:t>
            </a:r>
            <a:r>
              <a:rPr lang="en-US" altLang="zh-CN" dirty="0"/>
              <a:t>+</a:t>
            </a:r>
            <a:r>
              <a:rPr lang="zh-CN" altLang="en-US" dirty="0"/>
              <a:t>嵌入式</a:t>
            </a:r>
            <a:r>
              <a:rPr lang="en-US" altLang="zh-CN" dirty="0"/>
              <a:t>Web</a:t>
            </a:r>
            <a:r>
              <a:rPr lang="zh-CN" altLang="en-US" dirty="0"/>
              <a:t>服务器</a:t>
            </a:r>
            <a:r>
              <a:rPr lang="en-US" altLang="zh-CN" dirty="0"/>
              <a:t>+</a:t>
            </a:r>
            <a:r>
              <a:rPr lang="zh-CN" altLang="en-US" dirty="0"/>
              <a:t>无线网络</a:t>
            </a:r>
            <a:endParaRPr lang="en-US" altLang="zh-CN" dirty="0"/>
          </a:p>
          <a:p>
            <a:pPr marL="1257300" lvl="2" indent="-342900">
              <a:buClr>
                <a:srgbClr val="00349E"/>
              </a:buClr>
              <a:buFont typeface="Wingdings" panose="05000000000000000000" charset="0"/>
              <a:buChar char="p"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0FA117-B1E4-4528-BB93-CD540784A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944C9-B346-4966-B137-D92B90B0A2B7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0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32" y="1073396"/>
            <a:ext cx="8525455" cy="49905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6C2EE3E-04FA-4E0B-BE9E-8BB3D170C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060575"/>
            <a:ext cx="427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Verdana" panose="020B0604030504040204" pitchFamily="34" charset="0"/>
              </a:rPr>
              <a:t> </a:t>
            </a:r>
            <a:r>
              <a:rPr kumimoji="1" lang="zh-CN" altLang="en-US" sz="2400" b="1">
                <a:latin typeface="Verdana" panose="020B0604030504040204" pitchFamily="34" charset="0"/>
              </a:rPr>
              <a:t>二、八、十六进制  </a:t>
            </a:r>
            <a:r>
              <a:rPr kumimoji="1" lang="zh-CN" altLang="en-US" sz="2400" b="1">
                <a:solidFill>
                  <a:srgbClr val="FF3300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→</a:t>
            </a:r>
            <a:r>
              <a:rPr kumimoji="1" lang="zh-CN" altLang="en-US" sz="2400" b="1">
                <a:solidFill>
                  <a:schemeClr val="folHlink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kumimoji="1" lang="zh-CN" altLang="en-US" sz="2400" b="1">
                <a:latin typeface="Verdana" panose="020B0604030504040204" pitchFamily="34" charset="0"/>
              </a:rPr>
              <a:t>十进制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2312924-2AFC-4F7B-8260-2F913464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2914650"/>
            <a:ext cx="407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Verdana" panose="020B0604030504040204" pitchFamily="34" charset="0"/>
              </a:rPr>
              <a:t>十进制 </a:t>
            </a:r>
            <a:r>
              <a:rPr kumimoji="1" lang="zh-CN" altLang="en-US" sz="2400" b="1">
                <a:solidFill>
                  <a:srgbClr val="FF3300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→</a:t>
            </a:r>
            <a:r>
              <a:rPr kumimoji="1" lang="zh-CN" altLang="en-US" sz="2400" b="1">
                <a:solidFill>
                  <a:schemeClr val="folHlink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kumimoji="1" lang="zh-CN" altLang="en-US" sz="2400" b="1">
                <a:latin typeface="Verdana" panose="020B0604030504040204" pitchFamily="34" charset="0"/>
              </a:rPr>
              <a:t>二、八、十六进制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44244E2-8CE5-40E5-89EA-A42503E58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3768725"/>
            <a:ext cx="356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Verdana" panose="020B0604030504040204" pitchFamily="34" charset="0"/>
              </a:rPr>
              <a:t> </a:t>
            </a:r>
            <a:r>
              <a:rPr kumimoji="1" lang="zh-CN" altLang="en-US" sz="2400" b="1" dirty="0">
                <a:latin typeface="Verdana" panose="020B0604030504040204" pitchFamily="34" charset="0"/>
              </a:rPr>
              <a:t>二进制 </a:t>
            </a:r>
            <a:r>
              <a:rPr kumimoji="1" lang="zh-CN" altLang="en-US" sz="2400" b="1" dirty="0">
                <a:solidFill>
                  <a:srgbClr val="FF3300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→</a:t>
            </a:r>
            <a:r>
              <a:rPr kumimoji="1" lang="zh-CN" altLang="en-US" sz="2400" b="1" dirty="0">
                <a:latin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kumimoji="1" lang="zh-CN" altLang="en-US" sz="2400" b="1" dirty="0">
                <a:latin typeface="Verdana" panose="020B0604030504040204" pitchFamily="34" charset="0"/>
              </a:rPr>
              <a:t>八、十六进制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7A8F33C-1A37-4B59-9158-EB07EBB24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624388"/>
            <a:ext cx="356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Verdana" panose="020B0604030504040204" pitchFamily="34" charset="0"/>
              </a:rPr>
              <a:t> </a:t>
            </a:r>
            <a:r>
              <a:rPr kumimoji="1" lang="zh-CN" altLang="en-US" sz="2400" b="1" dirty="0">
                <a:latin typeface="Verdana" panose="020B0604030504040204" pitchFamily="34" charset="0"/>
              </a:rPr>
              <a:t>八、十六进制 </a:t>
            </a:r>
            <a:r>
              <a:rPr kumimoji="1" lang="zh-CN" altLang="en-US" sz="2400" b="1" dirty="0">
                <a:solidFill>
                  <a:srgbClr val="FF3300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→</a:t>
            </a:r>
            <a:r>
              <a:rPr kumimoji="1" lang="zh-CN" altLang="en-US" sz="2400" b="1" dirty="0">
                <a:solidFill>
                  <a:schemeClr val="folHlink"/>
                </a:solidFill>
                <a:latin typeface="Verdana" panose="020B0604030504040204" pitchFamily="34" charset="0"/>
                <a:sym typeface="Wingdings 3" panose="05040102010807070707" pitchFamily="18" charset="2"/>
              </a:rPr>
              <a:t> </a:t>
            </a:r>
            <a:r>
              <a:rPr kumimoji="1" lang="zh-CN" altLang="en-US" sz="2400" b="1" dirty="0">
                <a:latin typeface="Verdana" panose="020B0604030504040204" pitchFamily="34" charset="0"/>
              </a:rPr>
              <a:t>二进制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D15D2181-2298-440D-BE41-67CB65234163}"/>
              </a:ext>
            </a:extLst>
          </p:cNvPr>
          <p:cNvSpPr>
            <a:spLocks/>
          </p:cNvSpPr>
          <p:nvPr/>
        </p:nvSpPr>
        <p:spPr bwMode="auto">
          <a:xfrm>
            <a:off x="1476375" y="2276475"/>
            <a:ext cx="574675" cy="2665413"/>
          </a:xfrm>
          <a:prstGeom prst="leftBrace">
            <a:avLst>
              <a:gd name="adj1" fmla="val 38651"/>
              <a:gd name="adj2" fmla="val 528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F722C5CA-054E-4882-A355-F4A2325F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76475"/>
            <a:ext cx="5048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要求掌握的转换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73F8F1E8-51A2-4639-A37A-8516E12B3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D89DF-DB30-42E1-98E5-B44692B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数和数制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99CA-E144-4C84-A275-2DEF5A1C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57" y="1092646"/>
            <a:ext cx="8950751" cy="53570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数制转换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r进制数转换为十进制数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按位权展开相加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32152E-327D-46C9-AABC-38890188E84B}"/>
              </a:ext>
            </a:extLst>
          </p:cNvPr>
          <p:cNvSpPr txBox="1"/>
          <p:nvPr/>
        </p:nvSpPr>
        <p:spPr>
          <a:xfrm>
            <a:off x="1038860" y="2624673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例1.1 把二进制数101.11转换成相应的十进制数。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(101.11)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+0×2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+1×2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=4+0+1+0.5+0.25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=(5.75)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F6E95-2C2B-4B0E-9414-2E5A9103FD23}"/>
              </a:ext>
            </a:extLst>
          </p:cNvPr>
          <p:cNvSpPr txBox="1"/>
          <p:nvPr/>
        </p:nvSpPr>
        <p:spPr>
          <a:xfrm>
            <a:off x="1038860" y="4478161"/>
            <a:ext cx="647954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Clr>
                <a:srgbClr val="00349E"/>
              </a:buClr>
              <a:buFont typeface="Wingdings" panose="05000000000000000000" charset="0"/>
              <a:buChar char="n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例1.2 把八进制数123.54转换成相应的十进制数。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解   (123.54)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=1×8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+2×8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+3×8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+5×8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+4×8</a:t>
            </a:r>
            <a:r>
              <a:rPr lang="zh-CN" altLang="en-US" sz="18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-2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=64+16+3+0.625+0.0625</a:t>
            </a:r>
          </a:p>
          <a:p>
            <a:pPr marL="0" indent="0" eaLnBrk="1" latinLnBrk="0" hangingPunct="1">
              <a:lnSpc>
                <a:spcPct val="15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=(83.6875)</a:t>
            </a:r>
            <a:r>
              <a:rPr lang="zh-CN" altLang="en-US" sz="18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A3656-C334-4753-A0AB-3D4EB58ED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A206E-19B4-43D0-8712-3B16851293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5405</TotalTime>
  <Words>7247</Words>
  <Application>Microsoft Office PowerPoint</Application>
  <PresentationFormat>全屏显示(4:3)</PresentationFormat>
  <Paragraphs>1126</Paragraphs>
  <Slides>71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2" baseType="lpstr">
      <vt:lpstr>等线</vt:lpstr>
      <vt:lpstr>黑体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Office 主题​​</vt:lpstr>
      <vt:lpstr>Paintbrush Picture</vt:lpstr>
      <vt:lpstr>微机原理</vt:lpstr>
      <vt:lpstr>课程简介</vt:lpstr>
      <vt:lpstr>第1章 计算机系统概述</vt:lpstr>
      <vt:lpstr>1.1  计算机中的数据表示与编码</vt:lpstr>
      <vt:lpstr>1.1.1  数和数制</vt:lpstr>
      <vt:lpstr>1.1.1  数和数制</vt:lpstr>
      <vt:lpstr>1.1.1  数和数制</vt:lpstr>
      <vt:lpstr>1.1.1  数和数制</vt:lpstr>
      <vt:lpstr>1.1.1  数和数制</vt:lpstr>
      <vt:lpstr>1.1.1  数和数制</vt:lpstr>
      <vt:lpstr>1.1.1  数和数制</vt:lpstr>
      <vt:lpstr>1.1.1  数和数制</vt:lpstr>
      <vt:lpstr>1.1.1  数和数制</vt:lpstr>
      <vt:lpstr>1.1.1  数和数制</vt:lpstr>
      <vt:lpstr>1.1.2 数据格式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1.1.3 二进制数的编码及运算</vt:lpstr>
      <vt:lpstr>1.2 微型计算机的逻辑电路基础</vt:lpstr>
      <vt:lpstr>1.2.1 基本逻辑门电路</vt:lpstr>
      <vt:lpstr>1.2.1 基本逻辑门电路</vt:lpstr>
      <vt:lpstr>1.2.2 译码器</vt:lpstr>
      <vt:lpstr>1.2.2 译码器</vt:lpstr>
      <vt:lpstr>1.2.3 触发器</vt:lpstr>
      <vt:lpstr>1.2.4 寄存器 </vt:lpstr>
      <vt:lpstr>1.2.5 三态电路</vt:lpstr>
      <vt:lpstr>1.3  计算机系统概述</vt:lpstr>
      <vt:lpstr>1.3.1 计算机的分类及发展</vt:lpstr>
      <vt:lpstr>1.3.1 计算机的分类及发展</vt:lpstr>
      <vt:lpstr>1.3.2 微型计算机系统的组成</vt:lpstr>
      <vt:lpstr>1.3.2 微型计算机系统的组成</vt:lpstr>
      <vt:lpstr>1.3.2 计算机系统的组成</vt:lpstr>
      <vt:lpstr>1.3.2 计算机系统的组成</vt:lpstr>
      <vt:lpstr>1.3.2 计算机系统的组成</vt:lpstr>
      <vt:lpstr>1.3.2 计算机系统的组成</vt:lpstr>
      <vt:lpstr>1.3.3 计算机系统的主要性能指标</vt:lpstr>
      <vt:lpstr>2 微型计算机系统基础</vt:lpstr>
      <vt:lpstr>2.1 指令系统</vt:lpstr>
      <vt:lpstr>2.1 指令系统</vt:lpstr>
      <vt:lpstr>2.1 指令系统</vt:lpstr>
      <vt:lpstr>2.1 指令系统</vt:lpstr>
      <vt:lpstr>2.2 微型计算机系统结构</vt:lpstr>
      <vt:lpstr>2.2 微型计算机系统结构</vt:lpstr>
      <vt:lpstr>2.2 微型计算机系统结构</vt:lpstr>
      <vt:lpstr>2.2 微型计算机系统结构</vt:lpstr>
      <vt:lpstr>2.2 微型计算机系统结构</vt:lpstr>
      <vt:lpstr>2.2 微型计算机系统结构</vt:lpstr>
      <vt:lpstr>2.3 输入/输出系统</vt:lpstr>
      <vt:lpstr>2.3 输入/输出系统</vt:lpstr>
      <vt:lpstr>2.4 微处理器的发展</vt:lpstr>
      <vt:lpstr>2.5 嵌入式系统</vt:lpstr>
      <vt:lpstr>2.5 嵌入式系统</vt:lpstr>
      <vt:lpstr>2.5 嵌入式系统</vt:lpstr>
      <vt:lpstr>2.5 嵌入式系统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lcmsy</dc:creator>
  <cp:lastModifiedBy>T H</cp:lastModifiedBy>
  <cp:revision>224</cp:revision>
  <dcterms:created xsi:type="dcterms:W3CDTF">2022-02-16T09:08:09Z</dcterms:created>
  <dcterms:modified xsi:type="dcterms:W3CDTF">2024-10-09T14:25:17Z</dcterms:modified>
</cp:coreProperties>
</file>