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42"/>
  </p:notesMasterIdLst>
  <p:sldIdLst>
    <p:sldId id="263" r:id="rId2"/>
    <p:sldId id="884" r:id="rId3"/>
    <p:sldId id="898" r:id="rId4"/>
    <p:sldId id="899" r:id="rId5"/>
    <p:sldId id="900" r:id="rId6"/>
    <p:sldId id="902" r:id="rId7"/>
    <p:sldId id="908" r:id="rId8"/>
    <p:sldId id="906" r:id="rId9"/>
    <p:sldId id="907" r:id="rId10"/>
    <p:sldId id="905" r:id="rId11"/>
    <p:sldId id="886" r:id="rId12"/>
    <p:sldId id="560" r:id="rId13"/>
    <p:sldId id="364" r:id="rId14"/>
    <p:sldId id="890" r:id="rId15"/>
    <p:sldId id="888" r:id="rId16"/>
    <p:sldId id="892" r:id="rId17"/>
    <p:sldId id="893" r:id="rId18"/>
    <p:sldId id="895" r:id="rId19"/>
    <p:sldId id="894" r:id="rId20"/>
    <p:sldId id="896" r:id="rId21"/>
    <p:sldId id="897" r:id="rId22"/>
    <p:sldId id="909" r:id="rId23"/>
    <p:sldId id="910" r:id="rId24"/>
    <p:sldId id="911" r:id="rId25"/>
    <p:sldId id="912" r:id="rId26"/>
    <p:sldId id="914" r:id="rId27"/>
    <p:sldId id="915" r:id="rId28"/>
    <p:sldId id="916" r:id="rId29"/>
    <p:sldId id="917" r:id="rId30"/>
    <p:sldId id="919" r:id="rId31"/>
    <p:sldId id="920" r:id="rId32"/>
    <p:sldId id="921" r:id="rId33"/>
    <p:sldId id="922" r:id="rId34"/>
    <p:sldId id="923" r:id="rId35"/>
    <p:sldId id="924" r:id="rId36"/>
    <p:sldId id="925" r:id="rId37"/>
    <p:sldId id="927" r:id="rId38"/>
    <p:sldId id="928" r:id="rId39"/>
    <p:sldId id="874" r:id="rId40"/>
    <p:sldId id="26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0671" autoAdjust="0"/>
  </p:normalViewPr>
  <p:slideViewPr>
    <p:cSldViewPr snapToGrid="0">
      <p:cViewPr varScale="1">
        <p:scale>
          <a:sx n="80" d="100"/>
          <a:sy n="80" d="100"/>
        </p:scale>
        <p:origin x="11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EB9BC-BDD3-4B4C-BE37-1E406883AB0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E3AE69-D9C2-4041-9B64-A5D27C67B82C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>
              <a:latin typeface="宋体" panose="02010600030101010101" pitchFamily="2" charset="-122"/>
            </a:rPr>
            <a:t>3.1  8086</a:t>
          </a:r>
          <a:r>
            <a:rPr lang="zh-CN" altLang="en-US" b="1" dirty="0">
              <a:latin typeface="宋体" panose="02010600030101010101" pitchFamily="2" charset="-122"/>
            </a:rPr>
            <a:t>微处理器的存储器组织</a:t>
          </a:r>
          <a:endParaRPr lang="zh-CN" altLang="en-US" dirty="0"/>
        </a:p>
      </dgm:t>
    </dgm:pt>
    <dgm:pt modelId="{1EBC01CC-552E-4824-BDFD-94430D18ED9E}" type="parTrans" cxnId="{8C26174C-1E13-4296-A095-C46BB259BF2F}">
      <dgm:prSet/>
      <dgm:spPr/>
      <dgm:t>
        <a:bodyPr/>
        <a:lstStyle/>
        <a:p>
          <a:endParaRPr lang="zh-CN" altLang="en-US"/>
        </a:p>
      </dgm:t>
    </dgm:pt>
    <dgm:pt modelId="{73861DD5-AFDF-493C-BD80-7262D36F78BE}" type="sibTrans" cxnId="{8C26174C-1E13-4296-A095-C46BB259BF2F}">
      <dgm:prSet/>
      <dgm:spPr/>
      <dgm:t>
        <a:bodyPr/>
        <a:lstStyle/>
        <a:p>
          <a:endParaRPr lang="zh-CN" altLang="en-US"/>
        </a:p>
      </dgm:t>
    </dgm:pt>
    <dgm:pt modelId="{99C711EC-105A-4146-A409-905AC13352D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3.2  </a:t>
          </a:r>
          <a:r>
            <a:rPr lang="en-US" altLang="zh-CN" b="1" dirty="0">
              <a:latin typeface="宋体" panose="02010600030101010101" pitchFamily="2" charset="-122"/>
            </a:rPr>
            <a:t>8086</a:t>
          </a:r>
          <a:r>
            <a:rPr lang="zh-CN" altLang="en-US" b="1" dirty="0">
              <a:latin typeface="宋体" panose="02010600030101010101" pitchFamily="2" charset="-122"/>
            </a:rPr>
            <a:t>微处理器内部基本结构</a:t>
          </a:r>
          <a:endParaRPr lang="zh-CN" altLang="en-US" dirty="0"/>
        </a:p>
      </dgm:t>
    </dgm:pt>
    <dgm:pt modelId="{D7DC6CA9-E447-4154-9C44-CD871B725799}" type="parTrans" cxnId="{9FDECEA2-5532-4A7B-B5D2-BCE888BCCA33}">
      <dgm:prSet/>
      <dgm:spPr/>
      <dgm:t>
        <a:bodyPr/>
        <a:lstStyle/>
        <a:p>
          <a:endParaRPr lang="zh-CN" altLang="en-US"/>
        </a:p>
      </dgm:t>
    </dgm:pt>
    <dgm:pt modelId="{5E0C42B1-17FA-4DBB-B0F6-FBC00D98B60F}" type="sibTrans" cxnId="{9FDECEA2-5532-4A7B-B5D2-BCE888BCCA33}">
      <dgm:prSet/>
      <dgm:spPr/>
      <dgm:t>
        <a:bodyPr/>
        <a:lstStyle/>
        <a:p>
          <a:endParaRPr lang="zh-CN" altLang="en-US"/>
        </a:p>
      </dgm:t>
    </dgm:pt>
    <dgm:pt modelId="{C3C7F3A4-7136-421D-8688-E45FA81C030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3.3  </a:t>
          </a:r>
          <a:r>
            <a:rPr lang="en-US" altLang="zh-CN" b="1" dirty="0">
              <a:latin typeface="宋体" panose="02010600030101010101" pitchFamily="2" charset="-122"/>
            </a:rPr>
            <a:t>8086</a:t>
          </a:r>
          <a:r>
            <a:rPr lang="zh-CN" altLang="en-US" b="1" dirty="0">
              <a:latin typeface="宋体" panose="02010600030101010101" pitchFamily="2" charset="-122"/>
            </a:rPr>
            <a:t>总线的工作周期</a:t>
          </a:r>
          <a:endParaRPr lang="zh-CN" altLang="en-US" dirty="0"/>
        </a:p>
      </dgm:t>
    </dgm:pt>
    <dgm:pt modelId="{23105BDC-A443-46A4-9258-C3780BAB092D}" type="parTrans" cxnId="{53B0AA14-DC04-4FFB-A398-060E18647E18}">
      <dgm:prSet/>
      <dgm:spPr/>
      <dgm:t>
        <a:bodyPr/>
        <a:lstStyle/>
        <a:p>
          <a:endParaRPr lang="zh-CN" altLang="en-US"/>
        </a:p>
      </dgm:t>
    </dgm:pt>
    <dgm:pt modelId="{3766C3C8-4AFD-4562-BD6C-412449E9FBFF}" type="sibTrans" cxnId="{53B0AA14-DC04-4FFB-A398-060E18647E18}">
      <dgm:prSet/>
      <dgm:spPr/>
      <dgm:t>
        <a:bodyPr/>
        <a:lstStyle/>
        <a:p>
          <a:endParaRPr lang="zh-CN" altLang="en-US"/>
        </a:p>
      </dgm:t>
    </dgm:pt>
    <dgm:pt modelId="{CBD258AD-7C19-4659-9B7E-94B2BB1369A7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3.5  </a:t>
          </a:r>
          <a:r>
            <a:rPr lang="en-US" altLang="zh-CN" b="1" dirty="0">
              <a:latin typeface="宋体" panose="02010600030101010101" pitchFamily="2" charset="-122"/>
            </a:rPr>
            <a:t>8086</a:t>
          </a:r>
          <a:r>
            <a:rPr lang="zh-CN" altLang="en-US" b="1" dirty="0">
              <a:latin typeface="宋体" panose="02010600030101010101" pitchFamily="2" charset="-122"/>
            </a:rPr>
            <a:t>微处理器外部基本引脚与工作模式</a:t>
          </a:r>
          <a:endParaRPr lang="zh-CN" altLang="en-US" dirty="0"/>
        </a:p>
      </dgm:t>
    </dgm:pt>
    <dgm:pt modelId="{F122FD48-8690-4DDC-B5F6-592B67958985}" type="parTrans" cxnId="{8603B3BD-9B71-4A81-8E11-8119643DA9A6}">
      <dgm:prSet/>
      <dgm:spPr/>
      <dgm:t>
        <a:bodyPr/>
        <a:lstStyle/>
        <a:p>
          <a:endParaRPr lang="zh-CN" altLang="en-US"/>
        </a:p>
      </dgm:t>
    </dgm:pt>
    <dgm:pt modelId="{C8ACDA96-C7B5-4141-B943-C15F303204C1}" type="sibTrans" cxnId="{8603B3BD-9B71-4A81-8E11-8119643DA9A6}">
      <dgm:prSet/>
      <dgm:spPr/>
      <dgm:t>
        <a:bodyPr/>
        <a:lstStyle/>
        <a:p>
          <a:endParaRPr lang="zh-CN" altLang="en-US"/>
        </a:p>
      </dgm:t>
    </dgm:pt>
    <dgm:pt modelId="{6F1F804A-5B36-4C1C-B6FD-753650A42CC1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3.6  </a:t>
          </a:r>
          <a:r>
            <a:rPr lang="en-US" altLang="zh-CN" b="1" dirty="0">
              <a:latin typeface="宋体" panose="02010600030101010101" pitchFamily="2" charset="-122"/>
            </a:rPr>
            <a:t>8086</a:t>
          </a:r>
          <a:r>
            <a:rPr lang="zh-CN" altLang="en-US" b="1" dirty="0">
              <a:latin typeface="宋体" panose="02010600030101010101" pitchFamily="2" charset="-122"/>
            </a:rPr>
            <a:t>微处理器的时序</a:t>
          </a:r>
          <a:endParaRPr lang="zh-CN" altLang="en-US" dirty="0"/>
        </a:p>
      </dgm:t>
    </dgm:pt>
    <dgm:pt modelId="{B1B3D5C7-E3E9-464A-B31C-48479C238FF0}" type="parTrans" cxnId="{4E5AD6CA-4FEB-480D-8ABB-36649BAD4E7B}">
      <dgm:prSet/>
      <dgm:spPr/>
      <dgm:t>
        <a:bodyPr/>
        <a:lstStyle/>
        <a:p>
          <a:endParaRPr lang="zh-CN" altLang="en-US"/>
        </a:p>
      </dgm:t>
    </dgm:pt>
    <dgm:pt modelId="{0EA6AF60-BF9E-44C3-BBAF-BB8F5BA2D33C}" type="sibTrans" cxnId="{4E5AD6CA-4FEB-480D-8ABB-36649BAD4E7B}">
      <dgm:prSet/>
      <dgm:spPr/>
      <dgm:t>
        <a:bodyPr/>
        <a:lstStyle/>
        <a:p>
          <a:endParaRPr lang="zh-CN" altLang="en-US"/>
        </a:p>
      </dgm:t>
    </dgm:pt>
    <dgm:pt modelId="{08A19833-A77F-4866-8771-64804AB27CD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>
              <a:latin typeface="+mn-ea"/>
              <a:ea typeface="+mn-ea"/>
            </a:rPr>
            <a:t>3.4 8086</a:t>
          </a:r>
          <a:r>
            <a:rPr lang="zh-CN" altLang="en-US" b="1" dirty="0">
              <a:latin typeface="+mn-ea"/>
              <a:ea typeface="+mn-ea"/>
            </a:rPr>
            <a:t>中断系统</a:t>
          </a:r>
        </a:p>
      </dgm:t>
    </dgm:pt>
    <dgm:pt modelId="{F79511EB-3244-4840-B211-9E827F0AE966}" type="parTrans" cxnId="{31072306-0C7C-4115-844A-84D58795BB51}">
      <dgm:prSet/>
      <dgm:spPr/>
      <dgm:t>
        <a:bodyPr/>
        <a:lstStyle/>
        <a:p>
          <a:endParaRPr lang="zh-CN" altLang="en-US"/>
        </a:p>
      </dgm:t>
    </dgm:pt>
    <dgm:pt modelId="{244044C2-A46C-4373-BB06-48E59EA12444}" type="sibTrans" cxnId="{31072306-0C7C-4115-844A-84D58795BB51}">
      <dgm:prSet/>
      <dgm:spPr/>
      <dgm:t>
        <a:bodyPr/>
        <a:lstStyle/>
        <a:p>
          <a:endParaRPr lang="zh-CN" altLang="en-US"/>
        </a:p>
      </dgm:t>
    </dgm:pt>
    <dgm:pt modelId="{0AFAC87B-0B7B-4035-B291-5B6B8D49C2C8}" type="pres">
      <dgm:prSet presAssocID="{1FDEB9BC-BDD3-4B4C-BE37-1E406883AB0F}" presName="Name0" presStyleCnt="0">
        <dgm:presLayoutVars>
          <dgm:chMax val="7"/>
          <dgm:chPref val="7"/>
          <dgm:dir/>
        </dgm:presLayoutVars>
      </dgm:prSet>
      <dgm:spPr/>
    </dgm:pt>
    <dgm:pt modelId="{F6239AA0-43FC-4408-8AFA-0CFEEA33CD06}" type="pres">
      <dgm:prSet presAssocID="{1FDEB9BC-BDD3-4B4C-BE37-1E406883AB0F}" presName="Name1" presStyleCnt="0"/>
      <dgm:spPr/>
    </dgm:pt>
    <dgm:pt modelId="{63DAE219-F3C0-4BEC-8CC7-D36034A6E01A}" type="pres">
      <dgm:prSet presAssocID="{1FDEB9BC-BDD3-4B4C-BE37-1E406883AB0F}" presName="cycle" presStyleCnt="0"/>
      <dgm:spPr/>
    </dgm:pt>
    <dgm:pt modelId="{DB603C04-31AF-48C0-897B-B7BB97CD9770}" type="pres">
      <dgm:prSet presAssocID="{1FDEB9BC-BDD3-4B4C-BE37-1E406883AB0F}" presName="srcNode" presStyleLbl="node1" presStyleIdx="0" presStyleCnt="6"/>
      <dgm:spPr/>
    </dgm:pt>
    <dgm:pt modelId="{9CC6F949-AF55-4D12-ADE7-79C8167C79D2}" type="pres">
      <dgm:prSet presAssocID="{1FDEB9BC-BDD3-4B4C-BE37-1E406883AB0F}" presName="conn" presStyleLbl="parChTrans1D2" presStyleIdx="0" presStyleCnt="1"/>
      <dgm:spPr/>
    </dgm:pt>
    <dgm:pt modelId="{9B1759C1-74B9-4A80-81DF-9FE517E05FAC}" type="pres">
      <dgm:prSet presAssocID="{1FDEB9BC-BDD3-4B4C-BE37-1E406883AB0F}" presName="extraNode" presStyleLbl="node1" presStyleIdx="0" presStyleCnt="6"/>
      <dgm:spPr/>
    </dgm:pt>
    <dgm:pt modelId="{4AFA4877-19D4-404B-8414-39307CC6EA73}" type="pres">
      <dgm:prSet presAssocID="{1FDEB9BC-BDD3-4B4C-BE37-1E406883AB0F}" presName="dstNode" presStyleLbl="node1" presStyleIdx="0" presStyleCnt="6"/>
      <dgm:spPr/>
    </dgm:pt>
    <dgm:pt modelId="{16D7557E-7F31-41D2-811E-F6D45427D648}" type="pres">
      <dgm:prSet presAssocID="{24E3AE69-D9C2-4041-9B64-A5D27C67B82C}" presName="text_1" presStyleLbl="node1" presStyleIdx="0" presStyleCnt="6">
        <dgm:presLayoutVars>
          <dgm:bulletEnabled val="1"/>
        </dgm:presLayoutVars>
      </dgm:prSet>
      <dgm:spPr/>
    </dgm:pt>
    <dgm:pt modelId="{CF12A80F-9D9F-47B3-9E8A-94F0C88D1CBC}" type="pres">
      <dgm:prSet presAssocID="{24E3AE69-D9C2-4041-9B64-A5D27C67B82C}" presName="accent_1" presStyleCnt="0"/>
      <dgm:spPr/>
    </dgm:pt>
    <dgm:pt modelId="{F892A235-905C-4C4F-990D-E496ECD1944E}" type="pres">
      <dgm:prSet presAssocID="{24E3AE69-D9C2-4041-9B64-A5D27C67B82C}" presName="accentRepeatNode" presStyleLbl="solidFgAcc1" presStyleIdx="0" presStyleCnt="6"/>
      <dgm:spPr/>
    </dgm:pt>
    <dgm:pt modelId="{7E71C056-0CBA-431A-ADEC-78D17D2F708B}" type="pres">
      <dgm:prSet presAssocID="{99C711EC-105A-4146-A409-905AC13352D8}" presName="text_2" presStyleLbl="node1" presStyleIdx="1" presStyleCnt="6">
        <dgm:presLayoutVars>
          <dgm:bulletEnabled val="1"/>
        </dgm:presLayoutVars>
      </dgm:prSet>
      <dgm:spPr/>
    </dgm:pt>
    <dgm:pt modelId="{65C524A6-1459-4D0B-94AC-055D9C282E71}" type="pres">
      <dgm:prSet presAssocID="{99C711EC-105A-4146-A409-905AC13352D8}" presName="accent_2" presStyleCnt="0"/>
      <dgm:spPr/>
    </dgm:pt>
    <dgm:pt modelId="{D35FC8E3-9FB6-4445-A5F0-723245CA3323}" type="pres">
      <dgm:prSet presAssocID="{99C711EC-105A-4146-A409-905AC13352D8}" presName="accentRepeatNode" presStyleLbl="solidFgAcc1" presStyleIdx="1" presStyleCnt="6"/>
      <dgm:spPr/>
    </dgm:pt>
    <dgm:pt modelId="{6D501A96-F6DE-4F0B-A55B-C67519565871}" type="pres">
      <dgm:prSet presAssocID="{C3C7F3A4-7136-421D-8688-E45FA81C030E}" presName="text_3" presStyleLbl="node1" presStyleIdx="2" presStyleCnt="6">
        <dgm:presLayoutVars>
          <dgm:bulletEnabled val="1"/>
        </dgm:presLayoutVars>
      </dgm:prSet>
      <dgm:spPr/>
    </dgm:pt>
    <dgm:pt modelId="{18E62319-5187-42D5-BC09-1A297C103195}" type="pres">
      <dgm:prSet presAssocID="{C3C7F3A4-7136-421D-8688-E45FA81C030E}" presName="accent_3" presStyleCnt="0"/>
      <dgm:spPr/>
    </dgm:pt>
    <dgm:pt modelId="{02895CF2-BEBF-4F66-A692-5507D09618D5}" type="pres">
      <dgm:prSet presAssocID="{C3C7F3A4-7136-421D-8688-E45FA81C030E}" presName="accentRepeatNode" presStyleLbl="solidFgAcc1" presStyleIdx="2" presStyleCnt="6"/>
      <dgm:spPr/>
    </dgm:pt>
    <dgm:pt modelId="{8A800BAD-A32B-4AC1-9EED-6163F2AC3813}" type="pres">
      <dgm:prSet presAssocID="{08A19833-A77F-4866-8771-64804AB27CDE}" presName="text_4" presStyleLbl="node1" presStyleIdx="3" presStyleCnt="6">
        <dgm:presLayoutVars>
          <dgm:bulletEnabled val="1"/>
        </dgm:presLayoutVars>
      </dgm:prSet>
      <dgm:spPr/>
    </dgm:pt>
    <dgm:pt modelId="{1BD876D1-BD29-46F8-968C-31A702BCD7DB}" type="pres">
      <dgm:prSet presAssocID="{08A19833-A77F-4866-8771-64804AB27CDE}" presName="accent_4" presStyleCnt="0"/>
      <dgm:spPr/>
    </dgm:pt>
    <dgm:pt modelId="{92B832B2-5867-4599-8E78-E894B1B7002C}" type="pres">
      <dgm:prSet presAssocID="{08A19833-A77F-4866-8771-64804AB27CDE}" presName="accentRepeatNode" presStyleLbl="solidFgAcc1" presStyleIdx="3" presStyleCnt="6"/>
      <dgm:spPr/>
    </dgm:pt>
    <dgm:pt modelId="{E17B136C-46CA-4AE9-BA7D-E19352B07064}" type="pres">
      <dgm:prSet presAssocID="{CBD258AD-7C19-4659-9B7E-94B2BB1369A7}" presName="text_5" presStyleLbl="node1" presStyleIdx="4" presStyleCnt="6">
        <dgm:presLayoutVars>
          <dgm:bulletEnabled val="1"/>
        </dgm:presLayoutVars>
      </dgm:prSet>
      <dgm:spPr/>
    </dgm:pt>
    <dgm:pt modelId="{C51F7287-C61F-46B8-B0FD-FEBB0FB3EA57}" type="pres">
      <dgm:prSet presAssocID="{CBD258AD-7C19-4659-9B7E-94B2BB1369A7}" presName="accent_5" presStyleCnt="0"/>
      <dgm:spPr/>
    </dgm:pt>
    <dgm:pt modelId="{DBBD6753-8FCE-43C2-9892-197B58CC087A}" type="pres">
      <dgm:prSet presAssocID="{CBD258AD-7C19-4659-9B7E-94B2BB1369A7}" presName="accentRepeatNode" presStyleLbl="solidFgAcc1" presStyleIdx="4" presStyleCnt="6"/>
      <dgm:spPr/>
    </dgm:pt>
    <dgm:pt modelId="{085CEC5C-5D00-4500-A4E6-011F91972C67}" type="pres">
      <dgm:prSet presAssocID="{6F1F804A-5B36-4C1C-B6FD-753650A42CC1}" presName="text_6" presStyleLbl="node1" presStyleIdx="5" presStyleCnt="6">
        <dgm:presLayoutVars>
          <dgm:bulletEnabled val="1"/>
        </dgm:presLayoutVars>
      </dgm:prSet>
      <dgm:spPr/>
    </dgm:pt>
    <dgm:pt modelId="{FC476A7A-25D8-45B7-8687-0F217AEDC64D}" type="pres">
      <dgm:prSet presAssocID="{6F1F804A-5B36-4C1C-B6FD-753650A42CC1}" presName="accent_6" presStyleCnt="0"/>
      <dgm:spPr/>
    </dgm:pt>
    <dgm:pt modelId="{AF5C038B-66B6-465C-8136-F37007E28BCB}" type="pres">
      <dgm:prSet presAssocID="{6F1F804A-5B36-4C1C-B6FD-753650A42CC1}" presName="accentRepeatNode" presStyleLbl="solidFgAcc1" presStyleIdx="5" presStyleCnt="6"/>
      <dgm:spPr/>
    </dgm:pt>
  </dgm:ptLst>
  <dgm:cxnLst>
    <dgm:cxn modelId="{C3C01D03-8431-453E-AC9E-41727AFB4ABD}" type="presOf" srcId="{24E3AE69-D9C2-4041-9B64-A5D27C67B82C}" destId="{16D7557E-7F31-41D2-811E-F6D45427D648}" srcOrd="0" destOrd="0" presId="urn:microsoft.com/office/officeart/2008/layout/VerticalCurvedList"/>
    <dgm:cxn modelId="{31072306-0C7C-4115-844A-84D58795BB51}" srcId="{1FDEB9BC-BDD3-4B4C-BE37-1E406883AB0F}" destId="{08A19833-A77F-4866-8771-64804AB27CDE}" srcOrd="3" destOrd="0" parTransId="{F79511EB-3244-4840-B211-9E827F0AE966}" sibTransId="{244044C2-A46C-4373-BB06-48E59EA12444}"/>
    <dgm:cxn modelId="{53B0AA14-DC04-4FFB-A398-060E18647E18}" srcId="{1FDEB9BC-BDD3-4B4C-BE37-1E406883AB0F}" destId="{C3C7F3A4-7136-421D-8688-E45FA81C030E}" srcOrd="2" destOrd="0" parTransId="{23105BDC-A443-46A4-9258-C3780BAB092D}" sibTransId="{3766C3C8-4AFD-4562-BD6C-412449E9FBFF}"/>
    <dgm:cxn modelId="{C37A1D42-AB71-43F1-8E3B-8D48CE9DF078}" type="presOf" srcId="{73861DD5-AFDF-493C-BD80-7262D36F78BE}" destId="{9CC6F949-AF55-4D12-ADE7-79C8167C79D2}" srcOrd="0" destOrd="0" presId="urn:microsoft.com/office/officeart/2008/layout/VerticalCurvedList"/>
    <dgm:cxn modelId="{9F1F2342-B641-412A-A874-8B8F63A18ED4}" type="presOf" srcId="{99C711EC-105A-4146-A409-905AC13352D8}" destId="{7E71C056-0CBA-431A-ADEC-78D17D2F708B}" srcOrd="0" destOrd="0" presId="urn:microsoft.com/office/officeart/2008/layout/VerticalCurvedList"/>
    <dgm:cxn modelId="{F068A744-0488-4952-B36A-654E04BA2273}" type="presOf" srcId="{1FDEB9BC-BDD3-4B4C-BE37-1E406883AB0F}" destId="{0AFAC87B-0B7B-4035-B291-5B6B8D49C2C8}" srcOrd="0" destOrd="0" presId="urn:microsoft.com/office/officeart/2008/layout/VerticalCurvedList"/>
    <dgm:cxn modelId="{39CBC547-7260-4F02-9FB8-19809E4020B5}" type="presOf" srcId="{6F1F804A-5B36-4C1C-B6FD-753650A42CC1}" destId="{085CEC5C-5D00-4500-A4E6-011F91972C67}" srcOrd="0" destOrd="0" presId="urn:microsoft.com/office/officeart/2008/layout/VerticalCurvedList"/>
    <dgm:cxn modelId="{D0EF9669-D004-4BAB-8824-35D45E5A4376}" type="presOf" srcId="{CBD258AD-7C19-4659-9B7E-94B2BB1369A7}" destId="{E17B136C-46CA-4AE9-BA7D-E19352B07064}" srcOrd="0" destOrd="0" presId="urn:microsoft.com/office/officeart/2008/layout/VerticalCurvedList"/>
    <dgm:cxn modelId="{8C26174C-1E13-4296-A095-C46BB259BF2F}" srcId="{1FDEB9BC-BDD3-4B4C-BE37-1E406883AB0F}" destId="{24E3AE69-D9C2-4041-9B64-A5D27C67B82C}" srcOrd="0" destOrd="0" parTransId="{1EBC01CC-552E-4824-BDFD-94430D18ED9E}" sibTransId="{73861DD5-AFDF-493C-BD80-7262D36F78BE}"/>
    <dgm:cxn modelId="{AE3B4D72-6D74-406E-B41D-D2CFED7053C0}" type="presOf" srcId="{08A19833-A77F-4866-8771-64804AB27CDE}" destId="{8A800BAD-A32B-4AC1-9EED-6163F2AC3813}" srcOrd="0" destOrd="0" presId="urn:microsoft.com/office/officeart/2008/layout/VerticalCurvedList"/>
    <dgm:cxn modelId="{022BA179-AF02-4C44-A594-C4505880523E}" type="presOf" srcId="{C3C7F3A4-7136-421D-8688-E45FA81C030E}" destId="{6D501A96-F6DE-4F0B-A55B-C67519565871}" srcOrd="0" destOrd="0" presId="urn:microsoft.com/office/officeart/2008/layout/VerticalCurvedList"/>
    <dgm:cxn modelId="{9FDECEA2-5532-4A7B-B5D2-BCE888BCCA33}" srcId="{1FDEB9BC-BDD3-4B4C-BE37-1E406883AB0F}" destId="{99C711EC-105A-4146-A409-905AC13352D8}" srcOrd="1" destOrd="0" parTransId="{D7DC6CA9-E447-4154-9C44-CD871B725799}" sibTransId="{5E0C42B1-17FA-4DBB-B0F6-FBC00D98B60F}"/>
    <dgm:cxn modelId="{8603B3BD-9B71-4A81-8E11-8119643DA9A6}" srcId="{1FDEB9BC-BDD3-4B4C-BE37-1E406883AB0F}" destId="{CBD258AD-7C19-4659-9B7E-94B2BB1369A7}" srcOrd="4" destOrd="0" parTransId="{F122FD48-8690-4DDC-B5F6-592B67958985}" sibTransId="{C8ACDA96-C7B5-4141-B943-C15F303204C1}"/>
    <dgm:cxn modelId="{4E5AD6CA-4FEB-480D-8ABB-36649BAD4E7B}" srcId="{1FDEB9BC-BDD3-4B4C-BE37-1E406883AB0F}" destId="{6F1F804A-5B36-4C1C-B6FD-753650A42CC1}" srcOrd="5" destOrd="0" parTransId="{B1B3D5C7-E3E9-464A-B31C-48479C238FF0}" sibTransId="{0EA6AF60-BF9E-44C3-BBAF-BB8F5BA2D33C}"/>
    <dgm:cxn modelId="{4F3BC741-A934-4CBA-8023-0525A36882DC}" type="presParOf" srcId="{0AFAC87B-0B7B-4035-B291-5B6B8D49C2C8}" destId="{F6239AA0-43FC-4408-8AFA-0CFEEA33CD06}" srcOrd="0" destOrd="0" presId="urn:microsoft.com/office/officeart/2008/layout/VerticalCurvedList"/>
    <dgm:cxn modelId="{4B5E4A58-4FA5-4E35-B094-B57870DAEDF7}" type="presParOf" srcId="{F6239AA0-43FC-4408-8AFA-0CFEEA33CD06}" destId="{63DAE219-F3C0-4BEC-8CC7-D36034A6E01A}" srcOrd="0" destOrd="0" presId="urn:microsoft.com/office/officeart/2008/layout/VerticalCurvedList"/>
    <dgm:cxn modelId="{AB65A7BF-A66F-42E1-9843-0CA7523FAF48}" type="presParOf" srcId="{63DAE219-F3C0-4BEC-8CC7-D36034A6E01A}" destId="{DB603C04-31AF-48C0-897B-B7BB97CD9770}" srcOrd="0" destOrd="0" presId="urn:microsoft.com/office/officeart/2008/layout/VerticalCurvedList"/>
    <dgm:cxn modelId="{6CFD3869-F0EC-47CB-BC9A-79E9C7D4E0FD}" type="presParOf" srcId="{63DAE219-F3C0-4BEC-8CC7-D36034A6E01A}" destId="{9CC6F949-AF55-4D12-ADE7-79C8167C79D2}" srcOrd="1" destOrd="0" presId="urn:microsoft.com/office/officeart/2008/layout/VerticalCurvedList"/>
    <dgm:cxn modelId="{3AB28176-D059-4940-A49E-BE0E8F5F0FAA}" type="presParOf" srcId="{63DAE219-F3C0-4BEC-8CC7-D36034A6E01A}" destId="{9B1759C1-74B9-4A80-81DF-9FE517E05FAC}" srcOrd="2" destOrd="0" presId="urn:microsoft.com/office/officeart/2008/layout/VerticalCurvedList"/>
    <dgm:cxn modelId="{DFF64869-23DD-456E-88FF-6005B896D90A}" type="presParOf" srcId="{63DAE219-F3C0-4BEC-8CC7-D36034A6E01A}" destId="{4AFA4877-19D4-404B-8414-39307CC6EA73}" srcOrd="3" destOrd="0" presId="urn:microsoft.com/office/officeart/2008/layout/VerticalCurvedList"/>
    <dgm:cxn modelId="{79C6270F-0D62-4B43-8A0F-74CAB778FA54}" type="presParOf" srcId="{F6239AA0-43FC-4408-8AFA-0CFEEA33CD06}" destId="{16D7557E-7F31-41D2-811E-F6D45427D648}" srcOrd="1" destOrd="0" presId="urn:microsoft.com/office/officeart/2008/layout/VerticalCurvedList"/>
    <dgm:cxn modelId="{DA60B2BC-666D-4C0C-A8A9-93C7DC87344B}" type="presParOf" srcId="{F6239AA0-43FC-4408-8AFA-0CFEEA33CD06}" destId="{CF12A80F-9D9F-47B3-9E8A-94F0C88D1CBC}" srcOrd="2" destOrd="0" presId="urn:microsoft.com/office/officeart/2008/layout/VerticalCurvedList"/>
    <dgm:cxn modelId="{D3FC0DAE-62DD-4158-BE30-16E669F18A60}" type="presParOf" srcId="{CF12A80F-9D9F-47B3-9E8A-94F0C88D1CBC}" destId="{F892A235-905C-4C4F-990D-E496ECD1944E}" srcOrd="0" destOrd="0" presId="urn:microsoft.com/office/officeart/2008/layout/VerticalCurvedList"/>
    <dgm:cxn modelId="{3C9A5BDB-8016-4458-979D-6DE84D933F03}" type="presParOf" srcId="{F6239AA0-43FC-4408-8AFA-0CFEEA33CD06}" destId="{7E71C056-0CBA-431A-ADEC-78D17D2F708B}" srcOrd="3" destOrd="0" presId="urn:microsoft.com/office/officeart/2008/layout/VerticalCurvedList"/>
    <dgm:cxn modelId="{AA8A6578-9152-467A-ACA2-B67AA6E0B814}" type="presParOf" srcId="{F6239AA0-43FC-4408-8AFA-0CFEEA33CD06}" destId="{65C524A6-1459-4D0B-94AC-055D9C282E71}" srcOrd="4" destOrd="0" presId="urn:microsoft.com/office/officeart/2008/layout/VerticalCurvedList"/>
    <dgm:cxn modelId="{C89B8B0D-52A8-409B-9941-9ED85AE81D0E}" type="presParOf" srcId="{65C524A6-1459-4D0B-94AC-055D9C282E71}" destId="{D35FC8E3-9FB6-4445-A5F0-723245CA3323}" srcOrd="0" destOrd="0" presId="urn:microsoft.com/office/officeart/2008/layout/VerticalCurvedList"/>
    <dgm:cxn modelId="{42C09A8A-E7C9-4F63-BE78-60F15AC38B8E}" type="presParOf" srcId="{F6239AA0-43FC-4408-8AFA-0CFEEA33CD06}" destId="{6D501A96-F6DE-4F0B-A55B-C67519565871}" srcOrd="5" destOrd="0" presId="urn:microsoft.com/office/officeart/2008/layout/VerticalCurvedList"/>
    <dgm:cxn modelId="{78D50059-0D71-49E0-B42A-110C297A822D}" type="presParOf" srcId="{F6239AA0-43FC-4408-8AFA-0CFEEA33CD06}" destId="{18E62319-5187-42D5-BC09-1A297C103195}" srcOrd="6" destOrd="0" presId="urn:microsoft.com/office/officeart/2008/layout/VerticalCurvedList"/>
    <dgm:cxn modelId="{EA6DEE9F-8D3A-4358-A20D-AE101EA124B0}" type="presParOf" srcId="{18E62319-5187-42D5-BC09-1A297C103195}" destId="{02895CF2-BEBF-4F66-A692-5507D09618D5}" srcOrd="0" destOrd="0" presId="urn:microsoft.com/office/officeart/2008/layout/VerticalCurvedList"/>
    <dgm:cxn modelId="{194321C8-1D50-4C2E-A301-DF02D1290065}" type="presParOf" srcId="{F6239AA0-43FC-4408-8AFA-0CFEEA33CD06}" destId="{8A800BAD-A32B-4AC1-9EED-6163F2AC3813}" srcOrd="7" destOrd="0" presId="urn:microsoft.com/office/officeart/2008/layout/VerticalCurvedList"/>
    <dgm:cxn modelId="{42C05361-4265-4136-AA3F-D88CA6FF725D}" type="presParOf" srcId="{F6239AA0-43FC-4408-8AFA-0CFEEA33CD06}" destId="{1BD876D1-BD29-46F8-968C-31A702BCD7DB}" srcOrd="8" destOrd="0" presId="urn:microsoft.com/office/officeart/2008/layout/VerticalCurvedList"/>
    <dgm:cxn modelId="{6D4DE2AF-AA21-44A6-B3B9-B678F2FD8563}" type="presParOf" srcId="{1BD876D1-BD29-46F8-968C-31A702BCD7DB}" destId="{92B832B2-5867-4599-8E78-E894B1B7002C}" srcOrd="0" destOrd="0" presId="urn:microsoft.com/office/officeart/2008/layout/VerticalCurvedList"/>
    <dgm:cxn modelId="{294350BE-E27F-43FA-900F-442387B14D91}" type="presParOf" srcId="{F6239AA0-43FC-4408-8AFA-0CFEEA33CD06}" destId="{E17B136C-46CA-4AE9-BA7D-E19352B07064}" srcOrd="9" destOrd="0" presId="urn:microsoft.com/office/officeart/2008/layout/VerticalCurvedList"/>
    <dgm:cxn modelId="{7AB3D0D5-BDDD-45AB-9AD6-4FF774876AEA}" type="presParOf" srcId="{F6239AA0-43FC-4408-8AFA-0CFEEA33CD06}" destId="{C51F7287-C61F-46B8-B0FD-FEBB0FB3EA57}" srcOrd="10" destOrd="0" presId="urn:microsoft.com/office/officeart/2008/layout/VerticalCurvedList"/>
    <dgm:cxn modelId="{4E08D9B8-0976-4E8A-A940-20D2385D8D7E}" type="presParOf" srcId="{C51F7287-C61F-46B8-B0FD-FEBB0FB3EA57}" destId="{DBBD6753-8FCE-43C2-9892-197B58CC087A}" srcOrd="0" destOrd="0" presId="urn:microsoft.com/office/officeart/2008/layout/VerticalCurvedList"/>
    <dgm:cxn modelId="{F59BF485-2DC4-471A-97AF-C78A7C59DDFB}" type="presParOf" srcId="{F6239AA0-43FC-4408-8AFA-0CFEEA33CD06}" destId="{085CEC5C-5D00-4500-A4E6-011F91972C67}" srcOrd="11" destOrd="0" presId="urn:microsoft.com/office/officeart/2008/layout/VerticalCurvedList"/>
    <dgm:cxn modelId="{00366416-991F-4C3E-B043-79B46F431EBE}" type="presParOf" srcId="{F6239AA0-43FC-4408-8AFA-0CFEEA33CD06}" destId="{FC476A7A-25D8-45B7-8687-0F217AEDC64D}" srcOrd="12" destOrd="0" presId="urn:microsoft.com/office/officeart/2008/layout/VerticalCurvedList"/>
    <dgm:cxn modelId="{B27B0C6C-160D-4E01-A5EE-70667256BC2E}" type="presParOf" srcId="{FC476A7A-25D8-45B7-8687-0F217AEDC64D}" destId="{AF5C038B-66B6-465C-8136-F37007E28B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6F949-AF55-4D12-ADE7-79C8167C79D2}">
      <dsp:nvSpPr>
        <dsp:cNvPr id="0" name=""/>
        <dsp:cNvSpPr/>
      </dsp:nvSpPr>
      <dsp:spPr>
        <a:xfrm>
          <a:off x="-5151116" y="-789053"/>
          <a:ext cx="6134232" cy="6134232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7557E-7F31-41D2-811E-F6D45427D648}">
      <dsp:nvSpPr>
        <dsp:cNvPr id="0" name=""/>
        <dsp:cNvSpPr/>
      </dsp:nvSpPr>
      <dsp:spPr>
        <a:xfrm>
          <a:off x="366683" y="239925"/>
          <a:ext cx="6347395" cy="47966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>
              <a:latin typeface="宋体" panose="02010600030101010101" pitchFamily="2" charset="-122"/>
            </a:rPr>
            <a:t>3.1  8086</a:t>
          </a:r>
          <a:r>
            <a:rPr lang="zh-CN" altLang="en-US" sz="2300" b="1" kern="1200" dirty="0">
              <a:latin typeface="宋体" panose="02010600030101010101" pitchFamily="2" charset="-122"/>
            </a:rPr>
            <a:t>微处理器的存储器组织</a:t>
          </a:r>
          <a:endParaRPr lang="zh-CN" altLang="en-US" sz="2300" kern="1200" dirty="0"/>
        </a:p>
      </dsp:txBody>
      <dsp:txXfrm>
        <a:off x="366683" y="239925"/>
        <a:ext cx="6347395" cy="479668"/>
      </dsp:txXfrm>
    </dsp:sp>
    <dsp:sp modelId="{F892A235-905C-4C4F-990D-E496ECD1944E}">
      <dsp:nvSpPr>
        <dsp:cNvPr id="0" name=""/>
        <dsp:cNvSpPr/>
      </dsp:nvSpPr>
      <dsp:spPr>
        <a:xfrm>
          <a:off x="66890" y="179966"/>
          <a:ext cx="599586" cy="599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C056-0CBA-431A-ADEC-78D17D2F708B}">
      <dsp:nvSpPr>
        <dsp:cNvPr id="0" name=""/>
        <dsp:cNvSpPr/>
      </dsp:nvSpPr>
      <dsp:spPr>
        <a:xfrm>
          <a:off x="761243" y="959337"/>
          <a:ext cx="5952834" cy="47966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3.2  </a:t>
          </a:r>
          <a:r>
            <a:rPr lang="en-US" altLang="zh-CN" sz="2300" b="1" kern="1200" dirty="0">
              <a:latin typeface="宋体" panose="02010600030101010101" pitchFamily="2" charset="-122"/>
            </a:rPr>
            <a:t>8086</a:t>
          </a:r>
          <a:r>
            <a:rPr lang="zh-CN" altLang="en-US" sz="2300" b="1" kern="1200" dirty="0">
              <a:latin typeface="宋体" panose="02010600030101010101" pitchFamily="2" charset="-122"/>
            </a:rPr>
            <a:t>微处理器内部基本结构</a:t>
          </a:r>
          <a:endParaRPr lang="zh-CN" altLang="en-US" sz="2300" kern="1200" dirty="0"/>
        </a:p>
      </dsp:txBody>
      <dsp:txXfrm>
        <a:off x="761243" y="959337"/>
        <a:ext cx="5952834" cy="479668"/>
      </dsp:txXfrm>
    </dsp:sp>
    <dsp:sp modelId="{D35FC8E3-9FB6-4445-A5F0-723245CA3323}">
      <dsp:nvSpPr>
        <dsp:cNvPr id="0" name=""/>
        <dsp:cNvSpPr/>
      </dsp:nvSpPr>
      <dsp:spPr>
        <a:xfrm>
          <a:off x="461450" y="899379"/>
          <a:ext cx="599586" cy="599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A96-F6DE-4F0B-A55B-C67519565871}">
      <dsp:nvSpPr>
        <dsp:cNvPr id="0" name=""/>
        <dsp:cNvSpPr/>
      </dsp:nvSpPr>
      <dsp:spPr>
        <a:xfrm>
          <a:off x="941666" y="1678749"/>
          <a:ext cx="5772412" cy="47966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3.3  </a:t>
          </a:r>
          <a:r>
            <a:rPr lang="en-US" altLang="zh-CN" sz="2300" b="1" kern="1200" dirty="0">
              <a:latin typeface="宋体" panose="02010600030101010101" pitchFamily="2" charset="-122"/>
            </a:rPr>
            <a:t>8086</a:t>
          </a:r>
          <a:r>
            <a:rPr lang="zh-CN" altLang="en-US" sz="2300" b="1" kern="1200" dirty="0">
              <a:latin typeface="宋体" panose="02010600030101010101" pitchFamily="2" charset="-122"/>
            </a:rPr>
            <a:t>总线的工作周期</a:t>
          </a:r>
          <a:endParaRPr lang="zh-CN" altLang="en-US" sz="2300" kern="1200" dirty="0"/>
        </a:p>
      </dsp:txBody>
      <dsp:txXfrm>
        <a:off x="941666" y="1678749"/>
        <a:ext cx="5772412" cy="479668"/>
      </dsp:txXfrm>
    </dsp:sp>
    <dsp:sp modelId="{02895CF2-BEBF-4F66-A692-5507D09618D5}">
      <dsp:nvSpPr>
        <dsp:cNvPr id="0" name=""/>
        <dsp:cNvSpPr/>
      </dsp:nvSpPr>
      <dsp:spPr>
        <a:xfrm>
          <a:off x="641873" y="1618791"/>
          <a:ext cx="599586" cy="599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0BAD-A32B-4AC1-9EED-6163F2AC3813}">
      <dsp:nvSpPr>
        <dsp:cNvPr id="0" name=""/>
        <dsp:cNvSpPr/>
      </dsp:nvSpPr>
      <dsp:spPr>
        <a:xfrm>
          <a:off x="941666" y="2397706"/>
          <a:ext cx="5772412" cy="47966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>
              <a:latin typeface="+mn-ea"/>
              <a:ea typeface="+mn-ea"/>
            </a:rPr>
            <a:t>3.4 8086</a:t>
          </a:r>
          <a:r>
            <a:rPr lang="zh-CN" altLang="en-US" sz="2300" b="1" kern="1200" dirty="0">
              <a:latin typeface="+mn-ea"/>
              <a:ea typeface="+mn-ea"/>
            </a:rPr>
            <a:t>中断系统</a:t>
          </a:r>
        </a:p>
      </dsp:txBody>
      <dsp:txXfrm>
        <a:off x="941666" y="2397706"/>
        <a:ext cx="5772412" cy="479668"/>
      </dsp:txXfrm>
    </dsp:sp>
    <dsp:sp modelId="{92B832B2-5867-4599-8E78-E894B1B7002C}">
      <dsp:nvSpPr>
        <dsp:cNvPr id="0" name=""/>
        <dsp:cNvSpPr/>
      </dsp:nvSpPr>
      <dsp:spPr>
        <a:xfrm>
          <a:off x="641873" y="2337747"/>
          <a:ext cx="599586" cy="599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B136C-46CA-4AE9-BA7D-E19352B07064}">
      <dsp:nvSpPr>
        <dsp:cNvPr id="0" name=""/>
        <dsp:cNvSpPr/>
      </dsp:nvSpPr>
      <dsp:spPr>
        <a:xfrm>
          <a:off x="761243" y="3117118"/>
          <a:ext cx="5952834" cy="47966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3.5  </a:t>
          </a:r>
          <a:r>
            <a:rPr lang="en-US" altLang="zh-CN" sz="2300" b="1" kern="1200" dirty="0">
              <a:latin typeface="宋体" panose="02010600030101010101" pitchFamily="2" charset="-122"/>
            </a:rPr>
            <a:t>8086</a:t>
          </a:r>
          <a:r>
            <a:rPr lang="zh-CN" altLang="en-US" sz="2300" b="1" kern="1200" dirty="0">
              <a:latin typeface="宋体" panose="02010600030101010101" pitchFamily="2" charset="-122"/>
            </a:rPr>
            <a:t>微处理器外部基本引脚与工作模式</a:t>
          </a:r>
          <a:endParaRPr lang="zh-CN" altLang="en-US" sz="2300" kern="1200" dirty="0"/>
        </a:p>
      </dsp:txBody>
      <dsp:txXfrm>
        <a:off x="761243" y="3117118"/>
        <a:ext cx="5952834" cy="479668"/>
      </dsp:txXfrm>
    </dsp:sp>
    <dsp:sp modelId="{DBBD6753-8FCE-43C2-9892-197B58CC087A}">
      <dsp:nvSpPr>
        <dsp:cNvPr id="0" name=""/>
        <dsp:cNvSpPr/>
      </dsp:nvSpPr>
      <dsp:spPr>
        <a:xfrm>
          <a:off x="461450" y="3057159"/>
          <a:ext cx="599586" cy="599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CEC5C-5D00-4500-A4E6-011F91972C67}">
      <dsp:nvSpPr>
        <dsp:cNvPr id="0" name=""/>
        <dsp:cNvSpPr/>
      </dsp:nvSpPr>
      <dsp:spPr>
        <a:xfrm>
          <a:off x="366683" y="3836530"/>
          <a:ext cx="6347395" cy="47966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3.6  </a:t>
          </a:r>
          <a:r>
            <a:rPr lang="en-US" altLang="zh-CN" sz="2300" b="1" kern="1200" dirty="0">
              <a:latin typeface="宋体" panose="02010600030101010101" pitchFamily="2" charset="-122"/>
            </a:rPr>
            <a:t>8086</a:t>
          </a:r>
          <a:r>
            <a:rPr lang="zh-CN" altLang="en-US" sz="2300" b="1" kern="1200" dirty="0">
              <a:latin typeface="宋体" panose="02010600030101010101" pitchFamily="2" charset="-122"/>
            </a:rPr>
            <a:t>微处理器的时序</a:t>
          </a:r>
          <a:endParaRPr lang="zh-CN" altLang="en-US" sz="2300" kern="1200" dirty="0"/>
        </a:p>
      </dsp:txBody>
      <dsp:txXfrm>
        <a:off x="366683" y="3836530"/>
        <a:ext cx="6347395" cy="479668"/>
      </dsp:txXfrm>
    </dsp:sp>
    <dsp:sp modelId="{AF5C038B-66B6-465C-8136-F37007E28BCB}">
      <dsp:nvSpPr>
        <dsp:cNvPr id="0" name=""/>
        <dsp:cNvSpPr/>
      </dsp:nvSpPr>
      <dsp:spPr>
        <a:xfrm>
          <a:off x="66890" y="3776572"/>
          <a:ext cx="599586" cy="599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961B-94B7-41B1-817A-9187B87B8D20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F62-5EBE-48FF-92EC-35402FAF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4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7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3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2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7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86" y="1164784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86" y="364445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FC14E-20AA-448E-AFF9-F4F88B61C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99" y="365763"/>
            <a:ext cx="2729547" cy="8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9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2623833" y="3892660"/>
            <a:ext cx="3454792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eaLnBrk="1" latinLnBrk="1" hangingPunct="1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>
            <a:normAutofit/>
          </a:bodyPr>
          <a:lstStyle>
            <a:lvl1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6E26DD-9CC9-47F9-9B13-5EE7D0BBBE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1" y="185960"/>
            <a:ext cx="2304662" cy="69055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33AD93-9FC2-48B0-A968-4D7062CBFA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407" y="989810"/>
            <a:ext cx="8950751" cy="16207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9E495-8343-4EE0-AE20-5D2E1609E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3055681" y="3892661"/>
            <a:ext cx="2591095" cy="69249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68580" tIns="34290" rIns="68580" bIns="34290">
            <a:spAutoFit/>
          </a:bodyPr>
          <a:lstStyle/>
          <a:p>
            <a:pPr algn="ctr" eaLnBrk="1" latinLnBrk="1" hangingPunct="1"/>
            <a:r>
              <a:rPr lang="en-US" altLang="zh-CN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86178-A661-4A9E-A8AB-AA69A5CFA6A3}"/>
              </a:ext>
            </a:extLst>
          </p:cNvPr>
          <p:cNvSpPr/>
          <p:nvPr userDrawn="1"/>
        </p:nvSpPr>
        <p:spPr>
          <a:xfrm>
            <a:off x="0" y="6360161"/>
            <a:ext cx="9144000" cy="497839"/>
          </a:xfrm>
          <a:prstGeom prst="rect">
            <a:avLst/>
          </a:prstGeom>
          <a:solidFill>
            <a:schemeClr val="accent1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741" y="208680"/>
            <a:ext cx="8544519" cy="834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42" y="1061064"/>
            <a:ext cx="8544518" cy="529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955F3-420E-4481-BA31-F4FE0417B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42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fld id="{7AFE5A2B-B3C5-4F85-9608-05BEA1685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8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zhong\My%20Documents\ddd\&#21160;&#30011;1.htm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Documents%20and%20Settings\zhong\My%20Documents\ddd\&#21160;&#30011;1.htm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2CAB229-5486-E507-5065-49B9FA737A8D}"/>
              </a:ext>
            </a:extLst>
          </p:cNvPr>
          <p:cNvSpPr>
            <a:spLocks noGrp="1"/>
          </p:cNvSpPr>
          <p:nvPr/>
        </p:nvSpPr>
        <p:spPr>
          <a:xfrm>
            <a:off x="2351448" y="1763380"/>
            <a:ext cx="4441104" cy="119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/>
              <a:t>微机原理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F96EE0-AB6C-788D-A7B1-ADB4FD84FA30}"/>
              </a:ext>
            </a:extLst>
          </p:cNvPr>
          <p:cNvSpPr>
            <a:spLocks noGrp="1"/>
          </p:cNvSpPr>
          <p:nvPr/>
        </p:nvSpPr>
        <p:spPr>
          <a:xfrm>
            <a:off x="1794192" y="3429000"/>
            <a:ext cx="5555616" cy="1801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lt"/>
                <a:ea typeface="+mj-ea"/>
              </a:rPr>
              <a:t>授课教师：何涛 副教授</a:t>
            </a:r>
            <a:endParaRPr lang="en-US" altLang="zh-CN" sz="2800" b="1" dirty="0">
              <a:latin typeface="+mn-lt"/>
              <a:ea typeface="+mj-ea"/>
            </a:endParaRPr>
          </a:p>
          <a:p>
            <a:r>
              <a:rPr lang="en-US" altLang="zh-CN" sz="2800" b="1" dirty="0">
                <a:latin typeface="+mn-lt"/>
                <a:ea typeface="+mj-ea"/>
              </a:rPr>
              <a:t>Email</a:t>
            </a:r>
            <a:r>
              <a:rPr lang="zh-CN" altLang="en-US" sz="2800" b="1" dirty="0">
                <a:latin typeface="+mn-lt"/>
                <a:ea typeface="+mj-ea"/>
              </a:rPr>
              <a:t>：</a:t>
            </a:r>
            <a:r>
              <a:rPr lang="en-US" altLang="zh-CN" sz="2800" b="1" dirty="0">
                <a:latin typeface="+mn-lt"/>
                <a:ea typeface="+mj-ea"/>
              </a:rPr>
              <a:t>hetao29@mail.sysu.edu.cn</a:t>
            </a:r>
          </a:p>
          <a:p>
            <a:r>
              <a:rPr lang="zh-CN" altLang="en-US" sz="2800" b="1" dirty="0">
                <a:latin typeface="+mn-lt"/>
                <a:ea typeface="+mj-ea"/>
              </a:rPr>
              <a:t>中山大学 智能工程学院</a:t>
            </a:r>
          </a:p>
        </p:txBody>
      </p:sp>
    </p:spTree>
    <p:extLst>
      <p:ext uri="{BB962C8B-B14F-4D97-AF65-F5344CB8AC3E}">
        <p14:creationId xmlns:p14="http://schemas.microsoft.com/office/powerpoint/2010/main" val="360345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F17D-87A9-496C-851D-9B3C1BA3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5D95D-BE4C-47D9-9E8D-5ADCB26B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73" y="1124973"/>
            <a:ext cx="4480887" cy="4758992"/>
          </a:xfrm>
        </p:spPr>
        <p:txBody>
          <a:bodyPr/>
          <a:lstStyle/>
          <a:p>
            <a:pPr algn="just"/>
            <a:r>
              <a:rPr lang="en-US" altLang="zh-CN" dirty="0"/>
              <a:t>3.1.2 </a:t>
            </a:r>
            <a:r>
              <a:rPr lang="zh-CN" altLang="en-US" dirty="0"/>
              <a:t>存储器的分段结构</a:t>
            </a:r>
            <a:endParaRPr lang="en-US" altLang="zh-CN" dirty="0"/>
          </a:p>
          <a:p>
            <a:pPr lvl="1" algn="just"/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代码段，数据段，堆栈段，附加数据段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 algn="just"/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792000" lvl="2" algn="just"/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代码段</a:t>
            </a:r>
            <a:r>
              <a:rPr lang="zh-CN" altLang="en-US" sz="2400" dirty="0">
                <a:cs typeface="Times New Roman" panose="02020603050405020304" pitchFamily="18" charset="0"/>
              </a:rPr>
              <a:t>中存储程序的指令代码；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792000" lvl="2" algn="just"/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数据段</a:t>
            </a:r>
            <a:r>
              <a:rPr lang="zh-CN" altLang="en-US" sz="2400" dirty="0"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附加段</a:t>
            </a:r>
            <a:r>
              <a:rPr lang="zh-CN" altLang="en-US" sz="2400" dirty="0">
                <a:cs typeface="Times New Roman" panose="02020603050405020304" pitchFamily="18" charset="0"/>
              </a:rPr>
              <a:t>中存储数据、中间结果和最后结果；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792000" lvl="2" algn="just"/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堆栈段</a:t>
            </a:r>
            <a:r>
              <a:rPr lang="zh-CN" altLang="en-US" sz="2400" dirty="0">
                <a:cs typeface="Times New Roman" panose="02020603050405020304" pitchFamily="18" charset="0"/>
              </a:rPr>
              <a:t>存储压入堆栈的数据或状态信息。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05952-741C-417B-8146-09AC79F1F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9" name="Picture 36">
            <a:extLst>
              <a:ext uri="{FF2B5EF4-FFF2-40B4-BE49-F238E27FC236}">
                <a16:creationId xmlns:a16="http://schemas.microsoft.com/office/drawing/2014/main" id="{3D962143-2E21-46FA-89AF-E312EBA0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87" y="1870778"/>
            <a:ext cx="3501550" cy="358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D9D8-7BBC-4128-A4E3-9F9D7D24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2EDD2-DBA9-4C6C-BFA0-C60A625E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191582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3.2.1 8086 CPU</a:t>
            </a:r>
            <a:r>
              <a:rPr lang="zh-CN" altLang="en-US" sz="2600" dirty="0"/>
              <a:t>内部结构</a:t>
            </a:r>
            <a:endParaRPr lang="en-US" altLang="zh-CN" sz="2600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任务：取指令和执行指令</a:t>
            </a:r>
            <a:endParaRPr lang="en-US" altLang="zh-CN" dirty="0"/>
          </a:p>
          <a:p>
            <a:pPr lvl="1"/>
            <a:r>
              <a:rPr lang="en-US" altLang="zh-CN" dirty="0"/>
              <a:t>8086 CPU</a:t>
            </a:r>
            <a:r>
              <a:rPr lang="zh-CN" altLang="en-US" dirty="0"/>
              <a:t>由两大功能部件组成</a:t>
            </a:r>
            <a:endParaRPr lang="en-US" altLang="zh-CN" dirty="0"/>
          </a:p>
          <a:p>
            <a:pPr marL="1255500" lvl="2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总线接口部件（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BIU 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管理</a:t>
            </a:r>
            <a:r>
              <a:rPr lang="en-US" altLang="zh-CN" dirty="0"/>
              <a:t>8086</a:t>
            </a:r>
            <a:r>
              <a:rPr lang="zh-CN" altLang="en-US" dirty="0"/>
              <a:t>与系统总线的接口，负责</a:t>
            </a:r>
            <a:r>
              <a:rPr lang="en-US" altLang="zh-CN" dirty="0"/>
              <a:t>CPU</a:t>
            </a:r>
            <a:r>
              <a:rPr lang="zh-CN" altLang="en-US" dirty="0"/>
              <a:t>对存储器和外设进行访问。</a:t>
            </a:r>
            <a:endParaRPr lang="en-US" altLang="zh-CN" dirty="0"/>
          </a:p>
          <a:p>
            <a:pPr lvl="3"/>
            <a:r>
              <a:rPr lang="zh-CN" altLang="en-US" dirty="0"/>
              <a:t>预取指令：自动从存储器中预先取出指令，存入指令缓冲寄存器。</a:t>
            </a:r>
            <a:endParaRPr lang="en-US" altLang="zh-CN" dirty="0"/>
          </a:p>
          <a:p>
            <a:pPr lvl="3"/>
            <a:r>
              <a:rPr lang="zh-CN" altLang="en-US" dirty="0"/>
              <a:t>存取数据：</a:t>
            </a:r>
            <a:r>
              <a:rPr lang="en-US" altLang="zh-CN" dirty="0"/>
              <a:t>BIU</a:t>
            </a:r>
            <a:r>
              <a:rPr lang="zh-CN" altLang="en-US" dirty="0"/>
              <a:t>配合</a:t>
            </a:r>
            <a:r>
              <a:rPr lang="en-US" altLang="zh-CN" dirty="0"/>
              <a:t>EU</a:t>
            </a:r>
            <a:r>
              <a:rPr lang="zh-CN" altLang="en-US" dirty="0"/>
              <a:t>完成指定内存单元或</a:t>
            </a:r>
            <a:r>
              <a:rPr lang="en-US" altLang="zh-CN" dirty="0"/>
              <a:t>I/O</a:t>
            </a:r>
            <a:r>
              <a:rPr lang="zh-CN" altLang="en-US" dirty="0"/>
              <a:t>端口与</a:t>
            </a:r>
            <a:r>
              <a:rPr lang="en-US" altLang="zh-CN" dirty="0"/>
              <a:t>EU</a:t>
            </a:r>
            <a:r>
              <a:rPr lang="zh-CN" altLang="en-US" dirty="0"/>
              <a:t>的数据交换。</a:t>
            </a:r>
            <a:endParaRPr lang="en-US" altLang="zh-CN" dirty="0"/>
          </a:p>
          <a:p>
            <a:pPr lvl="3"/>
            <a:r>
              <a:rPr lang="zh-CN" altLang="en-US" dirty="0"/>
              <a:t>地址转换：将访问主存的逻辑地址转换成实际的物理地址。</a:t>
            </a:r>
            <a:endParaRPr lang="en-US" altLang="zh-CN" dirty="0"/>
          </a:p>
          <a:p>
            <a:pPr marL="1255500" lvl="2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执行单元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EU 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3"/>
            <a:r>
              <a:rPr lang="zh-CN" altLang="en-US" dirty="0"/>
              <a:t>负责指令的译码、控制各个部件完成指令执行。</a:t>
            </a:r>
            <a:endParaRPr lang="en-US" altLang="zh-CN" dirty="0"/>
          </a:p>
          <a:p>
            <a:pPr lvl="3"/>
            <a:r>
              <a:rPr lang="zh-CN" altLang="en-US" dirty="0"/>
              <a:t>对操作数完成算术和逻辑运算，结果状态存入标志寄存器。</a:t>
            </a:r>
            <a:endParaRPr lang="en-US" altLang="zh-CN" dirty="0"/>
          </a:p>
          <a:p>
            <a:pPr lvl="3"/>
            <a:r>
              <a:rPr lang="zh-CN" altLang="en-US" dirty="0"/>
              <a:t>需要与内存单元或</a:t>
            </a:r>
            <a:r>
              <a:rPr lang="en-US" altLang="zh-CN" dirty="0"/>
              <a:t>I/O</a:t>
            </a:r>
            <a:r>
              <a:rPr lang="zh-CN" altLang="en-US" dirty="0"/>
              <a:t>端口交换数据时，向</a:t>
            </a:r>
            <a:r>
              <a:rPr lang="en-US" altLang="zh-CN" dirty="0"/>
              <a:t>BIU</a:t>
            </a:r>
            <a:r>
              <a:rPr lang="zh-CN" altLang="en-US" dirty="0"/>
              <a:t>发出命令，并提供地址和数据。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E130A-21AE-489B-8F69-1CAEA98F4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2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45" name="Line 89"/>
          <p:cNvSpPr>
            <a:spLocks noChangeShapeType="1"/>
          </p:cNvSpPr>
          <p:nvPr/>
        </p:nvSpPr>
        <p:spPr bwMode="auto">
          <a:xfrm>
            <a:off x="8305800" y="2590800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46" name="Text Box 90"/>
          <p:cNvSpPr txBox="1">
            <a:spLocks noChangeArrowheads="1"/>
          </p:cNvSpPr>
          <p:nvPr/>
        </p:nvSpPr>
        <p:spPr bwMode="auto">
          <a:xfrm>
            <a:off x="8606135" y="2895600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外部总线</a:t>
            </a:r>
          </a:p>
        </p:txBody>
      </p:sp>
      <p:sp>
        <p:nvSpPr>
          <p:cNvPr id="198748" name="Rectangle 92"/>
          <p:cNvSpPr>
            <a:spLocks noChangeArrowheads="1"/>
          </p:cNvSpPr>
          <p:nvPr/>
        </p:nvSpPr>
        <p:spPr bwMode="auto">
          <a:xfrm>
            <a:off x="1524000" y="838200"/>
            <a:ext cx="1371600" cy="24384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49" name="Line 93"/>
          <p:cNvSpPr>
            <a:spLocks noChangeShapeType="1"/>
          </p:cNvSpPr>
          <p:nvPr/>
        </p:nvSpPr>
        <p:spPr bwMode="auto">
          <a:xfrm>
            <a:off x="1524000" y="2667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0" name="Line 94"/>
          <p:cNvSpPr>
            <a:spLocks noChangeShapeType="1"/>
          </p:cNvSpPr>
          <p:nvPr/>
        </p:nvSpPr>
        <p:spPr bwMode="auto">
          <a:xfrm>
            <a:off x="1524000" y="2971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1" name="Line 95"/>
          <p:cNvSpPr>
            <a:spLocks noChangeShapeType="1"/>
          </p:cNvSpPr>
          <p:nvPr/>
        </p:nvSpPr>
        <p:spPr bwMode="auto">
          <a:xfrm>
            <a:off x="1524000" y="1143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2" name="Line 96"/>
          <p:cNvSpPr>
            <a:spLocks noChangeShapeType="1"/>
          </p:cNvSpPr>
          <p:nvPr/>
        </p:nvSpPr>
        <p:spPr bwMode="auto">
          <a:xfrm>
            <a:off x="1524000" y="1447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3" name="Line 97"/>
          <p:cNvSpPr>
            <a:spLocks noChangeShapeType="1"/>
          </p:cNvSpPr>
          <p:nvPr/>
        </p:nvSpPr>
        <p:spPr bwMode="auto">
          <a:xfrm>
            <a:off x="1524000" y="1752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4" name="Line 98"/>
          <p:cNvSpPr>
            <a:spLocks noChangeShapeType="1"/>
          </p:cNvSpPr>
          <p:nvPr/>
        </p:nvSpPr>
        <p:spPr bwMode="auto">
          <a:xfrm>
            <a:off x="1524000" y="2057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5" name="Line 99"/>
          <p:cNvSpPr>
            <a:spLocks noChangeShapeType="1"/>
          </p:cNvSpPr>
          <p:nvPr/>
        </p:nvSpPr>
        <p:spPr bwMode="auto">
          <a:xfrm>
            <a:off x="1524000" y="2362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6" name="Line 100"/>
          <p:cNvSpPr>
            <a:spLocks noChangeShapeType="1"/>
          </p:cNvSpPr>
          <p:nvPr/>
        </p:nvSpPr>
        <p:spPr bwMode="auto">
          <a:xfrm>
            <a:off x="2209800" y="838200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7" name="Freeform 101"/>
          <p:cNvSpPr/>
          <p:nvPr/>
        </p:nvSpPr>
        <p:spPr bwMode="auto">
          <a:xfrm>
            <a:off x="1295400" y="4343400"/>
            <a:ext cx="1905000" cy="762000"/>
          </a:xfrm>
          <a:custGeom>
            <a:avLst/>
            <a:gdLst>
              <a:gd name="T0" fmla="*/ 0 w 1200"/>
              <a:gd name="T1" fmla="*/ 0 h 480"/>
              <a:gd name="T2" fmla="*/ 384 w 1200"/>
              <a:gd name="T3" fmla="*/ 0 h 480"/>
              <a:gd name="T4" fmla="*/ 480 w 1200"/>
              <a:gd name="T5" fmla="*/ 192 h 480"/>
              <a:gd name="T6" fmla="*/ 720 w 1200"/>
              <a:gd name="T7" fmla="*/ 192 h 480"/>
              <a:gd name="T8" fmla="*/ 816 w 1200"/>
              <a:gd name="T9" fmla="*/ 0 h 480"/>
              <a:gd name="T10" fmla="*/ 1200 w 1200"/>
              <a:gd name="T11" fmla="*/ 0 h 480"/>
              <a:gd name="T12" fmla="*/ 912 w 1200"/>
              <a:gd name="T13" fmla="*/ 480 h 480"/>
              <a:gd name="T14" fmla="*/ 240 w 1200"/>
              <a:gd name="T15" fmla="*/ 480 h 480"/>
              <a:gd name="T16" fmla="*/ 0 w 1200"/>
              <a:gd name="T1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8" name="Line 102"/>
          <p:cNvSpPr>
            <a:spLocks noChangeShapeType="1"/>
          </p:cNvSpPr>
          <p:nvPr/>
        </p:nvSpPr>
        <p:spPr bwMode="auto">
          <a:xfrm>
            <a:off x="2209800" y="32766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59" name="Line 103"/>
          <p:cNvSpPr>
            <a:spLocks noChangeShapeType="1"/>
          </p:cNvSpPr>
          <p:nvPr/>
        </p:nvSpPr>
        <p:spPr bwMode="auto">
          <a:xfrm>
            <a:off x="16764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0" name="Line 104"/>
          <p:cNvSpPr>
            <a:spLocks noChangeShapeType="1"/>
          </p:cNvSpPr>
          <p:nvPr/>
        </p:nvSpPr>
        <p:spPr bwMode="auto">
          <a:xfrm>
            <a:off x="2895600" y="3810000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1" name="Rectangle 105"/>
          <p:cNvSpPr>
            <a:spLocks noChangeArrowheads="1"/>
          </p:cNvSpPr>
          <p:nvPr/>
        </p:nvSpPr>
        <p:spPr bwMode="auto">
          <a:xfrm>
            <a:off x="1447800" y="5715000"/>
            <a:ext cx="1676400" cy="381000"/>
          </a:xfrm>
          <a:prstGeom prst="rect">
            <a:avLst/>
          </a:prstGeom>
          <a:solidFill>
            <a:schemeClr val="hlink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2" name="Line 106"/>
          <p:cNvSpPr>
            <a:spLocks noChangeShapeType="1"/>
          </p:cNvSpPr>
          <p:nvPr/>
        </p:nvSpPr>
        <p:spPr bwMode="auto">
          <a:xfrm>
            <a:off x="2514600" y="5105400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3" name="Line 107"/>
          <p:cNvSpPr>
            <a:spLocks noChangeShapeType="1"/>
          </p:cNvSpPr>
          <p:nvPr/>
        </p:nvSpPr>
        <p:spPr bwMode="auto">
          <a:xfrm>
            <a:off x="1066800" y="3810000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4" name="Line 108"/>
          <p:cNvSpPr>
            <a:spLocks noChangeShapeType="1"/>
          </p:cNvSpPr>
          <p:nvPr/>
        </p:nvSpPr>
        <p:spPr bwMode="auto">
          <a:xfrm>
            <a:off x="1066800" y="5370444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5" name="Line 109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6" name="Line 110"/>
          <p:cNvSpPr>
            <a:spLocks noChangeShapeType="1"/>
          </p:cNvSpPr>
          <p:nvPr/>
        </p:nvSpPr>
        <p:spPr bwMode="auto">
          <a:xfrm>
            <a:off x="228600" y="3810000"/>
            <a:ext cx="51816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7" name="Line 111"/>
          <p:cNvSpPr>
            <a:spLocks noChangeShapeType="1"/>
          </p:cNvSpPr>
          <p:nvPr/>
        </p:nvSpPr>
        <p:spPr bwMode="auto">
          <a:xfrm>
            <a:off x="533399" y="3793863"/>
            <a:ext cx="15241" cy="2563906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8" name="Line 112"/>
          <p:cNvSpPr>
            <a:spLocks noChangeShapeType="1"/>
          </p:cNvSpPr>
          <p:nvPr/>
        </p:nvSpPr>
        <p:spPr bwMode="auto">
          <a:xfrm>
            <a:off x="538753" y="6318783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69" name="Line 113"/>
          <p:cNvSpPr>
            <a:spLocks noChangeShapeType="1"/>
          </p:cNvSpPr>
          <p:nvPr/>
        </p:nvSpPr>
        <p:spPr bwMode="auto">
          <a:xfrm>
            <a:off x="2362200" y="6090621"/>
            <a:ext cx="0" cy="267148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0" name="Freeform 114">
            <a:hlinkClick r:id="rId2" action="ppaction://hlinkfile"/>
          </p:cNvPr>
          <p:cNvSpPr/>
          <p:nvPr/>
        </p:nvSpPr>
        <p:spPr bwMode="auto">
          <a:xfrm>
            <a:off x="5410200" y="533400"/>
            <a:ext cx="1600200" cy="609600"/>
          </a:xfrm>
          <a:custGeom>
            <a:avLst/>
            <a:gdLst>
              <a:gd name="T0" fmla="*/ 0 w 1008"/>
              <a:gd name="T1" fmla="*/ 384 h 384"/>
              <a:gd name="T2" fmla="*/ 288 w 1008"/>
              <a:gd name="T3" fmla="*/ 384 h 384"/>
              <a:gd name="T4" fmla="*/ 384 w 1008"/>
              <a:gd name="T5" fmla="*/ 192 h 384"/>
              <a:gd name="T6" fmla="*/ 624 w 1008"/>
              <a:gd name="T7" fmla="*/ 192 h 384"/>
              <a:gd name="T8" fmla="*/ 720 w 1008"/>
              <a:gd name="T9" fmla="*/ 384 h 384"/>
              <a:gd name="T10" fmla="*/ 1008 w 1008"/>
              <a:gd name="T11" fmla="*/ 384 h 384"/>
              <a:gd name="T12" fmla="*/ 816 w 1008"/>
              <a:gd name="T13" fmla="*/ 0 h 384"/>
              <a:gd name="T14" fmla="*/ 144 w 1008"/>
              <a:gd name="T15" fmla="*/ 0 h 384"/>
              <a:gd name="T16" fmla="*/ 0 w 1008"/>
              <a:gd name="T1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10303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1" name="Rectangle 115"/>
          <p:cNvSpPr>
            <a:spLocks noChangeArrowheads="1"/>
          </p:cNvSpPr>
          <p:nvPr/>
        </p:nvSpPr>
        <p:spPr bwMode="auto">
          <a:xfrm>
            <a:off x="5562600" y="1600200"/>
            <a:ext cx="1371600" cy="19050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2" name="Line 116"/>
          <p:cNvSpPr>
            <a:spLocks noChangeShapeType="1"/>
          </p:cNvSpPr>
          <p:nvPr/>
        </p:nvSpPr>
        <p:spPr bwMode="auto">
          <a:xfrm>
            <a:off x="5562600" y="28194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3" name="Line 117"/>
          <p:cNvSpPr>
            <a:spLocks noChangeShapeType="1"/>
          </p:cNvSpPr>
          <p:nvPr/>
        </p:nvSpPr>
        <p:spPr bwMode="auto">
          <a:xfrm>
            <a:off x="5562600" y="25146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4" name="Line 118"/>
          <p:cNvSpPr>
            <a:spLocks noChangeShapeType="1"/>
          </p:cNvSpPr>
          <p:nvPr/>
        </p:nvSpPr>
        <p:spPr bwMode="auto">
          <a:xfrm>
            <a:off x="5562600" y="19050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5" name="Line 119"/>
          <p:cNvSpPr>
            <a:spLocks noChangeShapeType="1"/>
          </p:cNvSpPr>
          <p:nvPr/>
        </p:nvSpPr>
        <p:spPr bwMode="auto">
          <a:xfrm>
            <a:off x="5562600" y="22098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6" name="Line 120"/>
          <p:cNvSpPr>
            <a:spLocks noChangeShapeType="1"/>
          </p:cNvSpPr>
          <p:nvPr/>
        </p:nvSpPr>
        <p:spPr bwMode="auto">
          <a:xfrm>
            <a:off x="5562600" y="3124200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7" name="Rectangle 121"/>
          <p:cNvSpPr>
            <a:spLocks noChangeArrowheads="1"/>
          </p:cNvSpPr>
          <p:nvPr/>
        </p:nvSpPr>
        <p:spPr bwMode="auto">
          <a:xfrm>
            <a:off x="3581400" y="4343400"/>
            <a:ext cx="1143000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8" name="Rectangle 122"/>
          <p:cNvSpPr>
            <a:spLocks noChangeArrowheads="1"/>
          </p:cNvSpPr>
          <p:nvPr/>
        </p:nvSpPr>
        <p:spPr bwMode="auto">
          <a:xfrm>
            <a:off x="5410200" y="4495800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79" name="Rectangle 123"/>
          <p:cNvSpPr>
            <a:spLocks noChangeArrowheads="1"/>
          </p:cNvSpPr>
          <p:nvPr/>
        </p:nvSpPr>
        <p:spPr bwMode="auto">
          <a:xfrm>
            <a:off x="7315200" y="2133600"/>
            <a:ext cx="1143000" cy="838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0" name="Line 124"/>
          <p:cNvSpPr>
            <a:spLocks noChangeShapeType="1"/>
          </p:cNvSpPr>
          <p:nvPr/>
        </p:nvSpPr>
        <p:spPr bwMode="auto">
          <a:xfrm flipV="1">
            <a:off x="6172199" y="290513"/>
            <a:ext cx="1918251" cy="14287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1" name="Line 125"/>
          <p:cNvSpPr>
            <a:spLocks noChangeShapeType="1"/>
          </p:cNvSpPr>
          <p:nvPr/>
        </p:nvSpPr>
        <p:spPr bwMode="auto">
          <a:xfrm>
            <a:off x="6172197" y="262867"/>
            <a:ext cx="3" cy="283785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2" name="Line 126"/>
          <p:cNvSpPr>
            <a:spLocks noChangeShapeType="1"/>
          </p:cNvSpPr>
          <p:nvPr/>
        </p:nvSpPr>
        <p:spPr bwMode="auto">
          <a:xfrm>
            <a:off x="57150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3" name="Line 127"/>
          <p:cNvSpPr>
            <a:spLocks noChangeShapeType="1"/>
          </p:cNvSpPr>
          <p:nvPr/>
        </p:nvSpPr>
        <p:spPr bwMode="auto">
          <a:xfrm>
            <a:off x="6705600" y="1143000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4" name="Line 128"/>
          <p:cNvSpPr>
            <a:spLocks noChangeShapeType="1"/>
          </p:cNvSpPr>
          <p:nvPr/>
        </p:nvSpPr>
        <p:spPr bwMode="auto">
          <a:xfrm>
            <a:off x="6705600" y="1371600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5" name="Text Box 129"/>
          <p:cNvSpPr txBox="1">
            <a:spLocks noChangeArrowheads="1"/>
          </p:cNvSpPr>
          <p:nvPr/>
        </p:nvSpPr>
        <p:spPr bwMode="auto">
          <a:xfrm>
            <a:off x="5607050" y="313848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内部暂存器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6" name="Text Box 130"/>
          <p:cNvSpPr txBox="1">
            <a:spLocks noChangeArrowheads="1"/>
          </p:cNvSpPr>
          <p:nvPr/>
        </p:nvSpPr>
        <p:spPr bwMode="auto">
          <a:xfrm>
            <a:off x="5638800" y="2819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198787" name="Text Box 131"/>
          <p:cNvSpPr txBox="1">
            <a:spLocks noChangeArrowheads="1"/>
          </p:cNvSpPr>
          <p:nvPr/>
        </p:nvSpPr>
        <p:spPr bwMode="auto">
          <a:xfrm>
            <a:off x="5715000" y="2514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srgbClr val="17BBF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88" name="Text Box 132"/>
          <p:cNvSpPr txBox="1">
            <a:spLocks noChangeArrowheads="1"/>
          </p:cNvSpPr>
          <p:nvPr/>
        </p:nvSpPr>
        <p:spPr bwMode="auto">
          <a:xfrm>
            <a:off x="5867400" y="220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17BBF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SS</a:t>
            </a:r>
          </a:p>
        </p:txBody>
      </p:sp>
      <p:sp>
        <p:nvSpPr>
          <p:cNvPr id="198789" name="Text Box 133"/>
          <p:cNvSpPr txBox="1">
            <a:spLocks noChangeArrowheads="1"/>
          </p:cNvSpPr>
          <p:nvPr/>
        </p:nvSpPr>
        <p:spPr bwMode="auto">
          <a:xfrm>
            <a:off x="58674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DS</a:t>
            </a:r>
          </a:p>
        </p:txBody>
      </p:sp>
      <p:sp>
        <p:nvSpPr>
          <p:cNvPr id="198790" name="Text Box 134"/>
          <p:cNvSpPr txBox="1">
            <a:spLocks noChangeArrowheads="1"/>
          </p:cNvSpPr>
          <p:nvPr/>
        </p:nvSpPr>
        <p:spPr bwMode="auto">
          <a:xfrm>
            <a:off x="5867400" y="1600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CS</a:t>
            </a:r>
          </a:p>
        </p:txBody>
      </p:sp>
      <p:sp>
        <p:nvSpPr>
          <p:cNvPr id="198791" name="Text Box 135"/>
          <p:cNvSpPr txBox="1">
            <a:spLocks noChangeArrowheads="1"/>
          </p:cNvSpPr>
          <p:nvPr/>
        </p:nvSpPr>
        <p:spPr bwMode="auto">
          <a:xfrm>
            <a:off x="7315200" y="2209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输出控制电路</a:t>
            </a:r>
          </a:p>
        </p:txBody>
      </p:sp>
      <p:sp>
        <p:nvSpPr>
          <p:cNvPr id="198792" name="Line 136"/>
          <p:cNvSpPr>
            <a:spLocks noChangeShapeType="1"/>
          </p:cNvSpPr>
          <p:nvPr/>
        </p:nvSpPr>
        <p:spPr bwMode="auto">
          <a:xfrm>
            <a:off x="4724400" y="4724400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3" name="Line 137"/>
          <p:cNvSpPr>
            <a:spLocks noChangeShapeType="1"/>
          </p:cNvSpPr>
          <p:nvPr/>
        </p:nvSpPr>
        <p:spPr bwMode="auto">
          <a:xfrm>
            <a:off x="8077200" y="2971800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4" name="Line 138"/>
          <p:cNvSpPr>
            <a:spLocks noChangeShapeType="1"/>
          </p:cNvSpPr>
          <p:nvPr/>
        </p:nvSpPr>
        <p:spPr bwMode="auto">
          <a:xfrm>
            <a:off x="6781800" y="4724400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5" name="Line 139"/>
          <p:cNvSpPr>
            <a:spLocks noChangeShapeType="1"/>
          </p:cNvSpPr>
          <p:nvPr/>
        </p:nvSpPr>
        <p:spPr bwMode="auto">
          <a:xfrm>
            <a:off x="5181600" y="3810000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6" name="Line 140"/>
          <p:cNvSpPr>
            <a:spLocks noChangeShapeType="1"/>
          </p:cNvSpPr>
          <p:nvPr/>
        </p:nvSpPr>
        <p:spPr bwMode="auto">
          <a:xfrm>
            <a:off x="5029200" y="3352800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7" name="Line 141"/>
          <p:cNvSpPr>
            <a:spLocks noChangeShapeType="1"/>
          </p:cNvSpPr>
          <p:nvPr/>
        </p:nvSpPr>
        <p:spPr bwMode="auto">
          <a:xfrm>
            <a:off x="5022583" y="3316357"/>
            <a:ext cx="6617" cy="4572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798" name="Text Box 142"/>
          <p:cNvSpPr txBox="1">
            <a:spLocks noChangeArrowheads="1"/>
          </p:cNvSpPr>
          <p:nvPr/>
        </p:nvSpPr>
        <p:spPr bwMode="auto">
          <a:xfrm>
            <a:off x="3657600" y="44196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198799" name="Line 143"/>
          <p:cNvSpPr>
            <a:spLocks noChangeShapeType="1"/>
          </p:cNvSpPr>
          <p:nvPr/>
        </p:nvSpPr>
        <p:spPr bwMode="auto">
          <a:xfrm>
            <a:off x="3429000" y="3505200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0" name="Line 144"/>
          <p:cNvSpPr>
            <a:spLocks noChangeShapeType="1"/>
          </p:cNvSpPr>
          <p:nvPr/>
        </p:nvSpPr>
        <p:spPr bwMode="auto">
          <a:xfrm>
            <a:off x="2743200" y="3505200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1" name="Line 145"/>
          <p:cNvSpPr>
            <a:spLocks noChangeShapeType="1"/>
          </p:cNvSpPr>
          <p:nvPr/>
        </p:nvSpPr>
        <p:spPr bwMode="auto">
          <a:xfrm>
            <a:off x="2743200" y="3276600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2" name="Line 146"/>
          <p:cNvSpPr>
            <a:spLocks noChangeShapeType="1"/>
          </p:cNvSpPr>
          <p:nvPr/>
        </p:nvSpPr>
        <p:spPr bwMode="auto">
          <a:xfrm>
            <a:off x="2971800" y="47244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3" name="Line 147"/>
          <p:cNvSpPr>
            <a:spLocks noChangeShapeType="1"/>
          </p:cNvSpPr>
          <p:nvPr/>
        </p:nvSpPr>
        <p:spPr bwMode="auto">
          <a:xfrm>
            <a:off x="3124200" y="5867400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4" name="Line 148"/>
          <p:cNvSpPr>
            <a:spLocks noChangeShapeType="1"/>
          </p:cNvSpPr>
          <p:nvPr/>
        </p:nvSpPr>
        <p:spPr bwMode="auto">
          <a:xfrm>
            <a:off x="56388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5" name="Line 149"/>
          <p:cNvSpPr>
            <a:spLocks noChangeShapeType="1"/>
          </p:cNvSpPr>
          <p:nvPr/>
        </p:nvSpPr>
        <p:spPr bwMode="auto">
          <a:xfrm>
            <a:off x="58674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6" name="Line 150"/>
          <p:cNvSpPr>
            <a:spLocks noChangeShapeType="1"/>
          </p:cNvSpPr>
          <p:nvPr/>
        </p:nvSpPr>
        <p:spPr bwMode="auto">
          <a:xfrm>
            <a:off x="60960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7" name="Line 151"/>
          <p:cNvSpPr>
            <a:spLocks noChangeShapeType="1"/>
          </p:cNvSpPr>
          <p:nvPr/>
        </p:nvSpPr>
        <p:spPr bwMode="auto">
          <a:xfrm>
            <a:off x="63246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8" name="Line 152"/>
          <p:cNvSpPr>
            <a:spLocks noChangeShapeType="1"/>
          </p:cNvSpPr>
          <p:nvPr/>
        </p:nvSpPr>
        <p:spPr bwMode="auto">
          <a:xfrm>
            <a:off x="6553200" y="4495800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09" name="Text Box 153"/>
          <p:cNvSpPr txBox="1">
            <a:spLocks noChangeArrowheads="1"/>
          </p:cNvSpPr>
          <p:nvPr/>
        </p:nvSpPr>
        <p:spPr bwMode="auto">
          <a:xfrm>
            <a:off x="5410200" y="4572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1 2  3  4  5  6</a:t>
            </a:r>
          </a:p>
        </p:txBody>
      </p:sp>
      <p:sp>
        <p:nvSpPr>
          <p:cNvPr id="198810" name="Text Box 154"/>
          <p:cNvSpPr txBox="1">
            <a:spLocks noChangeArrowheads="1"/>
          </p:cNvSpPr>
          <p:nvPr/>
        </p:nvSpPr>
        <p:spPr bwMode="auto">
          <a:xfrm>
            <a:off x="5985117" y="492502"/>
            <a:ext cx="450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198811" name="Text Box 155"/>
          <p:cNvSpPr txBox="1">
            <a:spLocks noChangeArrowheads="1"/>
          </p:cNvSpPr>
          <p:nvPr/>
        </p:nvSpPr>
        <p:spPr bwMode="auto">
          <a:xfrm>
            <a:off x="1828800" y="4648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198812" name="Text Box 156"/>
          <p:cNvSpPr txBox="1">
            <a:spLocks noChangeArrowheads="1"/>
          </p:cNvSpPr>
          <p:nvPr/>
        </p:nvSpPr>
        <p:spPr bwMode="auto">
          <a:xfrm>
            <a:off x="1524000" y="5715000"/>
            <a:ext cx="1524000" cy="366713"/>
          </a:xfrm>
          <a:prstGeom prst="rect">
            <a:avLst/>
          </a:prstGeom>
          <a:solidFill>
            <a:srgbClr val="E0F3FE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标志寄存器</a:t>
            </a:r>
          </a:p>
        </p:txBody>
      </p:sp>
      <p:sp>
        <p:nvSpPr>
          <p:cNvPr id="198813" name="Text Box 157"/>
          <p:cNvSpPr txBox="1">
            <a:spLocks noChangeArrowheads="1"/>
          </p:cNvSpPr>
          <p:nvPr/>
        </p:nvSpPr>
        <p:spPr bwMode="auto">
          <a:xfrm>
            <a:off x="1447800" y="838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AH      AL   </a:t>
            </a:r>
          </a:p>
        </p:txBody>
      </p:sp>
      <p:sp>
        <p:nvSpPr>
          <p:cNvPr id="198814" name="Text Box 158"/>
          <p:cNvSpPr txBox="1">
            <a:spLocks noChangeArrowheads="1"/>
          </p:cNvSpPr>
          <p:nvPr/>
        </p:nvSpPr>
        <p:spPr bwMode="auto">
          <a:xfrm>
            <a:off x="1524000" y="1143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BH      BL</a:t>
            </a:r>
          </a:p>
        </p:txBody>
      </p:sp>
      <p:sp>
        <p:nvSpPr>
          <p:cNvPr id="198815" name="Text Box 159"/>
          <p:cNvSpPr txBox="1">
            <a:spLocks noChangeArrowheads="1"/>
          </p:cNvSpPr>
          <p:nvPr/>
        </p:nvSpPr>
        <p:spPr bwMode="auto">
          <a:xfrm>
            <a:off x="1600200" y="1447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      CL</a:t>
            </a:r>
          </a:p>
        </p:txBody>
      </p:sp>
      <p:sp>
        <p:nvSpPr>
          <p:cNvPr id="198816" name="Text Box 160"/>
          <p:cNvSpPr txBox="1">
            <a:spLocks noChangeArrowheads="1"/>
          </p:cNvSpPr>
          <p:nvPr/>
        </p:nvSpPr>
        <p:spPr bwMode="auto">
          <a:xfrm>
            <a:off x="1524000" y="1752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DH      DL</a:t>
            </a:r>
          </a:p>
        </p:txBody>
      </p:sp>
      <p:sp>
        <p:nvSpPr>
          <p:cNvPr id="198817" name="Text Box 161"/>
          <p:cNvSpPr txBox="1">
            <a:spLocks noChangeArrowheads="1"/>
          </p:cNvSpPr>
          <p:nvPr/>
        </p:nvSpPr>
        <p:spPr bwMode="auto">
          <a:xfrm>
            <a:off x="1752600" y="2057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SP</a:t>
            </a:r>
          </a:p>
        </p:txBody>
      </p:sp>
      <p:sp>
        <p:nvSpPr>
          <p:cNvPr id="198818" name="Text Box 162"/>
          <p:cNvSpPr txBox="1">
            <a:spLocks noChangeArrowheads="1"/>
          </p:cNvSpPr>
          <p:nvPr/>
        </p:nvSpPr>
        <p:spPr bwMode="auto">
          <a:xfrm>
            <a:off x="1752600" y="2362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BP</a:t>
            </a:r>
          </a:p>
        </p:txBody>
      </p:sp>
      <p:sp>
        <p:nvSpPr>
          <p:cNvPr id="198819" name="Text Box 163"/>
          <p:cNvSpPr txBox="1">
            <a:spLocks noChangeArrowheads="1"/>
          </p:cNvSpPr>
          <p:nvPr/>
        </p:nvSpPr>
        <p:spPr bwMode="auto">
          <a:xfrm>
            <a:off x="1752600" y="2667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SI</a:t>
            </a:r>
          </a:p>
        </p:txBody>
      </p:sp>
      <p:sp>
        <p:nvSpPr>
          <p:cNvPr id="198820" name="Text Box 164"/>
          <p:cNvSpPr txBox="1">
            <a:spLocks noChangeArrowheads="1"/>
          </p:cNvSpPr>
          <p:nvPr/>
        </p:nvSpPr>
        <p:spPr bwMode="auto">
          <a:xfrm>
            <a:off x="1828800" y="2971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DI</a:t>
            </a:r>
          </a:p>
        </p:txBody>
      </p:sp>
      <p:sp>
        <p:nvSpPr>
          <p:cNvPr id="198821" name="Text Box 165"/>
          <p:cNvSpPr txBox="1">
            <a:spLocks noChangeArrowheads="1"/>
          </p:cNvSpPr>
          <p:nvPr/>
        </p:nvSpPr>
        <p:spPr bwMode="auto">
          <a:xfrm>
            <a:off x="755598" y="990600"/>
            <a:ext cx="12319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器</a:t>
            </a:r>
          </a:p>
        </p:txBody>
      </p:sp>
      <p:sp>
        <p:nvSpPr>
          <p:cNvPr id="198822" name="Text Box 166"/>
          <p:cNvSpPr txBox="1">
            <a:spLocks noChangeArrowheads="1"/>
          </p:cNvSpPr>
          <p:nvPr/>
        </p:nvSpPr>
        <p:spPr bwMode="auto">
          <a:xfrm>
            <a:off x="4953000" y="304800"/>
            <a:ext cx="68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地址加法器</a:t>
            </a:r>
          </a:p>
        </p:txBody>
      </p:sp>
      <p:sp>
        <p:nvSpPr>
          <p:cNvPr id="198823" name="Text Box 167"/>
          <p:cNvSpPr txBox="1">
            <a:spLocks noChangeArrowheads="1"/>
          </p:cNvSpPr>
          <p:nvPr/>
        </p:nvSpPr>
        <p:spPr bwMode="auto">
          <a:xfrm>
            <a:off x="5334000" y="5029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指令队列缓冲器</a:t>
            </a:r>
          </a:p>
        </p:txBody>
      </p:sp>
      <p:sp>
        <p:nvSpPr>
          <p:cNvPr id="198824" name="Text Box 168"/>
          <p:cNvSpPr txBox="1">
            <a:spLocks noChangeArrowheads="1"/>
          </p:cNvSpPr>
          <p:nvPr/>
        </p:nvSpPr>
        <p:spPr bwMode="auto">
          <a:xfrm>
            <a:off x="3229555" y="6045827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执行部件 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25" name="Text Box 169"/>
          <p:cNvSpPr txBox="1">
            <a:spLocks noChangeArrowheads="1"/>
          </p:cNvSpPr>
          <p:nvPr/>
        </p:nvSpPr>
        <p:spPr bwMode="auto">
          <a:xfrm>
            <a:off x="5867400" y="5968593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总线接口部件 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BIU)</a:t>
            </a:r>
          </a:p>
        </p:txBody>
      </p:sp>
      <p:sp>
        <p:nvSpPr>
          <p:cNvPr id="198826" name="Line 170"/>
          <p:cNvSpPr>
            <a:spLocks noChangeShapeType="1"/>
          </p:cNvSpPr>
          <p:nvPr/>
        </p:nvSpPr>
        <p:spPr bwMode="auto">
          <a:xfrm flipH="1">
            <a:off x="3806825" y="3654425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27" name="Text Box 171"/>
          <p:cNvSpPr txBox="1">
            <a:spLocks noChangeArrowheads="1"/>
          </p:cNvSpPr>
          <p:nvPr/>
        </p:nvSpPr>
        <p:spPr bwMode="auto">
          <a:xfrm>
            <a:off x="3810000" y="3352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8" name="Text Box 172"/>
          <p:cNvSpPr txBox="1">
            <a:spLocks noChangeArrowheads="1"/>
          </p:cNvSpPr>
          <p:nvPr/>
        </p:nvSpPr>
        <p:spPr bwMode="auto">
          <a:xfrm>
            <a:off x="7010400" y="381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29" name="Line 173"/>
          <p:cNvSpPr>
            <a:spLocks noChangeShapeType="1"/>
          </p:cNvSpPr>
          <p:nvPr/>
        </p:nvSpPr>
        <p:spPr bwMode="auto">
          <a:xfrm flipH="1">
            <a:off x="7315200" y="12192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30" name="Text Box 174"/>
          <p:cNvSpPr txBox="1">
            <a:spLocks noChangeArrowheads="1"/>
          </p:cNvSpPr>
          <p:nvPr/>
        </p:nvSpPr>
        <p:spPr bwMode="auto">
          <a:xfrm>
            <a:off x="7162800" y="14478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198831" name="Line 175"/>
          <p:cNvSpPr>
            <a:spLocks noChangeShapeType="1"/>
          </p:cNvSpPr>
          <p:nvPr/>
        </p:nvSpPr>
        <p:spPr bwMode="auto">
          <a:xfrm flipH="1">
            <a:off x="5029200" y="4572000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8832" name="Text Box 176"/>
          <p:cNvSpPr txBox="1">
            <a:spLocks noChangeArrowheads="1"/>
          </p:cNvSpPr>
          <p:nvPr/>
        </p:nvSpPr>
        <p:spPr bwMode="auto">
          <a:xfrm>
            <a:off x="4876800" y="48006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89" name="Line 107"/>
          <p:cNvSpPr>
            <a:spLocks noChangeShapeType="1"/>
          </p:cNvSpPr>
          <p:nvPr/>
        </p:nvSpPr>
        <p:spPr bwMode="auto">
          <a:xfrm flipV="1">
            <a:off x="8063948" y="93670"/>
            <a:ext cx="26504" cy="205580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16642" y="237335"/>
            <a:ext cx="0" cy="63833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utoShape 3"/>
          <p:cNvSpPr>
            <a:spLocks noChangeArrowheads="1"/>
          </p:cNvSpPr>
          <p:nvPr/>
        </p:nvSpPr>
        <p:spPr bwMode="auto">
          <a:xfrm>
            <a:off x="3312814" y="5688462"/>
            <a:ext cx="1417983" cy="654972"/>
          </a:xfrm>
          <a:prstGeom prst="wedgeRectCallout">
            <a:avLst>
              <a:gd name="adj1" fmla="val -23386"/>
              <a:gd name="adj2" fmla="val -83861"/>
            </a:avLst>
          </a:prstGeom>
          <a:solidFill>
            <a:srgbClr val="FF5050"/>
          </a:solidFill>
          <a:ln w="12700" cap="sq">
            <a:solidFill>
              <a:srgbClr val="1C1C1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执行部件</a:t>
            </a:r>
          </a:p>
        </p:txBody>
      </p:sp>
      <p:sp>
        <p:nvSpPr>
          <p:cNvPr id="120" name="AutoShape 4"/>
          <p:cNvSpPr>
            <a:spLocks noChangeArrowheads="1"/>
          </p:cNvSpPr>
          <p:nvPr/>
        </p:nvSpPr>
        <p:spPr bwMode="auto">
          <a:xfrm>
            <a:off x="5753100" y="5713032"/>
            <a:ext cx="2819400" cy="573411"/>
          </a:xfrm>
          <a:prstGeom prst="wedgeRectCallout">
            <a:avLst>
              <a:gd name="adj1" fmla="val -25419"/>
              <a:gd name="adj2" fmla="val -135689"/>
            </a:avLst>
          </a:prstGeom>
          <a:solidFill>
            <a:srgbClr val="FF5050"/>
          </a:solidFill>
          <a:ln w="12700" cap="sq">
            <a:solidFill>
              <a:srgbClr val="1C1C1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总线接口部件</a:t>
            </a:r>
          </a:p>
        </p:txBody>
      </p:sp>
      <p:grpSp>
        <p:nvGrpSpPr>
          <p:cNvPr id="121" name="Group 17"/>
          <p:cNvGrpSpPr/>
          <p:nvPr/>
        </p:nvGrpSpPr>
        <p:grpSpPr bwMode="auto">
          <a:xfrm>
            <a:off x="1548471" y="479999"/>
            <a:ext cx="2737763" cy="1626131"/>
            <a:chOff x="839" y="29"/>
            <a:chExt cx="1579" cy="931"/>
          </a:xfrm>
        </p:grpSpPr>
        <p:sp>
          <p:nvSpPr>
            <p:cNvPr id="122" name="AutoShape 12"/>
            <p:cNvSpPr>
              <a:spLocks noChangeArrowheads="1"/>
            </p:cNvSpPr>
            <p:nvPr/>
          </p:nvSpPr>
          <p:spPr bwMode="auto">
            <a:xfrm>
              <a:off x="1526" y="29"/>
              <a:ext cx="892" cy="344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2"/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通用寄存器</a:t>
              </a:r>
            </a:p>
          </p:txBody>
        </p:sp>
        <p:sp>
          <p:nvSpPr>
            <p:cNvPr id="123" name="Rectangle 16"/>
            <p:cNvSpPr>
              <a:spLocks noChangeArrowheads="1"/>
            </p:cNvSpPr>
            <p:nvPr/>
          </p:nvSpPr>
          <p:spPr bwMode="auto">
            <a:xfrm>
              <a:off x="839" y="240"/>
              <a:ext cx="768" cy="720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Group 19"/>
          <p:cNvGrpSpPr/>
          <p:nvPr/>
        </p:nvGrpSpPr>
        <p:grpSpPr bwMode="auto">
          <a:xfrm>
            <a:off x="1547936" y="1290051"/>
            <a:ext cx="7404512" cy="2929452"/>
            <a:chOff x="816" y="430"/>
            <a:chExt cx="4751" cy="1877"/>
          </a:xfrm>
        </p:grpSpPr>
        <p:sp>
          <p:nvSpPr>
            <p:cNvPr id="125" name="AutoShape 13"/>
            <p:cNvSpPr>
              <a:spLocks noChangeArrowheads="1"/>
            </p:cNvSpPr>
            <p:nvPr/>
          </p:nvSpPr>
          <p:spPr bwMode="auto">
            <a:xfrm>
              <a:off x="1831" y="430"/>
              <a:ext cx="3736" cy="1877"/>
            </a:xfrm>
            <a:prstGeom prst="wedgeRectCallout">
              <a:avLst>
                <a:gd name="adj1" fmla="val -57486"/>
                <a:gd name="adj2" fmla="val -421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四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个专用寄存器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：堆栈指针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，其内容与堆栈段寄存器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内容一起，提供堆栈操作地址。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：基址指针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：构成段内偏移地址的一部分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SI: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Source Index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）：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含有源地址意思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产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生有效地址或实际地址的偏移量。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DI: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Destination Index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）：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含有目的意思</a:t>
              </a: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zh-CN" altLang="en-US" sz="220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产生有效地址或实际地址的偏移量。</a:t>
              </a: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816" y="960"/>
              <a:ext cx="854" cy="768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7" name="Group 21"/>
          <p:cNvGrpSpPr/>
          <p:nvPr/>
        </p:nvGrpSpPr>
        <p:grpSpPr bwMode="auto">
          <a:xfrm>
            <a:off x="1292695" y="2751044"/>
            <a:ext cx="6327303" cy="2438400"/>
            <a:chOff x="672" y="1776"/>
            <a:chExt cx="3744" cy="1536"/>
          </a:xfrm>
        </p:grpSpPr>
        <p:sp>
          <p:nvSpPr>
            <p:cNvPr id="128" name="AutoShape 14"/>
            <p:cNvSpPr>
              <a:spLocks noChangeArrowheads="1"/>
            </p:cNvSpPr>
            <p:nvPr/>
          </p:nvSpPr>
          <p:spPr bwMode="auto">
            <a:xfrm>
              <a:off x="1968" y="1776"/>
              <a:ext cx="2448" cy="912"/>
            </a:xfrm>
            <a:prstGeom prst="wedgeRectCallout">
              <a:avLst>
                <a:gd name="adj1" fmla="val -63972"/>
                <a:gd name="adj2" fmla="val 80481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算术逻辑单元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主要是加法器。大部分指令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的执行由加法器完成。</a:t>
              </a:r>
            </a:p>
          </p:txBody>
        </p:sp>
        <p:sp>
          <p:nvSpPr>
            <p:cNvPr id="129" name="Rectangle 20"/>
            <p:cNvSpPr>
              <a:spLocks noChangeArrowheads="1"/>
            </p:cNvSpPr>
            <p:nvPr/>
          </p:nvSpPr>
          <p:spPr bwMode="auto">
            <a:xfrm>
              <a:off x="672" y="2736"/>
              <a:ext cx="1104" cy="576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0" name="Group 44"/>
          <p:cNvGrpSpPr/>
          <p:nvPr/>
        </p:nvGrpSpPr>
        <p:grpSpPr bwMode="auto">
          <a:xfrm>
            <a:off x="1433511" y="3990221"/>
            <a:ext cx="6581775" cy="2224088"/>
            <a:chOff x="888" y="2504"/>
            <a:chExt cx="4146" cy="1401"/>
          </a:xfrm>
        </p:grpSpPr>
        <p:sp>
          <p:nvSpPr>
            <p:cNvPr id="131" name="AutoShape 15"/>
            <p:cNvSpPr>
              <a:spLocks noChangeArrowheads="1"/>
            </p:cNvSpPr>
            <p:nvPr/>
          </p:nvSpPr>
          <p:spPr bwMode="auto">
            <a:xfrm>
              <a:off x="1392" y="2504"/>
              <a:ext cx="3642" cy="952"/>
            </a:xfrm>
            <a:prstGeom prst="wedgeRectCallout">
              <a:avLst>
                <a:gd name="adj1" fmla="val -42097"/>
                <a:gd name="adj2" fmla="val 7144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位字利用了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位。 标志分两类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0AB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状态标志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位）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反映刚刚完成的操作结果情况。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控制标志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位）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在某些指令操作中起控制作用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132" name="Rectangle 22"/>
            <p:cNvSpPr>
              <a:spLocks noChangeArrowheads="1"/>
            </p:cNvSpPr>
            <p:nvPr/>
          </p:nvSpPr>
          <p:spPr bwMode="auto">
            <a:xfrm>
              <a:off x="888" y="3521"/>
              <a:ext cx="1085" cy="384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 89">
            <a:extLst>
              <a:ext uri="{FF2B5EF4-FFF2-40B4-BE49-F238E27FC236}">
                <a16:creationId xmlns:a16="http://schemas.microsoft.com/office/drawing/2014/main" id="{1FA328D6-A823-4C87-B7EF-C04303E67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5787" y="2543175"/>
            <a:ext cx="7620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89" name="Text Box 90">
            <a:extLst>
              <a:ext uri="{FF2B5EF4-FFF2-40B4-BE49-F238E27FC236}">
                <a16:creationId xmlns:a16="http://schemas.microsoft.com/office/drawing/2014/main" id="{9C7D6152-7536-4639-AF6C-B9A8BCD0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122" y="2847975"/>
            <a:ext cx="46166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外部总线</a:t>
            </a:r>
          </a:p>
        </p:txBody>
      </p:sp>
      <p:sp>
        <p:nvSpPr>
          <p:cNvPr id="190" name="Rectangle 92">
            <a:extLst>
              <a:ext uri="{FF2B5EF4-FFF2-40B4-BE49-F238E27FC236}">
                <a16:creationId xmlns:a16="http://schemas.microsoft.com/office/drawing/2014/main" id="{E0303724-711D-4FB2-ACA3-8E6F899B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7" y="790575"/>
            <a:ext cx="1371600" cy="24384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1" name="Line 93">
            <a:extLst>
              <a:ext uri="{FF2B5EF4-FFF2-40B4-BE49-F238E27FC236}">
                <a16:creationId xmlns:a16="http://schemas.microsoft.com/office/drawing/2014/main" id="{B2E3DB2D-547A-45F0-9CD4-62C2DC585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26193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Line 94">
            <a:extLst>
              <a:ext uri="{FF2B5EF4-FFF2-40B4-BE49-F238E27FC236}">
                <a16:creationId xmlns:a16="http://schemas.microsoft.com/office/drawing/2014/main" id="{261C2AE1-5F80-456A-9B7D-4F7FEBB2F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29241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3" name="Line 95">
            <a:extLst>
              <a:ext uri="{FF2B5EF4-FFF2-40B4-BE49-F238E27FC236}">
                <a16:creationId xmlns:a16="http://schemas.microsoft.com/office/drawing/2014/main" id="{742CF09E-026B-47AA-AB7F-60A918E1E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10953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4" name="Line 96">
            <a:extLst>
              <a:ext uri="{FF2B5EF4-FFF2-40B4-BE49-F238E27FC236}">
                <a16:creationId xmlns:a16="http://schemas.microsoft.com/office/drawing/2014/main" id="{EC1B4FC1-1A2E-4C32-B570-5DFE5037C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14001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5" name="Line 97">
            <a:extLst>
              <a:ext uri="{FF2B5EF4-FFF2-40B4-BE49-F238E27FC236}">
                <a16:creationId xmlns:a16="http://schemas.microsoft.com/office/drawing/2014/main" id="{02EE8D05-C110-406C-B39D-A867DB98C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17049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6" name="Line 98">
            <a:extLst>
              <a:ext uri="{FF2B5EF4-FFF2-40B4-BE49-F238E27FC236}">
                <a16:creationId xmlns:a16="http://schemas.microsoft.com/office/drawing/2014/main" id="{EC7CD622-87D3-451C-8325-F10414D79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20097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7" name="Line 99">
            <a:extLst>
              <a:ext uri="{FF2B5EF4-FFF2-40B4-BE49-F238E27FC236}">
                <a16:creationId xmlns:a16="http://schemas.microsoft.com/office/drawing/2014/main" id="{4DFC4F79-D78F-4755-BD53-79C65BFC1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7" y="23145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8" name="Line 100">
            <a:extLst>
              <a:ext uri="{FF2B5EF4-FFF2-40B4-BE49-F238E27FC236}">
                <a16:creationId xmlns:a16="http://schemas.microsoft.com/office/drawing/2014/main" id="{3641EE18-9356-464B-9598-3E8307E9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7" y="790575"/>
            <a:ext cx="0" cy="121920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199" name="Freeform 101">
            <a:extLst>
              <a:ext uri="{FF2B5EF4-FFF2-40B4-BE49-F238E27FC236}">
                <a16:creationId xmlns:a16="http://schemas.microsoft.com/office/drawing/2014/main" id="{E06A0AE0-4E95-49ED-9B49-0C4AB7017451}"/>
              </a:ext>
            </a:extLst>
          </p:cNvPr>
          <p:cNvSpPr/>
          <p:nvPr/>
        </p:nvSpPr>
        <p:spPr bwMode="auto">
          <a:xfrm>
            <a:off x="1195387" y="4295775"/>
            <a:ext cx="1905000" cy="762000"/>
          </a:xfrm>
          <a:custGeom>
            <a:avLst/>
            <a:gdLst>
              <a:gd name="T0" fmla="*/ 0 w 1200"/>
              <a:gd name="T1" fmla="*/ 0 h 480"/>
              <a:gd name="T2" fmla="*/ 384 w 1200"/>
              <a:gd name="T3" fmla="*/ 0 h 480"/>
              <a:gd name="T4" fmla="*/ 480 w 1200"/>
              <a:gd name="T5" fmla="*/ 192 h 480"/>
              <a:gd name="T6" fmla="*/ 720 w 1200"/>
              <a:gd name="T7" fmla="*/ 192 h 480"/>
              <a:gd name="T8" fmla="*/ 816 w 1200"/>
              <a:gd name="T9" fmla="*/ 0 h 480"/>
              <a:gd name="T10" fmla="*/ 1200 w 1200"/>
              <a:gd name="T11" fmla="*/ 0 h 480"/>
              <a:gd name="T12" fmla="*/ 912 w 1200"/>
              <a:gd name="T13" fmla="*/ 480 h 480"/>
              <a:gd name="T14" fmla="*/ 240 w 1200"/>
              <a:gd name="T15" fmla="*/ 480 h 480"/>
              <a:gd name="T16" fmla="*/ 0 w 1200"/>
              <a:gd name="T1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480">
                <a:moveTo>
                  <a:pt x="0" y="0"/>
                </a:moveTo>
                <a:lnTo>
                  <a:pt x="384" y="0"/>
                </a:lnTo>
                <a:lnTo>
                  <a:pt x="480" y="192"/>
                </a:lnTo>
                <a:lnTo>
                  <a:pt x="720" y="192"/>
                </a:lnTo>
                <a:lnTo>
                  <a:pt x="816" y="0"/>
                </a:lnTo>
                <a:lnTo>
                  <a:pt x="1200" y="0"/>
                </a:lnTo>
                <a:lnTo>
                  <a:pt x="912" y="480"/>
                </a:lnTo>
                <a:lnTo>
                  <a:pt x="240" y="48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0" name="Line 102">
            <a:extLst>
              <a:ext uri="{FF2B5EF4-FFF2-40B4-BE49-F238E27FC236}">
                <a16:creationId xmlns:a16="http://schemas.microsoft.com/office/drawing/2014/main" id="{A8BA1387-45CE-41CC-BDBF-B966A6ACF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7" y="3228975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1" name="Line 103">
            <a:extLst>
              <a:ext uri="{FF2B5EF4-FFF2-40B4-BE49-F238E27FC236}">
                <a16:creationId xmlns:a16="http://schemas.microsoft.com/office/drawing/2014/main" id="{13F93898-2D95-4487-8F96-641BBA3A4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7" y="3762375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2" name="Line 104">
            <a:extLst>
              <a:ext uri="{FF2B5EF4-FFF2-40B4-BE49-F238E27FC236}">
                <a16:creationId xmlns:a16="http://schemas.microsoft.com/office/drawing/2014/main" id="{9A227293-91C1-4010-88B4-6F4E78B82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5587" y="3762375"/>
            <a:ext cx="0" cy="5334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3" name="Rectangle 105">
            <a:extLst>
              <a:ext uri="{FF2B5EF4-FFF2-40B4-BE49-F238E27FC236}">
                <a16:creationId xmlns:a16="http://schemas.microsoft.com/office/drawing/2014/main" id="{2DA98F64-B6F9-4593-A4C7-DBE6CF91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7" y="5667375"/>
            <a:ext cx="1676400" cy="381000"/>
          </a:xfrm>
          <a:prstGeom prst="rect">
            <a:avLst/>
          </a:prstGeom>
          <a:solidFill>
            <a:srgbClr val="17BBFD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04" name="Line 106">
            <a:extLst>
              <a:ext uri="{FF2B5EF4-FFF2-40B4-BE49-F238E27FC236}">
                <a16:creationId xmlns:a16="http://schemas.microsoft.com/office/drawing/2014/main" id="{46F784FE-5350-419B-BD2E-A8B3231B0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7" y="5057775"/>
            <a:ext cx="0" cy="60960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5" name="Line 107">
            <a:extLst>
              <a:ext uri="{FF2B5EF4-FFF2-40B4-BE49-F238E27FC236}">
                <a16:creationId xmlns:a16="http://schemas.microsoft.com/office/drawing/2014/main" id="{E8FEB43D-0036-44EF-8064-C18E53AE9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787" y="3762375"/>
            <a:ext cx="0" cy="1600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6" name="Line 108">
            <a:extLst>
              <a:ext uri="{FF2B5EF4-FFF2-40B4-BE49-F238E27FC236}">
                <a16:creationId xmlns:a16="http://schemas.microsoft.com/office/drawing/2014/main" id="{43AB88C2-1324-4587-B5CB-100F4ABFB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787" y="5322819"/>
            <a:ext cx="9144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7" name="Line 109">
            <a:extLst>
              <a:ext uri="{FF2B5EF4-FFF2-40B4-BE49-F238E27FC236}">
                <a16:creationId xmlns:a16="http://schemas.microsoft.com/office/drawing/2014/main" id="{BD53BFD9-BE3C-4A4D-BF3E-C59271958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187" y="5057775"/>
            <a:ext cx="0" cy="3048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Line 110">
            <a:extLst>
              <a:ext uri="{FF2B5EF4-FFF2-40B4-BE49-F238E27FC236}">
                <a16:creationId xmlns:a16="http://schemas.microsoft.com/office/drawing/2014/main" id="{B5E278A4-1D23-48EF-889C-2A314A041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" y="3762375"/>
            <a:ext cx="5181600" cy="0"/>
          </a:xfrm>
          <a:prstGeom prst="line">
            <a:avLst/>
          </a:prstGeom>
          <a:noFill/>
          <a:ln w="117475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09" name="Line 111">
            <a:extLst>
              <a:ext uri="{FF2B5EF4-FFF2-40B4-BE49-F238E27FC236}">
                <a16:creationId xmlns:a16="http://schemas.microsoft.com/office/drawing/2014/main" id="{E6D76C77-9EA8-4F6D-8524-4A6CC2A9B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6" y="3762375"/>
            <a:ext cx="20793" cy="2505068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0" name="Line 112">
            <a:extLst>
              <a:ext uri="{FF2B5EF4-FFF2-40B4-BE49-F238E27FC236}">
                <a16:creationId xmlns:a16="http://schemas.microsoft.com/office/drawing/2014/main" id="{72DF3085-A172-4DC9-952B-9B1B4EA32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60" y="6238875"/>
            <a:ext cx="18288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1" name="Line 113">
            <a:extLst>
              <a:ext uri="{FF2B5EF4-FFF2-40B4-BE49-F238E27FC236}">
                <a16:creationId xmlns:a16="http://schemas.microsoft.com/office/drawing/2014/main" id="{4C00B29B-9754-4297-89AD-3447E66E1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61" y="6048374"/>
            <a:ext cx="26" cy="2312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2" name="Freeform 114">
            <a:hlinkClick r:id="rId2" action="ppaction://hlinkfile"/>
            <a:extLst>
              <a:ext uri="{FF2B5EF4-FFF2-40B4-BE49-F238E27FC236}">
                <a16:creationId xmlns:a16="http://schemas.microsoft.com/office/drawing/2014/main" id="{F982B3D6-0B40-4F0C-8ECF-53B53BCF56F7}"/>
              </a:ext>
            </a:extLst>
          </p:cNvPr>
          <p:cNvSpPr/>
          <p:nvPr/>
        </p:nvSpPr>
        <p:spPr bwMode="auto">
          <a:xfrm>
            <a:off x="5310187" y="485775"/>
            <a:ext cx="1600200" cy="609600"/>
          </a:xfrm>
          <a:custGeom>
            <a:avLst/>
            <a:gdLst>
              <a:gd name="T0" fmla="*/ 0 w 1008"/>
              <a:gd name="T1" fmla="*/ 384 h 384"/>
              <a:gd name="T2" fmla="*/ 288 w 1008"/>
              <a:gd name="T3" fmla="*/ 384 h 384"/>
              <a:gd name="T4" fmla="*/ 384 w 1008"/>
              <a:gd name="T5" fmla="*/ 192 h 384"/>
              <a:gd name="T6" fmla="*/ 624 w 1008"/>
              <a:gd name="T7" fmla="*/ 192 h 384"/>
              <a:gd name="T8" fmla="*/ 720 w 1008"/>
              <a:gd name="T9" fmla="*/ 384 h 384"/>
              <a:gd name="T10" fmla="*/ 1008 w 1008"/>
              <a:gd name="T11" fmla="*/ 384 h 384"/>
              <a:gd name="T12" fmla="*/ 816 w 1008"/>
              <a:gd name="T13" fmla="*/ 0 h 384"/>
              <a:gd name="T14" fmla="*/ 144 w 1008"/>
              <a:gd name="T15" fmla="*/ 0 h 384"/>
              <a:gd name="T16" fmla="*/ 0 w 1008"/>
              <a:gd name="T1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384">
                <a:moveTo>
                  <a:pt x="0" y="384"/>
                </a:moveTo>
                <a:lnTo>
                  <a:pt x="288" y="384"/>
                </a:lnTo>
                <a:lnTo>
                  <a:pt x="384" y="192"/>
                </a:lnTo>
                <a:lnTo>
                  <a:pt x="624" y="192"/>
                </a:lnTo>
                <a:lnTo>
                  <a:pt x="720" y="384"/>
                </a:lnTo>
                <a:lnTo>
                  <a:pt x="1008" y="384"/>
                </a:lnTo>
                <a:lnTo>
                  <a:pt x="816" y="0"/>
                </a:lnTo>
                <a:lnTo>
                  <a:pt x="144" y="0"/>
                </a:lnTo>
                <a:lnTo>
                  <a:pt x="0" y="384"/>
                </a:lnTo>
                <a:close/>
              </a:path>
            </a:pathLst>
          </a:custGeom>
          <a:solidFill>
            <a:srgbClr val="B10303"/>
          </a:solidFill>
          <a:ln w="12700" cap="flat" cmpd="sng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3" name="Rectangle 115">
            <a:extLst>
              <a:ext uri="{FF2B5EF4-FFF2-40B4-BE49-F238E27FC236}">
                <a16:creationId xmlns:a16="http://schemas.microsoft.com/office/drawing/2014/main" id="{24FCD02C-AFA4-4DDF-A173-C3D8AF26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7" y="1552575"/>
            <a:ext cx="1371600" cy="1905000"/>
          </a:xfrm>
          <a:prstGeom prst="rect">
            <a:avLst/>
          </a:prstGeom>
          <a:solidFill>
            <a:srgbClr val="E0F3FE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17BBFD"/>
              </a:solidFill>
              <a:cs typeface="Times New Roman" panose="02020603050405020304" pitchFamily="18" charset="0"/>
            </a:endParaRPr>
          </a:p>
        </p:txBody>
      </p:sp>
      <p:sp>
        <p:nvSpPr>
          <p:cNvPr id="214" name="Line 116">
            <a:extLst>
              <a:ext uri="{FF2B5EF4-FFF2-40B4-BE49-F238E27FC236}">
                <a16:creationId xmlns:a16="http://schemas.microsoft.com/office/drawing/2014/main" id="{E4B73BAC-4BCA-4103-921B-A305212ED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7" y="27717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5" name="Line 117">
            <a:extLst>
              <a:ext uri="{FF2B5EF4-FFF2-40B4-BE49-F238E27FC236}">
                <a16:creationId xmlns:a16="http://schemas.microsoft.com/office/drawing/2014/main" id="{247243D3-6B97-46FF-BD2C-E46400EA3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7" y="24669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6" name="Line 118">
            <a:extLst>
              <a:ext uri="{FF2B5EF4-FFF2-40B4-BE49-F238E27FC236}">
                <a16:creationId xmlns:a16="http://schemas.microsoft.com/office/drawing/2014/main" id="{D27A436A-2066-46CA-B5DF-9A9F3328A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7" y="18573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7" name="Line 119">
            <a:extLst>
              <a:ext uri="{FF2B5EF4-FFF2-40B4-BE49-F238E27FC236}">
                <a16:creationId xmlns:a16="http://schemas.microsoft.com/office/drawing/2014/main" id="{A04B5369-A425-4DBE-9EB6-A4B399D8B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7" y="21621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8" name="Line 120">
            <a:extLst>
              <a:ext uri="{FF2B5EF4-FFF2-40B4-BE49-F238E27FC236}">
                <a16:creationId xmlns:a16="http://schemas.microsoft.com/office/drawing/2014/main" id="{167D830A-771C-46B6-AD04-CE902B661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7" y="3076575"/>
            <a:ext cx="13716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19" name="Rectangle 121">
            <a:extLst>
              <a:ext uri="{FF2B5EF4-FFF2-40B4-BE49-F238E27FC236}">
                <a16:creationId xmlns:a16="http://schemas.microsoft.com/office/drawing/2014/main" id="{A6C8F824-00B1-4786-B9AE-E3953C34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7" y="4295775"/>
            <a:ext cx="1143000" cy="7620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0" name="Rectangle 122">
            <a:extLst>
              <a:ext uri="{FF2B5EF4-FFF2-40B4-BE49-F238E27FC236}">
                <a16:creationId xmlns:a16="http://schemas.microsoft.com/office/drawing/2014/main" id="{DCBEB515-F822-47A7-82F2-556D6624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7" y="4448175"/>
            <a:ext cx="1371600" cy="457200"/>
          </a:xfrm>
          <a:prstGeom prst="rect">
            <a:avLst/>
          </a:prstGeom>
          <a:solidFill>
            <a:srgbClr val="CCFFFF"/>
          </a:solidFill>
          <a:ln w="12700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1" name="Rectangle 123">
            <a:extLst>
              <a:ext uri="{FF2B5EF4-FFF2-40B4-BE49-F238E27FC236}">
                <a16:creationId xmlns:a16="http://schemas.microsoft.com/office/drawing/2014/main" id="{519B3137-62F0-4C4E-B4A3-26FCC64D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7" y="2085975"/>
            <a:ext cx="1143000" cy="838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349E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22" name="Line 124">
            <a:extLst>
              <a:ext uri="{FF2B5EF4-FFF2-40B4-BE49-F238E27FC236}">
                <a16:creationId xmlns:a16="http://schemas.microsoft.com/office/drawing/2014/main" id="{5D3F0B45-BF70-4F80-8565-4A7DA81E4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6" y="242888"/>
            <a:ext cx="1918251" cy="14287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3" name="Line 125">
            <a:extLst>
              <a:ext uri="{FF2B5EF4-FFF2-40B4-BE49-F238E27FC236}">
                <a16:creationId xmlns:a16="http://schemas.microsoft.com/office/drawing/2014/main" id="{811A3EDB-876F-498E-BD93-AF1B720BF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4" y="215242"/>
            <a:ext cx="3" cy="283785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4" name="Line 126">
            <a:extLst>
              <a:ext uri="{FF2B5EF4-FFF2-40B4-BE49-F238E27FC236}">
                <a16:creationId xmlns:a16="http://schemas.microsoft.com/office/drawing/2014/main" id="{8DCD4CA5-9ECC-4EF8-A7A3-330AF7D16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7" y="1095375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5" name="Line 127">
            <a:extLst>
              <a:ext uri="{FF2B5EF4-FFF2-40B4-BE49-F238E27FC236}">
                <a16:creationId xmlns:a16="http://schemas.microsoft.com/office/drawing/2014/main" id="{6121C030-4DA4-4C25-B354-96847C0C7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7" y="1095375"/>
            <a:ext cx="0" cy="45720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6" name="Line 128">
            <a:extLst>
              <a:ext uri="{FF2B5EF4-FFF2-40B4-BE49-F238E27FC236}">
                <a16:creationId xmlns:a16="http://schemas.microsoft.com/office/drawing/2014/main" id="{0FECCE89-F2BB-43ED-B2BC-9A879B42C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7" y="1323975"/>
            <a:ext cx="1371600" cy="0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27" name="Text Box 129">
            <a:extLst>
              <a:ext uri="{FF2B5EF4-FFF2-40B4-BE49-F238E27FC236}">
                <a16:creationId xmlns:a16="http://schemas.microsoft.com/office/drawing/2014/main" id="{2BD24A78-EC66-4332-9EA9-A660001E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7" y="30908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内部暂存器</a:t>
            </a:r>
            <a:endParaRPr lang="zh-CN" altLang="en-US" dirty="0">
              <a:solidFill>
                <a:srgbClr val="17BBFD"/>
              </a:solidFill>
              <a:cs typeface="Times New Roman" panose="02020603050405020304" pitchFamily="18" charset="0"/>
            </a:endParaRPr>
          </a:p>
        </p:txBody>
      </p:sp>
      <p:sp>
        <p:nvSpPr>
          <p:cNvPr id="228" name="Text Box 130">
            <a:extLst>
              <a:ext uri="{FF2B5EF4-FFF2-40B4-BE49-F238E27FC236}">
                <a16:creationId xmlns:a16="http://schemas.microsoft.com/office/drawing/2014/main" id="{3C41CA9A-81AD-4B1A-957F-C92725DE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7" y="27717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17BBFD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229" name="Text Box 131">
            <a:extLst>
              <a:ext uri="{FF2B5EF4-FFF2-40B4-BE49-F238E27FC236}">
                <a16:creationId xmlns:a16="http://schemas.microsoft.com/office/drawing/2014/main" id="{F277FE13-0F2E-4200-9ED2-47E3E3B0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7" y="246697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7BBFD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ES</a:t>
            </a:r>
            <a:endParaRPr lang="en-US" altLang="zh-CN" i="1">
              <a:solidFill>
                <a:srgbClr val="17BBFD"/>
              </a:solidFill>
              <a:cs typeface="Times New Roman" panose="02020603050405020304" pitchFamily="18" charset="0"/>
            </a:endParaRPr>
          </a:p>
        </p:txBody>
      </p:sp>
      <p:sp>
        <p:nvSpPr>
          <p:cNvPr id="230" name="Text Box 132">
            <a:extLst>
              <a:ext uri="{FF2B5EF4-FFF2-40B4-BE49-F238E27FC236}">
                <a16:creationId xmlns:a16="http://schemas.microsoft.com/office/drawing/2014/main" id="{A626A9A3-2852-433D-86D3-445C5D95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7" y="21621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17BBFD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SS</a:t>
            </a:r>
          </a:p>
        </p:txBody>
      </p:sp>
      <p:sp>
        <p:nvSpPr>
          <p:cNvPr id="231" name="Text Box 133">
            <a:extLst>
              <a:ext uri="{FF2B5EF4-FFF2-40B4-BE49-F238E27FC236}">
                <a16:creationId xmlns:a16="http://schemas.microsoft.com/office/drawing/2014/main" id="{8065DD4A-A46C-4DED-B7A9-0E931918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7" y="18573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DS</a:t>
            </a:r>
          </a:p>
        </p:txBody>
      </p:sp>
      <p:sp>
        <p:nvSpPr>
          <p:cNvPr id="232" name="Text Box 134">
            <a:extLst>
              <a:ext uri="{FF2B5EF4-FFF2-40B4-BE49-F238E27FC236}">
                <a16:creationId xmlns:a16="http://schemas.microsoft.com/office/drawing/2014/main" id="{38481B88-39A5-4A7A-92FC-8E74E993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7" y="15525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CS</a:t>
            </a:r>
          </a:p>
        </p:txBody>
      </p:sp>
      <p:sp>
        <p:nvSpPr>
          <p:cNvPr id="233" name="Text Box 135">
            <a:extLst>
              <a:ext uri="{FF2B5EF4-FFF2-40B4-BE49-F238E27FC236}">
                <a16:creationId xmlns:a16="http://schemas.microsoft.com/office/drawing/2014/main" id="{AB31B6A3-1EA6-4718-91C4-489EA9D62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7" y="216217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输入</a:t>
            </a: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输出控制电路</a:t>
            </a:r>
          </a:p>
        </p:txBody>
      </p:sp>
      <p:sp>
        <p:nvSpPr>
          <p:cNvPr id="234" name="Line 136">
            <a:extLst>
              <a:ext uri="{FF2B5EF4-FFF2-40B4-BE49-F238E27FC236}">
                <a16:creationId xmlns:a16="http://schemas.microsoft.com/office/drawing/2014/main" id="{A89B17AF-68C4-4A3B-A0BB-2E297AB8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387" y="4676775"/>
            <a:ext cx="6858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35" name="Line 137">
            <a:extLst>
              <a:ext uri="{FF2B5EF4-FFF2-40B4-BE49-F238E27FC236}">
                <a16:creationId xmlns:a16="http://schemas.microsoft.com/office/drawing/2014/main" id="{CADEA782-B85A-4F9A-9A6D-F489FC691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7187" y="2924175"/>
            <a:ext cx="0" cy="1752600"/>
          </a:xfrm>
          <a:prstGeom prst="line">
            <a:avLst/>
          </a:prstGeom>
          <a:noFill/>
          <a:ln w="1016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36" name="Line 138">
            <a:extLst>
              <a:ext uri="{FF2B5EF4-FFF2-40B4-BE49-F238E27FC236}">
                <a16:creationId xmlns:a16="http://schemas.microsoft.com/office/drawing/2014/main" id="{5A9472F2-7FC4-4B7F-BB71-0C1FF230A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7" y="4676775"/>
            <a:ext cx="1295400" cy="0"/>
          </a:xfrm>
          <a:prstGeom prst="line">
            <a:avLst/>
          </a:prstGeom>
          <a:noFill/>
          <a:ln w="9525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37" name="Line 139">
            <a:extLst>
              <a:ext uri="{FF2B5EF4-FFF2-40B4-BE49-F238E27FC236}">
                <a16:creationId xmlns:a16="http://schemas.microsoft.com/office/drawing/2014/main" id="{113E6A4C-A5C8-4B48-838A-CCFE5FB41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587" y="3762375"/>
            <a:ext cx="0" cy="9144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head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38" name="Line 140">
            <a:extLst>
              <a:ext uri="{FF2B5EF4-FFF2-40B4-BE49-F238E27FC236}">
                <a16:creationId xmlns:a16="http://schemas.microsoft.com/office/drawing/2014/main" id="{C87CC109-9EE0-4146-A542-D55271E29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7" y="3305175"/>
            <a:ext cx="533400" cy="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Line 141">
            <a:extLst>
              <a:ext uri="{FF2B5EF4-FFF2-40B4-BE49-F238E27FC236}">
                <a16:creationId xmlns:a16="http://schemas.microsoft.com/office/drawing/2014/main" id="{0B252690-5947-4357-A6CA-B89CD0AB5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570" y="3268732"/>
            <a:ext cx="6617" cy="457200"/>
          </a:xfrm>
          <a:prstGeom prst="line">
            <a:avLst/>
          </a:prstGeom>
          <a:noFill/>
          <a:ln w="88900">
            <a:solidFill>
              <a:srgbClr val="996600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0" name="Text Box 142">
            <a:extLst>
              <a:ext uri="{FF2B5EF4-FFF2-40B4-BE49-F238E27FC236}">
                <a16:creationId xmlns:a16="http://schemas.microsoft.com/office/drawing/2014/main" id="{2D8C9546-2A4D-43C4-A930-C487761A9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7" y="4371975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执行部分控制电路</a:t>
            </a:r>
          </a:p>
        </p:txBody>
      </p:sp>
      <p:sp>
        <p:nvSpPr>
          <p:cNvPr id="241" name="Line 143">
            <a:extLst>
              <a:ext uri="{FF2B5EF4-FFF2-40B4-BE49-F238E27FC236}">
                <a16:creationId xmlns:a16="http://schemas.microsoft.com/office/drawing/2014/main" id="{38F3B390-EE06-4E25-AC03-A29D4E3B9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7" y="3457575"/>
            <a:ext cx="0" cy="23622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2" name="Line 144">
            <a:extLst>
              <a:ext uri="{FF2B5EF4-FFF2-40B4-BE49-F238E27FC236}">
                <a16:creationId xmlns:a16="http://schemas.microsoft.com/office/drawing/2014/main" id="{6E93E716-3052-4406-B8BE-3646973C1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7" y="3457575"/>
            <a:ext cx="685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3" name="Line 145">
            <a:extLst>
              <a:ext uri="{FF2B5EF4-FFF2-40B4-BE49-F238E27FC236}">
                <a16:creationId xmlns:a16="http://schemas.microsoft.com/office/drawing/2014/main" id="{B8783A15-43F1-4086-AAAA-F8590A37C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7" y="3228975"/>
            <a:ext cx="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4" name="Line 146">
            <a:extLst>
              <a:ext uri="{FF2B5EF4-FFF2-40B4-BE49-F238E27FC236}">
                <a16:creationId xmlns:a16="http://schemas.microsoft.com/office/drawing/2014/main" id="{2AA0E385-1BD6-4EA9-B97F-34D272B2C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7" y="4676775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5" name="Line 147">
            <a:extLst>
              <a:ext uri="{FF2B5EF4-FFF2-40B4-BE49-F238E27FC236}">
                <a16:creationId xmlns:a16="http://schemas.microsoft.com/office/drawing/2014/main" id="{F84C9A48-541F-475B-AAB7-86C8B9F1B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7" y="5819775"/>
            <a:ext cx="304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6" name="Line 148">
            <a:extLst>
              <a:ext uri="{FF2B5EF4-FFF2-40B4-BE49-F238E27FC236}">
                <a16:creationId xmlns:a16="http://schemas.microsoft.com/office/drawing/2014/main" id="{72116E85-CC45-458C-8AAB-20D51A602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787" y="4448175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7" name="Line 149">
            <a:extLst>
              <a:ext uri="{FF2B5EF4-FFF2-40B4-BE49-F238E27FC236}">
                <a16:creationId xmlns:a16="http://schemas.microsoft.com/office/drawing/2014/main" id="{F676543D-AC9C-46BF-AE51-CD8FAC19C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7" y="4448175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8" name="Line 150">
            <a:extLst>
              <a:ext uri="{FF2B5EF4-FFF2-40B4-BE49-F238E27FC236}">
                <a16:creationId xmlns:a16="http://schemas.microsoft.com/office/drawing/2014/main" id="{3DD95554-0B81-48C1-A359-7BEA989C6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7" y="4448175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49" name="Line 151">
            <a:extLst>
              <a:ext uri="{FF2B5EF4-FFF2-40B4-BE49-F238E27FC236}">
                <a16:creationId xmlns:a16="http://schemas.microsoft.com/office/drawing/2014/main" id="{B1AE8291-189B-4DAA-8140-82F3A933C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4587" y="4448175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50" name="Line 152">
            <a:extLst>
              <a:ext uri="{FF2B5EF4-FFF2-40B4-BE49-F238E27FC236}">
                <a16:creationId xmlns:a16="http://schemas.microsoft.com/office/drawing/2014/main" id="{F07FC17A-4E16-4964-9E96-E511608B0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187" y="4448175"/>
            <a:ext cx="0" cy="457200"/>
          </a:xfrm>
          <a:prstGeom prst="line">
            <a:avLst/>
          </a:prstGeom>
          <a:noFill/>
          <a:ln w="12700">
            <a:solidFill>
              <a:srgbClr val="9966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51" name="Text Box 153">
            <a:extLst>
              <a:ext uri="{FF2B5EF4-FFF2-40B4-BE49-F238E27FC236}">
                <a16:creationId xmlns:a16="http://schemas.microsoft.com/office/drawing/2014/main" id="{70DA1068-2B32-4E92-979C-53E5E47F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7" y="45243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1 2  3  4  5  6</a:t>
            </a:r>
          </a:p>
        </p:txBody>
      </p:sp>
      <p:sp>
        <p:nvSpPr>
          <p:cNvPr id="252" name="Text Box 154">
            <a:extLst>
              <a:ext uri="{FF2B5EF4-FFF2-40B4-BE49-F238E27FC236}">
                <a16:creationId xmlns:a16="http://schemas.microsoft.com/office/drawing/2014/main" id="{46EE7DED-97D3-4604-9912-10803665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04" y="444877"/>
            <a:ext cx="450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FFFF00"/>
                </a:solidFill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53" name="Text Box 155">
            <a:extLst>
              <a:ext uri="{FF2B5EF4-FFF2-40B4-BE49-F238E27FC236}">
                <a16:creationId xmlns:a16="http://schemas.microsoft.com/office/drawing/2014/main" id="{77202A3F-841A-4FDB-9F5C-7A203EAE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7" y="4600575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254" name="Text Box 156">
            <a:extLst>
              <a:ext uri="{FF2B5EF4-FFF2-40B4-BE49-F238E27FC236}">
                <a16:creationId xmlns:a16="http://schemas.microsoft.com/office/drawing/2014/main" id="{71BD8BD6-32A6-4EC0-AD00-F5F26F171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7" y="5667375"/>
            <a:ext cx="1524000" cy="366713"/>
          </a:xfrm>
          <a:prstGeom prst="rect">
            <a:avLst/>
          </a:prstGeom>
          <a:solidFill>
            <a:srgbClr val="E0F3FE"/>
          </a:solidFill>
          <a:ln>
            <a:noFill/>
          </a:ln>
          <a:extLs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标志寄存器</a:t>
            </a:r>
          </a:p>
        </p:txBody>
      </p:sp>
      <p:sp>
        <p:nvSpPr>
          <p:cNvPr id="255" name="Text Box 157">
            <a:extLst>
              <a:ext uri="{FF2B5EF4-FFF2-40B4-BE49-F238E27FC236}">
                <a16:creationId xmlns:a16="http://schemas.microsoft.com/office/drawing/2014/main" id="{CDD735B7-FFC2-45B9-8F41-1C83F5FB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7" y="7905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  AH      AL   </a:t>
            </a:r>
          </a:p>
        </p:txBody>
      </p:sp>
      <p:sp>
        <p:nvSpPr>
          <p:cNvPr id="256" name="Text Box 158">
            <a:extLst>
              <a:ext uri="{FF2B5EF4-FFF2-40B4-BE49-F238E27FC236}">
                <a16:creationId xmlns:a16="http://schemas.microsoft.com/office/drawing/2014/main" id="{2A1235E8-BD2A-41E8-B08A-9DEE1D0F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7" y="1095375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BH      BL</a:t>
            </a:r>
          </a:p>
        </p:txBody>
      </p:sp>
      <p:sp>
        <p:nvSpPr>
          <p:cNvPr id="257" name="Text Box 159">
            <a:extLst>
              <a:ext uri="{FF2B5EF4-FFF2-40B4-BE49-F238E27FC236}">
                <a16:creationId xmlns:a16="http://schemas.microsoft.com/office/drawing/2014/main" id="{6739C6DC-A23E-4533-8A12-C60AF95EE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14001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CH      CL</a:t>
            </a:r>
          </a:p>
        </p:txBody>
      </p:sp>
      <p:sp>
        <p:nvSpPr>
          <p:cNvPr id="258" name="Text Box 160">
            <a:extLst>
              <a:ext uri="{FF2B5EF4-FFF2-40B4-BE49-F238E27FC236}">
                <a16:creationId xmlns:a16="http://schemas.microsoft.com/office/drawing/2014/main" id="{81949156-758E-46A5-A440-60D0B766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7" y="1704975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DH      DL</a:t>
            </a:r>
          </a:p>
        </p:txBody>
      </p:sp>
      <p:sp>
        <p:nvSpPr>
          <p:cNvPr id="259" name="Text Box 161">
            <a:extLst>
              <a:ext uri="{FF2B5EF4-FFF2-40B4-BE49-F238E27FC236}">
                <a16:creationId xmlns:a16="http://schemas.microsoft.com/office/drawing/2014/main" id="{94E464BA-5BAA-48E7-8CBA-22A34C2D3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7" y="200977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   SP</a:t>
            </a:r>
          </a:p>
        </p:txBody>
      </p:sp>
      <p:sp>
        <p:nvSpPr>
          <p:cNvPr id="260" name="Text Box 162">
            <a:extLst>
              <a:ext uri="{FF2B5EF4-FFF2-40B4-BE49-F238E27FC236}">
                <a16:creationId xmlns:a16="http://schemas.microsoft.com/office/drawing/2014/main" id="{A6ECA5FB-BEC0-4820-839E-CA3EC7437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7" y="23145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   BP</a:t>
            </a:r>
          </a:p>
        </p:txBody>
      </p:sp>
      <p:sp>
        <p:nvSpPr>
          <p:cNvPr id="261" name="Text Box 163">
            <a:extLst>
              <a:ext uri="{FF2B5EF4-FFF2-40B4-BE49-F238E27FC236}">
                <a16:creationId xmlns:a16="http://schemas.microsoft.com/office/drawing/2014/main" id="{7D92C490-1C4E-478F-982E-839384FA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7" y="261937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   SI</a:t>
            </a:r>
          </a:p>
        </p:txBody>
      </p:sp>
      <p:sp>
        <p:nvSpPr>
          <p:cNvPr id="262" name="Text Box 164">
            <a:extLst>
              <a:ext uri="{FF2B5EF4-FFF2-40B4-BE49-F238E27FC236}">
                <a16:creationId xmlns:a16="http://schemas.microsoft.com/office/drawing/2014/main" id="{437CD464-643A-460D-A33F-6D2B9D303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7" y="29241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349E"/>
                </a:solidFill>
                <a:cs typeface="Times New Roman" panose="02020603050405020304" pitchFamily="18" charset="0"/>
              </a:rPr>
              <a:t>   DI</a:t>
            </a:r>
          </a:p>
        </p:txBody>
      </p:sp>
      <p:sp>
        <p:nvSpPr>
          <p:cNvPr id="263" name="Text Box 165">
            <a:extLst>
              <a:ext uri="{FF2B5EF4-FFF2-40B4-BE49-F238E27FC236}">
                <a16:creationId xmlns:a16="http://schemas.microsoft.com/office/drawing/2014/main" id="{C9D233C1-A281-4707-9ABA-C7111DE2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5" y="942975"/>
            <a:ext cx="12319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通用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寄存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器</a:t>
            </a:r>
          </a:p>
        </p:txBody>
      </p:sp>
      <p:sp>
        <p:nvSpPr>
          <p:cNvPr id="264" name="Text Box 166">
            <a:extLst>
              <a:ext uri="{FF2B5EF4-FFF2-40B4-BE49-F238E27FC236}">
                <a16:creationId xmlns:a16="http://schemas.microsoft.com/office/drawing/2014/main" id="{C88A6DCC-3AD3-4392-BA14-DE6E73AC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7" y="257175"/>
            <a:ext cx="68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地址加法器</a:t>
            </a:r>
          </a:p>
        </p:txBody>
      </p:sp>
      <p:sp>
        <p:nvSpPr>
          <p:cNvPr id="265" name="Text Box 167">
            <a:extLst>
              <a:ext uri="{FF2B5EF4-FFF2-40B4-BE49-F238E27FC236}">
                <a16:creationId xmlns:a16="http://schemas.microsoft.com/office/drawing/2014/main" id="{5195467F-F479-4664-80D3-3F62FE903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7" y="4981575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349E"/>
                </a:solidFill>
                <a:cs typeface="Times New Roman" panose="02020603050405020304" pitchFamily="18" charset="0"/>
              </a:rPr>
              <a:t>指令队列缓冲器</a:t>
            </a:r>
          </a:p>
        </p:txBody>
      </p:sp>
      <p:sp>
        <p:nvSpPr>
          <p:cNvPr id="266" name="Text Box 168">
            <a:extLst>
              <a:ext uri="{FF2B5EF4-FFF2-40B4-BE49-F238E27FC236}">
                <a16:creationId xmlns:a16="http://schemas.microsoft.com/office/drawing/2014/main" id="{405780B8-8E4B-46D2-9144-9B92DB44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829" y="6032499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349E"/>
                </a:solidFill>
                <a:cs typeface="Times New Roman" panose="02020603050405020304" pitchFamily="18" charset="0"/>
              </a:rPr>
              <a:t>执行部件 （</a:t>
            </a:r>
            <a:r>
              <a:rPr lang="en-US" altLang="zh-CN" sz="1600" b="1" dirty="0">
                <a:solidFill>
                  <a:srgbClr val="00349E"/>
                </a:solidFill>
                <a:cs typeface="Times New Roman" panose="02020603050405020304" pitchFamily="18" charset="0"/>
              </a:rPr>
              <a:t>EU)</a:t>
            </a:r>
            <a:endParaRPr lang="en-US" altLang="zh-CN" b="1" dirty="0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67" name="Text Box 169">
            <a:extLst>
              <a:ext uri="{FF2B5EF4-FFF2-40B4-BE49-F238E27FC236}">
                <a16:creationId xmlns:a16="http://schemas.microsoft.com/office/drawing/2014/main" id="{52CD5F18-0B0E-4258-A7E8-1086B16D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028" y="6031999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88900">
                <a:solidFill>
                  <a:srgbClr val="9966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00349E"/>
                </a:solidFill>
                <a:cs typeface="Times New Roman" panose="02020603050405020304" pitchFamily="18" charset="0"/>
              </a:rPr>
              <a:t>总线接口部件 （</a:t>
            </a:r>
            <a:r>
              <a:rPr lang="en-US" altLang="zh-CN" sz="1600" b="1" dirty="0">
                <a:solidFill>
                  <a:srgbClr val="00349E"/>
                </a:solidFill>
                <a:cs typeface="Times New Roman" panose="02020603050405020304" pitchFamily="18" charset="0"/>
              </a:rPr>
              <a:t>BIU)</a:t>
            </a:r>
          </a:p>
        </p:txBody>
      </p:sp>
      <p:sp>
        <p:nvSpPr>
          <p:cNvPr id="268" name="Line 170">
            <a:extLst>
              <a:ext uri="{FF2B5EF4-FFF2-40B4-BE49-F238E27FC236}">
                <a16:creationId xmlns:a16="http://schemas.microsoft.com/office/drawing/2014/main" id="{2DF08F7F-2C86-41C1-97F6-67939304B8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2" y="3606800"/>
            <a:ext cx="381000" cy="306388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69" name="Text Box 171">
            <a:extLst>
              <a:ext uri="{FF2B5EF4-FFF2-40B4-BE49-F238E27FC236}">
                <a16:creationId xmlns:a16="http://schemas.microsoft.com/office/drawing/2014/main" id="{DB331016-AD95-4139-A5F2-B6D90648E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7" y="330517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66FF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1600">
                <a:solidFill>
                  <a:srgbClr val="0066FF"/>
                </a:solidFill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270" name="Text Box 172">
            <a:extLst>
              <a:ext uri="{FF2B5EF4-FFF2-40B4-BE49-F238E27FC236}">
                <a16:creationId xmlns:a16="http://schemas.microsoft.com/office/drawing/2014/main" id="{3C9A8ACB-BD27-44A8-8E80-C95285BA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7" y="33337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66FF"/>
                </a:solidFill>
                <a:cs typeface="Times New Roman" panose="02020603050405020304" pitchFamily="18" charset="0"/>
              </a:rPr>
              <a:t>20</a:t>
            </a:r>
            <a:r>
              <a:rPr lang="zh-CN" altLang="en-US" sz="1600">
                <a:solidFill>
                  <a:srgbClr val="0066FF"/>
                </a:solidFill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271" name="Line 173">
            <a:extLst>
              <a:ext uri="{FF2B5EF4-FFF2-40B4-BE49-F238E27FC236}">
                <a16:creationId xmlns:a16="http://schemas.microsoft.com/office/drawing/2014/main" id="{3F2AABE4-1E2B-4BA1-9908-03DD4989EF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5187" y="11715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72" name="Text Box 174">
            <a:extLst>
              <a:ext uri="{FF2B5EF4-FFF2-40B4-BE49-F238E27FC236}">
                <a16:creationId xmlns:a16="http://schemas.microsoft.com/office/drawing/2014/main" id="{B29D87A5-D6F0-4246-98CD-0B671F27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7" y="140017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66FF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1600">
                <a:solidFill>
                  <a:srgbClr val="0066FF"/>
                </a:solidFill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273" name="Line 175">
            <a:extLst>
              <a:ext uri="{FF2B5EF4-FFF2-40B4-BE49-F238E27FC236}">
                <a16:creationId xmlns:a16="http://schemas.microsoft.com/office/drawing/2014/main" id="{94D426DB-15A3-48C0-8C2B-9819596A2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7" y="4524375"/>
            <a:ext cx="3048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sp>
        <p:nvSpPr>
          <p:cNvPr id="274" name="Text Box 176">
            <a:extLst>
              <a:ext uri="{FF2B5EF4-FFF2-40B4-BE49-F238E27FC236}">
                <a16:creationId xmlns:a16="http://schemas.microsoft.com/office/drawing/2014/main" id="{DE8A581A-8E47-4DA4-A58B-DC7A41CA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7" y="47529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A5002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66FF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1600">
                <a:solidFill>
                  <a:srgbClr val="0066FF"/>
                </a:solidFill>
                <a:cs typeface="Times New Roman" panose="02020603050405020304" pitchFamily="18" charset="0"/>
              </a:rPr>
              <a:t>位</a:t>
            </a:r>
          </a:p>
        </p:txBody>
      </p:sp>
      <p:sp>
        <p:nvSpPr>
          <p:cNvPr id="275" name="Line 107">
            <a:extLst>
              <a:ext uri="{FF2B5EF4-FFF2-40B4-BE49-F238E27FC236}">
                <a16:creationId xmlns:a16="http://schemas.microsoft.com/office/drawing/2014/main" id="{2C856C43-2B1C-465F-AC82-3E7BB58AC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3935" y="46045"/>
            <a:ext cx="26504" cy="205580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9FAC8C63-7485-4303-B616-B8A7A924A827}"/>
              </a:ext>
            </a:extLst>
          </p:cNvPr>
          <p:cNvCxnSpPr>
            <a:cxnSpLocks/>
            <a:endCxn id="266" idx="3"/>
          </p:cNvCxnSpPr>
          <p:nvPr/>
        </p:nvCxnSpPr>
        <p:spPr>
          <a:xfrm>
            <a:off x="4716629" y="189710"/>
            <a:ext cx="0" cy="6011064"/>
          </a:xfrm>
          <a:prstGeom prst="line">
            <a:avLst/>
          </a:prstGeom>
          <a:noFill/>
          <a:ln w="12700" cap="flat" cmpd="sng" algn="ctr">
            <a:solidFill>
              <a:srgbClr val="002676"/>
            </a:solidFill>
            <a:prstDash val="dashDot"/>
          </a:ln>
          <a:effectLst/>
        </p:spPr>
      </p:cxnSp>
      <p:grpSp>
        <p:nvGrpSpPr>
          <p:cNvPr id="277" name="Group 20">
            <a:extLst>
              <a:ext uri="{FF2B5EF4-FFF2-40B4-BE49-F238E27FC236}">
                <a16:creationId xmlns:a16="http://schemas.microsoft.com/office/drawing/2014/main" id="{C022D8BD-2074-42D5-8EC5-6BCB71D4EBDF}"/>
              </a:ext>
            </a:extLst>
          </p:cNvPr>
          <p:cNvGrpSpPr/>
          <p:nvPr/>
        </p:nvGrpSpPr>
        <p:grpSpPr bwMode="auto">
          <a:xfrm>
            <a:off x="1974366" y="130570"/>
            <a:ext cx="4935538" cy="1054792"/>
            <a:chOff x="1338" y="50"/>
            <a:chExt cx="3109" cy="923"/>
          </a:xfrm>
        </p:grpSpPr>
        <p:sp>
          <p:nvSpPr>
            <p:cNvPr id="278" name="AutoShape 10">
              <a:extLst>
                <a:ext uri="{FF2B5EF4-FFF2-40B4-BE49-F238E27FC236}">
                  <a16:creationId xmlns:a16="http://schemas.microsoft.com/office/drawing/2014/main" id="{393A851E-3562-41B7-AFED-334A8E9A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50"/>
              <a:ext cx="1647" cy="432"/>
            </a:xfrm>
            <a:prstGeom prst="wedgeRectCallout">
              <a:avLst>
                <a:gd name="adj1" fmla="val 73861"/>
                <a:gd name="adj2" fmla="val 102546"/>
              </a:avLst>
            </a:prstGeom>
            <a:solidFill>
              <a:srgbClr val="17BBFD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位地址加法器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12">
              <a:extLst>
                <a:ext uri="{FF2B5EF4-FFF2-40B4-BE49-F238E27FC236}">
                  <a16:creationId xmlns:a16="http://schemas.microsoft.com/office/drawing/2014/main" id="{30B8D3D7-5DAA-49F7-BBA7-A13E0D16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40"/>
              <a:ext cx="990" cy="733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0" name="Group 26">
            <a:extLst>
              <a:ext uri="{FF2B5EF4-FFF2-40B4-BE49-F238E27FC236}">
                <a16:creationId xmlns:a16="http://schemas.microsoft.com/office/drawing/2014/main" id="{725B4629-58EB-400D-A2FA-C45B86E7684A}"/>
              </a:ext>
            </a:extLst>
          </p:cNvPr>
          <p:cNvGrpSpPr/>
          <p:nvPr/>
        </p:nvGrpSpPr>
        <p:grpSpPr bwMode="auto">
          <a:xfrm>
            <a:off x="439539" y="1581175"/>
            <a:ext cx="6400800" cy="1687556"/>
            <a:chOff x="288" y="1056"/>
            <a:chExt cx="4032" cy="1104"/>
          </a:xfrm>
        </p:grpSpPr>
        <p:sp>
          <p:nvSpPr>
            <p:cNvPr id="281" name="AutoShape 4">
              <a:extLst>
                <a:ext uri="{FF2B5EF4-FFF2-40B4-BE49-F238E27FC236}">
                  <a16:creationId xmlns:a16="http://schemas.microsoft.com/office/drawing/2014/main" id="{2F6F6BE3-EBA8-42CE-91F1-1686716EB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2784" cy="1008"/>
            </a:xfrm>
            <a:prstGeom prst="wedgeRectCallout">
              <a:avLst>
                <a:gd name="adj1" fmla="val 69324"/>
                <a:gd name="adj2" fmla="val -10815"/>
              </a:avLst>
            </a:prstGeom>
            <a:solidFill>
              <a:srgbClr val="92D050">
                <a:lumMod val="40000"/>
                <a:lumOff val="60000"/>
              </a:srgb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四个段寄存器：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ES</a:t>
              </a:r>
              <a:endParaRPr kumimoji="1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管理代码段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;DS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管理数据段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管理堆栈段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;ES</a:t>
              </a:r>
              <a:r>
                <a:rPr kumimoji="1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管理附加段</a:t>
              </a:r>
              <a:r>
                <a:rPr kumimoji="1" lang="en-US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82" name="Rectangle 14">
              <a:extLst>
                <a:ext uri="{FF2B5EF4-FFF2-40B4-BE49-F238E27FC236}">
                  <a16:creationId xmlns:a16="http://schemas.microsoft.com/office/drawing/2014/main" id="{F6D32607-49C9-4E66-9266-A63E68914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056"/>
              <a:ext cx="864" cy="768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3" name="Group 23">
            <a:extLst>
              <a:ext uri="{FF2B5EF4-FFF2-40B4-BE49-F238E27FC236}">
                <a16:creationId xmlns:a16="http://schemas.microsoft.com/office/drawing/2014/main" id="{8F1CD2CC-04CB-4A03-A6F7-3BA69C13DD7C}"/>
              </a:ext>
            </a:extLst>
          </p:cNvPr>
          <p:cNvGrpSpPr/>
          <p:nvPr/>
        </p:nvGrpSpPr>
        <p:grpSpPr bwMode="auto">
          <a:xfrm>
            <a:off x="1133251" y="1800634"/>
            <a:ext cx="5715000" cy="1268073"/>
            <a:chOff x="720" y="1118"/>
            <a:chExt cx="3600" cy="946"/>
          </a:xfrm>
        </p:grpSpPr>
        <p:sp>
          <p:nvSpPr>
            <p:cNvPr id="284" name="AutoShape 9">
              <a:extLst>
                <a:ext uri="{FF2B5EF4-FFF2-40B4-BE49-F238E27FC236}">
                  <a16:creationId xmlns:a16="http://schemas.microsoft.com/office/drawing/2014/main" id="{AB071416-231A-4ABC-AC8F-1B8BDE968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118"/>
              <a:ext cx="2544" cy="802"/>
            </a:xfrm>
            <a:prstGeom prst="wedgeRectCallout">
              <a:avLst>
                <a:gd name="adj1" fmla="val 65329"/>
                <a:gd name="adj2" fmla="val 46380"/>
              </a:avLst>
            </a:prstGeom>
            <a:solidFill>
              <a:srgbClr val="FFFFFF">
                <a:lumMod val="95000"/>
              </a:srgb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</a:rPr>
                <a:t>16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</a:rPr>
                <a:t>位的指令指针寄存器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</a:rPr>
                <a:t>IP</a:t>
              </a: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</a:rPr>
                <a:t>：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IP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中的内容是下一条指令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</a:rPr>
                <a:t>对现行代码段基地址的偏移量，</a:t>
              </a:r>
            </a:p>
          </p:txBody>
        </p:sp>
        <p:sp>
          <p:nvSpPr>
            <p:cNvPr id="285" name="Rectangle 16">
              <a:extLst>
                <a:ext uri="{FF2B5EF4-FFF2-40B4-BE49-F238E27FC236}">
                  <a16:creationId xmlns:a16="http://schemas.microsoft.com/office/drawing/2014/main" id="{DD620B1A-7980-4459-9672-014F17249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57"/>
              <a:ext cx="864" cy="207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6" name="Group 22">
            <a:extLst>
              <a:ext uri="{FF2B5EF4-FFF2-40B4-BE49-F238E27FC236}">
                <a16:creationId xmlns:a16="http://schemas.microsoft.com/office/drawing/2014/main" id="{70CC4A80-57DF-4561-96C5-8524E41252C7}"/>
              </a:ext>
            </a:extLst>
          </p:cNvPr>
          <p:cNvGrpSpPr/>
          <p:nvPr/>
        </p:nvGrpSpPr>
        <p:grpSpPr bwMode="auto">
          <a:xfrm>
            <a:off x="487361" y="3846013"/>
            <a:ext cx="6494463" cy="2128838"/>
            <a:chOff x="562" y="1477"/>
            <a:chExt cx="4091" cy="1341"/>
          </a:xfrm>
        </p:grpSpPr>
        <p:sp>
          <p:nvSpPr>
            <p:cNvPr id="287" name="AutoShape 11">
              <a:extLst>
                <a:ext uri="{FF2B5EF4-FFF2-40B4-BE49-F238E27FC236}">
                  <a16:creationId xmlns:a16="http://schemas.microsoft.com/office/drawing/2014/main" id="{B00BB799-4A35-42AC-A9B2-3E0BA91B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1477"/>
              <a:ext cx="2448" cy="1341"/>
            </a:xfrm>
            <a:prstGeom prst="wedgeRectCallout">
              <a:avLst>
                <a:gd name="adj1" fmla="val 73117"/>
                <a:gd name="adj2" fmla="val 141"/>
              </a:avLst>
            </a:prstGeom>
            <a:solidFill>
              <a:srgbClr val="FFFFFF">
                <a:lumMod val="75000"/>
              </a:srgbClr>
            </a:solidFill>
            <a:ln w="12700" cap="sq">
              <a:solidFill>
                <a:srgbClr val="1C1C1C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字节的指令队列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指令队列共六字节，总线接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口部件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BIU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从内存取指令，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取来的总是放在指令队列中；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执行部件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EU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从指令队列取指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令，并执行。</a:t>
              </a:r>
            </a:p>
          </p:txBody>
        </p:sp>
        <p:sp>
          <p:nvSpPr>
            <p:cNvPr id="288" name="Rectangle 18">
              <a:extLst>
                <a:ext uri="{FF2B5EF4-FFF2-40B4-BE49-F238E27FC236}">
                  <a16:creationId xmlns:a16="http://schemas.microsoft.com/office/drawing/2014/main" id="{D34D8ACF-39F6-48F2-9959-F9EB0866C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1808"/>
              <a:ext cx="1104" cy="609"/>
            </a:xfrm>
            <a:prstGeom prst="rect">
              <a:avLst/>
            </a:prstGeom>
            <a:noFill/>
            <a:ln w="5715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D9D8-7BBC-4128-A4E3-9F9D7D24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2EDD2-DBA9-4C6C-BFA0-C60A625E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100" dirty="0"/>
              <a:t>3.2.1 8086 CPU</a:t>
            </a:r>
            <a:r>
              <a:rPr lang="zh-CN" altLang="en-US" sz="3100" dirty="0"/>
              <a:t>内部结构</a:t>
            </a:r>
            <a:endParaRPr lang="en-US" altLang="zh-CN" sz="3100" dirty="0"/>
          </a:p>
          <a:p>
            <a:pPr lvl="1"/>
            <a:r>
              <a:rPr lang="en-US" altLang="zh-CN" dirty="0"/>
              <a:t>BIU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2"/>
            <a:r>
              <a:rPr lang="zh-CN" altLang="en-US" dirty="0"/>
              <a:t>地址加法器和段寄存器</a:t>
            </a:r>
            <a:endParaRPr lang="en-US" altLang="zh-CN" dirty="0"/>
          </a:p>
          <a:p>
            <a:pPr lvl="2"/>
            <a:r>
              <a:rPr lang="zh-CN" altLang="en-US" dirty="0"/>
              <a:t>指令指针</a:t>
            </a:r>
            <a:r>
              <a:rPr lang="en-US" altLang="zh-CN" dirty="0"/>
              <a:t>IP</a:t>
            </a:r>
            <a:r>
              <a:rPr lang="zh-CN" altLang="en-US" dirty="0"/>
              <a:t>，指令队列缓冲器</a:t>
            </a:r>
            <a:endParaRPr lang="en-US" altLang="zh-CN" dirty="0"/>
          </a:p>
          <a:p>
            <a:pPr lvl="2"/>
            <a:r>
              <a:rPr lang="zh-CN" altLang="en-US" dirty="0"/>
              <a:t>总线控制逻辑：</a:t>
            </a:r>
            <a:r>
              <a:rPr lang="en-US" altLang="zh-CN" dirty="0"/>
              <a:t>CPU</a:t>
            </a:r>
            <a:r>
              <a:rPr lang="zh-CN" altLang="en-US" dirty="0"/>
              <a:t>与内存单元或</a:t>
            </a:r>
            <a:r>
              <a:rPr lang="en-US" altLang="zh-CN" dirty="0"/>
              <a:t>I/O</a:t>
            </a:r>
            <a:r>
              <a:rPr lang="zh-CN" altLang="en-US" dirty="0"/>
              <a:t>端口进行数据交换的媒介</a:t>
            </a:r>
            <a:endParaRPr lang="en-US" altLang="zh-CN" dirty="0"/>
          </a:p>
          <a:p>
            <a:pPr lvl="1"/>
            <a:r>
              <a:rPr lang="en-US" altLang="zh-CN" dirty="0"/>
              <a:t>EU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位算术逻辑运算单元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位通用寄存器、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位标志寄存器、</a:t>
            </a:r>
            <a:r>
              <a:rPr lang="en-US" altLang="zh-CN" dirty="0"/>
              <a:t>1</a:t>
            </a:r>
            <a:r>
              <a:rPr lang="zh-CN" altLang="en-US" dirty="0"/>
              <a:t>个数据暂存寄存器</a:t>
            </a:r>
            <a:endParaRPr lang="en-US" altLang="zh-CN" dirty="0"/>
          </a:p>
          <a:p>
            <a:pPr lvl="2"/>
            <a:r>
              <a:rPr lang="en-US" altLang="zh-CN" dirty="0"/>
              <a:t>EU</a:t>
            </a:r>
            <a:r>
              <a:rPr lang="zh-CN" altLang="en-US" dirty="0"/>
              <a:t>控制电路</a:t>
            </a:r>
            <a:endParaRPr lang="en-US" altLang="zh-CN" dirty="0"/>
          </a:p>
          <a:p>
            <a:pPr lvl="1"/>
            <a:r>
              <a:rPr lang="en-US" altLang="zh-CN" dirty="0"/>
              <a:t>BIU</a:t>
            </a:r>
            <a:r>
              <a:rPr lang="zh-CN" altLang="en-US" dirty="0"/>
              <a:t>和</a:t>
            </a:r>
            <a:r>
              <a:rPr lang="en-US" altLang="zh-CN" dirty="0"/>
              <a:t>EU</a:t>
            </a:r>
            <a:r>
              <a:rPr lang="zh-CN" altLang="en-US" dirty="0"/>
              <a:t>是既分工又合作的两个独立单元。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两个单元可以并行执行，实现指令取指和执行的流水线操作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当指令队列有两个空字节式，</a:t>
            </a:r>
            <a:r>
              <a:rPr lang="en-US" altLang="zh-CN" dirty="0"/>
              <a:t>BIU</a:t>
            </a:r>
            <a:r>
              <a:rPr lang="zh-CN" altLang="en-US" dirty="0"/>
              <a:t>自动寻找空闲总线周期进行预取指令；</a:t>
            </a:r>
            <a:endParaRPr lang="en-US" altLang="zh-CN" dirty="0"/>
          </a:p>
          <a:p>
            <a:pPr lvl="2"/>
            <a:r>
              <a:rPr lang="zh-CN" altLang="en-US" dirty="0"/>
              <a:t>当指令缓冲队列中存在</a:t>
            </a:r>
            <a:r>
              <a:rPr lang="en-US" altLang="zh-CN" dirty="0"/>
              <a:t>1</a:t>
            </a:r>
            <a:r>
              <a:rPr lang="zh-CN" altLang="en-US" dirty="0"/>
              <a:t>条及以上指令时，</a:t>
            </a:r>
            <a:r>
              <a:rPr lang="en-US" altLang="zh-CN" dirty="0"/>
              <a:t>EU</a:t>
            </a:r>
            <a:r>
              <a:rPr lang="zh-CN" altLang="en-US" dirty="0"/>
              <a:t>就立即开始执行；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EU</a:t>
            </a:r>
            <a:r>
              <a:rPr lang="zh-CN" altLang="en-US" dirty="0"/>
              <a:t>执行一条转移、调用或返回指令时，</a:t>
            </a:r>
            <a:r>
              <a:rPr lang="en-US" altLang="zh-CN" dirty="0"/>
              <a:t>BIU</a:t>
            </a:r>
            <a:r>
              <a:rPr lang="zh-CN" altLang="en-US" dirty="0"/>
              <a:t>清空指令队列，从转移后的当前地址取指，并做预取指令操作。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E130A-21AE-489B-8F69-1CAEA98F4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1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C75F-00E4-4C69-8620-9F128A5D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9B709-9512-4414-8BE9-F9AC371E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en-US" altLang="zh-CN" dirty="0"/>
              <a:t>3.2.2  8086CPU</a:t>
            </a:r>
            <a:r>
              <a:rPr lang="zh-CN" altLang="en-US" dirty="0"/>
              <a:t>寄存器结构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6BC40-58AC-4233-907C-66F8E9041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04DAD7-C019-40F1-837F-7C9E8DCF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1543271"/>
            <a:ext cx="1457325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1FA0E36-CACB-4689-BE3B-F7C22146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1543271"/>
            <a:ext cx="145732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ABB448-9B74-4A6D-A7B3-3345383D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1514696"/>
            <a:ext cx="3476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108DB91-5AD8-4537-BD61-C8A5C1D5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1825846"/>
            <a:ext cx="1457325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8F98BE3-B3E8-4141-B0BE-CF121729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1825846"/>
            <a:ext cx="1457325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FA1F41-0517-4C03-8333-92618122B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1889346"/>
            <a:ext cx="4222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CBAB8A-80E6-4C03-BC4E-0D09D6F03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105246"/>
            <a:ext cx="1457325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E380983-E64F-4554-B805-367A10645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105246"/>
            <a:ext cx="145732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FD9DB-23B4-41EF-B8A3-BED8625C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2168746"/>
            <a:ext cx="5635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1DFEA25-5D20-4A0E-A011-0FBD0C85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387821"/>
            <a:ext cx="1457325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495D1F1-8D0D-4E75-8BD4-CCBFAAA23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387821"/>
            <a:ext cx="1457325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565F5835-854E-48B0-8CB8-E05307DD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449734"/>
            <a:ext cx="3476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EBA36BB1-1BD4-4815-BC6C-7FF4273A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1543271"/>
            <a:ext cx="1455737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97D6BB4-D009-4519-A3D3-17B5EFE1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1543271"/>
            <a:ext cx="1455737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CDA3A9F2-0CFB-40C9-A311-3352B086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1514696"/>
            <a:ext cx="32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D75FBA0-0D03-4CBE-A114-42CDE048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1825846"/>
            <a:ext cx="1455737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6E53C437-08FE-47BF-8149-5EAC9ECA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1825846"/>
            <a:ext cx="1455737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59E40FD-1429-4247-898C-9079E66FB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797271"/>
            <a:ext cx="307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1E2E907-46B7-43A2-9955-85D2FA234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2105246"/>
            <a:ext cx="1455737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A63BE65-FF4E-445F-AB79-F0BED7CF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2105246"/>
            <a:ext cx="1455737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F46DAF9-423F-48AF-9380-73EE2303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081434"/>
            <a:ext cx="307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8AF01B56-9782-42A3-8985-6F12D068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2387821"/>
            <a:ext cx="1455737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0FE65702-95F7-4763-A8D1-22872105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2387821"/>
            <a:ext cx="1455737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0C2FE4B-4BA4-4650-B1DB-15016D67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78296"/>
            <a:ext cx="32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DL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95CB366D-6B07-498F-9597-0B5C37B0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94979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8A70519-B26D-4729-9A18-A3C23957D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94979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99CF8AE5-FCAF-49FD-83BD-F473746EA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395" y="2919634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4215DFC8-F9FE-4D7F-B02F-E780AE3D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232371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6C4F34A0-5049-4E68-A855-F9186CF8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232371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D9A83E3-45E1-4302-A0C9-DC0C2B60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350" y="3200621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BP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7C4178C1-60A6-4468-986C-E2D809D0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51494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B62C3021-0E9E-44BD-B63A-1183FFC1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51494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35561B4A-85B8-4E9D-8A77-80A7FAB5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694" y="3483196"/>
            <a:ext cx="2276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7A226203-7E5F-4DE2-8B24-E6B2A9CD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797521"/>
            <a:ext cx="2913062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AF84FFF3-5FE7-4B8A-9338-1B36C994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797521"/>
            <a:ext cx="2913062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AA86C9E6-2708-472A-A70D-B67773FC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21" y="3764184"/>
            <a:ext cx="27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01529F2F-9776-4770-8A0A-14BE0ECF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359496"/>
            <a:ext cx="2913062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62FDA746-C7C7-4C1F-A995-172EBC49B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359496"/>
            <a:ext cx="2913062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65A7A84E-BE78-4F4C-8FD1-40B002A4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322984"/>
            <a:ext cx="573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B68C5DD7-14BC-4DBB-8230-43111EE0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63889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71BA5061-500A-4DFE-BA29-95C2FFCB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463889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60F0C2F5-EF1D-4859-A1FF-22C9AD47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4608734"/>
            <a:ext cx="758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FLAGS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08EC53AD-8812-409D-844B-E27E4007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520404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5166616A-19AC-4155-96C3-E5B8C954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520404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F79C63D7-5459-410B-90DE-A016CAD2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350" y="517705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49784FC4-6A68-4EBB-997E-93E20068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5486621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34550640-2668-4224-AD5E-522261BC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5486621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CCD57784-E4B8-4EB0-900B-51BEB224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3" y="5459634"/>
            <a:ext cx="3286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E690AF9F-CC59-4DEB-AA7D-F73A4DFC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5769196"/>
            <a:ext cx="2913062" cy="28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4E1C5DBD-802F-4F56-8EF1-3C1E0ACB2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5769196"/>
            <a:ext cx="2913062" cy="28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24BEFA7-58D6-4343-BB22-EBBF559A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252" y="5739034"/>
            <a:ext cx="2853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8D3A427A-2B52-489A-B5A8-D3660742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6051771"/>
            <a:ext cx="2913062" cy="27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0AE84954-0F7D-46D7-A06C-88DDFC1E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6051771"/>
            <a:ext cx="2913062" cy="27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F81306D-CDF1-4CDA-B09D-2C50AC61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6021609"/>
            <a:ext cx="6016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9546250C-D870-472F-8B66-E301E0B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99" y="407215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D5DAC85D-EAEA-4912-9417-8D6348F4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99" y="264340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150A95F-7675-4773-BDBA-A41E03FE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99" y="4902421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4A59E054-2685-4D8A-A9DA-53EDAA04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48" y="2643409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47BA1658-9A19-4DDB-BE22-2A14D34C4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48" y="4048346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93CE62BC-2310-4EF2-A59B-8553B1CF2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48" y="4902421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3FBC9E89-545B-4B5A-8A48-D3D959B9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514696"/>
            <a:ext cx="3873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Freeform 64">
            <a:extLst>
              <a:ext uri="{FF2B5EF4-FFF2-40B4-BE49-F238E27FC236}">
                <a16:creationId xmlns:a16="http://schemas.microsoft.com/office/drawing/2014/main" id="{9AC52564-6860-4561-A17D-89CB809181D8}"/>
              </a:ext>
            </a:extLst>
          </p:cNvPr>
          <p:cNvSpPr/>
          <p:nvPr/>
        </p:nvSpPr>
        <p:spPr bwMode="auto">
          <a:xfrm>
            <a:off x="6246813" y="1543271"/>
            <a:ext cx="288925" cy="1127125"/>
          </a:xfrm>
          <a:custGeom>
            <a:avLst/>
            <a:gdLst>
              <a:gd name="T0" fmla="*/ 13 w 254"/>
              <a:gd name="T1" fmla="*/ 1 h 1020"/>
              <a:gd name="T2" fmla="*/ 38 w 254"/>
              <a:gd name="T3" fmla="*/ 5 h 1020"/>
              <a:gd name="T4" fmla="*/ 60 w 254"/>
              <a:gd name="T5" fmla="*/ 12 h 1020"/>
              <a:gd name="T6" fmla="*/ 81 w 254"/>
              <a:gd name="T7" fmla="*/ 24 h 1020"/>
              <a:gd name="T8" fmla="*/ 97 w 254"/>
              <a:gd name="T9" fmla="*/ 38 h 1020"/>
              <a:gd name="T10" fmla="*/ 113 w 254"/>
              <a:gd name="T11" fmla="*/ 54 h 1020"/>
              <a:gd name="T12" fmla="*/ 121 w 254"/>
              <a:gd name="T13" fmla="*/ 71 h 1020"/>
              <a:gd name="T14" fmla="*/ 126 w 254"/>
              <a:gd name="T15" fmla="*/ 92 h 1020"/>
              <a:gd name="T16" fmla="*/ 128 w 254"/>
              <a:gd name="T17" fmla="*/ 102 h 1020"/>
              <a:gd name="T18" fmla="*/ 128 w 254"/>
              <a:gd name="T19" fmla="*/ 409 h 1020"/>
              <a:gd name="T20" fmla="*/ 130 w 254"/>
              <a:gd name="T21" fmla="*/ 429 h 1020"/>
              <a:gd name="T22" fmla="*/ 138 w 254"/>
              <a:gd name="T23" fmla="*/ 448 h 1020"/>
              <a:gd name="T24" fmla="*/ 150 w 254"/>
              <a:gd name="T25" fmla="*/ 465 h 1020"/>
              <a:gd name="T26" fmla="*/ 165 w 254"/>
              <a:gd name="T27" fmla="*/ 480 h 1020"/>
              <a:gd name="T28" fmla="*/ 184 w 254"/>
              <a:gd name="T29" fmla="*/ 492 h 1020"/>
              <a:gd name="T30" fmla="*/ 206 w 254"/>
              <a:gd name="T31" fmla="*/ 502 h 1020"/>
              <a:gd name="T32" fmla="*/ 229 w 254"/>
              <a:gd name="T33" fmla="*/ 509 h 1020"/>
              <a:gd name="T34" fmla="*/ 254 w 254"/>
              <a:gd name="T35" fmla="*/ 510 h 1020"/>
              <a:gd name="T36" fmla="*/ 243 w 254"/>
              <a:gd name="T37" fmla="*/ 511 h 1020"/>
              <a:gd name="T38" fmla="*/ 217 w 254"/>
              <a:gd name="T39" fmla="*/ 515 h 1020"/>
              <a:gd name="T40" fmla="*/ 194 w 254"/>
              <a:gd name="T41" fmla="*/ 522 h 1020"/>
              <a:gd name="T42" fmla="*/ 173 w 254"/>
              <a:gd name="T43" fmla="*/ 533 h 1020"/>
              <a:gd name="T44" fmla="*/ 157 w 254"/>
              <a:gd name="T45" fmla="*/ 548 h 1020"/>
              <a:gd name="T46" fmla="*/ 143 w 254"/>
              <a:gd name="T47" fmla="*/ 564 h 1020"/>
              <a:gd name="T48" fmla="*/ 133 w 254"/>
              <a:gd name="T49" fmla="*/ 581 h 1020"/>
              <a:gd name="T50" fmla="*/ 128 w 254"/>
              <a:gd name="T51" fmla="*/ 602 h 1020"/>
              <a:gd name="T52" fmla="*/ 128 w 254"/>
              <a:gd name="T53" fmla="*/ 612 h 1020"/>
              <a:gd name="T54" fmla="*/ 128 w 254"/>
              <a:gd name="T55" fmla="*/ 919 h 1020"/>
              <a:gd name="T56" fmla="*/ 125 w 254"/>
              <a:gd name="T57" fmla="*/ 939 h 1020"/>
              <a:gd name="T58" fmla="*/ 118 w 254"/>
              <a:gd name="T59" fmla="*/ 958 h 1020"/>
              <a:gd name="T60" fmla="*/ 106 w 254"/>
              <a:gd name="T61" fmla="*/ 975 h 1020"/>
              <a:gd name="T62" fmla="*/ 91 w 254"/>
              <a:gd name="T63" fmla="*/ 990 h 1020"/>
              <a:gd name="T64" fmla="*/ 70 w 254"/>
              <a:gd name="T65" fmla="*/ 1002 h 1020"/>
              <a:gd name="T66" fmla="*/ 50 w 254"/>
              <a:gd name="T67" fmla="*/ 1012 h 1020"/>
              <a:gd name="T68" fmla="*/ 25 w 254"/>
              <a:gd name="T69" fmla="*/ 1019 h 1020"/>
              <a:gd name="T70" fmla="*/ 0 w 254"/>
              <a:gd name="T71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" h="1020">
                <a:moveTo>
                  <a:pt x="0" y="0"/>
                </a:moveTo>
                <a:lnTo>
                  <a:pt x="13" y="1"/>
                </a:lnTo>
                <a:lnTo>
                  <a:pt x="25" y="2"/>
                </a:lnTo>
                <a:lnTo>
                  <a:pt x="38" y="5"/>
                </a:lnTo>
                <a:lnTo>
                  <a:pt x="50" y="8"/>
                </a:lnTo>
                <a:lnTo>
                  <a:pt x="60" y="12"/>
                </a:lnTo>
                <a:lnTo>
                  <a:pt x="70" y="17"/>
                </a:lnTo>
                <a:lnTo>
                  <a:pt x="81" y="24"/>
                </a:lnTo>
                <a:lnTo>
                  <a:pt x="91" y="29"/>
                </a:lnTo>
                <a:lnTo>
                  <a:pt x="97" y="38"/>
                </a:lnTo>
                <a:lnTo>
                  <a:pt x="106" y="46"/>
                </a:lnTo>
                <a:lnTo>
                  <a:pt x="113" y="54"/>
                </a:lnTo>
                <a:lnTo>
                  <a:pt x="118" y="62"/>
                </a:lnTo>
                <a:lnTo>
                  <a:pt x="121" y="71"/>
                </a:lnTo>
                <a:lnTo>
                  <a:pt x="125" y="82"/>
                </a:lnTo>
                <a:lnTo>
                  <a:pt x="126" y="92"/>
                </a:lnTo>
                <a:lnTo>
                  <a:pt x="128" y="102"/>
                </a:lnTo>
                <a:lnTo>
                  <a:pt x="128" y="102"/>
                </a:lnTo>
                <a:lnTo>
                  <a:pt x="128" y="102"/>
                </a:lnTo>
                <a:lnTo>
                  <a:pt x="128" y="409"/>
                </a:lnTo>
                <a:lnTo>
                  <a:pt x="128" y="418"/>
                </a:lnTo>
                <a:lnTo>
                  <a:pt x="130" y="429"/>
                </a:lnTo>
                <a:lnTo>
                  <a:pt x="133" y="438"/>
                </a:lnTo>
                <a:lnTo>
                  <a:pt x="138" y="448"/>
                </a:lnTo>
                <a:lnTo>
                  <a:pt x="143" y="457"/>
                </a:lnTo>
                <a:lnTo>
                  <a:pt x="150" y="465"/>
                </a:lnTo>
                <a:lnTo>
                  <a:pt x="157" y="473"/>
                </a:lnTo>
                <a:lnTo>
                  <a:pt x="165" y="480"/>
                </a:lnTo>
                <a:lnTo>
                  <a:pt x="173" y="487"/>
                </a:lnTo>
                <a:lnTo>
                  <a:pt x="184" y="492"/>
                </a:lnTo>
                <a:lnTo>
                  <a:pt x="194" y="498"/>
                </a:lnTo>
                <a:lnTo>
                  <a:pt x="206" y="502"/>
                </a:lnTo>
                <a:lnTo>
                  <a:pt x="217" y="506"/>
                </a:lnTo>
                <a:lnTo>
                  <a:pt x="229" y="509"/>
                </a:lnTo>
                <a:lnTo>
                  <a:pt x="243" y="510"/>
                </a:lnTo>
                <a:lnTo>
                  <a:pt x="254" y="510"/>
                </a:lnTo>
                <a:lnTo>
                  <a:pt x="254" y="510"/>
                </a:lnTo>
                <a:lnTo>
                  <a:pt x="243" y="511"/>
                </a:lnTo>
                <a:lnTo>
                  <a:pt x="229" y="513"/>
                </a:lnTo>
                <a:lnTo>
                  <a:pt x="217" y="515"/>
                </a:lnTo>
                <a:lnTo>
                  <a:pt x="206" y="518"/>
                </a:lnTo>
                <a:lnTo>
                  <a:pt x="194" y="522"/>
                </a:lnTo>
                <a:lnTo>
                  <a:pt x="184" y="527"/>
                </a:lnTo>
                <a:lnTo>
                  <a:pt x="173" y="533"/>
                </a:lnTo>
                <a:lnTo>
                  <a:pt x="165" y="540"/>
                </a:lnTo>
                <a:lnTo>
                  <a:pt x="157" y="548"/>
                </a:lnTo>
                <a:lnTo>
                  <a:pt x="150" y="556"/>
                </a:lnTo>
                <a:lnTo>
                  <a:pt x="143" y="564"/>
                </a:lnTo>
                <a:lnTo>
                  <a:pt x="138" y="572"/>
                </a:lnTo>
                <a:lnTo>
                  <a:pt x="133" y="581"/>
                </a:lnTo>
                <a:lnTo>
                  <a:pt x="130" y="592"/>
                </a:lnTo>
                <a:lnTo>
                  <a:pt x="128" y="602"/>
                </a:lnTo>
                <a:lnTo>
                  <a:pt x="128" y="612"/>
                </a:lnTo>
                <a:lnTo>
                  <a:pt x="128" y="612"/>
                </a:lnTo>
                <a:lnTo>
                  <a:pt x="128" y="612"/>
                </a:lnTo>
                <a:lnTo>
                  <a:pt x="128" y="919"/>
                </a:lnTo>
                <a:lnTo>
                  <a:pt x="126" y="928"/>
                </a:lnTo>
                <a:lnTo>
                  <a:pt x="125" y="939"/>
                </a:lnTo>
                <a:lnTo>
                  <a:pt x="121" y="948"/>
                </a:lnTo>
                <a:lnTo>
                  <a:pt x="118" y="958"/>
                </a:lnTo>
                <a:lnTo>
                  <a:pt x="113" y="967"/>
                </a:lnTo>
                <a:lnTo>
                  <a:pt x="106" y="975"/>
                </a:lnTo>
                <a:lnTo>
                  <a:pt x="97" y="984"/>
                </a:lnTo>
                <a:lnTo>
                  <a:pt x="91" y="990"/>
                </a:lnTo>
                <a:lnTo>
                  <a:pt x="81" y="997"/>
                </a:lnTo>
                <a:lnTo>
                  <a:pt x="70" y="1002"/>
                </a:lnTo>
                <a:lnTo>
                  <a:pt x="60" y="1008"/>
                </a:lnTo>
                <a:lnTo>
                  <a:pt x="50" y="1012"/>
                </a:lnTo>
                <a:lnTo>
                  <a:pt x="38" y="1016"/>
                </a:lnTo>
                <a:lnTo>
                  <a:pt x="25" y="1019"/>
                </a:lnTo>
                <a:lnTo>
                  <a:pt x="13" y="1020"/>
                </a:lnTo>
                <a:lnTo>
                  <a:pt x="0" y="1020"/>
                </a:lnTo>
                <a:lnTo>
                  <a:pt x="0" y="102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B01C1073-3A52-4A97-8FB4-95A890533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787746"/>
            <a:ext cx="3873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Rectangle 66">
            <a:extLst>
              <a:ext uri="{FF2B5EF4-FFF2-40B4-BE49-F238E27FC236}">
                <a16:creationId xmlns:a16="http://schemas.microsoft.com/office/drawing/2014/main" id="{8CDBD33F-2D2A-402E-A26C-B86EE26F2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054446"/>
            <a:ext cx="3873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A35BAB9B-149F-45B5-98A3-74CC197A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337021"/>
            <a:ext cx="387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DX</a:t>
            </a:r>
            <a:endParaRPr lang="en-US" altLang="zh-CN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68">
            <a:extLst>
              <a:ext uri="{FF2B5EF4-FFF2-40B4-BE49-F238E27FC236}">
                <a16:creationId xmlns:a16="http://schemas.microsoft.com/office/drawing/2014/main" id="{F73CCCF7-0DD7-41DA-A96F-E3D26CB6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87721"/>
            <a:ext cx="1038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累加器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38933CAA-EC90-4845-9636-12FA8FDD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40134"/>
            <a:ext cx="1470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基址寄存器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70">
            <a:extLst>
              <a:ext uri="{FF2B5EF4-FFF2-40B4-BE49-F238E27FC236}">
                <a16:creationId xmlns:a16="http://schemas.microsoft.com/office/drawing/2014/main" id="{FEBE4BAD-72ED-4CB7-A4CC-4E281295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35409"/>
            <a:ext cx="1181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计数器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621039B3-EB96-4F19-A94A-662B6527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03696"/>
            <a:ext cx="1470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数据寄存器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Rectangle 72">
            <a:extLst>
              <a:ext uri="{FF2B5EF4-FFF2-40B4-BE49-F238E27FC236}">
                <a16:creationId xmlns:a16="http://schemas.microsoft.com/office/drawing/2014/main" id="{48C7B150-BFC1-4B17-914A-AEF590712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56146"/>
            <a:ext cx="1181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堆栈指针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Rectangle 73">
            <a:extLst>
              <a:ext uri="{FF2B5EF4-FFF2-40B4-BE49-F238E27FC236}">
                <a16:creationId xmlns:a16="http://schemas.microsoft.com/office/drawing/2014/main" id="{9F802AE9-0072-44C0-8A96-7581F08F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11734"/>
            <a:ext cx="1254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基址指针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74">
            <a:extLst>
              <a:ext uri="{FF2B5EF4-FFF2-40B4-BE49-F238E27FC236}">
                <a16:creationId xmlns:a16="http://schemas.microsoft.com/office/drawing/2014/main" id="{878221A6-1C14-44A7-96DD-F0B7B9B6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92721"/>
            <a:ext cx="1398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源变址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 75">
            <a:extLst>
              <a:ext uri="{FF2B5EF4-FFF2-40B4-BE49-F238E27FC236}">
                <a16:creationId xmlns:a16="http://schemas.microsoft.com/office/drawing/2014/main" id="{BF232D10-CFC8-4CA6-9F2C-1F1BD483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73709"/>
            <a:ext cx="1325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目的变址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Rectangle 76">
            <a:extLst>
              <a:ext uri="{FF2B5EF4-FFF2-40B4-BE49-F238E27FC236}">
                <a16:creationId xmlns:a16="http://schemas.microsoft.com/office/drawing/2014/main" id="{CD724843-25BE-48D0-B549-AE93B593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32509"/>
            <a:ext cx="1398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指令指针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EBEBCF9D-395B-46C4-AC5F-8CCC5ADA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15084"/>
            <a:ext cx="1614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标志寄存器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603D79CD-F97E-497F-9034-70414B373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5177059"/>
            <a:ext cx="11985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代码段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8DD179F9-A242-4EE6-952F-4E585C0A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59634"/>
            <a:ext cx="1109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数据段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Rectangle 80">
            <a:extLst>
              <a:ext uri="{FF2B5EF4-FFF2-40B4-BE49-F238E27FC236}">
                <a16:creationId xmlns:a16="http://schemas.microsoft.com/office/drawing/2014/main" id="{AED772F4-D99A-49BE-BF6B-93565E48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39034"/>
            <a:ext cx="1181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堆栈段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81">
            <a:extLst>
              <a:ext uri="{FF2B5EF4-FFF2-40B4-BE49-F238E27FC236}">
                <a16:creationId xmlns:a16="http://schemas.microsoft.com/office/drawing/2014/main" id="{5C56ECC9-3DD5-4F24-8C44-290D9857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21609"/>
            <a:ext cx="1038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附加段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82">
            <a:extLst>
              <a:ext uri="{FF2B5EF4-FFF2-40B4-BE49-F238E27FC236}">
                <a16:creationId xmlns:a16="http://schemas.microsoft.com/office/drawing/2014/main" id="{89791A2C-0F20-4B9E-8F1B-3CE375B8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1949671"/>
            <a:ext cx="1920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通用数据寄存器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Freeform 83">
            <a:extLst>
              <a:ext uri="{FF2B5EF4-FFF2-40B4-BE49-F238E27FC236}">
                <a16:creationId xmlns:a16="http://schemas.microsoft.com/office/drawing/2014/main" id="{30DA372F-424B-42B8-BE58-B7B19B656DE5}"/>
              </a:ext>
            </a:extLst>
          </p:cNvPr>
          <p:cNvSpPr/>
          <p:nvPr/>
        </p:nvSpPr>
        <p:spPr bwMode="auto">
          <a:xfrm>
            <a:off x="6246813" y="2965671"/>
            <a:ext cx="288925" cy="1127125"/>
          </a:xfrm>
          <a:custGeom>
            <a:avLst/>
            <a:gdLst>
              <a:gd name="T0" fmla="*/ 13 w 254"/>
              <a:gd name="T1" fmla="*/ 1 h 1020"/>
              <a:gd name="T2" fmla="*/ 38 w 254"/>
              <a:gd name="T3" fmla="*/ 5 h 1020"/>
              <a:gd name="T4" fmla="*/ 60 w 254"/>
              <a:gd name="T5" fmla="*/ 12 h 1020"/>
              <a:gd name="T6" fmla="*/ 81 w 254"/>
              <a:gd name="T7" fmla="*/ 23 h 1020"/>
              <a:gd name="T8" fmla="*/ 97 w 254"/>
              <a:gd name="T9" fmla="*/ 38 h 1020"/>
              <a:gd name="T10" fmla="*/ 113 w 254"/>
              <a:gd name="T11" fmla="*/ 54 h 1020"/>
              <a:gd name="T12" fmla="*/ 121 w 254"/>
              <a:gd name="T13" fmla="*/ 72 h 1020"/>
              <a:gd name="T14" fmla="*/ 126 w 254"/>
              <a:gd name="T15" fmla="*/ 92 h 1020"/>
              <a:gd name="T16" fmla="*/ 128 w 254"/>
              <a:gd name="T17" fmla="*/ 103 h 1020"/>
              <a:gd name="T18" fmla="*/ 128 w 254"/>
              <a:gd name="T19" fmla="*/ 409 h 1020"/>
              <a:gd name="T20" fmla="*/ 130 w 254"/>
              <a:gd name="T21" fmla="*/ 429 h 1020"/>
              <a:gd name="T22" fmla="*/ 138 w 254"/>
              <a:gd name="T23" fmla="*/ 448 h 1020"/>
              <a:gd name="T24" fmla="*/ 150 w 254"/>
              <a:gd name="T25" fmla="*/ 466 h 1020"/>
              <a:gd name="T26" fmla="*/ 165 w 254"/>
              <a:gd name="T27" fmla="*/ 481 h 1020"/>
              <a:gd name="T28" fmla="*/ 184 w 254"/>
              <a:gd name="T29" fmla="*/ 493 h 1020"/>
              <a:gd name="T30" fmla="*/ 206 w 254"/>
              <a:gd name="T31" fmla="*/ 502 h 1020"/>
              <a:gd name="T32" fmla="*/ 229 w 254"/>
              <a:gd name="T33" fmla="*/ 509 h 1020"/>
              <a:gd name="T34" fmla="*/ 254 w 254"/>
              <a:gd name="T35" fmla="*/ 510 h 1020"/>
              <a:gd name="T36" fmla="*/ 243 w 254"/>
              <a:gd name="T37" fmla="*/ 512 h 1020"/>
              <a:gd name="T38" fmla="*/ 217 w 254"/>
              <a:gd name="T39" fmla="*/ 516 h 1020"/>
              <a:gd name="T40" fmla="*/ 194 w 254"/>
              <a:gd name="T41" fmla="*/ 522 h 1020"/>
              <a:gd name="T42" fmla="*/ 173 w 254"/>
              <a:gd name="T43" fmla="*/ 533 h 1020"/>
              <a:gd name="T44" fmla="*/ 157 w 254"/>
              <a:gd name="T45" fmla="*/ 548 h 1020"/>
              <a:gd name="T46" fmla="*/ 143 w 254"/>
              <a:gd name="T47" fmla="*/ 564 h 1020"/>
              <a:gd name="T48" fmla="*/ 133 w 254"/>
              <a:gd name="T49" fmla="*/ 582 h 1020"/>
              <a:gd name="T50" fmla="*/ 128 w 254"/>
              <a:gd name="T51" fmla="*/ 602 h 1020"/>
              <a:gd name="T52" fmla="*/ 128 w 254"/>
              <a:gd name="T53" fmla="*/ 613 h 1020"/>
              <a:gd name="T54" fmla="*/ 128 w 254"/>
              <a:gd name="T55" fmla="*/ 919 h 1020"/>
              <a:gd name="T56" fmla="*/ 125 w 254"/>
              <a:gd name="T57" fmla="*/ 939 h 1020"/>
              <a:gd name="T58" fmla="*/ 118 w 254"/>
              <a:gd name="T59" fmla="*/ 958 h 1020"/>
              <a:gd name="T60" fmla="*/ 106 w 254"/>
              <a:gd name="T61" fmla="*/ 976 h 1020"/>
              <a:gd name="T62" fmla="*/ 91 w 254"/>
              <a:gd name="T63" fmla="*/ 991 h 1020"/>
              <a:gd name="T64" fmla="*/ 70 w 254"/>
              <a:gd name="T65" fmla="*/ 1003 h 1020"/>
              <a:gd name="T66" fmla="*/ 50 w 254"/>
              <a:gd name="T67" fmla="*/ 1012 h 1020"/>
              <a:gd name="T68" fmla="*/ 25 w 254"/>
              <a:gd name="T69" fmla="*/ 1018 h 1020"/>
              <a:gd name="T70" fmla="*/ 0 w 254"/>
              <a:gd name="T71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4" h="1020">
                <a:moveTo>
                  <a:pt x="0" y="0"/>
                </a:moveTo>
                <a:lnTo>
                  <a:pt x="13" y="1"/>
                </a:lnTo>
                <a:lnTo>
                  <a:pt x="25" y="3"/>
                </a:lnTo>
                <a:lnTo>
                  <a:pt x="38" y="5"/>
                </a:lnTo>
                <a:lnTo>
                  <a:pt x="50" y="8"/>
                </a:lnTo>
                <a:lnTo>
                  <a:pt x="60" y="12"/>
                </a:lnTo>
                <a:lnTo>
                  <a:pt x="70" y="18"/>
                </a:lnTo>
                <a:lnTo>
                  <a:pt x="81" y="23"/>
                </a:lnTo>
                <a:lnTo>
                  <a:pt x="91" y="30"/>
                </a:lnTo>
                <a:lnTo>
                  <a:pt x="97" y="38"/>
                </a:lnTo>
                <a:lnTo>
                  <a:pt x="106" y="45"/>
                </a:lnTo>
                <a:lnTo>
                  <a:pt x="113" y="54"/>
                </a:lnTo>
                <a:lnTo>
                  <a:pt x="118" y="62"/>
                </a:lnTo>
                <a:lnTo>
                  <a:pt x="121" y="72"/>
                </a:lnTo>
                <a:lnTo>
                  <a:pt x="125" y="82"/>
                </a:lnTo>
                <a:lnTo>
                  <a:pt x="126" y="92"/>
                </a:lnTo>
                <a:lnTo>
                  <a:pt x="128" y="103"/>
                </a:lnTo>
                <a:lnTo>
                  <a:pt x="128" y="103"/>
                </a:lnTo>
                <a:lnTo>
                  <a:pt x="128" y="103"/>
                </a:lnTo>
                <a:lnTo>
                  <a:pt x="128" y="409"/>
                </a:lnTo>
                <a:lnTo>
                  <a:pt x="128" y="418"/>
                </a:lnTo>
                <a:lnTo>
                  <a:pt x="130" y="429"/>
                </a:lnTo>
                <a:lnTo>
                  <a:pt x="133" y="439"/>
                </a:lnTo>
                <a:lnTo>
                  <a:pt x="138" y="448"/>
                </a:lnTo>
                <a:lnTo>
                  <a:pt x="143" y="458"/>
                </a:lnTo>
                <a:lnTo>
                  <a:pt x="150" y="466"/>
                </a:lnTo>
                <a:lnTo>
                  <a:pt x="157" y="474"/>
                </a:lnTo>
                <a:lnTo>
                  <a:pt x="165" y="481"/>
                </a:lnTo>
                <a:lnTo>
                  <a:pt x="173" y="487"/>
                </a:lnTo>
                <a:lnTo>
                  <a:pt x="184" y="493"/>
                </a:lnTo>
                <a:lnTo>
                  <a:pt x="194" y="498"/>
                </a:lnTo>
                <a:lnTo>
                  <a:pt x="206" y="502"/>
                </a:lnTo>
                <a:lnTo>
                  <a:pt x="217" y="506"/>
                </a:lnTo>
                <a:lnTo>
                  <a:pt x="229" y="509"/>
                </a:lnTo>
                <a:lnTo>
                  <a:pt x="243" y="510"/>
                </a:lnTo>
                <a:lnTo>
                  <a:pt x="254" y="510"/>
                </a:lnTo>
                <a:lnTo>
                  <a:pt x="254" y="510"/>
                </a:lnTo>
                <a:lnTo>
                  <a:pt x="243" y="512"/>
                </a:lnTo>
                <a:lnTo>
                  <a:pt x="229" y="513"/>
                </a:lnTo>
                <a:lnTo>
                  <a:pt x="217" y="516"/>
                </a:lnTo>
                <a:lnTo>
                  <a:pt x="206" y="518"/>
                </a:lnTo>
                <a:lnTo>
                  <a:pt x="194" y="522"/>
                </a:lnTo>
                <a:lnTo>
                  <a:pt x="184" y="528"/>
                </a:lnTo>
                <a:lnTo>
                  <a:pt x="173" y="533"/>
                </a:lnTo>
                <a:lnTo>
                  <a:pt x="165" y="540"/>
                </a:lnTo>
                <a:lnTo>
                  <a:pt x="157" y="548"/>
                </a:lnTo>
                <a:lnTo>
                  <a:pt x="150" y="555"/>
                </a:lnTo>
                <a:lnTo>
                  <a:pt x="143" y="564"/>
                </a:lnTo>
                <a:lnTo>
                  <a:pt x="138" y="572"/>
                </a:lnTo>
                <a:lnTo>
                  <a:pt x="133" y="582"/>
                </a:lnTo>
                <a:lnTo>
                  <a:pt x="130" y="591"/>
                </a:lnTo>
                <a:lnTo>
                  <a:pt x="128" y="602"/>
                </a:lnTo>
                <a:lnTo>
                  <a:pt x="128" y="613"/>
                </a:lnTo>
                <a:lnTo>
                  <a:pt x="128" y="613"/>
                </a:lnTo>
                <a:lnTo>
                  <a:pt x="128" y="613"/>
                </a:lnTo>
                <a:lnTo>
                  <a:pt x="128" y="919"/>
                </a:lnTo>
                <a:lnTo>
                  <a:pt x="126" y="929"/>
                </a:lnTo>
                <a:lnTo>
                  <a:pt x="125" y="939"/>
                </a:lnTo>
                <a:lnTo>
                  <a:pt x="121" y="949"/>
                </a:lnTo>
                <a:lnTo>
                  <a:pt x="118" y="958"/>
                </a:lnTo>
                <a:lnTo>
                  <a:pt x="113" y="968"/>
                </a:lnTo>
                <a:lnTo>
                  <a:pt x="106" y="976"/>
                </a:lnTo>
                <a:lnTo>
                  <a:pt x="97" y="984"/>
                </a:lnTo>
                <a:lnTo>
                  <a:pt x="91" y="991"/>
                </a:lnTo>
                <a:lnTo>
                  <a:pt x="81" y="997"/>
                </a:lnTo>
                <a:lnTo>
                  <a:pt x="70" y="1003"/>
                </a:lnTo>
                <a:lnTo>
                  <a:pt x="60" y="1008"/>
                </a:lnTo>
                <a:lnTo>
                  <a:pt x="50" y="1012"/>
                </a:lnTo>
                <a:lnTo>
                  <a:pt x="38" y="1016"/>
                </a:lnTo>
                <a:lnTo>
                  <a:pt x="25" y="1018"/>
                </a:lnTo>
                <a:lnTo>
                  <a:pt x="13" y="1020"/>
                </a:lnTo>
                <a:lnTo>
                  <a:pt x="0" y="1020"/>
                </a:lnTo>
                <a:lnTo>
                  <a:pt x="0" y="102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84">
            <a:extLst>
              <a:ext uri="{FF2B5EF4-FFF2-40B4-BE49-F238E27FC236}">
                <a16:creationId xmlns:a16="http://schemas.microsoft.com/office/drawing/2014/main" id="{6D744A8A-52C4-4388-8875-8509511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354609"/>
            <a:ext cx="2138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指针和变址寄存器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35EF0A31-0A47-4FBF-B5A4-CE92DEF4D5B8}"/>
              </a:ext>
            </a:extLst>
          </p:cNvPr>
          <p:cNvSpPr/>
          <p:nvPr/>
        </p:nvSpPr>
        <p:spPr bwMode="auto">
          <a:xfrm>
            <a:off x="6246813" y="4369021"/>
            <a:ext cx="220662" cy="565150"/>
          </a:xfrm>
          <a:custGeom>
            <a:avLst/>
            <a:gdLst>
              <a:gd name="T0" fmla="*/ 64 w 192"/>
              <a:gd name="T1" fmla="*/ 0 h 511"/>
              <a:gd name="T2" fmla="*/ 77 w 192"/>
              <a:gd name="T3" fmla="*/ 2 h 511"/>
              <a:gd name="T4" fmla="*/ 89 w 192"/>
              <a:gd name="T5" fmla="*/ 4 h 511"/>
              <a:gd name="T6" fmla="*/ 99 w 192"/>
              <a:gd name="T7" fmla="*/ 9 h 511"/>
              <a:gd name="T8" fmla="*/ 109 w 192"/>
              <a:gd name="T9" fmla="*/ 15 h 511"/>
              <a:gd name="T10" fmla="*/ 116 w 192"/>
              <a:gd name="T11" fmla="*/ 23 h 511"/>
              <a:gd name="T12" fmla="*/ 123 w 192"/>
              <a:gd name="T13" fmla="*/ 31 h 511"/>
              <a:gd name="T14" fmla="*/ 126 w 192"/>
              <a:gd name="T15" fmla="*/ 41 h 511"/>
              <a:gd name="T16" fmla="*/ 128 w 192"/>
              <a:gd name="T17" fmla="*/ 52 h 511"/>
              <a:gd name="T18" fmla="*/ 128 w 192"/>
              <a:gd name="T19" fmla="*/ 204 h 511"/>
              <a:gd name="T20" fmla="*/ 130 w 192"/>
              <a:gd name="T21" fmla="*/ 215 h 511"/>
              <a:gd name="T22" fmla="*/ 133 w 192"/>
              <a:gd name="T23" fmla="*/ 224 h 511"/>
              <a:gd name="T24" fmla="*/ 138 w 192"/>
              <a:gd name="T25" fmla="*/ 233 h 511"/>
              <a:gd name="T26" fmla="*/ 146 w 192"/>
              <a:gd name="T27" fmla="*/ 241 h 511"/>
              <a:gd name="T28" fmla="*/ 155 w 192"/>
              <a:gd name="T29" fmla="*/ 247 h 511"/>
              <a:gd name="T30" fmla="*/ 167 w 192"/>
              <a:gd name="T31" fmla="*/ 251 h 511"/>
              <a:gd name="T32" fmla="*/ 179 w 192"/>
              <a:gd name="T33" fmla="*/ 254 h 511"/>
              <a:gd name="T34" fmla="*/ 192 w 192"/>
              <a:gd name="T35" fmla="*/ 255 h 511"/>
              <a:gd name="T36" fmla="*/ 185 w 192"/>
              <a:gd name="T37" fmla="*/ 255 h 511"/>
              <a:gd name="T38" fmla="*/ 172 w 192"/>
              <a:gd name="T39" fmla="*/ 258 h 511"/>
              <a:gd name="T40" fmla="*/ 162 w 192"/>
              <a:gd name="T41" fmla="*/ 262 h 511"/>
              <a:gd name="T42" fmla="*/ 150 w 192"/>
              <a:gd name="T43" fmla="*/ 268 h 511"/>
              <a:gd name="T44" fmla="*/ 141 w 192"/>
              <a:gd name="T45" fmla="*/ 274 h 511"/>
              <a:gd name="T46" fmla="*/ 135 w 192"/>
              <a:gd name="T47" fmla="*/ 282 h 511"/>
              <a:gd name="T48" fmla="*/ 130 w 192"/>
              <a:gd name="T49" fmla="*/ 292 h 511"/>
              <a:gd name="T50" fmla="*/ 128 w 192"/>
              <a:gd name="T51" fmla="*/ 301 h 511"/>
              <a:gd name="T52" fmla="*/ 128 w 192"/>
              <a:gd name="T53" fmla="*/ 307 h 511"/>
              <a:gd name="T54" fmla="*/ 128 w 192"/>
              <a:gd name="T55" fmla="*/ 459 h 511"/>
              <a:gd name="T56" fmla="*/ 126 w 192"/>
              <a:gd name="T57" fmla="*/ 470 h 511"/>
              <a:gd name="T58" fmla="*/ 123 w 192"/>
              <a:gd name="T59" fmla="*/ 480 h 511"/>
              <a:gd name="T60" fmla="*/ 116 w 192"/>
              <a:gd name="T61" fmla="*/ 488 h 511"/>
              <a:gd name="T62" fmla="*/ 109 w 192"/>
              <a:gd name="T63" fmla="*/ 496 h 511"/>
              <a:gd name="T64" fmla="*/ 99 w 192"/>
              <a:gd name="T65" fmla="*/ 502 h 511"/>
              <a:gd name="T66" fmla="*/ 89 w 192"/>
              <a:gd name="T67" fmla="*/ 507 h 511"/>
              <a:gd name="T68" fmla="*/ 77 w 192"/>
              <a:gd name="T69" fmla="*/ 509 h 511"/>
              <a:gd name="T70" fmla="*/ 64 w 192"/>
              <a:gd name="T71" fmla="*/ 511 h 511"/>
              <a:gd name="T72" fmla="*/ 64 w 192"/>
              <a:gd name="T73" fmla="*/ 5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511">
                <a:moveTo>
                  <a:pt x="0" y="0"/>
                </a:moveTo>
                <a:lnTo>
                  <a:pt x="64" y="0"/>
                </a:lnTo>
                <a:lnTo>
                  <a:pt x="70" y="0"/>
                </a:lnTo>
                <a:lnTo>
                  <a:pt x="77" y="2"/>
                </a:lnTo>
                <a:lnTo>
                  <a:pt x="82" y="3"/>
                </a:lnTo>
                <a:lnTo>
                  <a:pt x="89" y="4"/>
                </a:lnTo>
                <a:lnTo>
                  <a:pt x="94" y="7"/>
                </a:lnTo>
                <a:lnTo>
                  <a:pt x="99" y="9"/>
                </a:lnTo>
                <a:lnTo>
                  <a:pt x="104" y="13"/>
                </a:lnTo>
                <a:lnTo>
                  <a:pt x="109" y="15"/>
                </a:lnTo>
                <a:lnTo>
                  <a:pt x="113" y="19"/>
                </a:lnTo>
                <a:lnTo>
                  <a:pt x="116" y="23"/>
                </a:lnTo>
                <a:lnTo>
                  <a:pt x="119" y="27"/>
                </a:lnTo>
                <a:lnTo>
                  <a:pt x="123" y="31"/>
                </a:lnTo>
                <a:lnTo>
                  <a:pt x="125" y="37"/>
                </a:lnTo>
                <a:lnTo>
                  <a:pt x="126" y="41"/>
                </a:lnTo>
                <a:lnTo>
                  <a:pt x="128" y="46"/>
                </a:lnTo>
                <a:lnTo>
                  <a:pt x="128" y="52"/>
                </a:lnTo>
                <a:lnTo>
                  <a:pt x="128" y="52"/>
                </a:lnTo>
                <a:lnTo>
                  <a:pt x="128" y="204"/>
                </a:lnTo>
                <a:lnTo>
                  <a:pt x="128" y="210"/>
                </a:lnTo>
                <a:lnTo>
                  <a:pt x="130" y="215"/>
                </a:lnTo>
                <a:lnTo>
                  <a:pt x="130" y="220"/>
                </a:lnTo>
                <a:lnTo>
                  <a:pt x="133" y="224"/>
                </a:lnTo>
                <a:lnTo>
                  <a:pt x="135" y="229"/>
                </a:lnTo>
                <a:lnTo>
                  <a:pt x="138" y="233"/>
                </a:lnTo>
                <a:lnTo>
                  <a:pt x="141" y="237"/>
                </a:lnTo>
                <a:lnTo>
                  <a:pt x="146" y="241"/>
                </a:lnTo>
                <a:lnTo>
                  <a:pt x="150" y="243"/>
                </a:lnTo>
                <a:lnTo>
                  <a:pt x="155" y="247"/>
                </a:lnTo>
                <a:lnTo>
                  <a:pt x="162" y="249"/>
                </a:lnTo>
                <a:lnTo>
                  <a:pt x="167" y="251"/>
                </a:lnTo>
                <a:lnTo>
                  <a:pt x="172" y="253"/>
                </a:lnTo>
                <a:lnTo>
                  <a:pt x="179" y="254"/>
                </a:lnTo>
                <a:lnTo>
                  <a:pt x="185" y="255"/>
                </a:lnTo>
                <a:lnTo>
                  <a:pt x="192" y="255"/>
                </a:lnTo>
                <a:lnTo>
                  <a:pt x="192" y="255"/>
                </a:lnTo>
                <a:lnTo>
                  <a:pt x="185" y="255"/>
                </a:lnTo>
                <a:lnTo>
                  <a:pt x="179" y="257"/>
                </a:lnTo>
                <a:lnTo>
                  <a:pt x="172" y="258"/>
                </a:lnTo>
                <a:lnTo>
                  <a:pt x="167" y="260"/>
                </a:lnTo>
                <a:lnTo>
                  <a:pt x="162" y="262"/>
                </a:lnTo>
                <a:lnTo>
                  <a:pt x="155" y="264"/>
                </a:lnTo>
                <a:lnTo>
                  <a:pt x="150" y="268"/>
                </a:lnTo>
                <a:lnTo>
                  <a:pt x="146" y="270"/>
                </a:lnTo>
                <a:lnTo>
                  <a:pt x="141" y="274"/>
                </a:lnTo>
                <a:lnTo>
                  <a:pt x="138" y="278"/>
                </a:lnTo>
                <a:lnTo>
                  <a:pt x="135" y="282"/>
                </a:lnTo>
                <a:lnTo>
                  <a:pt x="133" y="287"/>
                </a:lnTo>
                <a:lnTo>
                  <a:pt x="130" y="292"/>
                </a:lnTo>
                <a:lnTo>
                  <a:pt x="130" y="296"/>
                </a:lnTo>
                <a:lnTo>
                  <a:pt x="128" y="301"/>
                </a:lnTo>
                <a:lnTo>
                  <a:pt x="128" y="307"/>
                </a:lnTo>
                <a:lnTo>
                  <a:pt x="128" y="307"/>
                </a:lnTo>
                <a:lnTo>
                  <a:pt x="128" y="307"/>
                </a:lnTo>
                <a:lnTo>
                  <a:pt x="128" y="459"/>
                </a:lnTo>
                <a:lnTo>
                  <a:pt x="128" y="465"/>
                </a:lnTo>
                <a:lnTo>
                  <a:pt x="126" y="470"/>
                </a:lnTo>
                <a:lnTo>
                  <a:pt x="125" y="474"/>
                </a:lnTo>
                <a:lnTo>
                  <a:pt x="123" y="480"/>
                </a:lnTo>
                <a:lnTo>
                  <a:pt x="119" y="484"/>
                </a:lnTo>
                <a:lnTo>
                  <a:pt x="116" y="488"/>
                </a:lnTo>
                <a:lnTo>
                  <a:pt x="113" y="492"/>
                </a:lnTo>
                <a:lnTo>
                  <a:pt x="109" y="496"/>
                </a:lnTo>
                <a:lnTo>
                  <a:pt x="104" y="498"/>
                </a:lnTo>
                <a:lnTo>
                  <a:pt x="99" y="502"/>
                </a:lnTo>
                <a:lnTo>
                  <a:pt x="94" y="504"/>
                </a:lnTo>
                <a:lnTo>
                  <a:pt x="89" y="507"/>
                </a:lnTo>
                <a:lnTo>
                  <a:pt x="82" y="508"/>
                </a:lnTo>
                <a:lnTo>
                  <a:pt x="77" y="509"/>
                </a:lnTo>
                <a:lnTo>
                  <a:pt x="70" y="511"/>
                </a:lnTo>
                <a:lnTo>
                  <a:pt x="64" y="511"/>
                </a:lnTo>
                <a:lnTo>
                  <a:pt x="64" y="511"/>
                </a:lnTo>
                <a:lnTo>
                  <a:pt x="64" y="511"/>
                </a:lnTo>
                <a:lnTo>
                  <a:pt x="0" y="51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86">
            <a:extLst>
              <a:ext uri="{FF2B5EF4-FFF2-40B4-BE49-F238E27FC236}">
                <a16:creationId xmlns:a16="http://schemas.microsoft.com/office/drawing/2014/main" id="{B4585506-E766-42B0-A54C-3427190D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4483321"/>
            <a:ext cx="1803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Freeform 87">
            <a:extLst>
              <a:ext uri="{FF2B5EF4-FFF2-40B4-BE49-F238E27FC236}">
                <a16:creationId xmlns:a16="http://schemas.microsoft.com/office/drawing/2014/main" id="{5079FB0C-91A4-4C07-BE2B-3006CFE0D75B}"/>
              </a:ext>
            </a:extLst>
          </p:cNvPr>
          <p:cNvSpPr/>
          <p:nvPr/>
        </p:nvSpPr>
        <p:spPr bwMode="auto">
          <a:xfrm>
            <a:off x="6246813" y="5213571"/>
            <a:ext cx="288925" cy="1127125"/>
          </a:xfrm>
          <a:custGeom>
            <a:avLst/>
            <a:gdLst>
              <a:gd name="T0" fmla="*/ 13 w 254"/>
              <a:gd name="T1" fmla="*/ 0 h 1020"/>
              <a:gd name="T2" fmla="*/ 38 w 254"/>
              <a:gd name="T3" fmla="*/ 4 h 1020"/>
              <a:gd name="T4" fmla="*/ 60 w 254"/>
              <a:gd name="T5" fmla="*/ 12 h 1020"/>
              <a:gd name="T6" fmla="*/ 81 w 254"/>
              <a:gd name="T7" fmla="*/ 23 h 1020"/>
              <a:gd name="T8" fmla="*/ 97 w 254"/>
              <a:gd name="T9" fmla="*/ 36 h 1020"/>
              <a:gd name="T10" fmla="*/ 113 w 254"/>
              <a:gd name="T11" fmla="*/ 52 h 1020"/>
              <a:gd name="T12" fmla="*/ 121 w 254"/>
              <a:gd name="T13" fmla="*/ 71 h 1020"/>
              <a:gd name="T14" fmla="*/ 126 w 254"/>
              <a:gd name="T15" fmla="*/ 91 h 1020"/>
              <a:gd name="T16" fmla="*/ 128 w 254"/>
              <a:gd name="T17" fmla="*/ 102 h 1020"/>
              <a:gd name="T18" fmla="*/ 128 w 254"/>
              <a:gd name="T19" fmla="*/ 418 h 1020"/>
              <a:gd name="T20" fmla="*/ 133 w 254"/>
              <a:gd name="T21" fmla="*/ 438 h 1020"/>
              <a:gd name="T22" fmla="*/ 143 w 254"/>
              <a:gd name="T23" fmla="*/ 456 h 1020"/>
              <a:gd name="T24" fmla="*/ 157 w 254"/>
              <a:gd name="T25" fmla="*/ 472 h 1020"/>
              <a:gd name="T26" fmla="*/ 173 w 254"/>
              <a:gd name="T27" fmla="*/ 487 h 1020"/>
              <a:gd name="T28" fmla="*/ 194 w 254"/>
              <a:gd name="T29" fmla="*/ 498 h 1020"/>
              <a:gd name="T30" fmla="*/ 217 w 254"/>
              <a:gd name="T31" fmla="*/ 504 h 1020"/>
              <a:gd name="T32" fmla="*/ 243 w 254"/>
              <a:gd name="T33" fmla="*/ 510 h 1020"/>
              <a:gd name="T34" fmla="*/ 254 w 254"/>
              <a:gd name="T35" fmla="*/ 510 h 1020"/>
              <a:gd name="T36" fmla="*/ 229 w 254"/>
              <a:gd name="T37" fmla="*/ 511 h 1020"/>
              <a:gd name="T38" fmla="*/ 206 w 254"/>
              <a:gd name="T39" fmla="*/ 518 h 1020"/>
              <a:gd name="T40" fmla="*/ 184 w 254"/>
              <a:gd name="T41" fmla="*/ 527 h 1020"/>
              <a:gd name="T42" fmla="*/ 165 w 254"/>
              <a:gd name="T43" fmla="*/ 539 h 1020"/>
              <a:gd name="T44" fmla="*/ 150 w 254"/>
              <a:gd name="T45" fmla="*/ 554 h 1020"/>
              <a:gd name="T46" fmla="*/ 138 w 254"/>
              <a:gd name="T47" fmla="*/ 572 h 1020"/>
              <a:gd name="T48" fmla="*/ 130 w 254"/>
              <a:gd name="T49" fmla="*/ 591 h 1020"/>
              <a:gd name="T50" fmla="*/ 128 w 254"/>
              <a:gd name="T51" fmla="*/ 612 h 1020"/>
              <a:gd name="T52" fmla="*/ 128 w 254"/>
              <a:gd name="T53" fmla="*/ 917 h 1020"/>
              <a:gd name="T54" fmla="*/ 125 w 254"/>
              <a:gd name="T55" fmla="*/ 939 h 1020"/>
              <a:gd name="T56" fmla="*/ 118 w 254"/>
              <a:gd name="T57" fmla="*/ 958 h 1020"/>
              <a:gd name="T58" fmla="*/ 106 w 254"/>
              <a:gd name="T59" fmla="*/ 975 h 1020"/>
              <a:gd name="T60" fmla="*/ 91 w 254"/>
              <a:gd name="T61" fmla="*/ 990 h 1020"/>
              <a:gd name="T62" fmla="*/ 70 w 254"/>
              <a:gd name="T63" fmla="*/ 1002 h 1020"/>
              <a:gd name="T64" fmla="*/ 50 w 254"/>
              <a:gd name="T65" fmla="*/ 1012 h 1020"/>
              <a:gd name="T66" fmla="*/ 25 w 254"/>
              <a:gd name="T67" fmla="*/ 1017 h 1020"/>
              <a:gd name="T68" fmla="*/ 0 w 254"/>
              <a:gd name="T69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" h="1020">
                <a:moveTo>
                  <a:pt x="0" y="0"/>
                </a:moveTo>
                <a:lnTo>
                  <a:pt x="13" y="0"/>
                </a:lnTo>
                <a:lnTo>
                  <a:pt x="25" y="1"/>
                </a:lnTo>
                <a:lnTo>
                  <a:pt x="38" y="4"/>
                </a:lnTo>
                <a:lnTo>
                  <a:pt x="50" y="8"/>
                </a:lnTo>
                <a:lnTo>
                  <a:pt x="60" y="12"/>
                </a:lnTo>
                <a:lnTo>
                  <a:pt x="70" y="17"/>
                </a:lnTo>
                <a:lnTo>
                  <a:pt x="81" y="23"/>
                </a:lnTo>
                <a:lnTo>
                  <a:pt x="91" y="29"/>
                </a:lnTo>
                <a:lnTo>
                  <a:pt x="97" y="36"/>
                </a:lnTo>
                <a:lnTo>
                  <a:pt x="106" y="44"/>
                </a:lnTo>
                <a:lnTo>
                  <a:pt x="113" y="52"/>
                </a:lnTo>
                <a:lnTo>
                  <a:pt x="118" y="62"/>
                </a:lnTo>
                <a:lnTo>
                  <a:pt x="121" y="71"/>
                </a:lnTo>
                <a:lnTo>
                  <a:pt x="125" y="81"/>
                </a:lnTo>
                <a:lnTo>
                  <a:pt x="126" y="91"/>
                </a:lnTo>
                <a:lnTo>
                  <a:pt x="128" y="102"/>
                </a:lnTo>
                <a:lnTo>
                  <a:pt x="128" y="102"/>
                </a:lnTo>
                <a:lnTo>
                  <a:pt x="128" y="407"/>
                </a:lnTo>
                <a:lnTo>
                  <a:pt x="128" y="418"/>
                </a:lnTo>
                <a:lnTo>
                  <a:pt x="130" y="429"/>
                </a:lnTo>
                <a:lnTo>
                  <a:pt x="133" y="438"/>
                </a:lnTo>
                <a:lnTo>
                  <a:pt x="138" y="448"/>
                </a:lnTo>
                <a:lnTo>
                  <a:pt x="143" y="456"/>
                </a:lnTo>
                <a:lnTo>
                  <a:pt x="150" y="465"/>
                </a:lnTo>
                <a:lnTo>
                  <a:pt x="157" y="472"/>
                </a:lnTo>
                <a:lnTo>
                  <a:pt x="165" y="480"/>
                </a:lnTo>
                <a:lnTo>
                  <a:pt x="173" y="487"/>
                </a:lnTo>
                <a:lnTo>
                  <a:pt x="184" y="492"/>
                </a:lnTo>
                <a:lnTo>
                  <a:pt x="194" y="498"/>
                </a:lnTo>
                <a:lnTo>
                  <a:pt x="206" y="502"/>
                </a:lnTo>
                <a:lnTo>
                  <a:pt x="217" y="504"/>
                </a:lnTo>
                <a:lnTo>
                  <a:pt x="229" y="507"/>
                </a:lnTo>
                <a:lnTo>
                  <a:pt x="243" y="510"/>
                </a:lnTo>
                <a:lnTo>
                  <a:pt x="254" y="510"/>
                </a:lnTo>
                <a:lnTo>
                  <a:pt x="254" y="510"/>
                </a:lnTo>
                <a:lnTo>
                  <a:pt x="243" y="510"/>
                </a:lnTo>
                <a:lnTo>
                  <a:pt x="229" y="511"/>
                </a:lnTo>
                <a:lnTo>
                  <a:pt x="217" y="514"/>
                </a:lnTo>
                <a:lnTo>
                  <a:pt x="206" y="518"/>
                </a:lnTo>
                <a:lnTo>
                  <a:pt x="194" y="522"/>
                </a:lnTo>
                <a:lnTo>
                  <a:pt x="184" y="527"/>
                </a:lnTo>
                <a:lnTo>
                  <a:pt x="173" y="533"/>
                </a:lnTo>
                <a:lnTo>
                  <a:pt x="165" y="539"/>
                </a:lnTo>
                <a:lnTo>
                  <a:pt x="157" y="546"/>
                </a:lnTo>
                <a:lnTo>
                  <a:pt x="150" y="554"/>
                </a:lnTo>
                <a:lnTo>
                  <a:pt x="143" y="562"/>
                </a:lnTo>
                <a:lnTo>
                  <a:pt x="138" y="572"/>
                </a:lnTo>
                <a:lnTo>
                  <a:pt x="133" y="581"/>
                </a:lnTo>
                <a:lnTo>
                  <a:pt x="130" y="591"/>
                </a:lnTo>
                <a:lnTo>
                  <a:pt x="128" y="602"/>
                </a:lnTo>
                <a:lnTo>
                  <a:pt x="128" y="612"/>
                </a:lnTo>
                <a:lnTo>
                  <a:pt x="128" y="612"/>
                </a:lnTo>
                <a:lnTo>
                  <a:pt x="128" y="917"/>
                </a:lnTo>
                <a:lnTo>
                  <a:pt x="126" y="928"/>
                </a:lnTo>
                <a:lnTo>
                  <a:pt x="125" y="939"/>
                </a:lnTo>
                <a:lnTo>
                  <a:pt x="121" y="948"/>
                </a:lnTo>
                <a:lnTo>
                  <a:pt x="118" y="958"/>
                </a:lnTo>
                <a:lnTo>
                  <a:pt x="113" y="966"/>
                </a:lnTo>
                <a:lnTo>
                  <a:pt x="106" y="975"/>
                </a:lnTo>
                <a:lnTo>
                  <a:pt x="97" y="982"/>
                </a:lnTo>
                <a:lnTo>
                  <a:pt x="91" y="990"/>
                </a:lnTo>
                <a:lnTo>
                  <a:pt x="81" y="997"/>
                </a:lnTo>
                <a:lnTo>
                  <a:pt x="70" y="1002"/>
                </a:lnTo>
                <a:lnTo>
                  <a:pt x="60" y="1008"/>
                </a:lnTo>
                <a:lnTo>
                  <a:pt x="50" y="1012"/>
                </a:lnTo>
                <a:lnTo>
                  <a:pt x="38" y="1015"/>
                </a:lnTo>
                <a:lnTo>
                  <a:pt x="25" y="1017"/>
                </a:lnTo>
                <a:lnTo>
                  <a:pt x="13" y="1020"/>
                </a:lnTo>
                <a:lnTo>
                  <a:pt x="0" y="1020"/>
                </a:lnTo>
                <a:lnTo>
                  <a:pt x="0" y="102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6D07101F-CC76-451B-B6EE-BCF88627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5588221"/>
            <a:ext cx="1273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段寄存器</a:t>
            </a:r>
            <a:endParaRPr lang="zh-CN" altLang="en-US" sz="20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91">
            <a:extLst>
              <a:ext uri="{FF2B5EF4-FFF2-40B4-BE49-F238E27FC236}">
                <a16:creationId xmlns:a16="http://schemas.microsoft.com/office/drawing/2014/main" id="{C55B78D9-7619-43FD-BA9F-382E1CE7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859" y="261185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20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Rectangle 92">
            <a:extLst>
              <a:ext uri="{FF2B5EF4-FFF2-40B4-BE49-F238E27FC236}">
                <a16:creationId xmlns:a16="http://schemas.microsoft.com/office/drawing/2014/main" id="{ED62844B-ACB7-47E6-BC9A-FFBBCED8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809" y="261016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sz="20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5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D535-3320-4F3F-B3F9-BF30646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A1AF-AA50-489B-990D-D622C5E6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1.  </a:t>
            </a:r>
            <a:r>
              <a:rPr lang="zh-CN" altLang="en-US" b="1" dirty="0">
                <a:cs typeface="Times New Roman" panose="02020603050405020304" pitchFamily="18" charset="0"/>
              </a:rPr>
              <a:t>通用寄存器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数据寄存器（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既可作为</a:t>
            </a:r>
            <a:r>
              <a:rPr lang="en-US" altLang="zh-CN" dirty="0"/>
              <a:t>16</a:t>
            </a:r>
            <a:r>
              <a:rPr lang="zh-CN" altLang="en-US" dirty="0"/>
              <a:t>位数据寄存器使用，也可作为两个</a:t>
            </a:r>
            <a:r>
              <a:rPr lang="en-US" altLang="zh-CN" dirty="0"/>
              <a:t>8</a:t>
            </a:r>
            <a:r>
              <a:rPr lang="zh-CN" altLang="en-US" dirty="0"/>
              <a:t>位数据寄存器使用。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当用作</a:t>
            </a:r>
            <a:r>
              <a:rPr lang="en-US" altLang="zh-CN" dirty="0"/>
              <a:t>16</a:t>
            </a:r>
            <a:r>
              <a:rPr lang="zh-CN" altLang="en-US" dirty="0"/>
              <a:t>位时，称为</a:t>
            </a:r>
            <a:r>
              <a:rPr lang="en-US" altLang="zh-CN" dirty="0"/>
              <a:t>AX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CX</a:t>
            </a:r>
            <a:r>
              <a:rPr lang="zh-CN" altLang="en-US" dirty="0"/>
              <a:t>、</a:t>
            </a:r>
            <a:r>
              <a:rPr lang="en-US" altLang="zh-CN" dirty="0"/>
              <a:t>DX</a:t>
            </a:r>
            <a:r>
              <a:rPr lang="zh-CN" altLang="en-US" dirty="0"/>
              <a:t>。当用作</a:t>
            </a:r>
            <a:r>
              <a:rPr lang="en-US" altLang="zh-CN" dirty="0"/>
              <a:t>8</a:t>
            </a:r>
            <a:r>
              <a:rPr lang="zh-CN" altLang="en-US" dirty="0"/>
              <a:t>位时，</a:t>
            </a:r>
            <a:r>
              <a:rPr lang="en-US" altLang="zh-CN" dirty="0"/>
              <a:t>AH</a:t>
            </a:r>
            <a:r>
              <a:rPr lang="zh-CN" altLang="en-US" dirty="0"/>
              <a:t>、</a:t>
            </a:r>
            <a:r>
              <a:rPr lang="en-US" altLang="zh-CN" dirty="0"/>
              <a:t>BH</a:t>
            </a:r>
            <a:r>
              <a:rPr lang="zh-CN" altLang="en-US" dirty="0"/>
              <a:t>、</a:t>
            </a:r>
            <a:r>
              <a:rPr lang="en-US" altLang="zh-CN" dirty="0"/>
              <a:t>CH</a:t>
            </a:r>
            <a:r>
              <a:rPr lang="zh-CN" altLang="en-US" dirty="0"/>
              <a:t>、</a:t>
            </a:r>
            <a:r>
              <a:rPr lang="en-US" altLang="zh-CN" dirty="0"/>
              <a:t>DH</a:t>
            </a:r>
            <a:r>
              <a:rPr lang="zh-CN" altLang="en-US" dirty="0"/>
              <a:t>存放高字节，</a:t>
            </a:r>
            <a:r>
              <a:rPr lang="en-US" altLang="zh-CN" dirty="0"/>
              <a:t>AL</a:t>
            </a:r>
            <a:r>
              <a:rPr lang="zh-CN" altLang="en-US" dirty="0"/>
              <a:t>、</a:t>
            </a:r>
            <a:r>
              <a:rPr lang="en-US" altLang="zh-CN" dirty="0"/>
              <a:t>BL</a:t>
            </a:r>
            <a:r>
              <a:rPr lang="zh-CN" altLang="en-US" dirty="0"/>
              <a:t>、</a:t>
            </a:r>
            <a:r>
              <a:rPr lang="en-US" altLang="zh-CN" dirty="0"/>
              <a:t>CL</a:t>
            </a:r>
            <a:r>
              <a:rPr lang="zh-CN" altLang="en-US" dirty="0"/>
              <a:t>、</a:t>
            </a:r>
            <a:r>
              <a:rPr lang="en-US" altLang="zh-CN" dirty="0"/>
              <a:t>DL</a:t>
            </a:r>
            <a:r>
              <a:rPr lang="zh-CN" altLang="en-US" dirty="0"/>
              <a:t>存放低字节，并且可独立寻址。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AX (</a:t>
            </a:r>
            <a:r>
              <a:rPr lang="en-US" altLang="zh-CN" b="1" dirty="0" err="1">
                <a:solidFill>
                  <a:srgbClr val="FF0000"/>
                </a:solidFill>
              </a:rPr>
              <a:t>Accoumulator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：累加器，多用于存放中间运算结果；所有</a:t>
            </a:r>
            <a:r>
              <a:rPr lang="en-US" altLang="zh-CN" dirty="0"/>
              <a:t>I/O</a:t>
            </a:r>
            <a:r>
              <a:rPr lang="zh-CN" altLang="en-US" dirty="0"/>
              <a:t>指令用</a:t>
            </a:r>
            <a:r>
              <a:rPr lang="en-US" altLang="zh-CN" dirty="0"/>
              <a:t>AX</a:t>
            </a:r>
            <a:r>
              <a:rPr lang="zh-CN" altLang="en-US" dirty="0"/>
              <a:t>与外设传送信息。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BX (Base)</a:t>
            </a:r>
            <a:r>
              <a:rPr lang="zh-CN" altLang="en-US" dirty="0"/>
              <a:t>：  基址寄存器，常用于存放访问内存时的偏移地址。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CX (Count)</a:t>
            </a:r>
            <a:r>
              <a:rPr lang="zh-CN" altLang="en-US" dirty="0"/>
              <a:t>：用于在循环或串操作指令中存放循环次数或重复次数。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DX (Data)</a:t>
            </a:r>
            <a:r>
              <a:rPr lang="zh-CN" altLang="en-US" dirty="0"/>
              <a:t>：  与</a:t>
            </a:r>
            <a:r>
              <a:rPr lang="en-US" altLang="zh-CN" dirty="0"/>
              <a:t>AX</a:t>
            </a:r>
            <a:r>
              <a:rPr lang="zh-CN" altLang="en-US" dirty="0"/>
              <a:t>联合使用。双字运算时，</a:t>
            </a:r>
            <a:r>
              <a:rPr lang="en-US" altLang="zh-CN" dirty="0"/>
              <a:t>AX</a:t>
            </a:r>
            <a:r>
              <a:rPr lang="zh-CN" altLang="en-US" dirty="0"/>
              <a:t>放低字，</a:t>
            </a:r>
            <a:r>
              <a:rPr lang="en-US" altLang="zh-CN" dirty="0"/>
              <a:t>DX</a:t>
            </a:r>
            <a:r>
              <a:rPr lang="zh-CN" altLang="en-US" dirty="0"/>
              <a:t>放高字；在间接寻址的</a:t>
            </a:r>
            <a:r>
              <a:rPr lang="en-US" altLang="zh-CN" dirty="0"/>
              <a:t>I/O</a:t>
            </a:r>
            <a:r>
              <a:rPr lang="zh-CN" altLang="en-US" dirty="0"/>
              <a:t>指令中存放</a:t>
            </a:r>
            <a:r>
              <a:rPr lang="en-US" altLang="zh-CN" dirty="0"/>
              <a:t>I/O</a:t>
            </a:r>
            <a:r>
              <a:rPr lang="zh-CN" altLang="en-US" dirty="0"/>
              <a:t>端口地址。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FABC8-4C11-4F7E-A1D3-46FCC9F2E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0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D535-3320-4F3F-B3F9-BF30646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A1AF-AA50-489B-990D-D622C5E6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1.  </a:t>
            </a:r>
            <a:r>
              <a:rPr lang="zh-CN" altLang="en-US" b="1" dirty="0">
                <a:cs typeface="Times New Roman" panose="02020603050405020304" pitchFamily="18" charset="0"/>
              </a:rPr>
              <a:t>通用寄存器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指针及变址寄存器（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位）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只能以字为单位单独使用，提供段内的偏移地址。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SP (Stack  pointer)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堆栈指针寄存器，用于指示栈顶的偏移地址。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BP (Base  pointer)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基址指针寄存器，存放堆栈中的一个基地址。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SI  (Source  Index)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源变址寄存器，与</a:t>
            </a:r>
            <a:r>
              <a:rPr lang="en-US" altLang="zh-CN" dirty="0"/>
              <a:t>DS</a:t>
            </a:r>
            <a:r>
              <a:rPr lang="zh-CN" altLang="en-US" dirty="0"/>
              <a:t>联用时，确定数据段的某一存储单元地址；在串处理指令中，</a:t>
            </a:r>
            <a:r>
              <a:rPr lang="en-US" altLang="zh-CN" dirty="0"/>
              <a:t>SI</a:t>
            </a:r>
            <a:r>
              <a:rPr lang="zh-CN" altLang="en-US" dirty="0"/>
              <a:t>放隐含的源变址。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DI  (</a:t>
            </a:r>
            <a:r>
              <a:rPr lang="en-US" altLang="zh-CN" b="1" dirty="0" err="1">
                <a:solidFill>
                  <a:srgbClr val="FF0000"/>
                </a:solidFill>
              </a:rPr>
              <a:t>Desitination</a:t>
            </a:r>
            <a:r>
              <a:rPr lang="en-US" altLang="zh-CN" b="1" dirty="0">
                <a:solidFill>
                  <a:srgbClr val="FF0000"/>
                </a:solidFill>
              </a:rPr>
              <a:t>  Index)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目的变址寄存器，同</a:t>
            </a:r>
            <a:r>
              <a:rPr lang="en-US" altLang="zh-CN" dirty="0"/>
              <a:t>SI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FABC8-4C11-4F7E-A1D3-46FCC9F2E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9CBD8E-383A-4F41-94BF-CACB4C4A4E29}"/>
              </a:ext>
            </a:extLst>
          </p:cNvPr>
          <p:cNvSpPr txBox="1">
            <a:spLocks noChangeArrowheads="1"/>
          </p:cNvSpPr>
          <p:nvPr/>
        </p:nvSpPr>
        <p:spPr>
          <a:xfrm>
            <a:off x="729041" y="4723725"/>
            <a:ext cx="7798500" cy="453311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sz="2400" i="0" kern="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i="0" kern="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0" kern="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400" i="0" kern="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在应用上的区别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85C309-FCBB-4855-98B1-03EFF1591DB1}"/>
              </a:ext>
            </a:extLst>
          </p:cNvPr>
          <p:cNvSpPr txBox="1">
            <a:spLocks noChangeArrowheads="1"/>
          </p:cNvSpPr>
          <p:nvPr/>
        </p:nvSpPr>
        <p:spPr>
          <a:xfrm>
            <a:off x="729041" y="5214557"/>
            <a:ext cx="8424862" cy="113691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作为通用寄存器，二者均可用于</a:t>
            </a:r>
            <a:r>
              <a:rPr lang="zh-CN" altLang="en-US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存放数据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作为基址寄存器，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通常用于数据段，一般与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搭配使用；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则通常用于堆栈段，与</a:t>
            </a:r>
            <a:r>
              <a:rPr lang="en-US" altLang="zh-CN" sz="1800" b="1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搭配使用。</a:t>
            </a:r>
          </a:p>
          <a:p>
            <a:pPr>
              <a:buFontTx/>
              <a:buNone/>
            </a:pPr>
            <a:endParaRPr lang="zh-CN" alt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42138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D535-3320-4F3F-B3F9-BF30646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A1AF-AA50-489B-990D-D622C5E6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cs typeface="Times New Roman" panose="02020603050405020304" pitchFamily="18" charset="0"/>
              </a:rPr>
              <a:t>专用寄存器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</a:rPr>
              <a:t>段寄存器（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位）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存储器分段管理，段地址</a:t>
            </a:r>
            <a:r>
              <a:rPr lang="en-US" altLang="zh-CN" dirty="0"/>
              <a:t>+</a:t>
            </a:r>
            <a:r>
              <a:rPr lang="zh-CN" altLang="en-US" dirty="0"/>
              <a:t>段内偏移地址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用于存放各个段的起始地址</a:t>
            </a:r>
            <a:r>
              <a:rPr lang="en-US" altLang="zh-CN" dirty="0"/>
              <a:t>(</a:t>
            </a:r>
            <a:r>
              <a:rPr lang="zh-CN" altLang="en-US" dirty="0"/>
              <a:t>又称段基址</a:t>
            </a:r>
            <a:r>
              <a:rPr lang="en-US" altLang="zh-CN" dirty="0"/>
              <a:t>)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8086</a:t>
            </a:r>
            <a:r>
              <a:rPr lang="zh-CN" altLang="en-US" dirty="0"/>
              <a:t>的指令能直接访问这</a:t>
            </a:r>
            <a:r>
              <a:rPr lang="en-US" altLang="zh-CN" dirty="0"/>
              <a:t>4</a:t>
            </a:r>
            <a:r>
              <a:rPr lang="zh-CN" altLang="en-US" dirty="0"/>
              <a:t>个段寄存器。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FABC8-4C11-4F7E-A1D3-46FCC9F2E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BD567C-38C2-400B-99A8-74D8BF90C44E}"/>
              </a:ext>
            </a:extLst>
          </p:cNvPr>
          <p:cNvGrpSpPr>
            <a:grpSpLocks/>
          </p:cNvGrpSpPr>
          <p:nvPr/>
        </p:nvGrpSpPr>
        <p:grpSpPr bwMode="auto">
          <a:xfrm>
            <a:off x="896937" y="3546928"/>
            <a:ext cx="7350126" cy="2111375"/>
            <a:chOff x="521" y="1752"/>
            <a:chExt cx="4630" cy="133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FA2C234-1C14-4985-AE70-07202BF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1877"/>
              <a:ext cx="363" cy="1124"/>
            </a:xfrm>
            <a:prstGeom prst="leftBrace">
              <a:avLst>
                <a:gd name="adj1" fmla="val 301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8ED731F1-1ABA-4ADB-BD98-EF69F9EA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752"/>
              <a:ext cx="4176" cy="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</a:rPr>
                <a:t>CS (Code  Segment)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：代码段寄存器</a:t>
              </a:r>
            </a:p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</a:rPr>
                <a:t>DS (Date  Segment)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：数据段寄存器</a:t>
              </a:r>
            </a:p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</a:rPr>
                <a:t>SS (Stack  Segment)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：堆栈段寄存器</a:t>
              </a:r>
            </a:p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</a:rPr>
                <a:t>ES (Extra  Segment)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：附加段寄存器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34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D535-3320-4F3F-B3F9-BF30646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A1AF-AA50-489B-990D-D622C5E6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cs typeface="Times New Roman" panose="02020603050405020304" pitchFamily="18" charset="0"/>
              </a:rPr>
              <a:t>专用寄存器</a:t>
            </a:r>
            <a:endParaRPr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</a:rPr>
              <a:t>控制寄存器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IP (Instruction  Pointer)</a:t>
            </a:r>
            <a:r>
              <a:rPr lang="zh-CN" altLang="en-US" b="1" dirty="0">
                <a:solidFill>
                  <a:srgbClr val="FF0000"/>
                </a:solidFill>
              </a:rPr>
              <a:t>：指令指针寄存器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存放的是</a:t>
            </a:r>
            <a:r>
              <a:rPr lang="en-US" altLang="zh-CN" dirty="0"/>
              <a:t>BIU</a:t>
            </a:r>
            <a:r>
              <a:rPr lang="zh-CN" altLang="en-US" dirty="0"/>
              <a:t>要取的下一条指令的偏移地址。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Flags</a:t>
            </a:r>
            <a:r>
              <a:rPr lang="zh-CN" altLang="en-US" b="1" dirty="0">
                <a:solidFill>
                  <a:srgbClr val="FF0000"/>
                </a:solidFill>
              </a:rPr>
              <a:t>：标志寄存器。</a:t>
            </a:r>
            <a:r>
              <a:rPr lang="zh-CN" altLang="en-US" dirty="0"/>
              <a:t>也称程序状态字</a:t>
            </a:r>
            <a:r>
              <a:rPr lang="en-US" altLang="zh-CN" dirty="0"/>
              <a:t>PSW</a:t>
            </a:r>
            <a:r>
              <a:rPr lang="zh-CN" altLang="en-US" dirty="0"/>
              <a:t>寄存器。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16</a:t>
            </a:r>
            <a:r>
              <a:rPr lang="zh-CN" altLang="en-US" dirty="0"/>
              <a:t>位标志寄存器，用来存放运算结果的特征，其中</a:t>
            </a:r>
            <a:r>
              <a:rPr lang="en-US" altLang="zh-CN" dirty="0"/>
              <a:t>7</a:t>
            </a:r>
            <a:r>
              <a:rPr lang="zh-CN" altLang="en-US" dirty="0"/>
              <a:t>位没有定义。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状态标志</a:t>
            </a:r>
            <a:r>
              <a:rPr lang="zh-CN" altLang="en-US" dirty="0"/>
              <a:t>表示运算后结果的状态特征它影响后面的操作，有</a:t>
            </a:r>
            <a:r>
              <a:rPr lang="en-US" altLang="zh-CN" dirty="0"/>
              <a:t>6</a:t>
            </a:r>
            <a:r>
              <a:rPr lang="zh-CN" altLang="en-US" dirty="0"/>
              <a:t>位：</a:t>
            </a:r>
            <a:r>
              <a:rPr lang="en-US" altLang="zh-CN" dirty="0"/>
              <a:t>CF</a:t>
            </a:r>
            <a:r>
              <a:rPr lang="zh-CN" altLang="en-US" dirty="0"/>
              <a:t>、</a:t>
            </a:r>
            <a:r>
              <a:rPr lang="en-US" altLang="zh-CN" dirty="0"/>
              <a:t>PF</a:t>
            </a:r>
            <a:r>
              <a:rPr lang="zh-CN" altLang="en-US" dirty="0"/>
              <a:t>、</a:t>
            </a:r>
            <a:r>
              <a:rPr lang="en-US" altLang="zh-CN" dirty="0"/>
              <a:t>AF</a:t>
            </a:r>
            <a:r>
              <a:rPr lang="zh-CN" altLang="en-US" dirty="0"/>
              <a:t>、</a:t>
            </a:r>
            <a:r>
              <a:rPr lang="en-US" altLang="zh-CN" dirty="0"/>
              <a:t>ZF</a:t>
            </a:r>
            <a:r>
              <a:rPr lang="zh-CN" altLang="en-US" dirty="0"/>
              <a:t>、</a:t>
            </a:r>
            <a:r>
              <a:rPr lang="en-US" altLang="zh-CN" dirty="0"/>
              <a:t>SF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。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控制标志</a:t>
            </a:r>
            <a:r>
              <a:rPr lang="zh-CN" altLang="en-US" dirty="0"/>
              <a:t>用来控制</a:t>
            </a:r>
            <a:r>
              <a:rPr lang="en-US" altLang="zh-CN" dirty="0"/>
              <a:t>CPU</a:t>
            </a:r>
            <a:r>
              <a:rPr lang="zh-CN" altLang="en-US" dirty="0"/>
              <a:t>操作，有</a:t>
            </a:r>
            <a:r>
              <a:rPr lang="en-US" altLang="zh-CN" dirty="0"/>
              <a:t>3</a:t>
            </a:r>
            <a:r>
              <a:rPr lang="zh-CN" altLang="en-US" dirty="0"/>
              <a:t>个：</a:t>
            </a:r>
            <a:r>
              <a:rPr lang="en-US" altLang="zh-CN" dirty="0"/>
              <a:t>TF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DF</a:t>
            </a:r>
            <a:r>
              <a:rPr lang="zh-CN" altLang="en-US" dirty="0"/>
              <a:t>。</a:t>
            </a: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FABC8-4C11-4F7E-A1D3-46FCC9F2E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3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9E96-9ED1-487C-B7CE-CB0EBC50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80x86</a:t>
            </a:r>
            <a:r>
              <a:rPr lang="zh-CN" altLang="en-US" dirty="0"/>
              <a:t>微处理器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DF8BB-DC58-41D8-A634-6FC2EE4DE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EBA3354-F31C-48C1-9B43-01AD18220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194172"/>
              </p:ext>
            </p:extLst>
          </p:nvPr>
        </p:nvGraphicFramePr>
        <p:xfrm>
          <a:off x="1183481" y="1363661"/>
          <a:ext cx="6777038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29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D535-3320-4F3F-B3F9-BF30646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1A1AF-AA50-489B-990D-D622C5E6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74" y="1017698"/>
            <a:ext cx="8635578" cy="534545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CF - </a:t>
            </a:r>
            <a:r>
              <a:rPr lang="zh-CN" altLang="en-US" sz="1600" dirty="0"/>
              <a:t>进位标志：算术运算时有进位</a:t>
            </a:r>
            <a:r>
              <a:rPr lang="en-US" altLang="zh-CN" sz="1600" dirty="0"/>
              <a:t>CF=1</a:t>
            </a:r>
            <a:r>
              <a:rPr lang="zh-CN" altLang="en-US" sz="1600" dirty="0"/>
              <a:t>，无进位</a:t>
            </a:r>
            <a:r>
              <a:rPr lang="en-US" altLang="zh-CN" sz="1600" dirty="0"/>
              <a:t>CF=0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PF - </a:t>
            </a:r>
            <a:r>
              <a:rPr lang="zh-CN" altLang="en-US" sz="1600" dirty="0"/>
              <a:t>奇偶标志：运算结果低</a:t>
            </a:r>
            <a:r>
              <a:rPr lang="en-US" altLang="zh-CN" sz="1600" dirty="0"/>
              <a:t>8</a:t>
            </a:r>
            <a:r>
              <a:rPr lang="zh-CN" altLang="en-US" sz="1600" dirty="0"/>
              <a:t>位中“</a:t>
            </a:r>
            <a:r>
              <a:rPr lang="en-US" altLang="zh-CN" sz="1600" dirty="0"/>
              <a:t>1</a:t>
            </a:r>
            <a:r>
              <a:rPr lang="zh-CN" altLang="en-US" sz="1600" dirty="0"/>
              <a:t>”</a:t>
            </a:r>
            <a:r>
              <a:rPr lang="en-US" altLang="zh-CN" sz="1600" dirty="0"/>
              <a:t> </a:t>
            </a:r>
            <a:r>
              <a:rPr lang="zh-CN" altLang="en-US" sz="1600" dirty="0"/>
              <a:t>的个数为偶数</a:t>
            </a:r>
            <a:r>
              <a:rPr lang="en-US" altLang="zh-CN" sz="1600" dirty="0"/>
              <a:t>PF=1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AF - </a:t>
            </a:r>
            <a:r>
              <a:rPr lang="zh-CN" altLang="en-US" sz="1600" dirty="0"/>
              <a:t>辅助进位标志：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3</a:t>
            </a:r>
            <a:r>
              <a:rPr lang="zh-CN" altLang="en-US" sz="1600" dirty="0"/>
              <a:t>位向</a:t>
            </a:r>
            <a:r>
              <a:rPr lang="en-US" altLang="zh-CN" sz="1600" dirty="0"/>
              <a:t>D</a:t>
            </a:r>
            <a:r>
              <a:rPr lang="en-US" altLang="zh-CN" sz="1600" baseline="-25000" dirty="0"/>
              <a:t>4</a:t>
            </a:r>
            <a:r>
              <a:rPr lang="zh-CN" altLang="en-US" sz="1600" dirty="0"/>
              <a:t>位有进位时</a:t>
            </a:r>
            <a:r>
              <a:rPr lang="en-US" altLang="zh-CN" sz="1600" dirty="0"/>
              <a:t>AF=1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ZF - </a:t>
            </a:r>
            <a:r>
              <a:rPr lang="zh-CN" altLang="en-US" sz="1600" dirty="0"/>
              <a:t>零标志：运算结果为“</a:t>
            </a:r>
            <a:r>
              <a:rPr lang="en-US" altLang="zh-CN" sz="1600" dirty="0"/>
              <a:t>0</a:t>
            </a:r>
            <a:r>
              <a:rPr lang="zh-CN" altLang="en-US" sz="1600" dirty="0"/>
              <a:t>”则</a:t>
            </a:r>
            <a:r>
              <a:rPr lang="en-US" altLang="zh-CN" sz="1600" dirty="0"/>
              <a:t>ZF=1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SF - </a:t>
            </a:r>
            <a:r>
              <a:rPr lang="zh-CN" altLang="en-US" sz="1600" dirty="0"/>
              <a:t>符号标志：运算结果为负数时</a:t>
            </a:r>
            <a:r>
              <a:rPr lang="en-US" altLang="zh-CN" sz="1600" dirty="0"/>
              <a:t>SF=1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OF - </a:t>
            </a:r>
            <a:r>
              <a:rPr lang="zh-CN" altLang="en-US" sz="1600" dirty="0"/>
              <a:t>溢出标志：运算结果超出规定范围</a:t>
            </a:r>
            <a:r>
              <a:rPr lang="en-US" altLang="zh-CN" sz="1600" dirty="0"/>
              <a:t>OF=1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IF - </a:t>
            </a:r>
            <a:r>
              <a:rPr lang="zh-CN" altLang="en-US" sz="1600" dirty="0"/>
              <a:t>中断允许标志：</a:t>
            </a:r>
            <a:r>
              <a:rPr lang="en-US" altLang="zh-CN" sz="1600" dirty="0"/>
              <a:t>IF=1</a:t>
            </a:r>
            <a:r>
              <a:rPr lang="zh-CN" altLang="en-US" sz="1600" dirty="0"/>
              <a:t>中断允许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DF - </a:t>
            </a:r>
            <a:r>
              <a:rPr lang="zh-CN" altLang="en-US" sz="1600" dirty="0"/>
              <a:t>方向标志， </a:t>
            </a:r>
            <a:r>
              <a:rPr lang="en-US" altLang="zh-CN" sz="1600" dirty="0"/>
              <a:t>DF=0</a:t>
            </a:r>
            <a:r>
              <a:rPr lang="zh-CN" altLang="en-US" sz="1600" dirty="0"/>
              <a:t>地址加</a:t>
            </a:r>
            <a:r>
              <a:rPr lang="en-US" altLang="zh-CN" sz="16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/>
              <a:t>TF - </a:t>
            </a:r>
            <a:r>
              <a:rPr lang="zh-CN" altLang="en-US" sz="1600" dirty="0"/>
              <a:t>跟踪标志，</a:t>
            </a:r>
            <a:r>
              <a:rPr lang="en-US" altLang="zh-CN" sz="1600" dirty="0"/>
              <a:t>TF=1</a:t>
            </a:r>
            <a:r>
              <a:rPr lang="zh-CN" altLang="en-US" sz="1600" dirty="0"/>
              <a:t>，为单步工作方式</a:t>
            </a: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FABC8-4C11-4F7E-A1D3-46FCC9F2E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3EDD5D8-AF81-478E-A170-75519FCF0DCC}"/>
              </a:ext>
            </a:extLst>
          </p:cNvPr>
          <p:cNvGrpSpPr/>
          <p:nvPr/>
        </p:nvGrpSpPr>
        <p:grpSpPr>
          <a:xfrm>
            <a:off x="304800" y="1129371"/>
            <a:ext cx="8534400" cy="1625521"/>
            <a:chOff x="414109" y="4767152"/>
            <a:chExt cx="8534400" cy="1625521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B350613E-0CF1-4950-8A8C-628C48C0E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109" y="4767152"/>
              <a:ext cx="8534400" cy="1162050"/>
              <a:chOff x="192" y="2742"/>
              <a:chExt cx="5376" cy="732"/>
            </a:xfrm>
          </p:grpSpPr>
          <p:grpSp>
            <p:nvGrpSpPr>
              <p:cNvPr id="6" name="Group 12">
                <a:extLst>
                  <a:ext uri="{FF2B5EF4-FFF2-40B4-BE49-F238E27FC236}">
                    <a16:creationId xmlns:a16="http://schemas.microsoft.com/office/drawing/2014/main" id="{81F54F83-D0B7-43DE-A5FD-DB4262BC18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2742"/>
                <a:ext cx="5376" cy="732"/>
                <a:chOff x="192" y="2743"/>
                <a:chExt cx="5376" cy="732"/>
              </a:xfrm>
            </p:grpSpPr>
            <p:grpSp>
              <p:nvGrpSpPr>
                <p:cNvPr id="12" name="Group 13">
                  <a:extLst>
                    <a:ext uri="{FF2B5EF4-FFF2-40B4-BE49-F238E27FC236}">
                      <a16:creationId xmlns:a16="http://schemas.microsoft.com/office/drawing/2014/main" id="{9A90B5C3-615B-403D-A697-E380FD9A90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3044"/>
                  <a:ext cx="2688" cy="296"/>
                  <a:chOff x="2496" y="3044"/>
                  <a:chExt cx="2688" cy="296"/>
                </a:xfrm>
              </p:grpSpPr>
              <p:sp>
                <p:nvSpPr>
                  <p:cNvPr id="33" name="Text Box 14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87830962-6ED1-4DBF-9D64-F0A566349F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SF</a:t>
                    </a:r>
                  </a:p>
                </p:txBody>
              </p:sp>
              <p:sp>
                <p:nvSpPr>
                  <p:cNvPr id="34" name="Text Box 15">
                    <a:hlinkClick r:id="rId2" action="ppaction://hlinksldjump"/>
                    <a:extLst>
                      <a:ext uri="{FF2B5EF4-FFF2-40B4-BE49-F238E27FC236}">
                        <a16:creationId xmlns:a16="http://schemas.microsoft.com/office/drawing/2014/main" id="{AD3FDC32-5E75-43B1-A7AC-A68C6C08C1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ZF</a:t>
                    </a:r>
                  </a:p>
                </p:txBody>
              </p:sp>
              <p:sp>
                <p:nvSpPr>
                  <p:cNvPr id="35" name="Text Box 16">
                    <a:extLst>
                      <a:ext uri="{FF2B5EF4-FFF2-40B4-BE49-F238E27FC236}">
                        <a16:creationId xmlns:a16="http://schemas.microsoft.com/office/drawing/2014/main" id="{8A1AA587-1E39-4BAB-BFBE-BB4A1D418E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kumimoji="1" lang="zh-CN" altLang="zh-CN" sz="24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6" name="Text Box 17">
                    <a:extLst>
                      <a:ext uri="{FF2B5EF4-FFF2-40B4-BE49-F238E27FC236}">
                        <a16:creationId xmlns:a16="http://schemas.microsoft.com/office/drawing/2014/main" id="{69217D77-8DFF-4259-B786-C2B166D554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kumimoji="1" lang="zh-CN" altLang="zh-CN" sz="24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7" name="Text Box 18">
                    <a:extLst>
                      <a:ext uri="{FF2B5EF4-FFF2-40B4-BE49-F238E27FC236}">
                        <a16:creationId xmlns:a16="http://schemas.microsoft.com/office/drawing/2014/main" id="{CCB305BA-4835-4B68-BB29-DB88ED56A0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kumimoji="1" lang="zh-CN" altLang="zh-CN" sz="24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13" name="Group 19">
                  <a:extLst>
                    <a:ext uri="{FF2B5EF4-FFF2-40B4-BE49-F238E27FC236}">
                      <a16:creationId xmlns:a16="http://schemas.microsoft.com/office/drawing/2014/main" id="{8AD9F37C-F5F7-4BD0-83C9-51520F199A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" y="2743"/>
                  <a:ext cx="5376" cy="732"/>
                  <a:chOff x="192" y="2742"/>
                  <a:chExt cx="5376" cy="732"/>
                </a:xfrm>
              </p:grpSpPr>
              <p:sp>
                <p:nvSpPr>
                  <p:cNvPr id="14" name="Text Box 20">
                    <a:hlinkClick r:id="rId3" action="ppaction://hlinksldjump"/>
                    <a:extLst>
                      <a:ext uri="{FF2B5EF4-FFF2-40B4-BE49-F238E27FC236}">
                        <a16:creationId xmlns:a16="http://schemas.microsoft.com/office/drawing/2014/main" id="{CFC5DACB-AB87-4684-B61B-60135F0F7B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3044"/>
                    <a:ext cx="432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0000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OF</a:t>
                    </a:r>
                  </a:p>
                </p:txBody>
              </p:sp>
              <p:sp>
                <p:nvSpPr>
                  <p:cNvPr id="15" name="Text Box 21">
                    <a:extLst>
                      <a:ext uri="{FF2B5EF4-FFF2-40B4-BE49-F238E27FC236}">
                        <a16:creationId xmlns:a16="http://schemas.microsoft.com/office/drawing/2014/main" id="{67F07CA0-ECAF-471A-8E76-E431AC2DA1C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16" name="Text Box 22">
                    <a:extLst>
                      <a:ext uri="{FF2B5EF4-FFF2-40B4-BE49-F238E27FC236}">
                        <a16:creationId xmlns:a16="http://schemas.microsoft.com/office/drawing/2014/main" id="{6B4D64C4-6651-4177-9D35-B590C3B602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" y="3044"/>
                    <a:ext cx="768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kumimoji="1" lang="zh-CN" altLang="zh-CN" sz="2400" b="1">
                      <a:solidFill>
                        <a:schemeClr val="hlink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 Box 23">
                    <a:extLst>
                      <a:ext uri="{FF2B5EF4-FFF2-40B4-BE49-F238E27FC236}">
                        <a16:creationId xmlns:a16="http://schemas.microsoft.com/office/drawing/2014/main" id="{5C721393-5032-4D90-88AF-C89E12A0B2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" y="2794"/>
                    <a:ext cx="76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15      12</a:t>
                    </a:r>
                    <a:endParaRPr kumimoji="1" lang="en-US" altLang="zh-CN" sz="2000">
                      <a:solidFill>
                        <a:srgbClr val="080808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 Box 24">
                    <a:hlinkClick r:id="rId2" action="ppaction://hlinksldjump"/>
                    <a:extLst>
                      <a:ext uri="{FF2B5EF4-FFF2-40B4-BE49-F238E27FC236}">
                        <a16:creationId xmlns:a16="http://schemas.microsoft.com/office/drawing/2014/main" id="{FD3FD950-FA78-4871-8142-ECB785AD2E7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DF</a:t>
                    </a:r>
                  </a:p>
                </p:txBody>
              </p:sp>
              <p:sp>
                <p:nvSpPr>
                  <p:cNvPr id="19" name="Text Box 25">
                    <a:extLst>
                      <a:ext uri="{FF2B5EF4-FFF2-40B4-BE49-F238E27FC236}">
                        <a16:creationId xmlns:a16="http://schemas.microsoft.com/office/drawing/2014/main" id="{A3935543-D25D-4755-A4AB-060394BA7D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20" name="Text Box 26">
                    <a:extLst>
                      <a:ext uri="{FF2B5EF4-FFF2-40B4-BE49-F238E27FC236}">
                        <a16:creationId xmlns:a16="http://schemas.microsoft.com/office/drawing/2014/main" id="{C294F300-EA3F-4302-B51B-CACE0AFA5A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IF</a:t>
                    </a:r>
                  </a:p>
                </p:txBody>
              </p:sp>
              <p:sp>
                <p:nvSpPr>
                  <p:cNvPr id="21" name="Text Box 27">
                    <a:extLst>
                      <a:ext uri="{FF2B5EF4-FFF2-40B4-BE49-F238E27FC236}">
                        <a16:creationId xmlns:a16="http://schemas.microsoft.com/office/drawing/2014/main" id="{AF9CC39E-8920-4487-8950-9B48E6A4A3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9</a:t>
                    </a:r>
                  </a:p>
                </p:txBody>
              </p:sp>
              <p:sp>
                <p:nvSpPr>
                  <p:cNvPr id="22" name="Text Box 28">
                    <a:hlinkClick r:id="rId4" action="ppaction://hlinksldjump"/>
                    <a:extLst>
                      <a:ext uri="{FF2B5EF4-FFF2-40B4-BE49-F238E27FC236}">
                        <a16:creationId xmlns:a16="http://schemas.microsoft.com/office/drawing/2014/main" id="{350BB7D5-A250-4D53-9924-9C76082E43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TF</a:t>
                    </a:r>
                  </a:p>
                </p:txBody>
              </p:sp>
              <p:sp>
                <p:nvSpPr>
                  <p:cNvPr id="23" name="Text Box 29">
                    <a:extLst>
                      <a:ext uri="{FF2B5EF4-FFF2-40B4-BE49-F238E27FC236}">
                        <a16:creationId xmlns:a16="http://schemas.microsoft.com/office/drawing/2014/main" id="{BC712BF1-ECDC-4CBC-BDCC-BDE2F8ED7F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24" name="Text Box 30">
                    <a:extLst>
                      <a:ext uri="{FF2B5EF4-FFF2-40B4-BE49-F238E27FC236}">
                        <a16:creationId xmlns:a16="http://schemas.microsoft.com/office/drawing/2014/main" id="{1833C155-737B-4446-BB3F-085C554037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25" name="Text Box 31">
                    <a:extLst>
                      <a:ext uri="{FF2B5EF4-FFF2-40B4-BE49-F238E27FC236}">
                        <a16:creationId xmlns:a16="http://schemas.microsoft.com/office/drawing/2014/main" id="{CE8161A4-28EA-4AE0-9A6F-F008270ABA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26" name="Text Box 32">
                    <a:hlinkClick r:id="rId5" action="ppaction://hlinksldjump"/>
                    <a:extLst>
                      <a:ext uri="{FF2B5EF4-FFF2-40B4-BE49-F238E27FC236}">
                        <a16:creationId xmlns:a16="http://schemas.microsoft.com/office/drawing/2014/main" id="{AFC8FDB4-7514-4ED5-88EA-0B441FC82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0000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AF</a:t>
                    </a:r>
                  </a:p>
                </p:txBody>
              </p:sp>
              <p:sp>
                <p:nvSpPr>
                  <p:cNvPr id="27" name="Text Box 33">
                    <a:hlinkClick r:id="rId2" action="ppaction://hlinksldjump"/>
                    <a:extLst>
                      <a:ext uri="{FF2B5EF4-FFF2-40B4-BE49-F238E27FC236}">
                        <a16:creationId xmlns:a16="http://schemas.microsoft.com/office/drawing/2014/main" id="{B894775F-2148-495E-931F-7CC7B04459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PF</a:t>
                    </a:r>
                  </a:p>
                </p:txBody>
              </p:sp>
              <p:sp>
                <p:nvSpPr>
                  <p:cNvPr id="28" name="Text Box 34">
                    <a:extLst>
                      <a:ext uri="{FF2B5EF4-FFF2-40B4-BE49-F238E27FC236}">
                        <a16:creationId xmlns:a16="http://schemas.microsoft.com/office/drawing/2014/main" id="{33C95407-F895-478F-B8A1-C0A1758929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00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29" name="Text Box 35">
                    <a:hlinkClick r:id="rId2" action="ppaction://hlinksldjump"/>
                    <a:extLst>
                      <a:ext uri="{FF2B5EF4-FFF2-40B4-BE49-F238E27FC236}">
                        <a16:creationId xmlns:a16="http://schemas.microsoft.com/office/drawing/2014/main" id="{92C8B157-67CF-4485-BD1C-169EDD5103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4" y="3044"/>
                    <a:ext cx="384" cy="296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sq">
                    <a:solidFill>
                      <a:srgbClr val="FF99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1">
                        <a:solidFill>
                          <a:srgbClr val="0000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CF</a:t>
                    </a:r>
                  </a:p>
                </p:txBody>
              </p:sp>
              <p:sp>
                <p:nvSpPr>
                  <p:cNvPr id="30" name="Text Box 36">
                    <a:extLst>
                      <a:ext uri="{FF2B5EF4-FFF2-40B4-BE49-F238E27FC236}">
                        <a16:creationId xmlns:a16="http://schemas.microsoft.com/office/drawing/2014/main" id="{22860E46-29A8-457D-AEEB-91000CD756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4" y="2794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zh-CN" sz="2000">
                        <a:solidFill>
                          <a:srgbClr val="080808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zh-CN" altLang="zh-CN" sz="2400">
                      <a:solidFill>
                        <a:srgbClr val="080808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Oval 37">
                    <a:extLst>
                      <a:ext uri="{FF2B5EF4-FFF2-40B4-BE49-F238E27FC236}">
                        <a16:creationId xmlns:a16="http://schemas.microsoft.com/office/drawing/2014/main" id="{310220C3-AF6D-406F-B41F-B63A5857BB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6" y="2986"/>
                    <a:ext cx="1152" cy="43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zh-CN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" name="Freeform 38">
                    <a:extLst>
                      <a:ext uri="{FF2B5EF4-FFF2-40B4-BE49-F238E27FC236}">
                        <a16:creationId xmlns:a16="http://schemas.microsoft.com/office/drawing/2014/main" id="{49DC67DC-6C81-4006-82E8-D28F60983C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7" y="2742"/>
                    <a:ext cx="2306" cy="732"/>
                  </a:xfrm>
                  <a:custGeom>
                    <a:avLst/>
                    <a:gdLst>
                      <a:gd name="T0" fmla="*/ 209 w 2306"/>
                      <a:gd name="T1" fmla="*/ 854 h 906"/>
                      <a:gd name="T2" fmla="*/ 209 w 2306"/>
                      <a:gd name="T3" fmla="*/ 870 h 906"/>
                      <a:gd name="T4" fmla="*/ 50 w 2306"/>
                      <a:gd name="T5" fmla="*/ 745 h 906"/>
                      <a:gd name="T6" fmla="*/ 17 w 2306"/>
                      <a:gd name="T7" fmla="*/ 561 h 906"/>
                      <a:gd name="T8" fmla="*/ 150 w 2306"/>
                      <a:gd name="T9" fmla="*/ 328 h 906"/>
                      <a:gd name="T10" fmla="*/ 417 w 2306"/>
                      <a:gd name="T11" fmla="*/ 169 h 906"/>
                      <a:gd name="T12" fmla="*/ 718 w 2306"/>
                      <a:gd name="T13" fmla="*/ 61 h 906"/>
                      <a:gd name="T14" fmla="*/ 1127 w 2306"/>
                      <a:gd name="T15" fmla="*/ 19 h 906"/>
                      <a:gd name="T16" fmla="*/ 1820 w 2306"/>
                      <a:gd name="T17" fmla="*/ 177 h 906"/>
                      <a:gd name="T18" fmla="*/ 2246 w 2306"/>
                      <a:gd name="T19" fmla="*/ 478 h 906"/>
                      <a:gd name="T20" fmla="*/ 2179 w 2306"/>
                      <a:gd name="T21" fmla="*/ 803 h 906"/>
                      <a:gd name="T22" fmla="*/ 1953 w 2306"/>
                      <a:gd name="T23" fmla="*/ 737 h 906"/>
                      <a:gd name="T24" fmla="*/ 1920 w 2306"/>
                      <a:gd name="T25" fmla="*/ 528 h 906"/>
                      <a:gd name="T26" fmla="*/ 1553 w 2306"/>
                      <a:gd name="T27" fmla="*/ 269 h 906"/>
                      <a:gd name="T28" fmla="*/ 1102 w 2306"/>
                      <a:gd name="T29" fmla="*/ 244 h 906"/>
                      <a:gd name="T30" fmla="*/ 785 w 2306"/>
                      <a:gd name="T31" fmla="*/ 578 h 906"/>
                      <a:gd name="T32" fmla="*/ 651 w 2306"/>
                      <a:gd name="T33" fmla="*/ 787 h 906"/>
                      <a:gd name="T34" fmla="*/ 401 w 2306"/>
                      <a:gd name="T35" fmla="*/ 895 h 906"/>
                      <a:gd name="T36" fmla="*/ 209 w 2306"/>
                      <a:gd name="T37" fmla="*/ 854 h 90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306"/>
                      <a:gd name="T58" fmla="*/ 0 h 906"/>
                      <a:gd name="T59" fmla="*/ 2306 w 2306"/>
                      <a:gd name="T60" fmla="*/ 906 h 90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306" h="906">
                        <a:moveTo>
                          <a:pt x="209" y="854"/>
                        </a:moveTo>
                        <a:cubicBezTo>
                          <a:pt x="173" y="854"/>
                          <a:pt x="235" y="888"/>
                          <a:pt x="209" y="870"/>
                        </a:cubicBezTo>
                        <a:cubicBezTo>
                          <a:pt x="183" y="852"/>
                          <a:pt x="82" y="796"/>
                          <a:pt x="50" y="745"/>
                        </a:cubicBezTo>
                        <a:cubicBezTo>
                          <a:pt x="18" y="694"/>
                          <a:pt x="0" y="630"/>
                          <a:pt x="17" y="561"/>
                        </a:cubicBezTo>
                        <a:cubicBezTo>
                          <a:pt x="34" y="492"/>
                          <a:pt x="83" y="393"/>
                          <a:pt x="150" y="328"/>
                        </a:cubicBezTo>
                        <a:cubicBezTo>
                          <a:pt x="217" y="263"/>
                          <a:pt x="322" y="213"/>
                          <a:pt x="417" y="169"/>
                        </a:cubicBezTo>
                        <a:cubicBezTo>
                          <a:pt x="512" y="125"/>
                          <a:pt x="600" y="86"/>
                          <a:pt x="718" y="61"/>
                        </a:cubicBezTo>
                        <a:cubicBezTo>
                          <a:pt x="836" y="36"/>
                          <a:pt x="943" y="0"/>
                          <a:pt x="1127" y="19"/>
                        </a:cubicBezTo>
                        <a:cubicBezTo>
                          <a:pt x="1311" y="38"/>
                          <a:pt x="1634" y="100"/>
                          <a:pt x="1820" y="177"/>
                        </a:cubicBezTo>
                        <a:cubicBezTo>
                          <a:pt x="2006" y="254"/>
                          <a:pt x="2186" y="374"/>
                          <a:pt x="2246" y="478"/>
                        </a:cubicBezTo>
                        <a:cubicBezTo>
                          <a:pt x="2306" y="582"/>
                          <a:pt x="2228" y="760"/>
                          <a:pt x="2179" y="803"/>
                        </a:cubicBezTo>
                        <a:cubicBezTo>
                          <a:pt x="2130" y="846"/>
                          <a:pt x="1996" y="783"/>
                          <a:pt x="1953" y="737"/>
                        </a:cubicBezTo>
                        <a:cubicBezTo>
                          <a:pt x="1910" y="691"/>
                          <a:pt x="1987" y="606"/>
                          <a:pt x="1920" y="528"/>
                        </a:cubicBezTo>
                        <a:cubicBezTo>
                          <a:pt x="1853" y="450"/>
                          <a:pt x="1689" y="316"/>
                          <a:pt x="1553" y="269"/>
                        </a:cubicBezTo>
                        <a:cubicBezTo>
                          <a:pt x="1417" y="222"/>
                          <a:pt x="1230" y="193"/>
                          <a:pt x="1102" y="244"/>
                        </a:cubicBezTo>
                        <a:cubicBezTo>
                          <a:pt x="974" y="295"/>
                          <a:pt x="860" y="488"/>
                          <a:pt x="785" y="578"/>
                        </a:cubicBezTo>
                        <a:cubicBezTo>
                          <a:pt x="710" y="668"/>
                          <a:pt x="715" y="734"/>
                          <a:pt x="651" y="787"/>
                        </a:cubicBezTo>
                        <a:cubicBezTo>
                          <a:pt x="587" y="840"/>
                          <a:pt x="475" y="884"/>
                          <a:pt x="401" y="895"/>
                        </a:cubicBezTo>
                        <a:cubicBezTo>
                          <a:pt x="327" y="906"/>
                          <a:pt x="249" y="863"/>
                          <a:pt x="209" y="854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dash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Group 39">
                <a:extLst>
                  <a:ext uri="{FF2B5EF4-FFF2-40B4-BE49-F238E27FC236}">
                    <a16:creationId xmlns:a16="http://schemas.microsoft.com/office/drawing/2014/main" id="{D33FD8EE-9BC3-486F-968B-94A1CF66E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794"/>
                <a:ext cx="1536" cy="250"/>
                <a:chOff x="3264" y="2794"/>
                <a:chExt cx="1536" cy="250"/>
              </a:xfrm>
            </p:grpSpPr>
            <p:sp>
              <p:nvSpPr>
                <p:cNvPr id="8" name="Text Box 40">
                  <a:extLst>
                    <a:ext uri="{FF2B5EF4-FFF2-40B4-BE49-F238E27FC236}">
                      <a16:creationId xmlns:a16="http://schemas.microsoft.com/office/drawing/2014/main" id="{925A7CD0-0E57-4DB2-94BE-FF1C3ABF5E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2794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zh-CN" sz="2000">
                      <a:solidFill>
                        <a:srgbClr val="080808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9" name="Text Box 41">
                  <a:extLst>
                    <a:ext uri="{FF2B5EF4-FFF2-40B4-BE49-F238E27FC236}">
                      <a16:creationId xmlns:a16="http://schemas.microsoft.com/office/drawing/2014/main" id="{2AE99BC0-C6C7-4EC6-9901-928197FFC8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2794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zh-CN" sz="2000">
                      <a:solidFill>
                        <a:srgbClr val="080808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" name="Text Box 42">
                  <a:extLst>
                    <a:ext uri="{FF2B5EF4-FFF2-40B4-BE49-F238E27FC236}">
                      <a16:creationId xmlns:a16="http://schemas.microsoft.com/office/drawing/2014/main" id="{4DEC3CD1-2F0D-42F5-9B11-5AF4A9DB50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2794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zh-CN" sz="2000">
                      <a:solidFill>
                        <a:srgbClr val="080808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1" name="Text Box 43">
                  <a:extLst>
                    <a:ext uri="{FF2B5EF4-FFF2-40B4-BE49-F238E27FC236}">
                      <a16:creationId xmlns:a16="http://schemas.microsoft.com/office/drawing/2014/main" id="{EE531734-D5C0-495D-BF35-DD6CDEC24F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2794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zh-CN" sz="2000">
                      <a:solidFill>
                        <a:srgbClr val="080808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</p:grp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0EB48B56-FC14-45CD-AA9F-2CCC22A3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66" y="5946039"/>
              <a:ext cx="70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控制</a:t>
              </a: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6E57B9AA-BF06-4786-B67B-B0D478106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341" y="5992563"/>
              <a:ext cx="1892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反映结果状态</a:t>
              </a: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EA5DEB79-7EA7-4082-A0E4-8CA5ABEC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08" y="5950374"/>
              <a:ext cx="17331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solidFill>
                    <a:srgbClr val="000099"/>
                  </a:solidFill>
                  <a:latin typeface="Tahoma" panose="020B0604030504040204" pitchFamily="34" charset="0"/>
                </a:rPr>
                <a:t>反应运算过程</a:t>
              </a:r>
            </a:p>
          </p:txBody>
        </p:sp>
        <p:sp>
          <p:nvSpPr>
            <p:cNvPr id="41" name="Line 48">
              <a:extLst>
                <a:ext uri="{FF2B5EF4-FFF2-40B4-BE49-F238E27FC236}">
                  <a16:creationId xmlns:a16="http://schemas.microsoft.com/office/drawing/2014/main" id="{C52D8854-9C4B-4807-A8F2-7DBFEBEF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308" y="5840302"/>
              <a:ext cx="1249361" cy="1376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9">
              <a:extLst>
                <a:ext uri="{FF2B5EF4-FFF2-40B4-BE49-F238E27FC236}">
                  <a16:creationId xmlns:a16="http://schemas.microsoft.com/office/drawing/2014/main" id="{6C556B24-5E98-443C-8DE6-EB58FB517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018" y="5840301"/>
              <a:ext cx="470952" cy="22375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" name="Group 53">
              <a:extLst>
                <a:ext uri="{FF2B5EF4-FFF2-40B4-BE49-F238E27FC236}">
                  <a16:creationId xmlns:a16="http://schemas.microsoft.com/office/drawing/2014/main" id="{E00D0D83-5324-4F5B-84ED-7B867D0A2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275" y="5564084"/>
              <a:ext cx="6527800" cy="450851"/>
              <a:chOff x="1193" y="3086"/>
              <a:chExt cx="4112" cy="284"/>
            </a:xfrm>
          </p:grpSpPr>
          <p:sp>
            <p:nvSpPr>
              <p:cNvPr id="44" name="Line 50">
                <a:extLst>
                  <a:ext uri="{FF2B5EF4-FFF2-40B4-BE49-F238E27FC236}">
                    <a16:creationId xmlns:a16="http://schemas.microsoft.com/office/drawing/2014/main" id="{41444FA4-2FC7-4D03-BE7E-E99BB2BBB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3" y="3086"/>
                <a:ext cx="2844" cy="266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51">
                <a:extLst>
                  <a:ext uri="{FF2B5EF4-FFF2-40B4-BE49-F238E27FC236}">
                    <a16:creationId xmlns:a16="http://schemas.microsoft.com/office/drawing/2014/main" id="{D191347B-B178-4679-AFCC-E47FFF377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3" y="3135"/>
                <a:ext cx="372" cy="235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52">
                <a:extLst>
                  <a:ext uri="{FF2B5EF4-FFF2-40B4-BE49-F238E27FC236}">
                    <a16:creationId xmlns:a16="http://schemas.microsoft.com/office/drawing/2014/main" id="{2690C130-47FD-4ADC-8C36-1B2E80227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1" y="3112"/>
                <a:ext cx="854" cy="240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0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BB476-63B3-48CB-A449-7BCCF0FF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微处理器内部基本结构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05AF0-25AA-42D6-ACCB-0E765E4B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标志寄存器</a:t>
            </a:r>
            <a:r>
              <a:rPr lang="en-US" altLang="zh-CN" sz="2000" dirty="0"/>
              <a:t>FLAGS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88006-CAA1-491F-A242-99657B3AA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E0234C63-E906-4014-96EC-F9DB630EC0E7}"/>
              </a:ext>
            </a:extLst>
          </p:cNvPr>
          <p:cNvSpPr txBox="1">
            <a:spLocks/>
          </p:cNvSpPr>
          <p:nvPr/>
        </p:nvSpPr>
        <p:spPr>
          <a:xfrm>
            <a:off x="457200" y="1660163"/>
            <a:ext cx="8229600" cy="162482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zh-CN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设（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=0010 0011 0100 1101B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=0101 0010 0000 1001B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，试指出两数相加后，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位标志位的状态。</a:t>
            </a:r>
          </a:p>
          <a:p>
            <a:pPr defTabSz="914400">
              <a:lnSpc>
                <a:spcPct val="100000"/>
              </a:lnSpc>
              <a:spcBef>
                <a:spcPts val="1200"/>
              </a:spcBef>
            </a:pPr>
            <a:r>
              <a:rPr lang="zh-CN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用补码公式对两数进行运算，并按定义对结果进行判别。</a:t>
            </a:r>
          </a:p>
          <a:p>
            <a:pPr defTabSz="914400">
              <a:lnSpc>
                <a:spcPct val="100000"/>
              </a:lnSpc>
            </a:pPr>
            <a:r>
              <a:rPr lang="zh-CN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计算机中存储的已是补码，两数相加过程如下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57">
            <a:extLst>
              <a:ext uri="{FF2B5EF4-FFF2-40B4-BE49-F238E27FC236}">
                <a16:creationId xmlns:a16="http://schemas.microsoft.com/office/drawing/2014/main" id="{CBF0ACEE-4F3F-4431-945C-57276821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9" y="3685749"/>
            <a:ext cx="3012669" cy="81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71C4D78-A06B-4434-8508-EDE161CF00B6}"/>
              </a:ext>
            </a:extLst>
          </p:cNvPr>
          <p:cNvSpPr/>
          <p:nvPr/>
        </p:nvSpPr>
        <p:spPr>
          <a:xfrm>
            <a:off x="3908128" y="3735919"/>
            <a:ext cx="5006464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 defTabSz="914400" fontAlgn="base">
              <a:spcBef>
                <a:spcPct val="0"/>
              </a:spcBef>
              <a:spcAft>
                <a:spcPts val="300"/>
              </a:spcAft>
            </a:pP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根据两数相加结果，可得如下结论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endParaRPr lang="zh-CN" altLang="zh-CN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  <a:spcAft>
                <a:spcPts val="300"/>
              </a:spcAft>
            </a:pP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 结果非零，故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ZF=0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 defTabSz="914400" fontAlgn="base">
              <a:spcBef>
                <a:spcPct val="0"/>
              </a:spcBef>
              <a:spcAft>
                <a:spcPts val="300"/>
              </a:spcAft>
            </a:pP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 低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位中共有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（偶数个），故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PF=1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 defTabSz="914400" fontAlgn="base">
              <a:spcBef>
                <a:spcPct val="0"/>
              </a:spcBef>
              <a:spcAft>
                <a:spcPts val="300"/>
              </a:spcAft>
            </a:pP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③ 根据符号位，可知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SF=0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 defTabSz="914400" fontAlgn="base">
              <a:spcBef>
                <a:spcPct val="0"/>
              </a:spcBef>
              <a:spcAft>
                <a:spcPts val="300"/>
              </a:spcAft>
            </a:pP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④ 运算结束后，向更高位无进位，故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CF=0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254000" algn="just" defTabSz="914400" fontAlgn="base">
              <a:spcBef>
                <a:spcPct val="0"/>
              </a:spcBef>
              <a:spcAft>
                <a:spcPts val="300"/>
              </a:spcAft>
            </a:pP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⑤ 运算结果无溢出，故</a:t>
            </a:r>
            <a:r>
              <a:rPr lang="en-US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OF=0</a:t>
            </a:r>
            <a:r>
              <a:rPr lang="zh-CN" altLang="zh-CN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defTabSz="914400" fontAlgn="base">
              <a:spcBef>
                <a:spcPct val="0"/>
              </a:spcBef>
              <a:spcAft>
                <a:spcPts val="300"/>
              </a:spcAft>
            </a:pPr>
            <a:r>
              <a:rPr lang="en-US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r>
              <a:rPr lang="en-US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kern="100" baseline="-250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位向</a:t>
            </a:r>
            <a:r>
              <a:rPr lang="en-US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kern="100" baseline="-250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位产生进位，故</a:t>
            </a:r>
            <a:r>
              <a:rPr lang="en-US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AF=1</a:t>
            </a:r>
            <a:r>
              <a:rPr lang="zh-CN" altLang="zh-CN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360D2-D696-425B-B353-D6AF00BE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总线的工作周期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8D73A-FACE-4EE9-8A97-7EE935AE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49563"/>
            <a:ext cx="8561103" cy="5255445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sz="2800" b="1" dirty="0"/>
              <a:t>几个周期概念</a:t>
            </a:r>
            <a:endParaRPr lang="en-US" altLang="zh-CN" sz="2800" b="1" dirty="0"/>
          </a:p>
          <a:p>
            <a:pPr marL="798300" lvl="1" indent="-342900" algn="just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时钟周期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 algn="just"/>
            <a:r>
              <a:rPr lang="zh-CN" altLang="en-US" sz="2000" dirty="0"/>
              <a:t>系统主时钟频率的倒数，它是</a:t>
            </a:r>
            <a:r>
              <a:rPr lang="en-US" altLang="zh-CN" sz="2000" dirty="0"/>
              <a:t>CPU</a:t>
            </a:r>
            <a:r>
              <a:rPr lang="zh-CN" altLang="en-US" sz="2000" dirty="0"/>
              <a:t>基本时间计量单位。一般用</a:t>
            </a:r>
            <a:r>
              <a:rPr lang="en-US" altLang="zh-CN" sz="2000" dirty="0"/>
              <a:t>T</a:t>
            </a:r>
            <a:r>
              <a:rPr lang="zh-CN" altLang="en-US" sz="2000" dirty="0"/>
              <a:t>表示。</a:t>
            </a:r>
          </a:p>
          <a:p>
            <a:pPr lvl="2" algn="just"/>
            <a:r>
              <a:rPr lang="zh-CN" altLang="en-US" sz="2000" dirty="0"/>
              <a:t>例如，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的主频为</a:t>
            </a:r>
            <a:r>
              <a:rPr lang="en-US" altLang="zh-CN" sz="2000" b="1" dirty="0"/>
              <a:t>5MHz</a:t>
            </a:r>
            <a:r>
              <a:rPr lang="zh-CN" altLang="en-US" sz="2000" b="1" dirty="0"/>
              <a:t>，则其一个时钟周期就是</a:t>
            </a:r>
            <a:r>
              <a:rPr lang="en-US" altLang="zh-CN" sz="2000" b="1" dirty="0"/>
              <a:t>200ns</a:t>
            </a:r>
            <a:r>
              <a:rPr lang="zh-CN" altLang="en-US" sz="2000" dirty="0"/>
              <a:t>。</a:t>
            </a:r>
          </a:p>
          <a:p>
            <a:pPr marL="798300" lvl="1" indent="-342900" algn="just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总线周期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 algn="just"/>
            <a:r>
              <a:rPr lang="zh-CN" altLang="en-US" sz="2000" dirty="0"/>
              <a:t>通过外部总线对存储器或</a:t>
            </a:r>
            <a:r>
              <a:rPr lang="en-US" altLang="zh-CN" sz="2000" dirty="0"/>
              <a:t>I/O</a:t>
            </a:r>
            <a:r>
              <a:rPr lang="zh-CN" altLang="en-US" sz="2000" dirty="0"/>
              <a:t>端口进行一次读</a:t>
            </a:r>
            <a:r>
              <a:rPr lang="en-US" altLang="zh-CN" sz="2000" dirty="0"/>
              <a:t>/</a:t>
            </a:r>
            <a:r>
              <a:rPr lang="zh-CN" altLang="en-US" sz="2000" dirty="0"/>
              <a:t>写操作过程称总线周期。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一个基本的总线周期由</a:t>
            </a:r>
            <a:r>
              <a:rPr lang="en-US" altLang="zh-CN" sz="2000" dirty="0"/>
              <a:t>4</a:t>
            </a:r>
            <a:r>
              <a:rPr lang="zh-CN" altLang="en-US" sz="2000" dirty="0"/>
              <a:t>个时钟周期组成。</a:t>
            </a:r>
          </a:p>
          <a:p>
            <a:pPr marL="798300" lvl="1" indent="-342900" algn="just">
              <a:buFont typeface="+mj-lt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指令周期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 algn="just"/>
            <a:r>
              <a:rPr lang="zh-CN" altLang="en-US" sz="2000" dirty="0"/>
              <a:t> 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执行一条指令的时间称为一个指令周期。包括取指令和执行完该指令所需的全部时间。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一个指令周期由若干个总线周期组成。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3E70B9-8B19-4140-901E-62CC998EE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87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C551-4113-4776-9F9B-8B3E22ED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总线的工作周期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22841-3B93-485A-A4B1-9F4C6B39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总线周期时序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个总线周期</a:t>
            </a:r>
            <a:r>
              <a:rPr lang="zh-CN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正常情况下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由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个</a:t>
            </a:r>
            <a:r>
              <a:rPr lang="zh-CN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时钟周期（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T1-T4</a:t>
            </a:r>
            <a:r>
              <a:rPr lang="zh-CN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组成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空闲周期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8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和等待周期</a:t>
            </a:r>
            <a:r>
              <a:rPr lang="en-US" altLang="zh-CN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18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等待时钟周期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Tw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，在总线周期的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T3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T4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之间插入</a:t>
            </a:r>
          </a:p>
          <a:p>
            <a:pPr lvl="1"/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空闲时钟周期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Ti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，在两个总线周期之间插入</a:t>
            </a:r>
            <a:endParaRPr lang="en-US" altLang="zh-CN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读、写、中断响应，总线保持与响应等的总线周期时序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491FC-7619-4F53-B578-B67267C08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B7423359-4E7A-4561-B5C5-E0BE87E38CB2}"/>
              </a:ext>
            </a:extLst>
          </p:cNvPr>
          <p:cNvGrpSpPr/>
          <p:nvPr/>
        </p:nvGrpSpPr>
        <p:grpSpPr bwMode="auto">
          <a:xfrm>
            <a:off x="494176" y="3678747"/>
            <a:ext cx="8280400" cy="2635873"/>
            <a:chOff x="811" y="3540"/>
            <a:chExt cx="3071" cy="785"/>
          </a:xfrm>
        </p:grpSpPr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1C4FD272-58AB-4C42-B2B2-4253C1F44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339BE7E5-5D37-41C4-A998-A191CD313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56A4C4DE-4B37-4AD7-8093-8A3205276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14C8110D-4B11-4B62-8964-CA3656ECC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C83DD319-10CD-43B9-82CE-718A13036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5D35D5F8-CD30-4F98-9DF8-40E15B1FC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6705892A-B37D-4A79-AA88-A90123C2E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83CC5F64-64EE-4F3D-B4C5-405C6DD03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5C5E5752-ED62-474A-89B6-0D2892C21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08B708A-A5DF-4A14-8680-969B454CD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5BC89371-3A28-4883-BCF9-39D16EE4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0813BF1A-B028-47B5-A168-24E131CB0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13087B55-B0C8-4A30-8B06-53CD938F6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E00E098-AA93-4973-9CDB-5997D8A3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5B77D850-60EF-4DEA-9914-8A97159A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1DCA36A6-D206-41BE-88FC-23A107F59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B7F8C3AE-FB55-4F95-9DB9-F83DC9B41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8ED60C73-096D-4940-B4AC-F4325E13B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AE518893-331C-4305-8075-740A8BD3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26B53CF1-87DF-4A88-B23E-37290489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08F1F4BF-E104-48A6-8273-FD4172DB8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98BCE719-33FE-4034-BFEF-9E79E12C6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83ACFC39-7E4B-4365-966D-F2C4E1DF8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13DED57E-ACF9-4EB6-ADC4-D723C3A93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9AF39C3-E8F6-4DCF-9195-D4DB29041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B7D76D12-EDEC-4DFC-90CB-88BA39A6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280BF26D-17AA-4D4C-970C-04D5E508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61FC53F7-062B-4A45-BFE3-53170B4F8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4F501B77-3CA9-4772-BCB8-EF966730C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5820A61D-3E55-439F-9E11-1639D475B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0825365F-9776-4399-8029-6209C225A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0D0954D7-0772-4BE0-A3BE-3C45C2E72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02B0982E-A81D-47F8-8E93-79C262CAA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70FF8755-CDEC-4C26-841A-8F12443B1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1ED279BE-7E88-4F29-82A3-311AFF8CC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417B7214-453E-4958-B06A-919B2AD21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35A6436F-23D6-4F79-B04F-D965FE6D7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155562CB-D1F0-4B24-96C6-9C12D70A0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A8C8D123-D206-41D0-9394-B40112639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5F499E5C-88EE-4A91-9551-5C30F250C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460A1AFD-F07C-4207-8BE3-1C310DEB3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8F85F380-95F1-4567-A7C5-8E6759C8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9CB9A13A-3F4F-403C-A4DF-AF55C0F0C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67B7DD54-F56C-4783-AAAE-18F864472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96EE8F0C-DED1-456B-A960-D8618B1E6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66A34832-6008-4AD1-9542-CBCE122D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ABC946D8-E0C0-4744-A2D4-6E93B887B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DD4B4E60-21BF-4B9B-A00C-517EDF7A7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A8EB949D-FD51-4B7E-9D8A-3B5055A77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8FA0984-659F-43C3-9C15-F53E610D5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54F3848E-B59F-4FA8-BE3B-1F08C0EB0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06EE24C1-953D-43C9-A25C-77B82571C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9A808178-2F59-4809-9FD5-0C14CEE24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90A40C63-9A83-43DB-A022-542894381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9019C170-FC42-4F7E-93B0-58152C7F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8D21B068-EB82-475A-ABF3-C2121C671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494E6AC7-CD54-452D-8A95-D095E4E51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16CD4680-8CC6-4E5F-BE30-7ABF38223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C7A1559E-5E28-4672-A6A0-59289DB25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AB297AE7-7C37-44AA-A472-8ECD01A0A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CB673963-D0D1-4437-85E3-5F614DA4E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64">
              <a:extLst>
                <a:ext uri="{FF2B5EF4-FFF2-40B4-BE49-F238E27FC236}">
                  <a16:creationId xmlns:a16="http://schemas.microsoft.com/office/drawing/2014/main" id="{89725E47-F9A1-4125-9FF1-C679CB42B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65">
              <a:extLst>
                <a:ext uri="{FF2B5EF4-FFF2-40B4-BE49-F238E27FC236}">
                  <a16:creationId xmlns:a16="http://schemas.microsoft.com/office/drawing/2014/main" id="{F7DB40C9-03C6-4B5D-A5D6-5CEDC2D02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Line 66">
              <a:extLst>
                <a:ext uri="{FF2B5EF4-FFF2-40B4-BE49-F238E27FC236}">
                  <a16:creationId xmlns:a16="http://schemas.microsoft.com/office/drawing/2014/main" id="{F8F4532F-3981-49CD-94E6-3C9327C2C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E3C69FF3-A5E7-4E60-8620-0ED774F43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3C6169CA-B092-4B2D-930D-E54FD2869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69D798A0-BDB5-4DB8-8E4A-A8A5472F0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D6C3F8F5-BCFB-4C0B-9E17-9236AA3B8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4BBD5E1E-9B07-4894-BD2B-4672A9CD2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C5416784-1E30-48EF-9E5C-7F8E11F38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FFC667B6-C2C5-424E-9B72-D93670BE6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4113"/>
              <a:ext cx="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0E92030F-DAC1-45EB-B231-7419E3A10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8" y="3988"/>
              <a:ext cx="4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BBEFA4C6-7192-453C-8A29-5772F832C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3989"/>
              <a:ext cx="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89AD5EEE-46E5-4904-B3D8-BD173847E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F27AD7FC-D00B-45CB-85E8-72189F674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84A9319D-8819-4473-9454-F9E9AE27D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F42E0A6C-2F2A-42F6-8EC4-27D7B2A1E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49F7A59B-DF13-431B-8D99-C61EA5844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2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5B3C306E-6151-4334-87FA-4F3B1DB3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688C9A56-687B-4C2C-A181-C0DCA223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3F7935E6-A712-43FD-9F5E-80EE0CE6F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5F0D8157-33B4-4595-A6C0-C010EA316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449FD02F-D7B4-40D5-8F1B-196A44654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0C470231-05F9-4B10-9F25-C866E3FFF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87">
              <a:extLst>
                <a:ext uri="{FF2B5EF4-FFF2-40B4-BE49-F238E27FC236}">
                  <a16:creationId xmlns:a16="http://schemas.microsoft.com/office/drawing/2014/main" id="{91DD2FE4-813E-445F-AFC6-3FFC20794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88">
              <a:extLst>
                <a:ext uri="{FF2B5EF4-FFF2-40B4-BE49-F238E27FC236}">
                  <a16:creationId xmlns:a16="http://schemas.microsoft.com/office/drawing/2014/main" id="{44B92C05-5EE0-4541-9373-6FD80F7B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382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89">
              <a:extLst>
                <a:ext uri="{FF2B5EF4-FFF2-40B4-BE49-F238E27FC236}">
                  <a16:creationId xmlns:a16="http://schemas.microsoft.com/office/drawing/2014/main" id="{9889B23D-D2F1-4D4F-8511-27EFD6673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1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AutoShape 90">
              <a:extLst>
                <a:ext uri="{FF2B5EF4-FFF2-40B4-BE49-F238E27FC236}">
                  <a16:creationId xmlns:a16="http://schemas.microsoft.com/office/drawing/2014/main" id="{ED885801-E52E-467C-A587-EE96B9B77AA0}"/>
                </a:ext>
              </a:extLst>
            </p:cNvPr>
            <p:cNvSpPr/>
            <p:nvPr/>
          </p:nvSpPr>
          <p:spPr bwMode="auto">
            <a:xfrm rot="16200000" flipH="1">
              <a:off x="3511" y="3645"/>
              <a:ext cx="63" cy="298"/>
            </a:xfrm>
            <a:prstGeom prst="leftBrace">
              <a:avLst>
                <a:gd name="adj1" fmla="val 39418"/>
                <a:gd name="adj2" fmla="val 53602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1">
              <a:extLst>
                <a:ext uri="{FF2B5EF4-FFF2-40B4-BE49-F238E27FC236}">
                  <a16:creationId xmlns:a16="http://schemas.microsoft.com/office/drawing/2014/main" id="{0B5F06E4-D2CD-4EA5-B264-82C2DB5FD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3575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2">
              <a:extLst>
                <a:ext uri="{FF2B5EF4-FFF2-40B4-BE49-F238E27FC236}">
                  <a16:creationId xmlns:a16="http://schemas.microsoft.com/office/drawing/2014/main" id="{BAA645E3-F57C-4BDD-840E-E32D41930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3575"/>
              <a:ext cx="4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93">
              <a:extLst>
                <a:ext uri="{FF2B5EF4-FFF2-40B4-BE49-F238E27FC236}">
                  <a16:creationId xmlns:a16="http://schemas.microsoft.com/office/drawing/2014/main" id="{5651C296-ECC6-4635-8170-387C1D40B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3575"/>
              <a:ext cx="1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Text Box 94">
              <a:extLst>
                <a:ext uri="{FF2B5EF4-FFF2-40B4-BE49-F238E27FC236}">
                  <a16:creationId xmlns:a16="http://schemas.microsoft.com/office/drawing/2014/main" id="{611D8887-69EA-4F77-A0FE-D795D55D6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3540"/>
              <a:ext cx="395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96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等待状态</a:t>
              </a:r>
            </a:p>
          </p:txBody>
        </p:sp>
        <p:sp>
          <p:nvSpPr>
            <p:cNvPr id="98" name="Line 95">
              <a:extLst>
                <a:ext uri="{FF2B5EF4-FFF2-40B4-BE49-F238E27FC236}">
                  <a16:creationId xmlns:a16="http://schemas.microsoft.com/office/drawing/2014/main" id="{7FC8E5FC-3064-4C95-B4C3-6BE0F30B6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3575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6">
              <a:extLst>
                <a:ext uri="{FF2B5EF4-FFF2-40B4-BE49-F238E27FC236}">
                  <a16:creationId xmlns:a16="http://schemas.microsoft.com/office/drawing/2014/main" id="{2C5D8105-3AAF-49A3-A2D8-F46F1FB8FA54}"/>
                </a:ext>
              </a:extLst>
            </p:cNvPr>
            <p:cNvSpPr/>
            <p:nvPr/>
          </p:nvSpPr>
          <p:spPr bwMode="auto">
            <a:xfrm rot="5400000" flipH="1" flipV="1">
              <a:off x="1158" y="3838"/>
              <a:ext cx="63" cy="663"/>
            </a:xfrm>
            <a:prstGeom prst="leftBrace">
              <a:avLst>
                <a:gd name="adj1" fmla="val 87698"/>
                <a:gd name="adj2" fmla="val 510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Text Box 97">
              <a:extLst>
                <a:ext uri="{FF2B5EF4-FFF2-40B4-BE49-F238E27FC236}">
                  <a16:creationId xmlns:a16="http://schemas.microsoft.com/office/drawing/2014/main" id="{8B406D09-5B12-429E-BD7A-CFD8F464D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4237"/>
              <a:ext cx="420" cy="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18000" tIns="0" rIns="1800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EC1E3131-A5CF-46A2-A711-0F3DF095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1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1429BB9D-CE5A-4B84-B72F-827425C4D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7A82BEA-3CEA-4454-9249-C3251C4A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Line 101">
              <a:extLst>
                <a:ext uri="{FF2B5EF4-FFF2-40B4-BE49-F238E27FC236}">
                  <a16:creationId xmlns:a16="http://schemas.microsoft.com/office/drawing/2014/main" id="{A83C369B-622E-4CE2-99C5-358DFF55E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5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102">
              <a:extLst>
                <a:ext uri="{FF2B5EF4-FFF2-40B4-BE49-F238E27FC236}">
                  <a16:creationId xmlns:a16="http://schemas.microsoft.com/office/drawing/2014/main" id="{BAD233CE-05DE-4526-904A-776A4DFB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103">
              <a:extLst>
                <a:ext uri="{FF2B5EF4-FFF2-40B4-BE49-F238E27FC236}">
                  <a16:creationId xmlns:a16="http://schemas.microsoft.com/office/drawing/2014/main" id="{F4095AEF-FDB8-4DB4-972F-E8769CB8D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9" y="3825"/>
              <a:ext cx="1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036150CD-F8B8-4BD0-AF0F-F8BB9689F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42A57A58-864E-4C89-B5AF-71AB8341C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106">
              <a:extLst>
                <a:ext uri="{FF2B5EF4-FFF2-40B4-BE49-F238E27FC236}">
                  <a16:creationId xmlns:a16="http://schemas.microsoft.com/office/drawing/2014/main" id="{81FB37DB-3AA7-4B80-A065-44E6B27B4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107">
              <a:extLst>
                <a:ext uri="{FF2B5EF4-FFF2-40B4-BE49-F238E27FC236}">
                  <a16:creationId xmlns:a16="http://schemas.microsoft.com/office/drawing/2014/main" id="{3E8FB723-2400-45FD-9371-7220B8F42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108">
              <a:extLst>
                <a:ext uri="{FF2B5EF4-FFF2-40B4-BE49-F238E27FC236}">
                  <a16:creationId xmlns:a16="http://schemas.microsoft.com/office/drawing/2014/main" id="{53638678-FD23-4FC9-91E4-CA46DC161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109">
              <a:extLst>
                <a:ext uri="{FF2B5EF4-FFF2-40B4-BE49-F238E27FC236}">
                  <a16:creationId xmlns:a16="http://schemas.microsoft.com/office/drawing/2014/main" id="{D6D80E16-26CA-4DE9-B79B-96ED83FE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110">
              <a:extLst>
                <a:ext uri="{FF2B5EF4-FFF2-40B4-BE49-F238E27FC236}">
                  <a16:creationId xmlns:a16="http://schemas.microsoft.com/office/drawing/2014/main" id="{C1EF44E0-2A88-45BD-8F3D-65E23A038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3843"/>
              <a:ext cx="123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11">
              <a:extLst>
                <a:ext uri="{FF2B5EF4-FFF2-40B4-BE49-F238E27FC236}">
                  <a16:creationId xmlns:a16="http://schemas.microsoft.com/office/drawing/2014/main" id="{C65C1128-107D-4C98-AF4D-F1B04C70B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843"/>
              <a:ext cx="123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12">
              <a:extLst>
                <a:ext uri="{FF2B5EF4-FFF2-40B4-BE49-F238E27FC236}">
                  <a16:creationId xmlns:a16="http://schemas.microsoft.com/office/drawing/2014/main" id="{E384B368-C73E-46EB-AC37-B77A92ECB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113">
              <a:extLst>
                <a:ext uri="{FF2B5EF4-FFF2-40B4-BE49-F238E27FC236}">
                  <a16:creationId xmlns:a16="http://schemas.microsoft.com/office/drawing/2014/main" id="{E0054589-1785-4D39-AEF3-7DF000DF9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114">
              <a:extLst>
                <a:ext uri="{FF2B5EF4-FFF2-40B4-BE49-F238E27FC236}">
                  <a16:creationId xmlns:a16="http://schemas.microsoft.com/office/drawing/2014/main" id="{A2F32FBA-F03E-4593-9487-EB66301EA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115">
              <a:extLst>
                <a:ext uri="{FF2B5EF4-FFF2-40B4-BE49-F238E27FC236}">
                  <a16:creationId xmlns:a16="http://schemas.microsoft.com/office/drawing/2014/main" id="{FF187E5B-3360-4A45-82EB-D946C71D7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3843"/>
              <a:ext cx="100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116">
              <a:extLst>
                <a:ext uri="{FF2B5EF4-FFF2-40B4-BE49-F238E27FC236}">
                  <a16:creationId xmlns:a16="http://schemas.microsoft.com/office/drawing/2014/main" id="{FECE75A4-46D0-4FAB-88BA-7409C17A6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3843"/>
              <a:ext cx="101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117">
              <a:extLst>
                <a:ext uri="{FF2B5EF4-FFF2-40B4-BE49-F238E27FC236}">
                  <a16:creationId xmlns:a16="http://schemas.microsoft.com/office/drawing/2014/main" id="{E1218D7E-E795-4AEB-902B-DAE76CA6C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118">
              <a:extLst>
                <a:ext uri="{FF2B5EF4-FFF2-40B4-BE49-F238E27FC236}">
                  <a16:creationId xmlns:a16="http://schemas.microsoft.com/office/drawing/2014/main" id="{A47CEDE7-F8A3-4A1C-9A3B-26B2CD711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19">
              <a:extLst>
                <a:ext uri="{FF2B5EF4-FFF2-40B4-BE49-F238E27FC236}">
                  <a16:creationId xmlns:a16="http://schemas.microsoft.com/office/drawing/2014/main" id="{C7E444C3-E9CF-456C-B7B5-0DF22571D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20">
              <a:extLst>
                <a:ext uri="{FF2B5EF4-FFF2-40B4-BE49-F238E27FC236}">
                  <a16:creationId xmlns:a16="http://schemas.microsoft.com/office/drawing/2014/main" id="{EB5E9E26-188E-4BF0-8FEE-4779DBCE9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3843"/>
              <a:ext cx="122" cy="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marR="0" lvl="0" indent="-34290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AutoShape 121">
              <a:extLst>
                <a:ext uri="{FF2B5EF4-FFF2-40B4-BE49-F238E27FC236}">
                  <a16:creationId xmlns:a16="http://schemas.microsoft.com/office/drawing/2014/main" id="{88FC3DDC-B95A-40DA-BA78-77BB26254EE3}"/>
                </a:ext>
              </a:extLst>
            </p:cNvPr>
            <p:cNvSpPr/>
            <p:nvPr/>
          </p:nvSpPr>
          <p:spPr bwMode="auto">
            <a:xfrm rot="16200000" flipH="1">
              <a:off x="2676" y="3644"/>
              <a:ext cx="63" cy="299"/>
            </a:xfrm>
            <a:prstGeom prst="leftBrace">
              <a:avLst>
                <a:gd name="adj1" fmla="val 39550"/>
                <a:gd name="adj2" fmla="val 53602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122">
              <a:extLst>
                <a:ext uri="{FF2B5EF4-FFF2-40B4-BE49-F238E27FC236}">
                  <a16:creationId xmlns:a16="http://schemas.microsoft.com/office/drawing/2014/main" id="{1A1E384A-B2D9-4F00-8306-0D723E282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8" y="3672"/>
              <a:ext cx="0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123">
              <a:extLst>
                <a:ext uri="{FF2B5EF4-FFF2-40B4-BE49-F238E27FC236}">
                  <a16:creationId xmlns:a16="http://schemas.microsoft.com/office/drawing/2014/main" id="{B1D80119-725E-434F-9414-CA4F5F7D5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1" y="3672"/>
              <a:ext cx="5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24">
              <a:extLst>
                <a:ext uri="{FF2B5EF4-FFF2-40B4-BE49-F238E27FC236}">
                  <a16:creationId xmlns:a16="http://schemas.microsoft.com/office/drawing/2014/main" id="{9DB2D822-E543-42E2-8B77-8EFAA9AB6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1" y="3672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25">
              <a:extLst>
                <a:ext uri="{FF2B5EF4-FFF2-40B4-BE49-F238E27FC236}">
                  <a16:creationId xmlns:a16="http://schemas.microsoft.com/office/drawing/2014/main" id="{F671CDB0-E3F3-490C-B57A-5BB6CAD82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" y="3672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126">
              <a:extLst>
                <a:ext uri="{FF2B5EF4-FFF2-40B4-BE49-F238E27FC236}">
                  <a16:creationId xmlns:a16="http://schemas.microsoft.com/office/drawing/2014/main" id="{7DBE99A3-9655-4C49-9720-A67B82F2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639"/>
              <a:ext cx="360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96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空闲状态</a:t>
              </a:r>
            </a:p>
          </p:txBody>
        </p:sp>
        <p:sp>
          <p:nvSpPr>
            <p:cNvPr id="130" name="AutoShape 127">
              <a:extLst>
                <a:ext uri="{FF2B5EF4-FFF2-40B4-BE49-F238E27FC236}">
                  <a16:creationId xmlns:a16="http://schemas.microsoft.com/office/drawing/2014/main" id="{78D54B30-53B0-4A15-875A-CBB7A99FFBE2}"/>
                </a:ext>
              </a:extLst>
            </p:cNvPr>
            <p:cNvSpPr/>
            <p:nvPr/>
          </p:nvSpPr>
          <p:spPr bwMode="auto">
            <a:xfrm rot="5400000" flipH="1" flipV="1">
              <a:off x="2056" y="3767"/>
              <a:ext cx="63" cy="806"/>
            </a:xfrm>
            <a:prstGeom prst="leftBrace">
              <a:avLst>
                <a:gd name="adj1" fmla="val 106614"/>
                <a:gd name="adj2" fmla="val 510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128">
              <a:extLst>
                <a:ext uri="{FF2B5EF4-FFF2-40B4-BE49-F238E27FC236}">
                  <a16:creationId xmlns:a16="http://schemas.microsoft.com/office/drawing/2014/main" id="{AC0C23E2-A23C-4048-B378-5153A6458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4237"/>
              <a:ext cx="576" cy="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18000" tIns="0" rIns="1800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</a:t>
              </a: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k+1</a:t>
              </a:r>
            </a:p>
          </p:txBody>
        </p:sp>
        <p:sp>
          <p:nvSpPr>
            <p:cNvPr id="132" name="AutoShape 129">
              <a:extLst>
                <a:ext uri="{FF2B5EF4-FFF2-40B4-BE49-F238E27FC236}">
                  <a16:creationId xmlns:a16="http://schemas.microsoft.com/office/drawing/2014/main" id="{8B80B94A-C812-4977-A62D-FD2C510ABD56}"/>
                </a:ext>
              </a:extLst>
            </p:cNvPr>
            <p:cNvSpPr/>
            <p:nvPr/>
          </p:nvSpPr>
          <p:spPr bwMode="auto">
            <a:xfrm rot="5400000" flipH="1" flipV="1">
              <a:off x="3337" y="3662"/>
              <a:ext cx="63" cy="1016"/>
            </a:xfrm>
            <a:prstGeom prst="leftBrace">
              <a:avLst>
                <a:gd name="adj1" fmla="val 134392"/>
                <a:gd name="adj2" fmla="val 510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130">
              <a:extLst>
                <a:ext uri="{FF2B5EF4-FFF2-40B4-BE49-F238E27FC236}">
                  <a16:creationId xmlns:a16="http://schemas.microsoft.com/office/drawing/2014/main" id="{B9AB7CB2-D3BE-4779-9AD7-B94B03AAD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4237"/>
              <a:ext cx="571" cy="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</p:spPr>
          <p:txBody>
            <a:bodyPr lIns="18000" tIns="0" rIns="18000" bIns="0"/>
            <a:lstStyle>
              <a:lvl1pPr marL="342900" indent="-342900"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 eaLnBrk="0" hangingPunct="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72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E4A8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总线周期</a:t>
              </a: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k+2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2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FB46-7618-4101-8409-2ABAC58A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F4772-E62A-4C67-AD8C-F046014A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cs typeface="Times New Roman" panose="02020603050405020304" pitchFamily="18" charset="0"/>
              </a:rPr>
              <a:t>中断类型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SzPct val="85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8086/8088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可以处理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种不同的中断。</a:t>
            </a:r>
          </a:p>
          <a:p>
            <a:pPr lvl="1">
              <a:lnSpc>
                <a:spcPct val="115000"/>
              </a:lnSpc>
              <a:buSzPct val="8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两类：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硬件中断（外部中断）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软件中断（内部中断）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5400" lvl="1" indent="0">
              <a:lnSpc>
                <a:spcPct val="115000"/>
              </a:lnSpc>
              <a:buSzPct val="85000"/>
              <a:buNone/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中断源示意图如下图：</a:t>
            </a:r>
          </a:p>
          <a:p>
            <a:pPr lvl="1"/>
            <a:endParaRPr lang="zh-CN" altLang="zh-CN" b="1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28C27-5F88-4609-8A0C-198F2DAF5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4DC94F3-FB81-41D7-8DE9-FC43610CAF76}"/>
              </a:ext>
            </a:extLst>
          </p:cNvPr>
          <p:cNvGrpSpPr/>
          <p:nvPr/>
        </p:nvGrpSpPr>
        <p:grpSpPr bwMode="auto">
          <a:xfrm>
            <a:off x="835703" y="3166511"/>
            <a:ext cx="7586046" cy="3012828"/>
            <a:chOff x="431" y="1661"/>
            <a:chExt cx="4936" cy="2222"/>
          </a:xfrm>
        </p:grpSpPr>
        <p:grpSp>
          <p:nvGrpSpPr>
            <p:cNvPr id="54" name="Group 58">
              <a:extLst>
                <a:ext uri="{FF2B5EF4-FFF2-40B4-BE49-F238E27FC236}">
                  <a16:creationId xmlns:a16="http://schemas.microsoft.com/office/drawing/2014/main" id="{48E00AF0-A957-414C-AE38-B41EF80CA92D}"/>
                </a:ext>
              </a:extLst>
            </p:cNvPr>
            <p:cNvGrpSpPr/>
            <p:nvPr/>
          </p:nvGrpSpPr>
          <p:grpSpPr bwMode="auto">
            <a:xfrm>
              <a:off x="3743" y="1751"/>
              <a:ext cx="589" cy="1633"/>
              <a:chOff x="3606" y="1525"/>
              <a:chExt cx="589" cy="1633"/>
            </a:xfrm>
          </p:grpSpPr>
          <p:sp>
            <p:nvSpPr>
              <p:cNvPr id="99" name="Rectangle 59">
                <a:extLst>
                  <a:ext uri="{FF2B5EF4-FFF2-40B4-BE49-F238E27FC236}">
                    <a16:creationId xmlns:a16="http://schemas.microsoft.com/office/drawing/2014/main" id="{CDEBE118-1B45-4892-BF38-2F4497678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525"/>
                <a:ext cx="589" cy="1633"/>
              </a:xfrm>
              <a:prstGeom prst="rect">
                <a:avLst/>
              </a:prstGeom>
              <a:noFill/>
              <a:ln w="3175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60">
                <a:extLst>
                  <a:ext uri="{FF2B5EF4-FFF2-40B4-BE49-F238E27FC236}">
                    <a16:creationId xmlns:a16="http://schemas.microsoft.com/office/drawing/2014/main" id="{9778C9DD-5ECF-4749-A09B-5D3267958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5" y="2182"/>
                <a:ext cx="4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8259A</a:t>
                </a:r>
              </a:p>
            </p:txBody>
          </p:sp>
        </p:grpSp>
        <p:sp>
          <p:nvSpPr>
            <p:cNvPr id="55" name="Rectangle 61">
              <a:extLst>
                <a:ext uri="{FF2B5EF4-FFF2-40B4-BE49-F238E27FC236}">
                  <a16:creationId xmlns:a16="http://schemas.microsoft.com/office/drawing/2014/main" id="{CF9D9940-6808-45C0-AA75-7779AF14A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421"/>
              <a:ext cx="654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可屏蔽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中断请求</a:t>
              </a:r>
            </a:p>
          </p:txBody>
        </p:sp>
        <p:grpSp>
          <p:nvGrpSpPr>
            <p:cNvPr id="56" name="Group 62">
              <a:extLst>
                <a:ext uri="{FF2B5EF4-FFF2-40B4-BE49-F238E27FC236}">
                  <a16:creationId xmlns:a16="http://schemas.microsoft.com/office/drawing/2014/main" id="{C3AF6C26-0CF3-4690-AC6A-C93AC06D94C0}"/>
                </a:ext>
              </a:extLst>
            </p:cNvPr>
            <p:cNvGrpSpPr/>
            <p:nvPr/>
          </p:nvGrpSpPr>
          <p:grpSpPr bwMode="auto">
            <a:xfrm>
              <a:off x="521" y="1661"/>
              <a:ext cx="2676" cy="2155"/>
              <a:chOff x="521" y="1661"/>
              <a:chExt cx="2676" cy="2155"/>
            </a:xfrm>
          </p:grpSpPr>
          <p:grpSp>
            <p:nvGrpSpPr>
              <p:cNvPr id="70" name="Group 63">
                <a:extLst>
                  <a:ext uri="{FF2B5EF4-FFF2-40B4-BE49-F238E27FC236}">
                    <a16:creationId xmlns:a16="http://schemas.microsoft.com/office/drawing/2014/main" id="{6F7D40E5-9E23-4665-8798-C9C653ED6031}"/>
                  </a:ext>
                </a:extLst>
              </p:cNvPr>
              <p:cNvGrpSpPr/>
              <p:nvPr/>
            </p:nvGrpSpPr>
            <p:grpSpPr bwMode="auto">
              <a:xfrm>
                <a:off x="1112" y="2341"/>
                <a:ext cx="1496" cy="363"/>
                <a:chOff x="839" y="2160"/>
                <a:chExt cx="1496" cy="363"/>
              </a:xfrm>
            </p:grpSpPr>
            <p:sp>
              <p:nvSpPr>
                <p:cNvPr id="97" name="Rectangle 64">
                  <a:extLst>
                    <a:ext uri="{FF2B5EF4-FFF2-40B4-BE49-F238E27FC236}">
                      <a16:creationId xmlns:a16="http://schemas.microsoft.com/office/drawing/2014/main" id="{B4852FE6-1803-48ED-BD18-5A584C5FD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2160"/>
                  <a:ext cx="1496" cy="363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3F4166B8-7246-4363-92C4-BA218EDA48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2" y="2205"/>
                  <a:ext cx="65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中断逻辑</a:t>
                  </a:r>
                </a:p>
              </p:txBody>
            </p:sp>
          </p:grpSp>
          <p:grpSp>
            <p:nvGrpSpPr>
              <p:cNvPr id="71" name="Group 66">
                <a:extLst>
                  <a:ext uri="{FF2B5EF4-FFF2-40B4-BE49-F238E27FC236}">
                    <a16:creationId xmlns:a16="http://schemas.microsoft.com/office/drawing/2014/main" id="{3395F3A5-0B16-4C23-A758-FBB0852B247D}"/>
                  </a:ext>
                </a:extLst>
              </p:cNvPr>
              <p:cNvGrpSpPr/>
              <p:nvPr/>
            </p:nvGrpSpPr>
            <p:grpSpPr bwMode="auto">
              <a:xfrm>
                <a:off x="1202" y="3021"/>
                <a:ext cx="635" cy="545"/>
                <a:chOff x="2154" y="2795"/>
                <a:chExt cx="635" cy="545"/>
              </a:xfrm>
            </p:grpSpPr>
            <p:sp>
              <p:nvSpPr>
                <p:cNvPr id="95" name="Rectangle 67">
                  <a:extLst>
                    <a:ext uri="{FF2B5EF4-FFF2-40B4-BE49-F238E27FC236}">
                      <a16:creationId xmlns:a16="http://schemas.microsoft.com/office/drawing/2014/main" id="{66F2EE13-935A-4A95-A72E-FA5FEF60A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68">
                  <a:extLst>
                    <a:ext uri="{FF2B5EF4-FFF2-40B4-BE49-F238E27FC236}">
                      <a16:creationId xmlns:a16="http://schemas.microsoft.com/office/drawing/2014/main" id="{68E9C3BB-95B8-482A-B73A-0BB4D2657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7" y="2827"/>
                  <a:ext cx="438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INTO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指令</a:t>
                  </a:r>
                </a:p>
              </p:txBody>
            </p:sp>
          </p:grpSp>
          <p:grpSp>
            <p:nvGrpSpPr>
              <p:cNvPr id="72" name="Group 69">
                <a:extLst>
                  <a:ext uri="{FF2B5EF4-FFF2-40B4-BE49-F238E27FC236}">
                    <a16:creationId xmlns:a16="http://schemas.microsoft.com/office/drawing/2014/main" id="{172C60F2-65DA-4B60-96C4-12A7C8656034}"/>
                  </a:ext>
                </a:extLst>
              </p:cNvPr>
              <p:cNvGrpSpPr/>
              <p:nvPr/>
            </p:nvGrpSpPr>
            <p:grpSpPr bwMode="auto">
              <a:xfrm>
                <a:off x="521" y="3021"/>
                <a:ext cx="635" cy="545"/>
                <a:chOff x="2154" y="2795"/>
                <a:chExt cx="635" cy="545"/>
              </a:xfrm>
            </p:grpSpPr>
            <p:sp>
              <p:nvSpPr>
                <p:cNvPr id="93" name="Rectangle 70">
                  <a:extLst>
                    <a:ext uri="{FF2B5EF4-FFF2-40B4-BE49-F238E27FC236}">
                      <a16:creationId xmlns:a16="http://schemas.microsoft.com/office/drawing/2014/main" id="{2D8962A9-2D6E-4596-827F-8996E27DC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Rectangle 71">
                  <a:extLst>
                    <a:ext uri="{FF2B5EF4-FFF2-40B4-BE49-F238E27FC236}">
                      <a16:creationId xmlns:a16="http://schemas.microsoft.com/office/drawing/2014/main" id="{89699D9E-0F92-4D4E-979B-9354F08878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2" y="2827"/>
                  <a:ext cx="442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INT 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指令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9661C4F-9863-43DB-B2A9-E6BE9284A594}"/>
                  </a:ext>
                </a:extLst>
              </p:cNvPr>
              <p:cNvGrpSpPr/>
              <p:nvPr/>
            </p:nvGrpSpPr>
            <p:grpSpPr bwMode="auto">
              <a:xfrm>
                <a:off x="1882" y="3021"/>
                <a:ext cx="635" cy="545"/>
                <a:chOff x="2154" y="2795"/>
                <a:chExt cx="635" cy="545"/>
              </a:xfrm>
            </p:grpSpPr>
            <p:sp>
              <p:nvSpPr>
                <p:cNvPr id="91" name="Rectangle 73">
                  <a:extLst>
                    <a:ext uri="{FF2B5EF4-FFF2-40B4-BE49-F238E27FC236}">
                      <a16:creationId xmlns:a16="http://schemas.microsoft.com/office/drawing/2014/main" id="{124FD08D-E383-4F5A-AEC5-D2CC06EDA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74">
                  <a:extLst>
                    <a:ext uri="{FF2B5EF4-FFF2-40B4-BE49-F238E27FC236}">
                      <a16:creationId xmlns:a16="http://schemas.microsoft.com/office/drawing/2014/main" id="{34722332-5A76-4262-ABC0-436806490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9" y="2816"/>
                  <a:ext cx="387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除法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出错</a:t>
                  </a:r>
                </a:p>
              </p:txBody>
            </p:sp>
          </p:grpSp>
          <p:grpSp>
            <p:nvGrpSpPr>
              <p:cNvPr id="74" name="Group 75">
                <a:extLst>
                  <a:ext uri="{FF2B5EF4-FFF2-40B4-BE49-F238E27FC236}">
                    <a16:creationId xmlns:a16="http://schemas.microsoft.com/office/drawing/2014/main" id="{71927954-D9CA-4E35-AE08-AD352E64D369}"/>
                  </a:ext>
                </a:extLst>
              </p:cNvPr>
              <p:cNvGrpSpPr/>
              <p:nvPr/>
            </p:nvGrpSpPr>
            <p:grpSpPr bwMode="auto">
              <a:xfrm>
                <a:off x="2562" y="3020"/>
                <a:ext cx="635" cy="545"/>
                <a:chOff x="2154" y="2795"/>
                <a:chExt cx="635" cy="545"/>
              </a:xfrm>
            </p:grpSpPr>
            <p:sp>
              <p:nvSpPr>
                <p:cNvPr id="89" name="Rectangle 76">
                  <a:extLst>
                    <a:ext uri="{FF2B5EF4-FFF2-40B4-BE49-F238E27FC236}">
                      <a16:creationId xmlns:a16="http://schemas.microsoft.com/office/drawing/2014/main" id="{DAA5CB87-EFC0-43E4-8BDB-19ABB4493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795"/>
                  <a:ext cx="635" cy="545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77">
                  <a:extLst>
                    <a:ext uri="{FF2B5EF4-FFF2-40B4-BE49-F238E27FC236}">
                      <a16:creationId xmlns:a16="http://schemas.microsoft.com/office/drawing/2014/main" id="{8B25E2EE-ABB5-4EBD-B6A8-A34C6B9C7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" y="2816"/>
                  <a:ext cx="507" cy="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单步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(TF=1)</a:t>
                  </a:r>
                </a:p>
              </p:txBody>
            </p:sp>
          </p:grpSp>
          <p:grpSp>
            <p:nvGrpSpPr>
              <p:cNvPr id="75" name="Group 78">
                <a:extLst>
                  <a:ext uri="{FF2B5EF4-FFF2-40B4-BE49-F238E27FC236}">
                    <a16:creationId xmlns:a16="http://schemas.microsoft.com/office/drawing/2014/main" id="{6F705E1A-4C38-4B46-A2A1-C90389EC36F4}"/>
                  </a:ext>
                </a:extLst>
              </p:cNvPr>
              <p:cNvGrpSpPr/>
              <p:nvPr/>
            </p:nvGrpSpPr>
            <p:grpSpPr bwMode="auto">
              <a:xfrm>
                <a:off x="930" y="1661"/>
                <a:ext cx="1904" cy="363"/>
                <a:chOff x="1156" y="1480"/>
                <a:chExt cx="1904" cy="363"/>
              </a:xfrm>
            </p:grpSpPr>
            <p:sp>
              <p:nvSpPr>
                <p:cNvPr id="87" name="Rectangle 79">
                  <a:extLst>
                    <a:ext uri="{FF2B5EF4-FFF2-40B4-BE49-F238E27FC236}">
                      <a16:creationId xmlns:a16="http://schemas.microsoft.com/office/drawing/2014/main" id="{1B663046-0B05-45B7-9976-38F2C4678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1480"/>
                  <a:ext cx="1904" cy="363"/>
                </a:xfrm>
                <a:prstGeom prst="rect">
                  <a:avLst/>
                </a:prstGeom>
                <a:noFill/>
                <a:ln w="317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0">
                  <a:extLst>
                    <a:ext uri="{FF2B5EF4-FFF2-40B4-BE49-F238E27FC236}">
                      <a16:creationId xmlns:a16="http://schemas.microsoft.com/office/drawing/2014/main" id="{1510C99F-6D9E-4A93-9E2E-CB1539027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1525"/>
                  <a:ext cx="105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非屏蔽中断请求</a:t>
                  </a:r>
                </a:p>
              </p:txBody>
            </p:sp>
          </p:grp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06B86D00-BB3C-4D0C-B8D5-94915A502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9" y="2704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9B504A92-B16A-441B-902E-31A68679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0" y="2704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83">
                <a:extLst>
                  <a:ext uri="{FF2B5EF4-FFF2-40B4-BE49-F238E27FC236}">
                    <a16:creationId xmlns:a16="http://schemas.microsoft.com/office/drawing/2014/main" id="{C3A9237D-993A-4389-A29E-1A70A427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6" y="2704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84">
                <a:extLst>
                  <a:ext uri="{FF2B5EF4-FFF2-40B4-BE49-F238E27FC236}">
                    <a16:creationId xmlns:a16="http://schemas.microsoft.com/office/drawing/2014/main" id="{40DD9DB5-4850-4202-BEBF-29C7618C6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2704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85">
                <a:extLst>
                  <a:ext uri="{FF2B5EF4-FFF2-40B4-BE49-F238E27FC236}">
                    <a16:creationId xmlns:a16="http://schemas.microsoft.com/office/drawing/2014/main" id="{61303659-FADD-43C2-845D-A8ABC09E5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9" y="2886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86">
                <a:extLst>
                  <a:ext uri="{FF2B5EF4-FFF2-40B4-BE49-F238E27FC236}">
                    <a16:creationId xmlns:a16="http://schemas.microsoft.com/office/drawing/2014/main" id="{951490E3-7B4E-4F17-BA4B-12563220B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886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87">
                <a:extLst>
                  <a:ext uri="{FF2B5EF4-FFF2-40B4-BE49-F238E27FC236}">
                    <a16:creationId xmlns:a16="http://schemas.microsoft.com/office/drawing/2014/main" id="{09FF4061-0487-419E-AFBC-807841B85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886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88">
                <a:extLst>
                  <a:ext uri="{FF2B5EF4-FFF2-40B4-BE49-F238E27FC236}">
                    <a16:creationId xmlns:a16="http://schemas.microsoft.com/office/drawing/2014/main" id="{95D932CA-A88F-4F04-9414-ACB07B7B8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" y="2886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89">
                <a:extLst>
                  <a:ext uri="{FF2B5EF4-FFF2-40B4-BE49-F238E27FC236}">
                    <a16:creationId xmlns:a16="http://schemas.microsoft.com/office/drawing/2014/main" id="{FADA6A25-883D-4626-A711-3358C06E1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7" y="2023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90">
                <a:extLst>
                  <a:ext uri="{FF2B5EF4-FFF2-40B4-BE49-F238E27FC236}">
                    <a16:creationId xmlns:a16="http://schemas.microsoft.com/office/drawing/2014/main" id="{029837F2-E064-44F4-84BD-83564B31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3566"/>
                <a:ext cx="95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8086/8088CPU</a:t>
                </a:r>
              </a:p>
            </p:txBody>
          </p:sp>
          <p:sp>
            <p:nvSpPr>
              <p:cNvPr id="86" name="Rectangle 91">
                <a:extLst>
                  <a:ext uri="{FF2B5EF4-FFF2-40B4-BE49-F238E27FC236}">
                    <a16:creationId xmlns:a16="http://schemas.microsoft.com/office/drawing/2014/main" id="{DF508FB8-D908-4305-BD6F-CCB31F87A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1979"/>
                <a:ext cx="3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NMI</a:t>
                </a:r>
              </a:p>
            </p:txBody>
          </p:sp>
        </p:grpSp>
        <p:sp>
          <p:nvSpPr>
            <p:cNvPr id="57" name="Rectangle 92">
              <a:extLst>
                <a:ext uri="{FF2B5EF4-FFF2-40B4-BE49-F238E27FC236}">
                  <a16:creationId xmlns:a16="http://schemas.microsoft.com/office/drawing/2014/main" id="{A52F6CD9-EA7B-425B-9D40-D69A9346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273"/>
              <a:ext cx="4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58" name="Line 93">
              <a:extLst>
                <a:ext uri="{FF2B5EF4-FFF2-40B4-BE49-F238E27FC236}">
                  <a16:creationId xmlns:a16="http://schemas.microsoft.com/office/drawing/2014/main" id="{FAD08180-C400-41F5-BA24-EC5A0122F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2523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94">
              <a:extLst>
                <a:ext uri="{FF2B5EF4-FFF2-40B4-BE49-F238E27FC236}">
                  <a16:creationId xmlns:a16="http://schemas.microsoft.com/office/drawing/2014/main" id="{EF5D9047-8933-42A6-837A-A110CCC18281}"/>
                </a:ext>
              </a:extLst>
            </p:cNvPr>
            <p:cNvGrpSpPr/>
            <p:nvPr/>
          </p:nvGrpSpPr>
          <p:grpSpPr bwMode="auto">
            <a:xfrm>
              <a:off x="4331" y="1933"/>
              <a:ext cx="275" cy="1270"/>
              <a:chOff x="4331" y="1933"/>
              <a:chExt cx="275" cy="1270"/>
            </a:xfrm>
          </p:grpSpPr>
          <p:sp>
            <p:nvSpPr>
              <p:cNvPr id="62" name="Line 95">
                <a:extLst>
                  <a:ext uri="{FF2B5EF4-FFF2-40B4-BE49-F238E27FC236}">
                    <a16:creationId xmlns:a16="http://schemas.microsoft.com/office/drawing/2014/main" id="{AB14DFE5-B7E6-4AD0-9564-CDE78A9D6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1" y="1933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96">
                <a:extLst>
                  <a:ext uri="{FF2B5EF4-FFF2-40B4-BE49-F238E27FC236}">
                    <a16:creationId xmlns:a16="http://schemas.microsoft.com/office/drawing/2014/main" id="{53E5A560-556C-4490-B6D3-1B7CF5B31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2" y="2115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97">
                <a:extLst>
                  <a:ext uri="{FF2B5EF4-FFF2-40B4-BE49-F238E27FC236}">
                    <a16:creationId xmlns:a16="http://schemas.microsoft.com/office/drawing/2014/main" id="{874FD4A3-05DF-4F37-9C8D-5A0473442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2" y="2296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98">
                <a:extLst>
                  <a:ext uri="{FF2B5EF4-FFF2-40B4-BE49-F238E27FC236}">
                    <a16:creationId xmlns:a16="http://schemas.microsoft.com/office/drawing/2014/main" id="{EAE51C7C-7AE3-4545-81B6-BA96BC4C8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2" y="2478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99">
                <a:extLst>
                  <a:ext uri="{FF2B5EF4-FFF2-40B4-BE49-F238E27FC236}">
                    <a16:creationId xmlns:a16="http://schemas.microsoft.com/office/drawing/2014/main" id="{5630D518-E9AC-429D-9E2D-0475D79CA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2" y="2658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100">
                <a:extLst>
                  <a:ext uri="{FF2B5EF4-FFF2-40B4-BE49-F238E27FC236}">
                    <a16:creationId xmlns:a16="http://schemas.microsoft.com/office/drawing/2014/main" id="{4ED372A9-B6E5-4598-95F8-380288245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840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101">
                <a:extLst>
                  <a:ext uri="{FF2B5EF4-FFF2-40B4-BE49-F238E27FC236}">
                    <a16:creationId xmlns:a16="http://schemas.microsoft.com/office/drawing/2014/main" id="{33ACBC39-A50E-4AC4-8700-92F3AD824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3021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02">
                <a:extLst>
                  <a:ext uri="{FF2B5EF4-FFF2-40B4-BE49-F238E27FC236}">
                    <a16:creationId xmlns:a16="http://schemas.microsoft.com/office/drawing/2014/main" id="{6892D845-19CC-4881-A205-287DCFF65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3203"/>
                <a:ext cx="2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AutoShape 103">
              <a:extLst>
                <a:ext uri="{FF2B5EF4-FFF2-40B4-BE49-F238E27FC236}">
                  <a16:creationId xmlns:a16="http://schemas.microsoft.com/office/drawing/2014/main" id="{2E6B2443-13D3-451B-9559-0575DA35BE9A}"/>
                </a:ext>
              </a:extLst>
            </p:cNvPr>
            <p:cNvSpPr/>
            <p:nvPr/>
          </p:nvSpPr>
          <p:spPr bwMode="auto">
            <a:xfrm>
              <a:off x="4649" y="1979"/>
              <a:ext cx="91" cy="1224"/>
            </a:xfrm>
            <a:prstGeom prst="rightBrace">
              <a:avLst>
                <a:gd name="adj1" fmla="val 11208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104">
              <a:extLst>
                <a:ext uri="{FF2B5EF4-FFF2-40B4-BE49-F238E27FC236}">
                  <a16:creationId xmlns:a16="http://schemas.microsoft.com/office/drawing/2014/main" id="{9C9F2731-4BA1-41A5-B2C8-34DAE2D0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05"/>
              <a:ext cx="2857" cy="167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105">
            <a:extLst>
              <a:ext uri="{FF2B5EF4-FFF2-40B4-BE49-F238E27FC236}">
                <a16:creationId xmlns:a16="http://schemas.microsoft.com/office/drawing/2014/main" id="{7576C9E7-9038-4FBC-9E22-76C2DEBF8F77}"/>
              </a:ext>
            </a:extLst>
          </p:cNvPr>
          <p:cNvGrpSpPr/>
          <p:nvPr/>
        </p:nvGrpSpPr>
        <p:grpSpPr bwMode="auto">
          <a:xfrm>
            <a:off x="5002162" y="5798052"/>
            <a:ext cx="1581452" cy="431180"/>
            <a:chOff x="3112" y="3378"/>
            <a:chExt cx="1029" cy="318"/>
          </a:xfrm>
        </p:grpSpPr>
        <p:sp>
          <p:nvSpPr>
            <p:cNvPr id="102" name="Rectangle 106">
              <a:extLst>
                <a:ext uri="{FF2B5EF4-FFF2-40B4-BE49-F238E27FC236}">
                  <a16:creationId xmlns:a16="http://schemas.microsoft.com/office/drawing/2014/main" id="{FDF32945-189F-47B8-8BC7-70EF91DCA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424"/>
              <a:ext cx="7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内部中断</a:t>
              </a:r>
            </a:p>
          </p:txBody>
        </p:sp>
        <p:sp>
          <p:nvSpPr>
            <p:cNvPr id="103" name="Line 107">
              <a:extLst>
                <a:ext uri="{FF2B5EF4-FFF2-40B4-BE49-F238E27FC236}">
                  <a16:creationId xmlns:a16="http://schemas.microsoft.com/office/drawing/2014/main" id="{F90459D8-8B03-47A8-951E-3128DC670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2" y="3378"/>
              <a:ext cx="362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4" name="Group 108">
            <a:extLst>
              <a:ext uri="{FF2B5EF4-FFF2-40B4-BE49-F238E27FC236}">
                <a16:creationId xmlns:a16="http://schemas.microsoft.com/office/drawing/2014/main" id="{565432EE-5FB9-438D-AE22-F2CB993FB13E}"/>
              </a:ext>
            </a:extLst>
          </p:cNvPr>
          <p:cNvGrpSpPr/>
          <p:nvPr/>
        </p:nvGrpSpPr>
        <p:grpSpPr bwMode="auto">
          <a:xfrm>
            <a:off x="4364716" y="3166510"/>
            <a:ext cx="1811983" cy="737614"/>
            <a:chOff x="2744" y="1616"/>
            <a:chExt cx="1179" cy="544"/>
          </a:xfrm>
        </p:grpSpPr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F57ACE75-1346-4EC0-9D15-FB54E8A9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616"/>
              <a:ext cx="7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外部中断</a:t>
              </a:r>
            </a:p>
          </p:txBody>
        </p:sp>
        <p:sp>
          <p:nvSpPr>
            <p:cNvPr id="106" name="Line 110">
              <a:extLst>
                <a:ext uri="{FF2B5EF4-FFF2-40B4-BE49-F238E27FC236}">
                  <a16:creationId xmlns:a16="http://schemas.microsoft.com/office/drawing/2014/main" id="{6F6B8D7C-87EE-4B12-AAF2-A239FAE0C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175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Line 111">
              <a:extLst>
                <a:ext uri="{FF2B5EF4-FFF2-40B4-BE49-F238E27FC236}">
                  <a16:creationId xmlns:a16="http://schemas.microsoft.com/office/drawing/2014/main" id="{7FB47D15-D990-4B2A-AA79-8847190E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842"/>
              <a:ext cx="408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Group 112">
            <a:extLst>
              <a:ext uri="{FF2B5EF4-FFF2-40B4-BE49-F238E27FC236}">
                <a16:creationId xmlns:a16="http://schemas.microsoft.com/office/drawing/2014/main" id="{B25A1050-C98C-4B2B-987F-F06642A9785C}"/>
              </a:ext>
            </a:extLst>
          </p:cNvPr>
          <p:cNvGrpSpPr/>
          <p:nvPr/>
        </p:nvGrpSpPr>
        <p:grpSpPr bwMode="auto">
          <a:xfrm>
            <a:off x="6240181" y="5525660"/>
            <a:ext cx="2371408" cy="420333"/>
            <a:chOff x="2888" y="3558"/>
            <a:chExt cx="1543" cy="310"/>
          </a:xfrm>
        </p:grpSpPr>
        <p:sp>
          <p:nvSpPr>
            <p:cNvPr id="109" name="Rectangle 113">
              <a:extLst>
                <a:ext uri="{FF2B5EF4-FFF2-40B4-BE49-F238E27FC236}">
                  <a16:creationId xmlns:a16="http://schemas.microsoft.com/office/drawing/2014/main" id="{505F3044-493A-4EC2-AED6-6CB348C6B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96"/>
              <a:ext cx="8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可屏蔽中断</a:t>
              </a:r>
            </a:p>
          </p:txBody>
        </p:sp>
        <p:sp>
          <p:nvSpPr>
            <p:cNvPr id="110" name="Line 114">
              <a:extLst>
                <a:ext uri="{FF2B5EF4-FFF2-40B4-BE49-F238E27FC236}">
                  <a16:creationId xmlns:a16="http://schemas.microsoft.com/office/drawing/2014/main" id="{4C0B6833-D52E-4370-B0F4-2C78FB5EC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3558"/>
              <a:ext cx="672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Group 115">
            <a:extLst>
              <a:ext uri="{FF2B5EF4-FFF2-40B4-BE49-F238E27FC236}">
                <a16:creationId xmlns:a16="http://schemas.microsoft.com/office/drawing/2014/main" id="{7E96A8C2-9D4F-4AD2-90D5-7420E3490210}"/>
              </a:ext>
            </a:extLst>
          </p:cNvPr>
          <p:cNvGrpSpPr/>
          <p:nvPr/>
        </p:nvGrpSpPr>
        <p:grpSpPr bwMode="auto">
          <a:xfrm>
            <a:off x="3932914" y="3598313"/>
            <a:ext cx="1894974" cy="368807"/>
            <a:chOff x="2472" y="1888"/>
            <a:chExt cx="1233" cy="272"/>
          </a:xfrm>
        </p:grpSpPr>
        <p:sp>
          <p:nvSpPr>
            <p:cNvPr id="112" name="Rectangle 116">
              <a:extLst>
                <a:ext uri="{FF2B5EF4-FFF2-40B4-BE49-F238E27FC236}">
                  <a16:creationId xmlns:a16="http://schemas.microsoft.com/office/drawing/2014/main" id="{BCF45FD6-04A9-45FC-A415-E324F91B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888"/>
              <a:ext cx="8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非屏蔽中断</a:t>
              </a:r>
            </a:p>
          </p:txBody>
        </p:sp>
        <p:sp>
          <p:nvSpPr>
            <p:cNvPr id="113" name="Line 117">
              <a:extLst>
                <a:ext uri="{FF2B5EF4-FFF2-40B4-BE49-F238E27FC236}">
                  <a16:creationId xmlns:a16="http://schemas.microsoft.com/office/drawing/2014/main" id="{A2503716-7FEC-4092-86B5-37F632D85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2" y="1949"/>
              <a:ext cx="37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1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8CDF-D695-45E6-B425-7A7F2A0D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B9EAA-3493-4336-B2BF-A3B3BD82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7"/>
            <a:ext cx="8635578" cy="537301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cs typeface="Times New Roman" panose="02020603050405020304" pitchFamily="18" charset="0"/>
              </a:rPr>
              <a:t>外部中断</a:t>
            </a:r>
            <a:endParaRPr lang="en-US" altLang="zh-CN" sz="2600" b="1" dirty="0">
              <a:cs typeface="Times New Roman" panose="02020603050405020304" pitchFamily="18" charset="0"/>
            </a:endParaRPr>
          </a:p>
          <a:p>
            <a:endParaRPr lang="en-US" altLang="zh-CN" b="1" dirty="0">
              <a:cs typeface="Times New Roman" panose="02020603050405020304" pitchFamily="18" charset="0"/>
            </a:endParaRPr>
          </a:p>
          <a:p>
            <a:endParaRPr lang="en-US" altLang="zh-CN" b="1" dirty="0">
              <a:cs typeface="Times New Roman" panose="02020603050405020304" pitchFamily="18" charset="0"/>
            </a:endParaRPr>
          </a:p>
          <a:p>
            <a:endParaRPr lang="en-US" altLang="zh-CN" b="1" dirty="0">
              <a:cs typeface="Times New Roman" panose="02020603050405020304" pitchFamily="18" charset="0"/>
            </a:endParaRPr>
          </a:p>
          <a:p>
            <a:endParaRPr lang="en-US" altLang="zh-CN" b="1" dirty="0">
              <a:cs typeface="Times New Roman" panose="02020603050405020304" pitchFamily="18" charset="0"/>
            </a:endParaRPr>
          </a:p>
          <a:p>
            <a:endParaRPr lang="en-US" altLang="zh-CN" b="1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b="1" kern="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b="1" kern="0" dirty="0">
                <a:cs typeface="Times New Roman" panose="02020603050405020304" pitchFamily="18" charset="0"/>
              </a:rPr>
              <a:t>不可屏蔽中断（</a:t>
            </a:r>
            <a:r>
              <a:rPr lang="en-US" altLang="zh-CN" b="1" kern="0" dirty="0">
                <a:cs typeface="Times New Roman" panose="02020603050405020304" pitchFamily="18" charset="0"/>
              </a:rPr>
              <a:t>NMI</a:t>
            </a:r>
            <a:r>
              <a:rPr lang="zh-CN" altLang="en-US" b="1" kern="0" dirty="0">
                <a:cs typeface="Times New Roman" panose="02020603050405020304" pitchFamily="18" charset="0"/>
              </a:rPr>
              <a:t>中断）</a:t>
            </a: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中断类型码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上升沿触发申请中断</a:t>
            </a:r>
          </a:p>
          <a:p>
            <a:pPr lvl="2"/>
            <a:r>
              <a:rPr lang="zh-CN" altLang="en-US" dirty="0"/>
              <a:t>不受中断允许标志</a:t>
            </a:r>
            <a:r>
              <a:rPr lang="en-US" altLang="zh-CN" dirty="0"/>
              <a:t>IF</a:t>
            </a:r>
            <a:r>
              <a:rPr lang="zh-CN" altLang="en-US" dirty="0"/>
              <a:t>的控制与影响（即不可屏蔽），一旦</a:t>
            </a:r>
            <a:r>
              <a:rPr lang="en-US" altLang="zh-CN" dirty="0"/>
              <a:t>NMI</a:t>
            </a:r>
            <a:r>
              <a:rPr lang="zh-CN" altLang="en-US" dirty="0"/>
              <a:t>引脚出现中断请求，</a:t>
            </a:r>
            <a:r>
              <a:rPr lang="en-US" altLang="zh-CN" dirty="0"/>
              <a:t>CPU</a:t>
            </a:r>
            <a:r>
              <a:rPr lang="zh-CN" altLang="en-US" dirty="0"/>
              <a:t>在当前指令执行完后，必须立即响应。</a:t>
            </a:r>
          </a:p>
          <a:p>
            <a:pPr lvl="2"/>
            <a:r>
              <a:rPr lang="zh-CN" altLang="en-US" dirty="0"/>
              <a:t>由计算机内部硬件出错而引发，一般用于处理紧急事件。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机中用于内存奇偶校验出错和系统主要故障（如电源断电等）。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51B2D-D48A-4CB9-BC87-E1CC0CB07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96A5D-D520-4546-87A0-2A000C62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10" y="2176112"/>
            <a:ext cx="12954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8C37055-7731-4210-BE18-94A3E02DC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910" y="2493612"/>
            <a:ext cx="713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</a:p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4D940AF-0149-4786-AB6A-B6132AE94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710" y="24047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E10BE93-84F2-4EE2-B0A9-2248159FF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2710" y="309051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1FD9DF-70DC-4E4E-B00B-B0D92370666F}"/>
              </a:ext>
            </a:extLst>
          </p:cNvPr>
          <p:cNvGrpSpPr/>
          <p:nvPr/>
        </p:nvGrpSpPr>
        <p:grpSpPr bwMode="auto">
          <a:xfrm>
            <a:off x="2851310" y="1947512"/>
            <a:ext cx="441325" cy="371475"/>
            <a:chOff x="2832" y="2179"/>
            <a:chExt cx="278" cy="234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582B2A5F-8C85-45A2-BC69-818106D19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73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B219BBC-C568-4C1B-BDFC-17AFF8FAA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210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9FCECCA1-D929-435A-BAC1-98EEDE4F6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210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506B974-448C-4026-8094-4CAA280F0AD1}"/>
                </a:ext>
              </a:extLst>
            </p:cNvPr>
            <p:cNvSpPr/>
            <p:nvPr/>
          </p:nvSpPr>
          <p:spPr bwMode="auto">
            <a:xfrm>
              <a:off x="2889" y="2179"/>
              <a:ext cx="128" cy="234"/>
            </a:xfrm>
            <a:custGeom>
              <a:avLst/>
              <a:gdLst>
                <a:gd name="T0" fmla="*/ 38 w 228"/>
                <a:gd name="T1" fmla="*/ 31 h 294"/>
                <a:gd name="T2" fmla="*/ 22 w 228"/>
                <a:gd name="T3" fmla="*/ 84 h 294"/>
                <a:gd name="T4" fmla="*/ 8 w 228"/>
                <a:gd name="T5" fmla="*/ 149 h 294"/>
                <a:gd name="T6" fmla="*/ 0 w 228"/>
                <a:gd name="T7" fmla="*/ 181 h 294"/>
                <a:gd name="T8" fmla="*/ 38 w 228"/>
                <a:gd name="T9" fmla="*/ 234 h 294"/>
                <a:gd name="T10" fmla="*/ 83 w 228"/>
                <a:gd name="T11" fmla="*/ 213 h 294"/>
                <a:gd name="T12" fmla="*/ 128 w 228"/>
                <a:gd name="T13" fmla="*/ 116 h 294"/>
                <a:gd name="T14" fmla="*/ 45 w 228"/>
                <a:gd name="T15" fmla="*/ 21 h 294"/>
                <a:gd name="T16" fmla="*/ 38 w 228"/>
                <a:gd name="T17" fmla="*/ 31 h 2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8"/>
                <a:gd name="T28" fmla="*/ 0 h 294"/>
                <a:gd name="T29" fmla="*/ 228 w 228"/>
                <a:gd name="T30" fmla="*/ 294 h 2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8" h="294">
                  <a:moveTo>
                    <a:pt x="67" y="39"/>
                  </a:moveTo>
                  <a:cubicBezTo>
                    <a:pt x="96" y="125"/>
                    <a:pt x="82" y="39"/>
                    <a:pt x="40" y="106"/>
                  </a:cubicBezTo>
                  <a:cubicBezTo>
                    <a:pt x="25" y="130"/>
                    <a:pt x="23" y="160"/>
                    <a:pt x="14" y="187"/>
                  </a:cubicBezTo>
                  <a:cubicBezTo>
                    <a:pt x="10" y="200"/>
                    <a:pt x="0" y="227"/>
                    <a:pt x="0" y="227"/>
                  </a:cubicBezTo>
                  <a:cubicBezTo>
                    <a:pt x="12" y="244"/>
                    <a:pt x="38" y="294"/>
                    <a:pt x="67" y="294"/>
                  </a:cubicBezTo>
                  <a:cubicBezTo>
                    <a:pt x="95" y="294"/>
                    <a:pt x="148" y="267"/>
                    <a:pt x="148" y="267"/>
                  </a:cubicBezTo>
                  <a:cubicBezTo>
                    <a:pt x="188" y="227"/>
                    <a:pt x="210" y="199"/>
                    <a:pt x="228" y="146"/>
                  </a:cubicBezTo>
                  <a:cubicBezTo>
                    <a:pt x="209" y="0"/>
                    <a:pt x="225" y="6"/>
                    <a:pt x="81" y="26"/>
                  </a:cubicBezTo>
                  <a:cubicBezTo>
                    <a:pt x="48" y="74"/>
                    <a:pt x="47" y="80"/>
                    <a:pt x="67" y="39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6CF89C-FB63-4976-90E9-DB95D69559CB}"/>
              </a:ext>
            </a:extLst>
          </p:cNvPr>
          <p:cNvGrpSpPr/>
          <p:nvPr/>
        </p:nvGrpSpPr>
        <p:grpSpPr bwMode="auto">
          <a:xfrm>
            <a:off x="2779872" y="2558699"/>
            <a:ext cx="588963" cy="450850"/>
            <a:chOff x="2739" y="2900"/>
            <a:chExt cx="371" cy="284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F1ABBB7-5547-45EF-AE38-740DAE6FE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84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B4B8AEA-476B-4D70-A6AD-F3B68D938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98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CC6B5D7-595B-4549-AACC-5CBFD7827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81"/>
              <a:ext cx="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7DE15929-A7C1-47DB-9210-A2B640B9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298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2BC21DC-3E9F-4670-9828-FF528B54B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3184"/>
              <a:ext cx="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1D5B872-4FE7-4150-AD10-4DFE1D4C68A1}"/>
                </a:ext>
              </a:extLst>
            </p:cNvPr>
            <p:cNvSpPr/>
            <p:nvPr/>
          </p:nvSpPr>
          <p:spPr bwMode="auto">
            <a:xfrm>
              <a:off x="2786" y="2900"/>
              <a:ext cx="278" cy="122"/>
            </a:xfrm>
            <a:custGeom>
              <a:avLst/>
              <a:gdLst>
                <a:gd name="T0" fmla="*/ 107 w 348"/>
                <a:gd name="T1" fmla="*/ 25 h 270"/>
                <a:gd name="T2" fmla="*/ 22 w 348"/>
                <a:gd name="T3" fmla="*/ 37 h 270"/>
                <a:gd name="T4" fmla="*/ 0 w 348"/>
                <a:gd name="T5" fmla="*/ 80 h 270"/>
                <a:gd name="T6" fmla="*/ 75 w 348"/>
                <a:gd name="T7" fmla="*/ 122 h 270"/>
                <a:gd name="T8" fmla="*/ 182 w 348"/>
                <a:gd name="T9" fmla="*/ 116 h 270"/>
                <a:gd name="T10" fmla="*/ 246 w 348"/>
                <a:gd name="T11" fmla="*/ 92 h 270"/>
                <a:gd name="T12" fmla="*/ 268 w 348"/>
                <a:gd name="T13" fmla="*/ 55 h 270"/>
                <a:gd name="T14" fmla="*/ 278 w 348"/>
                <a:gd name="T15" fmla="*/ 37 h 270"/>
                <a:gd name="T16" fmla="*/ 129 w 348"/>
                <a:gd name="T17" fmla="*/ 19 h 270"/>
                <a:gd name="T18" fmla="*/ 107 w 348"/>
                <a:gd name="T19" fmla="*/ 25 h 2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8"/>
                <a:gd name="T31" fmla="*/ 0 h 270"/>
                <a:gd name="T32" fmla="*/ 348 w 348"/>
                <a:gd name="T33" fmla="*/ 270 h 2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8" h="270">
                  <a:moveTo>
                    <a:pt x="134" y="55"/>
                  </a:moveTo>
                  <a:cubicBezTo>
                    <a:pt x="125" y="57"/>
                    <a:pt x="34" y="74"/>
                    <a:pt x="27" y="82"/>
                  </a:cubicBezTo>
                  <a:cubicBezTo>
                    <a:pt x="7" y="107"/>
                    <a:pt x="10" y="145"/>
                    <a:pt x="0" y="176"/>
                  </a:cubicBezTo>
                  <a:cubicBezTo>
                    <a:pt x="18" y="230"/>
                    <a:pt x="40" y="251"/>
                    <a:pt x="94" y="270"/>
                  </a:cubicBezTo>
                  <a:cubicBezTo>
                    <a:pt x="139" y="265"/>
                    <a:pt x="185" y="269"/>
                    <a:pt x="228" y="256"/>
                  </a:cubicBezTo>
                  <a:cubicBezTo>
                    <a:pt x="259" y="246"/>
                    <a:pt x="308" y="203"/>
                    <a:pt x="308" y="203"/>
                  </a:cubicBezTo>
                  <a:cubicBezTo>
                    <a:pt x="317" y="176"/>
                    <a:pt x="326" y="149"/>
                    <a:pt x="335" y="122"/>
                  </a:cubicBezTo>
                  <a:cubicBezTo>
                    <a:pt x="339" y="109"/>
                    <a:pt x="348" y="82"/>
                    <a:pt x="348" y="82"/>
                  </a:cubicBezTo>
                  <a:cubicBezTo>
                    <a:pt x="293" y="0"/>
                    <a:pt x="268" y="30"/>
                    <a:pt x="161" y="42"/>
                  </a:cubicBezTo>
                  <a:cubicBezTo>
                    <a:pt x="117" y="56"/>
                    <a:pt x="107" y="55"/>
                    <a:pt x="134" y="5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0">
            <a:extLst>
              <a:ext uri="{FF2B5EF4-FFF2-40B4-BE49-F238E27FC236}">
                <a16:creationId xmlns:a16="http://schemas.microsoft.com/office/drawing/2014/main" id="{74EFC41A-185F-455E-8080-817BDD35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249" y="1960212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NMI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7F51367B-9488-44F7-82C7-F50F50B2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710" y="2646012"/>
            <a:ext cx="82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A2FD2967-2769-4AA1-AFA1-ED0267E11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910" y="2011012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不可屏蔽中断请求输入端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B2F08DF-73D8-4365-B17C-F42A80BA1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035" y="2760312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可屏蔽中断请求输入端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B81F0B42-3F55-4C19-A22B-F57085A1B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01" y="1494909"/>
            <a:ext cx="6957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提供两条引脚  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NMI 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接受中断请求信号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FDF2E7B8-B1AE-4674-8415-19D4078DA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235" y="338737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AC4A80EC-1C5D-4614-80A2-06F743C64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535" y="3473099"/>
            <a:ext cx="808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31B0E50-0F54-4919-8498-B064EFA5B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972" y="3531837"/>
            <a:ext cx="7207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9FBFBC3C-5FF4-4236-8BAC-C74EDBF2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035" y="3263549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中断响应信号输出端</a:t>
            </a:r>
          </a:p>
        </p:txBody>
      </p:sp>
    </p:spTree>
    <p:extLst>
      <p:ext uri="{BB962C8B-B14F-4D97-AF65-F5344CB8AC3E}">
        <p14:creationId xmlns:p14="http://schemas.microsoft.com/office/powerpoint/2010/main" val="2829724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8CDF-D695-45E6-B425-7A7F2A0D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B9EAA-3493-4336-B2BF-A3B3BD82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65781"/>
            <a:ext cx="8635578" cy="5030218"/>
          </a:xfrm>
        </p:spPr>
        <p:txBody>
          <a:bodyPr/>
          <a:lstStyle/>
          <a:p>
            <a:r>
              <a:rPr lang="zh-CN" altLang="en-US" b="1" dirty="0">
                <a:cs typeface="Times New Roman" panose="02020603050405020304" pitchFamily="18" charset="0"/>
              </a:rPr>
              <a:t>外部中断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cs typeface="Times New Roman" panose="02020603050405020304" pitchFamily="18" charset="0"/>
              </a:rPr>
              <a:t>可屏蔽中断（</a:t>
            </a:r>
            <a:r>
              <a:rPr kumimoji="1" lang="en-US" altLang="zh-CN" b="1" dirty="0">
                <a:cs typeface="Times New Roman" panose="02020603050405020304" pitchFamily="18" charset="0"/>
              </a:rPr>
              <a:t>INTR</a:t>
            </a:r>
            <a:r>
              <a:rPr kumimoji="1" lang="zh-CN" altLang="en-US" b="1" dirty="0">
                <a:cs typeface="Times New Roman" panose="02020603050405020304" pitchFamily="18" charset="0"/>
              </a:rPr>
              <a:t>中断</a:t>
            </a:r>
            <a:r>
              <a:rPr lang="zh-CN" altLang="en-US" b="1" kern="0" dirty="0">
                <a:cs typeface="Times New Roman" panose="02020603050405020304" pitchFamily="18" charset="0"/>
              </a:rPr>
              <a:t>）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b="1" kern="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b="1" kern="0" dirty="0">
                <a:cs typeface="Times New Roman" panose="02020603050405020304" pitchFamily="18" charset="0"/>
              </a:rPr>
              <a:t>外设申请的中断</a:t>
            </a:r>
          </a:p>
          <a:p>
            <a:pPr lvl="1"/>
            <a:r>
              <a:rPr lang="zh-CN" altLang="en-US" b="1" kern="0" dirty="0">
                <a:cs typeface="Times New Roman" panose="02020603050405020304" pitchFamily="18" charset="0"/>
              </a:rPr>
              <a:t>高电平触发</a:t>
            </a:r>
          </a:p>
          <a:p>
            <a:pPr lvl="1"/>
            <a:r>
              <a:rPr lang="zh-CN" altLang="en-US" b="1" kern="0" dirty="0">
                <a:cs typeface="Times New Roman" panose="02020603050405020304" pitchFamily="18" charset="0"/>
              </a:rPr>
              <a:t>受中断允许标志</a:t>
            </a:r>
            <a:r>
              <a:rPr lang="en-US" altLang="zh-CN" b="1" kern="0" dirty="0">
                <a:cs typeface="Times New Roman" panose="02020603050405020304" pitchFamily="18" charset="0"/>
              </a:rPr>
              <a:t>IF</a:t>
            </a:r>
            <a:r>
              <a:rPr lang="zh-CN" altLang="en-US" b="1" kern="0" dirty="0">
                <a:cs typeface="Times New Roman" panose="02020603050405020304" pitchFamily="18" charset="0"/>
              </a:rPr>
              <a:t>控制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r>
              <a:rPr lang="en-US" altLang="zh-CN" b="1" kern="0" dirty="0">
                <a:cs typeface="Times New Roman" panose="02020603050405020304" pitchFamily="18" charset="0"/>
              </a:rPr>
              <a:t>IF = 1 </a:t>
            </a:r>
            <a:r>
              <a:rPr lang="zh-CN" altLang="en-US" b="1" kern="0" dirty="0">
                <a:cs typeface="Times New Roman" panose="02020603050405020304" pitchFamily="18" charset="0"/>
              </a:rPr>
              <a:t>（指令</a:t>
            </a:r>
            <a:r>
              <a:rPr lang="en-US" altLang="zh-CN" b="1" kern="0" dirty="0">
                <a:cs typeface="Times New Roman" panose="02020603050405020304" pitchFamily="18" charset="0"/>
              </a:rPr>
              <a:t>STI</a:t>
            </a:r>
            <a:r>
              <a:rPr lang="zh-CN" altLang="en-US" b="1" kern="0" dirty="0">
                <a:cs typeface="Times New Roman" panose="02020603050405020304" pitchFamily="18" charset="0"/>
              </a:rPr>
              <a:t>），开中断，允许响应</a:t>
            </a:r>
            <a:r>
              <a:rPr lang="en-US" altLang="zh-CN" b="1" kern="0" dirty="0">
                <a:cs typeface="Times New Roman" panose="02020603050405020304" pitchFamily="18" charset="0"/>
              </a:rPr>
              <a:t>INTR</a:t>
            </a:r>
            <a:r>
              <a:rPr lang="zh-CN" altLang="en-US" b="1" kern="0" dirty="0">
                <a:cs typeface="Times New Roman" panose="02020603050405020304" pitchFamily="18" charset="0"/>
              </a:rPr>
              <a:t>中断</a:t>
            </a:r>
          </a:p>
          <a:p>
            <a:pPr marL="912600" lvl="2" indent="0">
              <a:buNone/>
            </a:pPr>
            <a:r>
              <a:rPr lang="en-US" altLang="zh-CN" b="1" kern="0" dirty="0">
                <a:cs typeface="Times New Roman" panose="02020603050405020304" pitchFamily="18" charset="0"/>
              </a:rPr>
              <a:t>IF =  0  ( </a:t>
            </a:r>
            <a:r>
              <a:rPr lang="zh-CN" altLang="en-US" b="1" kern="0" dirty="0">
                <a:cs typeface="Times New Roman" panose="02020603050405020304" pitchFamily="18" charset="0"/>
              </a:rPr>
              <a:t>指令</a:t>
            </a:r>
            <a:r>
              <a:rPr lang="en-US" altLang="zh-CN" b="1" kern="0" dirty="0">
                <a:cs typeface="Times New Roman" panose="02020603050405020304" pitchFamily="18" charset="0"/>
              </a:rPr>
              <a:t>CLI ) </a:t>
            </a:r>
            <a:r>
              <a:rPr lang="zh-CN" altLang="en-US" b="1" kern="0" dirty="0">
                <a:cs typeface="Times New Roman" panose="02020603050405020304" pitchFamily="18" charset="0"/>
              </a:rPr>
              <a:t>，关中断，禁止响应</a:t>
            </a:r>
            <a:r>
              <a:rPr lang="en-US" altLang="zh-CN" b="1" kern="0" dirty="0">
                <a:cs typeface="Times New Roman" panose="02020603050405020304" pitchFamily="18" charset="0"/>
              </a:rPr>
              <a:t>INTR</a:t>
            </a:r>
            <a:r>
              <a:rPr lang="zh-CN" altLang="en-US" b="1" kern="0" dirty="0">
                <a:cs typeface="Times New Roman" panose="02020603050405020304" pitchFamily="18" charset="0"/>
              </a:rPr>
              <a:t>中断 </a:t>
            </a:r>
          </a:p>
          <a:p>
            <a:pPr marL="912600" lvl="2" indent="0">
              <a:buNone/>
            </a:pPr>
            <a:endParaRPr lang="zh-CN" altLang="en-US" b="1" kern="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51B2D-D48A-4CB9-BC87-E1CC0CB07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1" name="内容占位符 1">
            <a:extLst>
              <a:ext uri="{FF2B5EF4-FFF2-40B4-BE49-F238E27FC236}">
                <a16:creationId xmlns:a16="http://schemas.microsoft.com/office/drawing/2014/main" id="{F00AA47B-B22B-4776-8139-DEFDCC5FACCD}"/>
              </a:ext>
            </a:extLst>
          </p:cNvPr>
          <p:cNvSpPr txBox="1">
            <a:spLocks/>
          </p:cNvSpPr>
          <p:nvPr/>
        </p:nvSpPr>
        <p:spPr>
          <a:xfrm>
            <a:off x="530086" y="4914450"/>
            <a:ext cx="8344526" cy="99838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当外设对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有服务请求，会向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发来一个高电平信号（见上图），并且中断允许标志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会在当前指令执行完后，响应可屏蔽中断。 </a:t>
            </a: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019E6679-0DD4-4CEF-832A-8DFFED31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730" y="1861852"/>
            <a:ext cx="1166813" cy="1223963"/>
          </a:xfrm>
          <a:prstGeom prst="rect">
            <a:avLst/>
          </a:prstGeom>
          <a:noFill/>
          <a:ln w="28575">
            <a:solidFill>
              <a:srgbClr val="00349E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47813B88-5911-41F1-B840-34A22C48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041" y="2119890"/>
            <a:ext cx="996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8086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BE582D4A-F7BA-48AD-8EEE-147446E54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7596" y="2249202"/>
            <a:ext cx="1828800" cy="0"/>
          </a:xfrm>
          <a:prstGeom prst="line">
            <a:avLst/>
          </a:prstGeom>
          <a:noFill/>
          <a:ln w="9525">
            <a:solidFill>
              <a:srgbClr val="00349E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id="{2ABE418C-7F9A-42C9-B24A-C191B3047013}"/>
              </a:ext>
            </a:extLst>
          </p:cNvPr>
          <p:cNvGrpSpPr/>
          <p:nvPr/>
        </p:nvGrpSpPr>
        <p:grpSpPr bwMode="auto">
          <a:xfrm>
            <a:off x="6456830" y="1717390"/>
            <a:ext cx="588963" cy="450850"/>
            <a:chOff x="2739" y="2900"/>
            <a:chExt cx="371" cy="284"/>
          </a:xfrm>
        </p:grpSpPr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E358E414-DEC5-4897-B4A1-B2AD3E4A5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84"/>
              <a:ext cx="93" cy="0"/>
            </a:xfrm>
            <a:prstGeom prst="line">
              <a:avLst/>
            </a:prstGeom>
            <a:noFill/>
            <a:ln w="9525">
              <a:solidFill>
                <a:srgbClr val="00349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47C95A26-932B-44CF-8BAC-8C7969F0B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981"/>
              <a:ext cx="0" cy="203"/>
            </a:xfrm>
            <a:prstGeom prst="line">
              <a:avLst/>
            </a:prstGeom>
            <a:noFill/>
            <a:ln w="9525">
              <a:solidFill>
                <a:srgbClr val="00349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C0EBEB60-7787-462D-B409-8B7A0D189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81"/>
              <a:ext cx="185" cy="0"/>
            </a:xfrm>
            <a:prstGeom prst="line">
              <a:avLst/>
            </a:prstGeom>
            <a:noFill/>
            <a:ln w="9525">
              <a:solidFill>
                <a:srgbClr val="00349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F5B20765-A3B9-4473-B4EC-8B6246AD1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2981"/>
              <a:ext cx="0" cy="203"/>
            </a:xfrm>
            <a:prstGeom prst="line">
              <a:avLst/>
            </a:prstGeom>
            <a:noFill/>
            <a:ln w="9525">
              <a:solidFill>
                <a:srgbClr val="00349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F56F7765-096D-4778-B5CD-A44FC3396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3184"/>
              <a:ext cx="93" cy="0"/>
            </a:xfrm>
            <a:prstGeom prst="line">
              <a:avLst/>
            </a:prstGeom>
            <a:noFill/>
            <a:ln w="9525">
              <a:solidFill>
                <a:srgbClr val="00349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75C8C6D-9360-44BA-8975-E6658C1805A0}"/>
                </a:ext>
              </a:extLst>
            </p:cNvPr>
            <p:cNvSpPr/>
            <p:nvPr/>
          </p:nvSpPr>
          <p:spPr bwMode="auto">
            <a:xfrm>
              <a:off x="2786" y="2900"/>
              <a:ext cx="278" cy="122"/>
            </a:xfrm>
            <a:custGeom>
              <a:avLst/>
              <a:gdLst>
                <a:gd name="T0" fmla="*/ 107 w 348"/>
                <a:gd name="T1" fmla="*/ 25 h 270"/>
                <a:gd name="T2" fmla="*/ 22 w 348"/>
                <a:gd name="T3" fmla="*/ 37 h 270"/>
                <a:gd name="T4" fmla="*/ 0 w 348"/>
                <a:gd name="T5" fmla="*/ 80 h 270"/>
                <a:gd name="T6" fmla="*/ 75 w 348"/>
                <a:gd name="T7" fmla="*/ 122 h 270"/>
                <a:gd name="T8" fmla="*/ 182 w 348"/>
                <a:gd name="T9" fmla="*/ 116 h 270"/>
                <a:gd name="T10" fmla="*/ 246 w 348"/>
                <a:gd name="T11" fmla="*/ 92 h 270"/>
                <a:gd name="T12" fmla="*/ 268 w 348"/>
                <a:gd name="T13" fmla="*/ 55 h 270"/>
                <a:gd name="T14" fmla="*/ 278 w 348"/>
                <a:gd name="T15" fmla="*/ 37 h 270"/>
                <a:gd name="T16" fmla="*/ 129 w 348"/>
                <a:gd name="T17" fmla="*/ 19 h 270"/>
                <a:gd name="T18" fmla="*/ 107 w 348"/>
                <a:gd name="T19" fmla="*/ 25 h 2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8"/>
                <a:gd name="T31" fmla="*/ 0 h 270"/>
                <a:gd name="T32" fmla="*/ 348 w 348"/>
                <a:gd name="T33" fmla="*/ 270 h 2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8" h="270">
                  <a:moveTo>
                    <a:pt x="134" y="55"/>
                  </a:moveTo>
                  <a:cubicBezTo>
                    <a:pt x="125" y="57"/>
                    <a:pt x="34" y="74"/>
                    <a:pt x="27" y="82"/>
                  </a:cubicBezTo>
                  <a:cubicBezTo>
                    <a:pt x="7" y="107"/>
                    <a:pt x="10" y="145"/>
                    <a:pt x="0" y="176"/>
                  </a:cubicBezTo>
                  <a:cubicBezTo>
                    <a:pt x="18" y="230"/>
                    <a:pt x="40" y="251"/>
                    <a:pt x="94" y="270"/>
                  </a:cubicBezTo>
                  <a:cubicBezTo>
                    <a:pt x="139" y="265"/>
                    <a:pt x="185" y="269"/>
                    <a:pt x="228" y="256"/>
                  </a:cubicBezTo>
                  <a:cubicBezTo>
                    <a:pt x="259" y="246"/>
                    <a:pt x="308" y="203"/>
                    <a:pt x="308" y="203"/>
                  </a:cubicBezTo>
                  <a:cubicBezTo>
                    <a:pt x="317" y="176"/>
                    <a:pt x="326" y="149"/>
                    <a:pt x="335" y="122"/>
                  </a:cubicBezTo>
                  <a:cubicBezTo>
                    <a:pt x="339" y="109"/>
                    <a:pt x="348" y="82"/>
                    <a:pt x="348" y="82"/>
                  </a:cubicBezTo>
                  <a:cubicBezTo>
                    <a:pt x="293" y="0"/>
                    <a:pt x="268" y="30"/>
                    <a:pt x="161" y="42"/>
                  </a:cubicBezTo>
                  <a:cubicBezTo>
                    <a:pt x="117" y="56"/>
                    <a:pt x="107" y="55"/>
                    <a:pt x="134" y="5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 Box 45">
            <a:extLst>
              <a:ext uri="{FF2B5EF4-FFF2-40B4-BE49-F238E27FC236}">
                <a16:creationId xmlns:a16="http://schemas.microsoft.com/office/drawing/2014/main" id="{20D5AD22-3EE8-48E3-AAD4-47C853A9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668" y="1804702"/>
            <a:ext cx="82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49A45A05-D5DA-4977-B5E7-8E3F12841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5543" y="2725452"/>
            <a:ext cx="1828800" cy="0"/>
          </a:xfrm>
          <a:prstGeom prst="line">
            <a:avLst/>
          </a:prstGeom>
          <a:noFill/>
          <a:ln w="9525">
            <a:solidFill>
              <a:srgbClr val="00349E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3F42F7EB-405A-4C17-A85A-5F6D195D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80" y="2811177"/>
            <a:ext cx="8084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56" name="Line 50">
            <a:extLst>
              <a:ext uri="{FF2B5EF4-FFF2-40B4-BE49-F238E27FC236}">
                <a16:creationId xmlns:a16="http://schemas.microsoft.com/office/drawing/2014/main" id="{84AC7498-240A-45EB-930C-7B4CB07C7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930" y="2869915"/>
            <a:ext cx="7207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349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7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0C684-E7F6-4793-9206-15FABCA0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4FC4-6BDD-4AA4-8FAA-6C2D6BBA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>
                <a:cs typeface="Times New Roman" panose="02020603050405020304" pitchFamily="18" charset="0"/>
              </a:rPr>
              <a:t>外部中断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1800" b="1" dirty="0">
                <a:cs typeface="Times New Roman" panose="02020603050405020304" pitchFamily="18" charset="0"/>
              </a:rPr>
              <a:t>可屏蔽中断（</a:t>
            </a:r>
            <a:r>
              <a:rPr kumimoji="1" lang="en-US" altLang="zh-CN" sz="1800" b="1" dirty="0">
                <a:cs typeface="Times New Roman" panose="02020603050405020304" pitchFamily="18" charset="0"/>
              </a:rPr>
              <a:t>INTR</a:t>
            </a:r>
            <a:r>
              <a:rPr kumimoji="1" lang="zh-CN" altLang="en-US" sz="1800" b="1" dirty="0">
                <a:cs typeface="Times New Roman" panose="02020603050405020304" pitchFamily="18" charset="0"/>
              </a:rPr>
              <a:t>中断）</a:t>
            </a:r>
            <a:endParaRPr kumimoji="1" lang="en-US" altLang="zh-CN" sz="1800" b="1" dirty="0"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b="1" dirty="0">
                <a:cs typeface="Times New Roman" panose="02020603050405020304" pitchFamily="18" charset="0"/>
              </a:rPr>
              <a:t>8086CPU</a:t>
            </a:r>
            <a:r>
              <a:rPr kumimoji="1" lang="zh-CN" altLang="en-US" b="1" dirty="0">
                <a:cs typeface="Times New Roman" panose="02020603050405020304" pitchFamily="18" charset="0"/>
              </a:rPr>
              <a:t>只有一个可屏蔽中断请求输入引脚</a:t>
            </a:r>
            <a:endParaRPr kumimoji="1" lang="en-US" altLang="zh-CN" b="1" dirty="0"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b="1" dirty="0">
                <a:cs typeface="Times New Roman" panose="02020603050405020304" pitchFamily="18" charset="0"/>
              </a:rPr>
              <a:t>中断控制器</a:t>
            </a:r>
            <a:r>
              <a:rPr kumimoji="1" lang="en-US" altLang="zh-CN" b="1" dirty="0">
                <a:cs typeface="Times New Roman" panose="02020603050405020304" pitchFamily="18" charset="0"/>
              </a:rPr>
              <a:t>(8259A)</a:t>
            </a:r>
            <a:r>
              <a:rPr kumimoji="1" lang="zh-CN" altLang="en-US" b="1" dirty="0">
                <a:cs typeface="Times New Roman" panose="02020603050405020304" pitchFamily="18" charset="0"/>
              </a:rPr>
              <a:t>管理各种外设提出的中断请求</a:t>
            </a:r>
            <a:endParaRPr kumimoji="1" lang="en-US" altLang="zh-CN" b="1" dirty="0"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b="1" dirty="0">
                <a:cs typeface="Times New Roman" panose="02020603050405020304" pitchFamily="18" charset="0"/>
              </a:rPr>
              <a:t>中断请求信号送至</a:t>
            </a:r>
            <a:r>
              <a:rPr kumimoji="1" lang="en-US" altLang="zh-CN" b="1" dirty="0">
                <a:cs typeface="Times New Roman" panose="02020603050405020304" pitchFamily="18" charset="0"/>
              </a:rPr>
              <a:t>8259A</a:t>
            </a:r>
            <a:r>
              <a:rPr kumimoji="1" lang="zh-CN" altLang="en-US" b="1" dirty="0">
                <a:cs typeface="Times New Roman" panose="02020603050405020304" pitchFamily="18" charset="0"/>
              </a:rPr>
              <a:t>的中断请求输入端</a:t>
            </a:r>
            <a:r>
              <a:rPr kumimoji="1" lang="en-US" altLang="zh-CN" b="1" dirty="0">
                <a:cs typeface="Times New Roman" panose="02020603050405020304" pitchFamily="18" charset="0"/>
              </a:rPr>
              <a:t>IRQ0</a:t>
            </a:r>
            <a:r>
              <a:rPr kumimoji="1" lang="zh-CN" altLang="en-US" b="1" dirty="0">
                <a:cs typeface="Times New Roman" panose="02020603050405020304" pitchFamily="18" charset="0"/>
              </a:rPr>
              <a:t>～ </a:t>
            </a:r>
            <a:r>
              <a:rPr kumimoji="1" lang="en-US" altLang="zh-CN" b="1" dirty="0">
                <a:cs typeface="Times New Roman" panose="02020603050405020304" pitchFamily="18" charset="0"/>
              </a:rPr>
              <a:t>IRQ7</a:t>
            </a:r>
            <a:r>
              <a:rPr kumimoji="1" lang="zh-CN" altLang="en-US" b="1" dirty="0">
                <a:cs typeface="Times New Roman" panose="02020603050405020304" pitchFamily="18" charset="0"/>
              </a:rPr>
              <a:t>任何一个</a:t>
            </a:r>
            <a:endParaRPr kumimoji="1" lang="en-US" altLang="zh-CN" b="1" dirty="0">
              <a:cs typeface="Times New Roman" panose="02020603050405020304" pitchFamily="18" charset="0"/>
            </a:endParaRPr>
          </a:p>
          <a:p>
            <a:pPr lvl="2"/>
            <a:r>
              <a:rPr kumimoji="1" lang="en-US" altLang="zh-CN" b="1" dirty="0">
                <a:cs typeface="Times New Roman" panose="02020603050405020304" pitchFamily="18" charset="0"/>
              </a:rPr>
              <a:t>8259A</a:t>
            </a:r>
            <a:r>
              <a:rPr kumimoji="1" lang="zh-CN" altLang="en-US" b="1" dirty="0">
                <a:cs typeface="Times New Roman" panose="02020603050405020304" pitchFamily="18" charset="0"/>
              </a:rPr>
              <a:t>选择其中优先级最高的中断请求，送至</a:t>
            </a:r>
            <a:r>
              <a:rPr kumimoji="1" lang="en-US" altLang="zh-CN" b="1" dirty="0">
                <a:cs typeface="Times New Roman" panose="02020603050405020304" pitchFamily="18" charset="0"/>
              </a:rPr>
              <a:t>CPU</a:t>
            </a:r>
            <a:r>
              <a:rPr kumimoji="1" lang="zh-CN" altLang="en-US" b="1" dirty="0">
                <a:cs typeface="Times New Roman" panose="02020603050405020304" pitchFamily="18" charset="0"/>
              </a:rPr>
              <a:t>的</a:t>
            </a:r>
            <a:r>
              <a:rPr kumimoji="1" lang="en-US" altLang="zh-CN" b="1" dirty="0">
                <a:cs typeface="Times New Roman" panose="02020603050405020304" pitchFamily="18" charset="0"/>
              </a:rPr>
              <a:t>INTR</a:t>
            </a:r>
            <a:r>
              <a:rPr kumimoji="1" lang="zh-CN" altLang="en-US" b="1" dirty="0">
                <a:cs typeface="Times New Roman" panose="02020603050405020304" pitchFamily="18" charset="0"/>
              </a:rPr>
              <a:t>引脚</a:t>
            </a:r>
            <a:endParaRPr kumimoji="1" lang="en-US" altLang="zh-CN" b="1" dirty="0"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b="1" dirty="0">
                <a:cs typeface="Times New Roman" panose="02020603050405020304" pitchFamily="18" charset="0"/>
              </a:rPr>
              <a:t>可屏蔽中断源的中断类型码由</a:t>
            </a:r>
            <a:r>
              <a:rPr kumimoji="1" lang="en-US" altLang="zh-CN" b="1" dirty="0">
                <a:cs typeface="Times New Roman" panose="02020603050405020304" pitchFamily="18" charset="0"/>
              </a:rPr>
              <a:t>8259A</a:t>
            </a:r>
            <a:r>
              <a:rPr kumimoji="1" lang="zh-CN" altLang="en-US" b="1" dirty="0">
                <a:cs typeface="Times New Roman" panose="02020603050405020304" pitchFamily="18" charset="0"/>
              </a:rPr>
              <a:t>提供。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81D1E-8B5A-49C9-801F-E7AF20EB7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33710B-1EB1-490F-B480-4DE8588D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9" y="4138905"/>
            <a:ext cx="1143000" cy="2057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485703E-B4C6-49CE-B592-BE3EA1312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22" y="4132555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731DB60-20A0-4BFE-95BD-38A66FAD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59" y="4708817"/>
            <a:ext cx="778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DE23BDC9-11F1-4312-A381-71D5B21CF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997" y="476914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E68FDCC-DC1F-40EF-939C-20B5929A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59" y="5294605"/>
            <a:ext cx="713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</a:p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790F78F-324D-4F73-BEA9-D991B099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059" y="4138905"/>
            <a:ext cx="1143000" cy="2057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8F10656-7D65-4629-9E26-23D2216F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847" y="4119855"/>
            <a:ext cx="692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FBFAF601-C661-4BD4-A51D-BE960229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497" y="4670717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89B4F529-314D-4B6A-9775-73E9DF27A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634" y="476914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6BC7161-559A-40D4-8E0F-48AD6A59B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259" y="5370805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194C0678-3D76-4AF6-BB7F-0A4185278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059" y="436750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BBBA1901-FE12-4786-8590-04B98C2AE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059" y="467230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C4B71B75-EB00-4C3D-8B7F-EC9E64749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059" y="497710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1F42396E-A65A-4D52-9AFC-45AE6509DC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059" y="596770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495ECDA-5A5E-40A3-9FB3-0CB5DFE2C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59" y="413890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IRQ0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6FC0FDCC-B0E9-4C2E-A3D3-9B0AF81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59" y="444370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IRQ1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B636F02C-6074-4FA1-BCAC-6D05FCFCD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59" y="474850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IRQ2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444FBB09-9CA4-4AFB-9C7D-EDC25A9A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59" y="573910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IRQ7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252D31D4-ECE8-4398-8CBA-E4B98AA06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059" y="512950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 …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A9C3370F-1773-42EE-BC96-C58385EE1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5459" y="436750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9B2C1AC4-6A78-4629-9A5C-5426A57DC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459" y="490090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C2E94F9D-96A6-4DD3-A8F4-46672B6EF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8934" y="4760585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D031AA6-93A5-4409-9D26-A6AA1F4E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680" y="4436914"/>
            <a:ext cx="152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可屏蔽</a:t>
            </a:r>
          </a:p>
          <a:p>
            <a:pPr eaLnBrk="1" hangingPunct="1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中断请求输入端</a:t>
            </a:r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E4D6425D-703D-4FF6-9075-414E6728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034" y="4020238"/>
            <a:ext cx="4103687" cy="1273298"/>
          </a:xfrm>
          <a:prstGeom prst="wedgeRoundRectCallout">
            <a:avLst>
              <a:gd name="adj1" fmla="val -61899"/>
              <a:gd name="adj2" fmla="val 6574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可对多个可屏蔽中断源进行优先级控制，一片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8259A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可管理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级可屏蔽中断。</a:t>
            </a:r>
          </a:p>
        </p:txBody>
      </p:sp>
    </p:spTree>
    <p:extLst>
      <p:ext uri="{BB962C8B-B14F-4D97-AF65-F5344CB8AC3E}">
        <p14:creationId xmlns:p14="http://schemas.microsoft.com/office/powerpoint/2010/main" val="23748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 animBg="1"/>
      <p:bldP spid="12" grpId="0"/>
      <p:bldP spid="13" grpId="0"/>
      <p:bldP spid="15" grpId="0"/>
      <p:bldP spid="20" grpId="0"/>
      <p:bldP spid="21" grpId="0"/>
      <p:bldP spid="22" grpId="0"/>
      <p:bldP spid="23" grpId="0"/>
      <p:bldP spid="24" grpId="0"/>
      <p:bldP spid="28" grpId="0"/>
      <p:bldP spid="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BABFE-5D0B-4D1C-A398-BC4B921A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6CF6-6814-4325-849E-477C4E53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内部中断（软件中断）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cs typeface="Times New Roman" panose="02020603050405020304" pitchFamily="18" charset="0"/>
              </a:rPr>
              <a:t>不需要外部硬件支持，不受中断标志</a:t>
            </a:r>
            <a:r>
              <a:rPr lang="en-US" altLang="zh-CN" b="1" dirty="0"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cs typeface="Times New Roman" panose="02020603050405020304" pitchFamily="18" charset="0"/>
              </a:rPr>
              <a:t>的影响，中断类型码或包含在指令中，或预先规定。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cs typeface="Times New Roman" panose="02020603050405020304" pitchFamily="18" charset="0"/>
              </a:rPr>
              <a:t>8086/8088</a:t>
            </a:r>
            <a:r>
              <a:rPr lang="zh-CN" altLang="en-US" b="1" dirty="0">
                <a:cs typeface="Times New Roman" panose="02020603050405020304" pitchFamily="18" charset="0"/>
              </a:rPr>
              <a:t>内部中断有以下</a:t>
            </a:r>
            <a:r>
              <a:rPr lang="en-US" altLang="zh-CN" b="1" dirty="0"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cs typeface="Times New Roman" panose="02020603050405020304" pitchFamily="18" charset="0"/>
              </a:rPr>
              <a:t>种：</a:t>
            </a:r>
          </a:p>
          <a:p>
            <a:pPr lvl="2"/>
            <a:r>
              <a:rPr lang="zh-CN" altLang="en-US" dirty="0"/>
              <a:t>  除法错中断</a:t>
            </a:r>
          </a:p>
          <a:p>
            <a:pPr lvl="2"/>
            <a:r>
              <a:rPr lang="zh-CN" altLang="en-US" dirty="0"/>
              <a:t>  单步中断</a:t>
            </a:r>
            <a:endParaRPr lang="en-US" altLang="zh-CN" dirty="0"/>
          </a:p>
          <a:p>
            <a:pPr lvl="2"/>
            <a:r>
              <a:rPr lang="zh-CN" altLang="en-US" dirty="0"/>
              <a:t>  断点中断</a:t>
            </a:r>
          </a:p>
          <a:p>
            <a:pPr lvl="2"/>
            <a:r>
              <a:rPr lang="zh-CN" altLang="en-US" dirty="0"/>
              <a:t>  溢出中断</a:t>
            </a:r>
          </a:p>
          <a:p>
            <a:pPr lvl="2"/>
            <a:r>
              <a:rPr lang="zh-CN" altLang="en-US" dirty="0"/>
              <a:t>  中断指令</a:t>
            </a:r>
            <a:r>
              <a:rPr lang="en-US" altLang="zh-CN" dirty="0"/>
              <a:t>INT n</a:t>
            </a:r>
            <a:r>
              <a:rPr lang="zh-CN" altLang="en-US" dirty="0"/>
              <a:t>引起的中断 </a:t>
            </a:r>
          </a:p>
          <a:p>
            <a:pPr marL="455400" lvl="1" indent="0"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1" charset="-122"/>
              </a:rPr>
              <a:t>1. </a:t>
            </a:r>
            <a:r>
              <a:rPr lang="zh-CN" altLang="en-US" b="1" dirty="0">
                <a:solidFill>
                  <a:srgbClr val="FF0000"/>
                </a:solidFill>
                <a:ea typeface="楷体_GB2312" pitchFamily="1" charset="-122"/>
              </a:rPr>
              <a:t>处理运算过程中某些错误的中断</a:t>
            </a:r>
            <a:endParaRPr lang="en-US" altLang="zh-CN" b="1" dirty="0">
              <a:solidFill>
                <a:srgbClr val="FF0000"/>
              </a:solidFill>
              <a:ea typeface="楷体_GB2312" pitchFamily="1" charset="-122"/>
            </a:endParaRPr>
          </a:p>
          <a:p>
            <a:pPr lvl="2"/>
            <a:r>
              <a:rPr lang="zh-CN" altLang="en-US" dirty="0"/>
              <a:t>执行程序时，为及时处理运算中的某些错误，</a:t>
            </a:r>
            <a:r>
              <a:rPr lang="en-US" altLang="zh-CN" dirty="0"/>
              <a:t>CPU</a:t>
            </a:r>
            <a:r>
              <a:rPr lang="zh-CN" altLang="en-US" dirty="0"/>
              <a:t>以中断方式中止正在运行的程序，提醒程序员改错。</a:t>
            </a:r>
          </a:p>
          <a:p>
            <a:pPr lvl="2"/>
            <a:r>
              <a:rPr lang="zh-CN" altLang="en-US" dirty="0"/>
              <a:t>除法错中断，溢出中断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D8FA0-B15F-4722-A2E6-CFB4F7078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1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BABFE-5D0B-4D1C-A398-BC4B921A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6CF6-6814-4325-849E-477C4E53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内部中断（软件中断）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sz="1800" b="1" dirty="0">
                <a:solidFill>
                  <a:srgbClr val="740000"/>
                </a:solidFill>
              </a:rPr>
              <a:t>（</a:t>
            </a:r>
            <a:r>
              <a:rPr lang="en-US" altLang="zh-CN" sz="1800" b="1" dirty="0">
                <a:solidFill>
                  <a:srgbClr val="740000"/>
                </a:solidFill>
              </a:rPr>
              <a:t>1</a:t>
            </a:r>
            <a:r>
              <a:rPr lang="zh-CN" altLang="en-US" sz="1800" b="1" dirty="0">
                <a:solidFill>
                  <a:srgbClr val="740000"/>
                </a:solidFill>
              </a:rPr>
              <a:t>）除法错中断</a:t>
            </a:r>
            <a:r>
              <a:rPr lang="en-US" altLang="zh-CN" sz="1800" b="1" dirty="0">
                <a:solidFill>
                  <a:srgbClr val="740000"/>
                </a:solidFill>
              </a:rPr>
              <a:t>(</a:t>
            </a:r>
            <a:r>
              <a:rPr lang="zh-CN" altLang="en-US" sz="1800" b="1" dirty="0">
                <a:solidFill>
                  <a:srgbClr val="740000"/>
                </a:solidFill>
              </a:rPr>
              <a:t>中断类型号为</a:t>
            </a:r>
            <a:r>
              <a:rPr lang="en-US" altLang="zh-CN" sz="1800" b="1" dirty="0">
                <a:solidFill>
                  <a:srgbClr val="740000"/>
                </a:solidFill>
              </a:rPr>
              <a:t>0)</a:t>
            </a:r>
          </a:p>
          <a:p>
            <a:pPr marL="912600" lvl="2" indent="0" algn="just">
              <a:buNone/>
            </a:pPr>
            <a:r>
              <a:rPr lang="zh-CN" altLang="en-US" sz="1600" dirty="0"/>
              <a:t>在</a:t>
            </a:r>
            <a:r>
              <a:rPr lang="en-US" altLang="zh-CN" sz="1600" dirty="0"/>
              <a:t>8086/8088CPU</a:t>
            </a:r>
            <a:r>
              <a:rPr lang="zh-CN" altLang="en-US" sz="1600" dirty="0"/>
              <a:t>执行除法指令</a:t>
            </a:r>
            <a:r>
              <a:rPr lang="en-US" altLang="zh-CN" sz="1600" dirty="0"/>
              <a:t>(DIV/IDIV)</a:t>
            </a:r>
            <a:r>
              <a:rPr lang="zh-CN" altLang="en-US" sz="1600" dirty="0"/>
              <a:t>时，若发现除数为</a:t>
            </a:r>
            <a:r>
              <a:rPr lang="en-US" altLang="zh-CN" sz="1600" dirty="0"/>
              <a:t>0</a:t>
            </a:r>
            <a:r>
              <a:rPr lang="zh-CN" altLang="en-US" sz="1600" dirty="0"/>
              <a:t>，或所得的商超过了</a:t>
            </a:r>
            <a:r>
              <a:rPr lang="en-US" altLang="zh-CN" sz="1600" dirty="0"/>
              <a:t>CPU</a:t>
            </a:r>
            <a:r>
              <a:rPr lang="zh-CN" altLang="en-US" sz="1600" dirty="0"/>
              <a:t>中有关寄存器所能表示的最大值，则立即产生一个类型号为</a:t>
            </a:r>
            <a:r>
              <a:rPr lang="en-US" altLang="zh-CN" sz="1600" dirty="0"/>
              <a:t>0</a:t>
            </a:r>
            <a:r>
              <a:rPr lang="zh-CN" altLang="en-US" sz="1600" dirty="0"/>
              <a:t>的内部中断，</a:t>
            </a:r>
            <a:r>
              <a:rPr lang="en-US" altLang="zh-CN" sz="1600" dirty="0"/>
              <a:t>CPU</a:t>
            </a:r>
            <a:r>
              <a:rPr lang="zh-CN" altLang="en-US" sz="1600" dirty="0"/>
              <a:t>转去执行除法错中断处理程序。</a:t>
            </a:r>
            <a:endParaRPr lang="en-US" altLang="zh-CN" sz="1600" dirty="0"/>
          </a:p>
          <a:p>
            <a:pPr marL="912600" lvl="2" indent="0">
              <a:buNone/>
            </a:pPr>
            <a:endParaRPr lang="en-US" altLang="zh-CN" sz="1600" dirty="0"/>
          </a:p>
          <a:p>
            <a:pPr marL="912600" lvl="2" indent="0">
              <a:buNone/>
            </a:pPr>
            <a:endParaRPr lang="en-US" altLang="zh-CN" sz="1600" dirty="0"/>
          </a:p>
          <a:p>
            <a:pPr marL="455400" lvl="1" indent="0">
              <a:buNone/>
            </a:pPr>
            <a:r>
              <a:rPr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）溢出中断</a:t>
            </a:r>
            <a:r>
              <a:rPr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INTO(</a:t>
            </a:r>
            <a:r>
              <a:rPr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中断类型号为</a:t>
            </a:r>
            <a:r>
              <a:rPr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4)</a:t>
            </a:r>
          </a:p>
          <a:p>
            <a:pPr marL="912600" lvl="2" indent="0" algn="just">
              <a:buNone/>
            </a:pPr>
            <a:r>
              <a:rPr lang="en-US" altLang="zh-CN" sz="1600" dirty="0"/>
              <a:t>CPU</a:t>
            </a:r>
            <a:r>
              <a:rPr lang="zh-CN" altLang="en-US" sz="1600" dirty="0"/>
              <a:t>进行带符号数的算术运算时，若发生了溢出，则标志位</a:t>
            </a:r>
            <a:r>
              <a:rPr lang="en-US" altLang="zh-CN" sz="1600" dirty="0"/>
              <a:t>OF=1</a:t>
            </a:r>
            <a:r>
              <a:rPr lang="zh-CN" altLang="en-US" sz="1600" dirty="0"/>
              <a:t>，若此时执行</a:t>
            </a:r>
            <a:r>
              <a:rPr lang="en-US" altLang="zh-CN" sz="1600" dirty="0"/>
              <a:t>INTO</a:t>
            </a:r>
            <a:r>
              <a:rPr lang="zh-CN" altLang="en-US" sz="1600" dirty="0"/>
              <a:t>指令，会产生溢出中断，打印出一个错误信息，结束时不返回，而把控制权交给操作系统。若</a:t>
            </a:r>
            <a:r>
              <a:rPr lang="en-US" altLang="zh-CN" sz="1600" dirty="0"/>
              <a:t>OF=0</a:t>
            </a:r>
            <a:r>
              <a:rPr lang="zh-CN" altLang="en-US" sz="1600" dirty="0"/>
              <a:t>，则</a:t>
            </a:r>
            <a:r>
              <a:rPr lang="en-US" altLang="zh-CN" sz="1600" dirty="0"/>
              <a:t>INTO</a:t>
            </a:r>
            <a:r>
              <a:rPr lang="zh-CN" altLang="en-US" sz="1600" dirty="0"/>
              <a:t>不产生中断，</a:t>
            </a:r>
            <a:r>
              <a:rPr lang="en-US" altLang="zh-CN" sz="1600" dirty="0"/>
              <a:t>CPU</a:t>
            </a:r>
            <a:r>
              <a:rPr lang="zh-CN" altLang="en-US" sz="1600" dirty="0"/>
              <a:t>继续执行下一条指令。</a:t>
            </a:r>
            <a:r>
              <a:rPr lang="en-US" altLang="zh-CN" sz="1600" dirty="0"/>
              <a:t>INTO</a:t>
            </a:r>
            <a:r>
              <a:rPr lang="zh-CN" altLang="en-US" sz="1600" dirty="0"/>
              <a:t>指令通常安排在算术指令之后，以便在溢出时能及时处理。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D8FA0-B15F-4722-A2E6-CFB4F7078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4E9D320-8F63-4C85-8406-192BB782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48" y="2809020"/>
            <a:ext cx="6138258" cy="64633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bl, 0</a:t>
            </a:r>
          </a:p>
          <a:p>
            <a:r>
              <a:rPr kumimoji="0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</a:t>
            </a:r>
            <a:r>
              <a:rPr kumimoji="0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bl	</a:t>
            </a:r>
            <a:r>
              <a:rPr kumimoji="0"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；除数</a:t>
            </a:r>
            <a:r>
              <a:rPr kumimoji="0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kumimoji="0"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，产生除法错中断</a:t>
            </a:r>
            <a:endParaRPr kumimoji="0"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039F802-B34A-4EAE-8ECB-F70FC148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48" y="5211018"/>
            <a:ext cx="6471333" cy="9233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7632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例  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mov ax,2000h</a:t>
            </a:r>
          </a:p>
          <a:p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      add ax, 7000h      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；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2000H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＋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7000H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＝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9000H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，溢出：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OF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＝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1</a:t>
            </a:r>
          </a:p>
          <a:p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      into	                 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；因为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OF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＝</a:t>
            </a:r>
            <a:r>
              <a:rPr kumimoji="0" lang="en-US" altLang="zh-CN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740000"/>
                </a:solidFill>
                <a:cs typeface="Times New Roman" panose="02020603050405020304" pitchFamily="18" charset="0"/>
              </a:rPr>
              <a:t>，所以产生溢出中断</a:t>
            </a:r>
            <a:endParaRPr kumimoji="0" lang="zh-CN" altLang="en-US" sz="1800" dirty="0">
              <a:solidFill>
                <a:srgbClr val="74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74D2-4EFD-48E7-AD15-A215F99B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A2FDA-730E-4EE1-85FD-7BC9FEED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760312" cy="32976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3.1.1</a:t>
            </a:r>
            <a:r>
              <a:rPr lang="zh-CN" altLang="zh-CN" dirty="0">
                <a:cs typeface="Times New Roman" panose="02020603050405020304" pitchFamily="18" charset="0"/>
              </a:rPr>
              <a:t>寻址空间和数据存储格式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寻址空间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存储单元：字节，每个单元有一个地址，是一个整数编码。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存储器地址允许的最大范围，即</a:t>
            </a:r>
            <a:r>
              <a:rPr lang="en-US" altLang="zh-CN" dirty="0"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cs typeface="Times New Roman" panose="02020603050405020304" pitchFamily="18" charset="0"/>
              </a:rPr>
              <a:t>能访问多大范围的地址。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zh-CN" dirty="0">
                <a:cs typeface="Times New Roman" panose="02020603050405020304" pitchFamily="18" charset="0"/>
              </a:rPr>
              <a:t>当存储器按字节编址时，若地址总线为</a:t>
            </a:r>
            <a:r>
              <a:rPr lang="en-US" altLang="zh-CN" b="1" dirty="0">
                <a:solidFill>
                  <a:srgbClr val="B10303"/>
                </a:solidFill>
                <a:cs typeface="Times New Roman" panose="02020603050405020304" pitchFamily="18" charset="0"/>
              </a:rPr>
              <a:t>n</a:t>
            </a:r>
            <a:r>
              <a:rPr lang="zh-CN" altLang="zh-CN" dirty="0">
                <a:cs typeface="Times New Roman" panose="02020603050405020304" pitchFamily="18" charset="0"/>
              </a:rPr>
              <a:t>位，</a:t>
            </a:r>
            <a:r>
              <a:rPr lang="en-US" altLang="zh-CN" dirty="0"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cs typeface="Times New Roman" panose="02020603050405020304" pitchFamily="18" charset="0"/>
              </a:rPr>
              <a:t>寻址范围是</a:t>
            </a:r>
            <a:r>
              <a:rPr lang="en-US" altLang="zh-CN" b="1" dirty="0">
                <a:solidFill>
                  <a:srgbClr val="B10303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>
                <a:solidFill>
                  <a:srgbClr val="B10303"/>
                </a:solidFill>
                <a:cs typeface="Times New Roman" panose="02020603050405020304" pitchFamily="18" charset="0"/>
              </a:rPr>
              <a:t>n</a:t>
            </a:r>
            <a:r>
              <a:rPr lang="zh-CN" altLang="zh-CN" dirty="0">
                <a:cs typeface="Times New Roman" panose="02020603050405020304" pitchFamily="18" charset="0"/>
              </a:rPr>
              <a:t>字节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/>
              <a:t>例如： </a:t>
            </a:r>
            <a:r>
              <a:rPr lang="en-US" altLang="zh-CN" dirty="0"/>
              <a:t>8086CPU</a:t>
            </a:r>
            <a:r>
              <a:rPr lang="zh-CN" altLang="en-US" dirty="0"/>
              <a:t>有地址总线</a:t>
            </a:r>
            <a:r>
              <a:rPr lang="en-US" altLang="zh-CN" dirty="0"/>
              <a:t>20</a:t>
            </a:r>
            <a:r>
              <a:rPr lang="zh-CN" altLang="en-US" dirty="0"/>
              <a:t>位，寻址能力为</a:t>
            </a:r>
            <a:r>
              <a:rPr lang="en-US" altLang="zh-CN" dirty="0"/>
              <a:t>2</a:t>
            </a:r>
            <a:r>
              <a:rPr lang="en-US" altLang="zh-CN" baseline="30000" dirty="0"/>
              <a:t>20</a:t>
            </a:r>
            <a:r>
              <a:rPr lang="en-US" altLang="zh-CN" dirty="0"/>
              <a:t>=1M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存储器的组织及寻址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CN" dirty="0"/>
              <a:t>20</a:t>
            </a:r>
            <a:r>
              <a:rPr lang="zh-CN" altLang="en-US" dirty="0"/>
              <a:t>位地址线，可寻址的地址范围为 </a:t>
            </a:r>
            <a:r>
              <a:rPr lang="en-US" altLang="zh-CN" dirty="0"/>
              <a:t>00000H</a:t>
            </a:r>
            <a:r>
              <a:rPr lang="zh-CN" altLang="en-US" dirty="0"/>
              <a:t>～</a:t>
            </a:r>
            <a:r>
              <a:rPr lang="en-US" altLang="zh-CN" dirty="0"/>
              <a:t>0FFFFFH</a:t>
            </a:r>
            <a:r>
              <a:rPr lang="zh-CN" altLang="en-US" dirty="0"/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 2</a:t>
            </a:r>
            <a:r>
              <a:rPr lang="en-US" altLang="zh-CN" baseline="30000" dirty="0">
                <a:cs typeface="Times New Roman" panose="02020603050405020304" pitchFamily="18" charset="0"/>
              </a:rPr>
              <a:t>20</a:t>
            </a:r>
            <a:r>
              <a:rPr lang="en-US" altLang="zh-CN" dirty="0">
                <a:cs typeface="Times New Roman" panose="02020603050405020304" pitchFamily="18" charset="0"/>
              </a:rPr>
              <a:t>=</a:t>
            </a:r>
            <a:r>
              <a:rPr lang="en-US" altLang="zh-CN" dirty="0"/>
              <a:t>1M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29C3B-EE83-4210-B4DA-FC876EF9D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FA3DB8-C9BC-4841-9623-4DB045F4D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70917"/>
              </p:ext>
            </p:extLst>
          </p:nvPr>
        </p:nvGraphicFramePr>
        <p:xfrm>
          <a:off x="1397711" y="4319118"/>
          <a:ext cx="6348577" cy="1972724"/>
        </p:xfrm>
        <a:graphic>
          <a:graphicData uri="http://schemas.openxmlformats.org/drawingml/2006/table">
            <a:tbl>
              <a:tblPr/>
              <a:tblGrid>
                <a:gridCol w="171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十六进制地址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二进制地址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存储器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0000,0000,0000,0000,0000B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00001H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0000,0000,0000,0000,0001B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: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0FFFFEH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1111,1111,1111,1111,1110B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0FFFFFH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1111,1111,1111,1111,1111B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32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5BC1-76BB-4163-A562-0D67634C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52F38-D4B4-4822-98BC-7A3F099C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内部中断（软件中断）</a:t>
            </a:r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ea typeface="楷体_GB2312" pitchFamily="1" charset="-122"/>
                <a:cs typeface="Times New Roman" panose="02020603050405020304" pitchFamily="18" charset="0"/>
              </a:rPr>
              <a:t>为调试程序设置的中断</a:t>
            </a:r>
            <a:endParaRPr lang="en-US" altLang="zh-CN" sz="1900" b="1" dirty="0">
              <a:solidFill>
                <a:srgbClr val="740000"/>
              </a:solidFill>
            </a:endParaRPr>
          </a:p>
          <a:p>
            <a:pPr marL="1255500" lvl="2" indent="-342900">
              <a:buAutoNum type="arabicParenBoth"/>
            </a:pPr>
            <a:r>
              <a:rPr lang="zh-CN" altLang="en-US" sz="1900" b="1" dirty="0">
                <a:solidFill>
                  <a:srgbClr val="740000"/>
                </a:solidFill>
              </a:rPr>
              <a:t>单步中断</a:t>
            </a:r>
            <a:r>
              <a:rPr lang="en-US" altLang="zh-CN" sz="1900" b="1" dirty="0">
                <a:solidFill>
                  <a:srgbClr val="740000"/>
                </a:solidFill>
              </a:rPr>
              <a:t>(</a:t>
            </a:r>
            <a:r>
              <a:rPr lang="zh-CN" altLang="en-US" sz="1900" b="1" dirty="0">
                <a:solidFill>
                  <a:srgbClr val="740000"/>
                </a:solidFill>
              </a:rPr>
              <a:t>中断类型号为</a:t>
            </a:r>
            <a:r>
              <a:rPr lang="en-US" altLang="zh-CN" sz="1900" b="1" dirty="0">
                <a:solidFill>
                  <a:srgbClr val="740000"/>
                </a:solidFill>
              </a:rPr>
              <a:t>1)</a:t>
            </a:r>
          </a:p>
          <a:p>
            <a:pPr lvl="3"/>
            <a:r>
              <a:rPr lang="zh-CN" altLang="en-US" dirty="0"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cs typeface="Times New Roman" panose="02020603050405020304" pitchFamily="18" charset="0"/>
              </a:rPr>
              <a:t>TF=1</a:t>
            </a:r>
            <a:r>
              <a:rPr lang="zh-CN" altLang="en-US" dirty="0">
                <a:cs typeface="Times New Roman" panose="02020603050405020304" pitchFamily="18" charset="0"/>
              </a:rPr>
              <a:t>时，每执行一条指令，</a:t>
            </a:r>
            <a:r>
              <a:rPr lang="en-US" altLang="zh-CN" dirty="0"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cs typeface="Times New Roman" panose="02020603050405020304" pitchFamily="18" charset="0"/>
              </a:rPr>
              <a:t>会自动产生一个单步中断。单步中断可一条一条指令地跟踪程序流程，观察各个寄存器及存储单元内容的变化，帮助分析错误原因。单步中断又称为陷阱中断，主要用于程序调试。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3"/>
            <a:endParaRPr lang="en-US" altLang="zh-CN" b="1" dirty="0">
              <a:solidFill>
                <a:srgbClr val="740000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sz="1900" b="1" dirty="0">
                <a:solidFill>
                  <a:srgbClr val="740000"/>
                </a:solidFill>
              </a:rPr>
              <a:t>2)  </a:t>
            </a:r>
            <a:r>
              <a:rPr lang="zh-CN" altLang="en-US" sz="1900" b="1" dirty="0">
                <a:solidFill>
                  <a:srgbClr val="740000"/>
                </a:solidFill>
              </a:rPr>
              <a:t>断点中断</a:t>
            </a:r>
            <a:r>
              <a:rPr lang="en-US" altLang="zh-CN" sz="1900" b="1" dirty="0">
                <a:solidFill>
                  <a:srgbClr val="740000"/>
                </a:solidFill>
              </a:rPr>
              <a:t>(</a:t>
            </a:r>
            <a:r>
              <a:rPr lang="zh-CN" altLang="en-US" sz="1900" b="1" dirty="0">
                <a:solidFill>
                  <a:srgbClr val="740000"/>
                </a:solidFill>
              </a:rPr>
              <a:t>中断类型号为</a:t>
            </a:r>
            <a:r>
              <a:rPr lang="en-US" altLang="zh-CN" sz="1900" b="1" dirty="0">
                <a:solidFill>
                  <a:srgbClr val="740000"/>
                </a:solidFill>
              </a:rPr>
              <a:t>3)</a:t>
            </a:r>
          </a:p>
          <a:p>
            <a:pPr lvl="3"/>
            <a:r>
              <a:rPr lang="zh-CN" altLang="en-US" dirty="0"/>
              <a:t>调试程序时可以在一些关键性的地方设置断点，它相当于把一条</a:t>
            </a:r>
            <a:r>
              <a:rPr lang="en-US" altLang="zh-CN" dirty="0"/>
              <a:t>INT 3 </a:t>
            </a:r>
            <a:r>
              <a:rPr lang="zh-CN" altLang="en-US" dirty="0"/>
              <a:t>指令插入到程序中，</a:t>
            </a:r>
            <a:r>
              <a:rPr lang="en-US" altLang="zh-CN" dirty="0"/>
              <a:t>CPU</a:t>
            </a:r>
            <a:r>
              <a:rPr lang="zh-CN" altLang="en-US" dirty="0"/>
              <a:t>每执行到断点处，</a:t>
            </a:r>
            <a:r>
              <a:rPr lang="en-US" altLang="zh-CN" dirty="0"/>
              <a:t>INT 3 </a:t>
            </a:r>
            <a:r>
              <a:rPr lang="zh-CN" altLang="en-US" dirty="0"/>
              <a:t>指令便产生一个中断，使</a:t>
            </a:r>
            <a:r>
              <a:rPr lang="en-US" altLang="zh-CN" dirty="0"/>
              <a:t>CPU</a:t>
            </a:r>
            <a:r>
              <a:rPr lang="zh-CN" altLang="en-US" dirty="0"/>
              <a:t>转向相应的中断服务程序</a:t>
            </a:r>
            <a:endParaRPr lang="en-US" altLang="zh-CN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中断指令</a:t>
            </a:r>
            <a:r>
              <a:rPr lang="en-US" altLang="zh-CN" b="1" dirty="0">
                <a:solidFill>
                  <a:srgbClr val="FF0000"/>
                </a:solidFill>
              </a:rPr>
              <a:t>INT n</a:t>
            </a:r>
            <a:r>
              <a:rPr lang="zh-CN" altLang="en-US" b="1" dirty="0">
                <a:solidFill>
                  <a:srgbClr val="FF0000"/>
                </a:solidFill>
              </a:rPr>
              <a:t>引起的中断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中断类型号为</a:t>
            </a:r>
            <a:r>
              <a:rPr lang="en-US" altLang="zh-CN" b="1" dirty="0">
                <a:solidFill>
                  <a:srgbClr val="FF0000"/>
                </a:solidFill>
              </a:rPr>
              <a:t>n)</a:t>
            </a:r>
          </a:p>
          <a:p>
            <a:pPr lvl="2"/>
            <a:r>
              <a:rPr lang="zh-CN" altLang="en-US" sz="1700" dirty="0"/>
              <a:t>程序设计时，可以用</a:t>
            </a:r>
            <a:r>
              <a:rPr lang="en-US" altLang="zh-CN" sz="1700" dirty="0"/>
              <a:t>INT n</a:t>
            </a:r>
            <a:r>
              <a:rPr lang="zh-CN" altLang="en-US" sz="1700" dirty="0"/>
              <a:t>指令来产生软件中断，中断指令的操作数</a:t>
            </a:r>
            <a:r>
              <a:rPr lang="en-US" altLang="zh-CN" sz="1700" dirty="0"/>
              <a:t>n</a:t>
            </a:r>
            <a:r>
              <a:rPr lang="zh-CN" altLang="en-US" sz="1700" dirty="0"/>
              <a:t>给出了中断类型号，</a:t>
            </a:r>
            <a:r>
              <a:rPr lang="en-US" altLang="zh-CN" sz="1700" dirty="0"/>
              <a:t>CPU</a:t>
            </a:r>
            <a:r>
              <a:rPr lang="zh-CN" altLang="en-US" sz="1700" dirty="0"/>
              <a:t>执行</a:t>
            </a:r>
            <a:r>
              <a:rPr lang="en-US" altLang="zh-CN" sz="1700" dirty="0"/>
              <a:t>INT n</a:t>
            </a:r>
            <a:r>
              <a:rPr lang="zh-CN" altLang="en-US" sz="1700" dirty="0"/>
              <a:t>指令后，会立即产生一个类型号为</a:t>
            </a:r>
            <a:r>
              <a:rPr lang="en-US" altLang="zh-CN" sz="1700" dirty="0"/>
              <a:t>n</a:t>
            </a:r>
            <a:r>
              <a:rPr lang="zh-CN" altLang="en-US" sz="1700" dirty="0"/>
              <a:t>的中断，转入相应的中断处理程序来完成中断功能。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FEFB3-0510-4980-98B7-67649F90F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490D233-6826-4E95-AFFB-181ABD55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349" y="3149496"/>
            <a:ext cx="7561263" cy="338554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6325" indent="-1076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560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48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kumimoji="0" lang="en-US" altLang="zh-CN" sz="16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DEBUG.EXE</a:t>
            </a:r>
            <a:r>
              <a:rPr kumimoji="0" lang="zh-CN" altLang="en-US" sz="16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调试程序的单步命令</a:t>
            </a:r>
            <a:r>
              <a:rPr kumimoji="0" lang="en-US" altLang="zh-CN" sz="16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600" b="1" dirty="0">
                <a:solidFill>
                  <a:schemeClr val="tx2">
                    <a:lumMod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就利用单步中断实现对程序的单步调试</a:t>
            </a:r>
            <a:endParaRPr kumimoji="0" lang="zh-CN" altLang="en-US" sz="1600" dirty="0">
              <a:solidFill>
                <a:schemeClr val="tx2">
                  <a:lumMod val="50000"/>
                </a:schemeClr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6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BD12F-D5AC-4E6C-81A3-17D755CD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83C5A-1E93-46D7-B87B-08B4E679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4916664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cs typeface="Times New Roman" panose="02020603050405020304" pitchFamily="18" charset="0"/>
              </a:rPr>
              <a:t>中断源的优先级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中断源的优先级顺序由高到低依次为：</a:t>
            </a:r>
            <a:endParaRPr lang="en-US" altLang="zh-CN" dirty="0"/>
          </a:p>
          <a:p>
            <a:pPr marL="455400" lvl="1" indent="288000">
              <a:buNone/>
            </a:pPr>
            <a:r>
              <a:rPr lang="zh-CN" altLang="en-US" sz="2000" b="1" kern="0" dirty="0">
                <a:cs typeface="Times New Roman" panose="02020603050405020304" pitchFamily="18" charset="0"/>
              </a:rPr>
              <a:t>软件中断</a:t>
            </a:r>
            <a:r>
              <a:rPr lang="en-US" altLang="zh-CN" sz="2000" b="1" kern="0" dirty="0">
                <a:cs typeface="Times New Roman" panose="02020603050405020304" pitchFamily="18" charset="0"/>
              </a:rPr>
              <a:t>(</a:t>
            </a:r>
            <a:r>
              <a:rPr lang="zh-CN" altLang="en-US" sz="2000" b="1" kern="0" dirty="0">
                <a:cs typeface="Times New Roman" panose="02020603050405020304" pitchFamily="18" charset="0"/>
              </a:rPr>
              <a:t>除单步中断外</a:t>
            </a:r>
            <a:r>
              <a:rPr lang="en-US" altLang="zh-CN" sz="2000" b="1" kern="0" dirty="0">
                <a:cs typeface="Times New Roman" panose="02020603050405020304" pitchFamily="18" charset="0"/>
              </a:rPr>
              <a:t>)</a:t>
            </a:r>
            <a:r>
              <a:rPr lang="zh-CN" altLang="en-US" sz="2000" b="1" kern="0" dirty="0">
                <a:cs typeface="Times New Roman" panose="02020603050405020304" pitchFamily="18" charset="0"/>
              </a:rPr>
              <a:t>、非屏蔽中断、可屏蔽中断、单步中断。</a:t>
            </a:r>
            <a:endParaRPr lang="en-US" altLang="zh-CN" sz="2000" b="1" kern="0" dirty="0">
              <a:cs typeface="Times New Roman" panose="02020603050405020304" pitchFamily="18" charset="0"/>
            </a:endParaRPr>
          </a:p>
          <a:p>
            <a:pPr lvl="1"/>
            <a:endParaRPr lang="zh-CN" altLang="en-US" sz="2000" b="1" kern="0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lvl="2"/>
            <a:endParaRPr kumimoji="1" lang="zh-CN" altLang="en-US" sz="2000" b="1" dirty="0">
              <a:solidFill>
                <a:srgbClr val="74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376B74-2F8A-471E-AB61-1500EB5F2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5A600E05-3D34-436E-9903-642781F7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201" y="2750705"/>
            <a:ext cx="7303211" cy="303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4E005F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同时产生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的中断：</a:t>
            </a:r>
          </a:p>
          <a:p>
            <a:pPr algn="just" defTabSz="914400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4E005F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首先处理优先级别较高的中断；若优先级别相同，则按先来先服务的原则处理；</a:t>
            </a:r>
          </a:p>
          <a:p>
            <a:pPr algn="just" defTabSz="914400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4E005F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非同时产生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的中断：</a:t>
            </a:r>
          </a:p>
          <a:p>
            <a:pPr algn="just" defTabSz="914400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4E005F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允许低优先级别的中断处理程序被高优先级别的中断源所中断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中断嵌套。</a:t>
            </a:r>
          </a:p>
        </p:txBody>
      </p:sp>
    </p:spTree>
    <p:extLst>
      <p:ext uri="{BB962C8B-B14F-4D97-AF65-F5344CB8AC3E}">
        <p14:creationId xmlns:p14="http://schemas.microsoft.com/office/powerpoint/2010/main" val="37600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A1563-531F-404D-8779-DEF33C27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3689D-3557-4750-877E-E6D3F4B6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en-US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中断向量与中断向量表</a:t>
            </a:r>
            <a:endParaRPr lang="en-US" altLang="zh-CN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740000"/>
                </a:solidFill>
                <a:cs typeface="Times New Roman" panose="02020603050405020304" pitchFamily="18" charset="0"/>
              </a:rPr>
              <a:t>中断类型码</a:t>
            </a:r>
            <a:endParaRPr lang="en-US" altLang="zh-CN" b="1" dirty="0">
              <a:solidFill>
                <a:srgbClr val="74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cs typeface="Times New Roman" panose="02020603050405020304" pitchFamily="18" charset="0"/>
              </a:rPr>
              <a:t>可以处理</a:t>
            </a:r>
            <a:r>
              <a:rPr lang="en-US" altLang="zh-CN" b="1" dirty="0">
                <a:cs typeface="Times New Roman" panose="02020603050405020304" pitchFamily="18" charset="0"/>
              </a:rPr>
              <a:t>256</a:t>
            </a:r>
            <a:r>
              <a:rPr lang="zh-CN" altLang="en-US" b="1" dirty="0">
                <a:cs typeface="Times New Roman" panose="02020603050405020304" pitchFamily="18" charset="0"/>
              </a:rPr>
              <a:t>个中断请求，每个中断请求均对应于惟一固定的类型码。被</a:t>
            </a:r>
            <a:r>
              <a:rPr lang="en-US" altLang="zh-CN" b="1" dirty="0"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cs typeface="Times New Roman" panose="02020603050405020304" pitchFamily="18" charset="0"/>
              </a:rPr>
              <a:t>除类型码是</a:t>
            </a:r>
            <a:r>
              <a:rPr lang="en-US" altLang="zh-CN" b="1" dirty="0"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cs typeface="Times New Roman" panose="02020603050405020304" pitchFamily="18" charset="0"/>
              </a:rPr>
              <a:t>，单步为</a:t>
            </a: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cs typeface="Times New Roman" panose="02020603050405020304" pitchFamily="18" charset="0"/>
              </a:rPr>
              <a:t>NMI</a:t>
            </a:r>
            <a:r>
              <a:rPr lang="zh-CN" altLang="en-US" b="1" dirty="0"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cs typeface="Times New Roman" panose="02020603050405020304" pitchFamily="18" charset="0"/>
              </a:rPr>
              <a:t>，断点中断为</a:t>
            </a: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，溢出中断为</a:t>
            </a:r>
            <a:r>
              <a:rPr lang="en-US" altLang="zh-CN" b="1" dirty="0">
                <a:cs typeface="Times New Roman" panose="02020603050405020304" pitchFamily="18" charset="0"/>
              </a:rPr>
              <a:t>4 …</a:t>
            </a:r>
            <a:r>
              <a:rPr lang="zh-CN" altLang="en-US" b="1" dirty="0">
                <a:cs typeface="Times New Roman" panose="02020603050405020304" pitchFamily="18" charset="0"/>
              </a:rPr>
              <a:t>等。</a:t>
            </a:r>
          </a:p>
          <a:p>
            <a:pPr lvl="1"/>
            <a:r>
              <a:rPr lang="zh-CN" altLang="en-US" b="1" dirty="0">
                <a:solidFill>
                  <a:srgbClr val="740000"/>
                </a:solidFill>
                <a:cs typeface="Times New Roman" panose="02020603050405020304" pitchFamily="18" charset="0"/>
              </a:rPr>
              <a:t>中断向量</a:t>
            </a:r>
            <a:endParaRPr lang="en-US" altLang="zh-CN" b="1" dirty="0">
              <a:solidFill>
                <a:srgbClr val="74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b="1" dirty="0">
                <a:cs typeface="Times New Roman" panose="02020603050405020304" pitchFamily="18" charset="0"/>
              </a:rPr>
              <a:t>即中断服务程序的入口地址，包括段地址（高字单元）和偏移地址（低字单元）。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D31CD-40DC-4F6C-902E-71D5B9276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B0354C51-0040-4BA9-8151-D7E2FB7E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12" y="5851414"/>
            <a:ext cx="4320413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1"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中断处理程序</a:t>
            </a: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都有一个</a:t>
            </a:r>
            <a:r>
              <a:rPr kumimoji="1"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中断向量</a:t>
            </a:r>
            <a:r>
              <a:rPr kumimoji="1"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A5311C34-FDD5-4E2F-9999-54F1636F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9" y="3957943"/>
            <a:ext cx="3124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中断服务程序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INT_PROC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PROC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PUSH  DX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PUSH  AX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…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IRET</a:t>
            </a:r>
          </a:p>
          <a:p>
            <a:pPr eaLnBrk="1" hangingPunct="1"/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INT_PROC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ENDP             </a:t>
            </a:r>
          </a:p>
          <a:p>
            <a:pPr eaLnBrk="1" hangingPunct="1"/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3CED3296-C77C-4E5A-A026-D1FF808E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40309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CBC930A-43B1-4C87-A126-9E92FC3E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42468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8B857731-2448-41EC-9CF6-D83A627E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44627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BE31837-4C02-4F68-BFC3-AB741A6EA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46786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9337B71C-6E8A-40E5-9856-D5E4E786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48945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F14DB129-CC7A-41D8-A538-1984DDA8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51104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2C0332D2-1CC8-4AA2-B842-0B6FB103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53263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FAE944AF-AE8C-476D-967D-A3C19256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55422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A0ECC665-8476-410F-8D56-CB5AD67F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57581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2D3B4ADB-DCAE-4360-BF87-270E0DA1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19" y="5974068"/>
            <a:ext cx="1655763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24">
            <a:extLst>
              <a:ext uri="{FF2B5EF4-FFF2-40B4-BE49-F238E27FC236}">
                <a16:creationId xmlns:a16="http://schemas.microsoft.com/office/drawing/2014/main" id="{71A64729-3470-43DA-B573-957E1AA8D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157" y="4607231"/>
            <a:ext cx="1238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INC_PROC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854D84C4-4ABE-42D6-9FBF-E02BFBBB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482" y="4607231"/>
            <a:ext cx="1128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DX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129ED03C-8581-47E8-9E66-60800EE2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482" y="4823131"/>
            <a:ext cx="11174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PUSH  AX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8D0A4B7E-5D84-44B4-9EA5-B020F9B4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282" y="5039031"/>
            <a:ext cx="391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┅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9B0F27EB-D3BC-4684-92B8-16982EFAB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282" y="5254931"/>
            <a:ext cx="391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┅</a:t>
            </a: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D3959613-BB75-4006-A090-460F7325A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594" y="5581956"/>
            <a:ext cx="6848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IRET</a:t>
            </a:r>
          </a:p>
        </p:txBody>
      </p:sp>
      <p:sp>
        <p:nvSpPr>
          <p:cNvPr id="47" name="AutoShape 31">
            <a:extLst>
              <a:ext uri="{FF2B5EF4-FFF2-40B4-BE49-F238E27FC236}">
                <a16:creationId xmlns:a16="http://schemas.microsoft.com/office/drawing/2014/main" id="{DE20B296-2E57-4507-8087-603C0273DEE0}"/>
              </a:ext>
            </a:extLst>
          </p:cNvPr>
          <p:cNvSpPr/>
          <p:nvPr/>
        </p:nvSpPr>
        <p:spPr bwMode="auto">
          <a:xfrm>
            <a:off x="7195807" y="4678668"/>
            <a:ext cx="144462" cy="1223963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D8C43570-07F2-4373-8FFC-D06A46BF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707" y="5143806"/>
            <a:ext cx="14253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中断服务程序</a:t>
            </a:r>
          </a:p>
        </p:txBody>
      </p:sp>
      <p:sp>
        <p:nvSpPr>
          <p:cNvPr id="49" name="Line 34">
            <a:extLst>
              <a:ext uri="{FF2B5EF4-FFF2-40B4-BE49-F238E27FC236}">
                <a16:creationId xmlns:a16="http://schemas.microsoft.com/office/drawing/2014/main" id="{7519EFEB-E047-4C4C-9D59-C7086D627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9319" y="4823131"/>
            <a:ext cx="576263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48F865C0-7492-43C9-8D2B-6C053FD7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694" y="5254931"/>
            <a:ext cx="1011815" cy="3385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入口地址</a:t>
            </a:r>
          </a:p>
        </p:txBody>
      </p:sp>
    </p:spTree>
    <p:extLst>
      <p:ext uri="{BB962C8B-B14F-4D97-AF65-F5344CB8AC3E}">
        <p14:creationId xmlns:p14="http://schemas.microsoft.com/office/powerpoint/2010/main" val="315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A1563-531F-404D-8779-DEF33C27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3689D-3557-4750-877E-E6D3F4B6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5037398" cy="5345458"/>
          </a:xfrm>
        </p:spPr>
        <p:txBody>
          <a:bodyPr/>
          <a:lstStyle/>
          <a:p>
            <a:r>
              <a:rPr lang="zh-CN" altLang="en-US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中断向量与中断向量表</a:t>
            </a:r>
            <a:endParaRPr lang="en-US" altLang="zh-CN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76000" lvl="1"/>
            <a:r>
              <a:rPr lang="zh-CN" altLang="en-US" b="1" dirty="0"/>
              <a:t>中断向量表</a:t>
            </a:r>
          </a:p>
          <a:p>
            <a:pPr marL="936000" lvl="2"/>
            <a:r>
              <a:rPr kumimoji="1" lang="zh-CN" altLang="en-US" dirty="0">
                <a:cs typeface="Times New Roman" panose="02020603050405020304" pitchFamily="18" charset="0"/>
              </a:rPr>
              <a:t>按中断类型码从小到大顺序依次存放各类中断（</a:t>
            </a:r>
            <a:r>
              <a:rPr kumimoji="1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256</a:t>
            </a:r>
            <a:r>
              <a:rPr kumimoji="1"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种</a:t>
            </a:r>
            <a:r>
              <a:rPr kumimoji="1" lang="zh-CN" altLang="en-US" dirty="0">
                <a:cs typeface="Times New Roman" panose="02020603050405020304" pitchFamily="18" charset="0"/>
              </a:rPr>
              <a:t>）的中断向量（中断服务程序入口地址）</a:t>
            </a:r>
            <a:endParaRPr kumimoji="1" lang="en-US" altLang="zh-CN" dirty="0">
              <a:cs typeface="Times New Roman" panose="02020603050405020304" pitchFamily="18" charset="0"/>
            </a:endParaRPr>
          </a:p>
          <a:p>
            <a:pPr marL="936000" lvl="2"/>
            <a:r>
              <a:rPr kumimoji="1" lang="zh-CN" altLang="en-US" dirty="0">
                <a:cs typeface="Times New Roman" panose="02020603050405020304" pitchFamily="18" charset="0"/>
              </a:rPr>
              <a:t>在内存的</a:t>
            </a:r>
            <a:r>
              <a:rPr kumimoji="1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00000H</a:t>
            </a:r>
            <a:r>
              <a:rPr kumimoji="1"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～</a:t>
            </a:r>
            <a:r>
              <a:rPr kumimoji="1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003FFH</a:t>
            </a:r>
            <a:r>
              <a:rPr kumimoji="1" lang="zh-CN" altLang="en-US" dirty="0">
                <a:cs typeface="Times New Roman" panose="02020603050405020304" pitchFamily="18" charset="0"/>
              </a:rPr>
              <a:t>地址范围内，大小为</a:t>
            </a:r>
            <a:r>
              <a:rPr kumimoji="1" lang="en-US" altLang="zh-CN" dirty="0">
                <a:cs typeface="Times New Roman" panose="02020603050405020304" pitchFamily="18" charset="0"/>
              </a:rPr>
              <a:t>1KB</a:t>
            </a:r>
            <a:r>
              <a:rPr kumimoji="1" lang="zh-CN" altLang="en-US" dirty="0">
                <a:cs typeface="Times New Roman" panose="02020603050405020304" pitchFamily="18" charset="0"/>
              </a:rPr>
              <a:t>。</a:t>
            </a:r>
          </a:p>
          <a:p>
            <a:pPr marL="936000" lvl="2"/>
            <a:r>
              <a:rPr kumimoji="1" lang="zh-CN" altLang="en-US" dirty="0">
                <a:cs typeface="Times New Roman" panose="02020603050405020304" pitchFamily="18" charset="0"/>
              </a:rPr>
              <a:t>每个中断向量占用</a:t>
            </a:r>
            <a:r>
              <a:rPr kumimoji="1" lang="en-US" altLang="zh-CN" dirty="0">
                <a:cs typeface="Times New Roman" panose="02020603050405020304" pitchFamily="18" charset="0"/>
              </a:rPr>
              <a:t>4Bytes</a:t>
            </a:r>
            <a:r>
              <a:rPr kumimoji="1" lang="zh-CN" altLang="en-US" dirty="0">
                <a:cs typeface="Times New Roman" panose="02020603050405020304" pitchFamily="18" charset="0"/>
              </a:rPr>
              <a:t>，低字为段内偏移地址，高字为段基址。</a:t>
            </a:r>
          </a:p>
          <a:p>
            <a:pPr marL="936000" lvl="2"/>
            <a:r>
              <a:rPr lang="zh-CN" altLang="en-US" dirty="0"/>
              <a:t>中断类型码与中断向量地址的关系：设某类中断的中断类型码为</a:t>
            </a:r>
            <a:r>
              <a:rPr lang="en-US" altLang="zh-CN" dirty="0"/>
              <a:t>n</a:t>
            </a:r>
          </a:p>
          <a:p>
            <a:pPr marL="936000" lvl="3"/>
            <a:r>
              <a:rPr lang="zh-CN" altLang="en-US" sz="1800" dirty="0">
                <a:solidFill>
                  <a:srgbClr val="FF0000"/>
                </a:solidFill>
              </a:rPr>
              <a:t>中断向量在</a:t>
            </a:r>
            <a:r>
              <a:rPr lang="en-US" altLang="zh-CN" sz="1800" dirty="0">
                <a:solidFill>
                  <a:srgbClr val="FF0000"/>
                </a:solidFill>
              </a:rPr>
              <a:t>IVT</a:t>
            </a:r>
            <a:r>
              <a:rPr lang="zh-CN" altLang="en-US" sz="1800" dirty="0">
                <a:solidFill>
                  <a:srgbClr val="FF0000"/>
                </a:solidFill>
              </a:rPr>
              <a:t>中的存放地址（向量地址）＝</a:t>
            </a:r>
            <a:r>
              <a:rPr lang="en-US" altLang="zh-CN" sz="1800" dirty="0">
                <a:solidFill>
                  <a:srgbClr val="FF0000"/>
                </a:solidFill>
              </a:rPr>
              <a:t>4×n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D31CD-40DC-4F6C-902E-71D5B9276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DAA82E9-F48F-47A8-AE5E-300A72EF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1039451"/>
            <a:ext cx="3888432" cy="53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8D980-B563-4E35-915E-0D421EC1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3DDCE-887C-4DCD-9B07-8B302BC9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中断向量与中断向量表</a:t>
            </a:r>
            <a:endParaRPr lang="en-US" altLang="zh-CN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86AC3-7144-45A9-8852-451643760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2CFEB25-084A-4BB6-A972-48411906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09" y="1652195"/>
            <a:ext cx="8954070" cy="40229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某系统中键盘中断的类型码为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09H 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，试问其对应中断服务程序的入口地址？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EF4F4BD6-8CB4-477F-8D89-F9531995881C}"/>
              </a:ext>
            </a:extLst>
          </p:cNvPr>
          <p:cNvGrpSpPr/>
          <p:nvPr/>
        </p:nvGrpSpPr>
        <p:grpSpPr bwMode="auto">
          <a:xfrm>
            <a:off x="7050542" y="3029555"/>
            <a:ext cx="990600" cy="2459038"/>
            <a:chOff x="4128" y="959"/>
            <a:chExt cx="624" cy="1549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B604DEE9-98F1-4217-9ECC-94E37ED6F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5"/>
              <a:ext cx="624" cy="253"/>
            </a:xfrm>
            <a:prstGeom prst="rect">
              <a:avLst/>
            </a:prstGeom>
            <a:noFill/>
            <a:ln w="38100">
              <a:solidFill>
                <a:srgbClr val="00267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5BD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4438CCFE-669D-4A6F-8B9B-28A2A5BC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983"/>
              <a:ext cx="624" cy="253"/>
            </a:xfrm>
            <a:prstGeom prst="rect">
              <a:avLst/>
            </a:prstGeom>
            <a:noFill/>
            <a:ln w="38100">
              <a:solidFill>
                <a:srgbClr val="00267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5BD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40H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A774E968-6DF4-464A-857D-90C6314B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11"/>
              <a:ext cx="624" cy="253"/>
            </a:xfrm>
            <a:prstGeom prst="rect">
              <a:avLst/>
            </a:prstGeom>
            <a:noFill/>
            <a:ln w="38100">
              <a:solidFill>
                <a:srgbClr val="00267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5BD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30H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40D18516-601E-4F28-B6E0-9E0A14B04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39"/>
              <a:ext cx="624" cy="253"/>
            </a:xfrm>
            <a:prstGeom prst="rect">
              <a:avLst/>
            </a:prstGeom>
            <a:noFill/>
            <a:ln w="38100">
              <a:solidFill>
                <a:srgbClr val="00267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5BD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20H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50B6FEC5-B920-487B-8B95-EEA586FB7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200"/>
              <a:ext cx="624" cy="253"/>
            </a:xfrm>
            <a:prstGeom prst="rect">
              <a:avLst/>
            </a:prstGeom>
            <a:noFill/>
            <a:ln w="38100">
              <a:solidFill>
                <a:srgbClr val="00267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5BD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10H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B8F1F35D-BAC1-424D-9074-FF3BA989E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959"/>
              <a:ext cx="624" cy="253"/>
            </a:xfrm>
            <a:prstGeom prst="rect">
              <a:avLst/>
            </a:prstGeom>
            <a:noFill/>
            <a:ln w="38100">
              <a:solidFill>
                <a:srgbClr val="00267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5BD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C5216507-38A3-44A5-8336-37AD3C05F349}"/>
              </a:ext>
            </a:extLst>
          </p:cNvPr>
          <p:cNvGrpSpPr/>
          <p:nvPr/>
        </p:nvGrpSpPr>
        <p:grpSpPr bwMode="auto">
          <a:xfrm>
            <a:off x="6102899" y="3390393"/>
            <a:ext cx="917576" cy="1700213"/>
            <a:chOff x="4057" y="1392"/>
            <a:chExt cx="578" cy="1071"/>
          </a:xfrm>
        </p:grpSpPr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1C0F4F0B-64C1-4773-AD83-5FECD5B28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392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00349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0024H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931B1F69-10A1-4976-A9FD-5CA7625C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680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00349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0025H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731F187F-A20D-4F4D-989B-F24B3F5B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936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00349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0026H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69D0B0DF-653F-47B1-83F2-913DB3724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2210"/>
              <a:ext cx="56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00349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0027H</a:t>
              </a:r>
            </a:p>
          </p:txBody>
        </p:sp>
      </p:grpSp>
      <p:sp>
        <p:nvSpPr>
          <p:cNvPr id="18" name="Text Box 15">
            <a:extLst>
              <a:ext uri="{FF2B5EF4-FFF2-40B4-BE49-F238E27FC236}">
                <a16:creationId xmlns:a16="http://schemas.microsoft.com/office/drawing/2014/main" id="{0622EC46-CCDF-4DEA-983F-5CE5F09AD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69" y="2197847"/>
            <a:ext cx="5441950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1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）中断向量的存放地址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= 4 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 = 36 = 24 H   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中断向量存放在 存储器中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从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0000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0024H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开始的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个单元中，       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即</a:t>
            </a: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0024H— 0027H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单元。    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9C553A-5C22-44C4-8484-B1AE39491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172" y="2574707"/>
            <a:ext cx="954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存储器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28FB43E-A7A0-4442-BD4E-36029DC8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669" y="5278219"/>
            <a:ext cx="76976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7F215AAA-8259-4CC8-863E-0157B012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28" y="5278219"/>
            <a:ext cx="84189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5C362C7-E4D3-4E17-88E5-7598544B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58" y="4060957"/>
            <a:ext cx="5093353" cy="110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）由右图易知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键盘中断的中断处理程序的入口地址为</a:t>
            </a:r>
          </a:p>
          <a:p>
            <a:pPr defTabSz="914400" eaLnBrk="1" fontAlgn="base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90E7353F-E02C-42EC-9F67-31B46929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29" y="4906128"/>
            <a:ext cx="199285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4030H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2010 H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87A199A-607F-406F-97BD-CB7A8343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28" y="5710766"/>
            <a:ext cx="4031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即可转入键盘中断服务程序执行。</a:t>
            </a:r>
          </a:p>
        </p:txBody>
      </p:sp>
    </p:spTree>
    <p:extLst>
      <p:ext uri="{BB962C8B-B14F-4D97-AF65-F5344CB8AC3E}">
        <p14:creationId xmlns:p14="http://schemas.microsoft.com/office/powerpoint/2010/main" val="26357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utoUpdateAnimBg="0"/>
      <p:bldP spid="19" grpId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669F-2439-4730-9262-C65ECCB8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D373C-AC3F-456B-A11C-70B0852D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35835"/>
            <a:ext cx="8635578" cy="52556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CN" b="1" dirty="0"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cs typeface="Times New Roman" panose="02020603050405020304" pitchFamily="18" charset="0"/>
              </a:rPr>
              <a:t>中断处理过程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b="1" dirty="0">
                <a:ea typeface="黑体" panose="02010609060101010101" pitchFamily="49" charset="-122"/>
              </a:rPr>
              <a:t>中断请求、中断排队、中断响应、中断处理、中断返回等全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过程</a:t>
            </a:r>
            <a:endParaRPr lang="en-US" altLang="zh-CN" b="1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684000" lvl="1" indent="0" algn="just">
              <a:buNone/>
            </a:pPr>
            <a:r>
              <a:rPr lang="zh-CN" altLang="zh-CN" b="1" dirty="0"/>
              <a:t>可屏蔽中断的中断过程</a:t>
            </a:r>
            <a:endParaRPr lang="en-US" altLang="zh-CN" b="1" dirty="0"/>
          </a:p>
          <a:p>
            <a:pPr marL="912600" lvl="2" indent="0" algn="just">
              <a:buNone/>
            </a:pPr>
            <a:r>
              <a:rPr lang="en-US" altLang="zh-CN" sz="2000" b="1" kern="0" dirty="0">
                <a:solidFill>
                  <a:srgbClr val="99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b="1" kern="0" dirty="0">
                <a:solidFill>
                  <a:srgbClr val="9900FF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 b="1" kern="0" dirty="0">
                <a:solidFill>
                  <a:srgbClr val="9900FF"/>
                </a:solidFill>
                <a:cs typeface="Times New Roman" panose="02020603050405020304" pitchFamily="18" charset="0"/>
              </a:rPr>
              <a:t>响应可屏蔽中断的条件</a:t>
            </a:r>
          </a:p>
          <a:p>
            <a:pPr marL="1712700" lvl="3" indent="-342900" algn="just">
              <a:buFont typeface="+mj-ea"/>
              <a:buAutoNum type="circleNumDbPlain"/>
            </a:pPr>
            <a:r>
              <a:rPr lang="zh-CN" altLang="en-US" sz="1700" b="1" dirty="0">
                <a:latin typeface="+mn-lt"/>
                <a:ea typeface="黑体" panose="02010609060101010101" pitchFamily="49" charset="-122"/>
              </a:rPr>
              <a:t>外设提出中断申请；</a:t>
            </a:r>
          </a:p>
          <a:p>
            <a:pPr marL="1712700" lvl="3" indent="-342900" algn="just">
              <a:buFont typeface="+mj-ea"/>
              <a:buAutoNum type="circleNumDbPlain"/>
            </a:pPr>
            <a:r>
              <a:rPr lang="zh-CN" altLang="en-US" sz="1700" b="1" dirty="0">
                <a:latin typeface="+mn-lt"/>
                <a:ea typeface="黑体" panose="02010609060101010101" pitchFamily="49" charset="-122"/>
              </a:rPr>
              <a:t>本中断未被中断控制器屏蔽；</a:t>
            </a:r>
          </a:p>
          <a:p>
            <a:pPr marL="1712700" lvl="3" indent="-342900" algn="just">
              <a:buFont typeface="+mj-ea"/>
              <a:buAutoNum type="circleNumDbPlain"/>
            </a:pPr>
            <a:r>
              <a:rPr lang="zh-CN" altLang="en-US" sz="1700" b="1" dirty="0">
                <a:latin typeface="+mn-lt"/>
                <a:ea typeface="黑体" panose="02010609060101010101" pitchFamily="49" charset="-122"/>
              </a:rPr>
              <a:t>本中断优先级最高；</a:t>
            </a:r>
          </a:p>
          <a:p>
            <a:pPr marL="1712700" lvl="3" indent="-342900" algn="just">
              <a:buFont typeface="+mj-ea"/>
              <a:buAutoNum type="circleNumDbPlain"/>
            </a:pPr>
            <a:r>
              <a:rPr lang="en-US" altLang="zh-CN" sz="1700" b="1" dirty="0">
                <a:latin typeface="+mn-lt"/>
                <a:ea typeface="黑体" panose="02010609060101010101" pitchFamily="49" charset="-122"/>
              </a:rPr>
              <a:t>CPU</a:t>
            </a:r>
            <a:r>
              <a:rPr lang="zh-CN" altLang="en-US" sz="1700" b="1" dirty="0">
                <a:latin typeface="+mn-lt"/>
                <a:ea typeface="黑体" panose="02010609060101010101" pitchFamily="49" charset="-122"/>
              </a:rPr>
              <a:t>允许中断；</a:t>
            </a:r>
          </a:p>
          <a:p>
            <a:pPr marL="912600" lvl="2" indent="0" algn="just">
              <a:buNone/>
            </a:pPr>
            <a:r>
              <a:rPr lang="en-US" altLang="zh-CN" b="1" dirty="0">
                <a:solidFill>
                  <a:srgbClr val="9900FF"/>
                </a:solidFill>
                <a:latin typeface="+mn-lt"/>
                <a:cs typeface="Times New Roman" panose="02020603050405020304" pitchFamily="18" charset="0"/>
              </a:rPr>
              <a:t>(2) CPU</a:t>
            </a:r>
            <a:r>
              <a:rPr lang="zh-CN" altLang="en-US" b="1" dirty="0">
                <a:solidFill>
                  <a:srgbClr val="9900FF"/>
                </a:solidFill>
                <a:latin typeface="+mn-lt"/>
                <a:cs typeface="Times New Roman" panose="02020603050405020304" pitchFamily="18" charset="0"/>
              </a:rPr>
              <a:t>响应可屏蔽中断的过程</a:t>
            </a:r>
            <a:endParaRPr lang="en-US" altLang="zh-CN" b="1" dirty="0">
              <a:solidFill>
                <a:srgbClr val="9900FF"/>
              </a:solidFill>
              <a:latin typeface="+mn-lt"/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在每条指令的最后一个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周期，检测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INTR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，若为高电平，且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IF=1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响应中断。</a:t>
            </a:r>
            <a:endParaRPr lang="en-US" altLang="zh-CN" sz="17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228600" algn="just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+mj-ea"/>
              <a:buAutoNum type="circleNumDbPlain"/>
            </a:pP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向外设发两个负脉冲信号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/INTA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 ，外设收到第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/INTA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 后，立即通过数据线给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送中断类型号。</a:t>
            </a:r>
          </a:p>
          <a:p>
            <a:pPr lvl="2" indent="-228600" algn="just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+mj-ea"/>
              <a:buAutoNum type="circleNumDbPlain"/>
            </a:pP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从数据线上读取中断类型号</a:t>
            </a:r>
          </a:p>
          <a:p>
            <a:pPr lvl="2" indent="-228600" algn="just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+mj-ea"/>
              <a:buAutoNum type="circleNumDbPlain"/>
            </a:pP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Flags</a:t>
            </a:r>
            <a:r>
              <a:rPr lang="zh-CN" altLang="en-US" sz="1700" b="1" dirty="0">
                <a:ea typeface="黑体" panose="02010609060101010101" pitchFamily="49" charset="-122"/>
                <a:cs typeface="Times New Roman" panose="02020603050405020304" pitchFamily="18" charset="0"/>
              </a:rPr>
              <a:t>内容入栈，保护现行程序的控制标志及其运行结果产生的状态标志。</a:t>
            </a:r>
          </a:p>
          <a:p>
            <a:pPr lvl="4" indent="-228600" algn="just" eaLnBrk="0" hangingPunct="0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+mj-ea"/>
              <a:buAutoNum type="circleNumDbPlain"/>
            </a:pPr>
            <a:endParaRPr lang="zh-CN" altLang="en-US" b="1" dirty="0">
              <a:solidFill>
                <a:srgbClr val="99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E1435-C2E0-47ED-BEB0-9E4A75FC6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04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A0EC8-B6BF-4218-A16E-C3F024AE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3A22-D8D1-444D-937F-5DB6F2BB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b="1" dirty="0"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cs typeface="Times New Roman" panose="02020603050405020304" pitchFamily="18" charset="0"/>
              </a:rPr>
              <a:t>中断处理过程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455400" lvl="1" indent="0" algn="just">
              <a:buNone/>
            </a:pPr>
            <a:r>
              <a:rPr lang="en-US" altLang="zh-CN" b="1" dirty="0">
                <a:solidFill>
                  <a:srgbClr val="9900FF"/>
                </a:solidFill>
                <a:latin typeface="+mn-lt"/>
                <a:cs typeface="Times New Roman" panose="02020603050405020304" pitchFamily="18" charset="0"/>
              </a:rPr>
              <a:t>(2) CPU</a:t>
            </a:r>
            <a:r>
              <a:rPr lang="zh-CN" altLang="en-US" b="1" dirty="0">
                <a:solidFill>
                  <a:srgbClr val="9900FF"/>
                </a:solidFill>
                <a:latin typeface="+mn-lt"/>
                <a:cs typeface="Times New Roman" panose="02020603050405020304" pitchFamily="18" charset="0"/>
              </a:rPr>
              <a:t>响应可屏蔽中断的过程</a:t>
            </a:r>
            <a:endParaRPr lang="en-US" altLang="zh-CN" b="1" dirty="0">
              <a:solidFill>
                <a:srgbClr val="9900FF"/>
              </a:solidFill>
              <a:latin typeface="+mn-lt"/>
              <a:cs typeface="Times New Roman" panose="02020603050405020304" pitchFamily="18" charset="0"/>
            </a:endParaRPr>
          </a:p>
          <a:p>
            <a:pPr marL="1255500" lvl="2" indent="-342900" algn="just">
              <a:buFont typeface="+mj-ea"/>
              <a:buAutoNum type="circleNumDbPlain" startAt="4"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关中断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（清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TF</a:t>
            </a:r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algn="just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为了防止在进入中断处理，但并未执行中断程序这段时间内又响应新的中断。</a:t>
            </a:r>
          </a:p>
          <a:p>
            <a:pPr marL="1255500" lvl="2" indent="-342900" algn="just">
              <a:buFont typeface="+mj-ea"/>
              <a:buAutoNum type="circleNumDbPlain" startAt="4"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保护断点</a:t>
            </a:r>
          </a:p>
          <a:p>
            <a:pPr lvl="3" algn="just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将当前指令的下一条指令的</a:t>
            </a: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入栈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使中断处理完成后能正确的回到原程序处继续执行。</a:t>
            </a:r>
          </a:p>
          <a:p>
            <a:pPr marL="1255500" lvl="2" indent="-342900" algn="just">
              <a:buFont typeface="+mj-ea"/>
              <a:buAutoNum type="circleNumDbPlain" startAt="4"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转入相应的中断服务子程序</a:t>
            </a:r>
            <a:endParaRPr lang="en-US" altLang="zh-CN" sz="2000" b="1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5500" lvl="2" indent="-342900" algn="just">
              <a:buFont typeface="+mj-ea"/>
              <a:buAutoNum type="circleNumDbPlain" startAt="4"/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中断返回</a:t>
            </a:r>
          </a:p>
          <a:p>
            <a:pPr lvl="3" algn="just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从堆栈中</a:t>
            </a: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弹出断点的地址（</a:t>
            </a: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Flags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的内容，返回主程序的断点处，继续执行主程序。</a:t>
            </a:r>
          </a:p>
          <a:p>
            <a:pPr marL="1255500" lvl="2" indent="-342900" algn="just">
              <a:buFont typeface="+mj-lt"/>
              <a:buAutoNum type="circleNumDbPlain" startAt="4"/>
            </a:pPr>
            <a:endParaRPr lang="zh-CN" altLang="en-US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369800" lvl="3" indent="0" algn="just">
              <a:buNone/>
            </a:pPr>
            <a:endParaRPr lang="zh-CN" altLang="en-US" b="1" dirty="0">
              <a:solidFill>
                <a:srgbClr val="99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2600" lvl="2" indent="0" algn="just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927F1-D5BC-4A5D-A024-AA8789F2F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09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81BE-EB96-4F6E-B87A-C20909A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D7C16-F106-4E46-872A-397D32D8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23" y="1191287"/>
            <a:ext cx="8635578" cy="4127770"/>
          </a:xfrm>
        </p:spPr>
        <p:txBody>
          <a:bodyPr/>
          <a:lstStyle/>
          <a:p>
            <a:pPr algn="just"/>
            <a:r>
              <a:rPr lang="zh-CN" altLang="zh-CN" b="1" dirty="0"/>
              <a:t>中断类型码的形成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中断入口地址依赖中断类型号）</a:t>
            </a: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76000" lvl="2"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对各种内部中断（如被零除、溢出等），类型码是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根据异常类型在内部自动形成；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76000" lvl="2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对软件中断指令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INT n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，类型码由指令本身形成，也是内部自动形成；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76000" lvl="2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NMI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，类型码被指定为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76000" lvl="2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INTR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，类型码在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的两个中断响应周期中由中断源通过中断控制器（如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8259A</a:t>
            </a: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）提供。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lvl="3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B746F-BF0E-4516-B32F-A9A4FA91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3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6DF7-BEA0-4604-9FE0-D5CDE7BC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外部基本引脚与工作模式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A9F5C-C56F-4817-903F-4EEF71A3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8086</a:t>
            </a:r>
            <a:r>
              <a:rPr lang="zh-CN" altLang="zh-CN" b="1" dirty="0">
                <a:cs typeface="Times New Roman" panose="02020603050405020304" pitchFamily="18" charset="0"/>
              </a:rPr>
              <a:t>系统总线结构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cs typeface="Times New Roman" panose="02020603050405020304" pitchFamily="18" charset="0"/>
              </a:rPr>
              <a:t>具有两种不同规模的应用系统：最大模式和最小模式</a:t>
            </a: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共同点：两种工作模式下</a:t>
            </a:r>
            <a:r>
              <a:rPr lang="zh-CN" altLang="en-US" dirty="0"/>
              <a:t>内部操作一样</a:t>
            </a:r>
            <a:endParaRPr lang="en-US" altLang="zh-CN" dirty="0"/>
          </a:p>
          <a:p>
            <a:pPr lvl="1"/>
            <a:r>
              <a:rPr kumimoji="1" lang="en-US" altLang="zh-CN" b="1" dirty="0">
                <a:cs typeface="Times New Roman" panose="02020603050405020304" pitchFamily="18" charset="0"/>
              </a:rPr>
              <a:t>IBM PC/XT</a:t>
            </a:r>
            <a:r>
              <a:rPr kumimoji="1" lang="zh-CN" altLang="en-US" b="1" dirty="0">
                <a:cs typeface="Times New Roman" panose="02020603050405020304" pitchFamily="18" charset="0"/>
              </a:rPr>
              <a:t>采用最大组态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163BA5-619E-413F-8221-D8871A926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CF957-1E03-448B-8BC4-00F97FCC71FA}"/>
              </a:ext>
            </a:extLst>
          </p:cNvPr>
          <p:cNvSpPr/>
          <p:nvPr/>
        </p:nvSpPr>
        <p:spPr>
          <a:xfrm>
            <a:off x="719800" y="3248368"/>
            <a:ext cx="7908925" cy="251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最小</a:t>
            </a:r>
            <a:r>
              <a:rPr lang="zh-CN" altLang="en-US" sz="2000" b="1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b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系统中只有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一个微处理器，所有的总线控制信号均为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产生，系统中的总线控制逻辑电路，减少到最少。</a:t>
            </a:r>
            <a:endParaRPr lang="en-US" altLang="zh-CN" sz="20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最大模式：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用于大型（中型）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系统中。系统总是包含有两个或多个微处理器，其中一个主处理器就是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，还有协处理器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8087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8089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等。通常由专门的总线控制器（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8288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）产生总线控制信号。</a:t>
            </a:r>
          </a:p>
        </p:txBody>
      </p:sp>
    </p:spTree>
    <p:extLst>
      <p:ext uri="{BB962C8B-B14F-4D97-AF65-F5344CB8AC3E}">
        <p14:creationId xmlns:p14="http://schemas.microsoft.com/office/powerpoint/2010/main" val="21418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B3189-AAD7-4B97-8420-FEC197F1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3.5.2 8086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微处理器外部基本引脚</a:t>
            </a:r>
            <a:endParaRPr lang="zh-CN" altLang="en-US" dirty="0"/>
          </a:p>
        </p:txBody>
      </p:sp>
      <p:sp>
        <p:nvSpPr>
          <p:cNvPr id="56" name="内容占位符 1">
            <a:extLst>
              <a:ext uri="{FF2B5EF4-FFF2-40B4-BE49-F238E27FC236}">
                <a16:creationId xmlns:a16="http://schemas.microsoft.com/office/drawing/2014/main" id="{9090AF56-75F3-49E2-AF23-CBF86AB9D62C}"/>
              </a:ext>
            </a:extLst>
          </p:cNvPr>
          <p:cNvSpPr txBox="1">
            <a:spLocks/>
          </p:cNvSpPr>
          <p:nvPr/>
        </p:nvSpPr>
        <p:spPr>
          <a:xfrm>
            <a:off x="213413" y="1574251"/>
            <a:ext cx="4489574" cy="10081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采用双列直插式（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In line Package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）封装，具有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条引脚，使用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电源供电。</a:t>
            </a:r>
            <a:endParaRPr lang="en-US" altLang="zh-CN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00000"/>
              </a:lnSpc>
            </a:pPr>
            <a:endParaRPr lang="en-US" altLang="zh-CN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53098C37-72EF-499D-B9FD-340CEB13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174405"/>
            <a:ext cx="4901939" cy="5003769"/>
          </a:xfrm>
          <a:prstGeom prst="rect">
            <a:avLst/>
          </a:prstGeom>
        </p:spPr>
      </p:pic>
      <p:sp>
        <p:nvSpPr>
          <p:cNvPr id="58" name="Rectangle 379">
            <a:extLst>
              <a:ext uri="{FF2B5EF4-FFF2-40B4-BE49-F238E27FC236}">
                <a16:creationId xmlns:a16="http://schemas.microsoft.com/office/drawing/2014/main" id="{8F646B23-553E-48AB-B109-CBDB20E0B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13" y="3021493"/>
            <a:ext cx="39534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  <a:buClr>
                <a:srgbClr val="FFFF66"/>
              </a:buClr>
            </a:pPr>
            <a:r>
              <a:rPr lang="en-US" altLang="zh-CN" sz="20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sz="2000" b="1" kern="0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引脚线：地址线，数据线，控制线，状态线，电源线，定时线</a:t>
            </a:r>
          </a:p>
        </p:txBody>
      </p:sp>
      <p:sp>
        <p:nvSpPr>
          <p:cNvPr id="59" name="AutoShape 380">
            <a:extLst>
              <a:ext uri="{FF2B5EF4-FFF2-40B4-BE49-F238E27FC236}">
                <a16:creationId xmlns:a16="http://schemas.microsoft.com/office/drawing/2014/main" id="{A6E91B55-5B0D-45AC-B33B-4CBF15144E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36300" y="3063870"/>
            <a:ext cx="644490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2676"/>
          </a:solidFill>
          <a:ln w="9525">
            <a:solidFill>
              <a:srgbClr val="00349E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D683803-8D18-4E3F-B589-B2278DAB3526}"/>
              </a:ext>
            </a:extLst>
          </p:cNvPr>
          <p:cNvSpPr/>
          <p:nvPr/>
        </p:nvSpPr>
        <p:spPr>
          <a:xfrm>
            <a:off x="213413" y="42756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时钟频率有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5MHz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）、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8MHz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8086-1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10MHz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8086-2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）。其引脚信号如图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3.13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所示，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括号内为最小模式时的引脚名称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53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 autoUpdateAnimBg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74D2-4EFD-48E7-AD15-A215F99B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A2FDA-730E-4EE1-85FD-7BC9FEED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760312" cy="5345458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3.1.1</a:t>
            </a:r>
            <a:r>
              <a:rPr lang="zh-CN" altLang="zh-CN" dirty="0">
                <a:cs typeface="Times New Roman" panose="02020603050405020304" pitchFamily="18" charset="0"/>
              </a:rPr>
              <a:t>寻址空间和数据存储格式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数据的存储格式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字节（</a:t>
            </a:r>
            <a:r>
              <a:rPr lang="en-US" altLang="zh-CN" dirty="0">
                <a:cs typeface="Times New Roman" panose="02020603050405020304" pitchFamily="18" charset="0"/>
              </a:rPr>
              <a:t>byte</a:t>
            </a:r>
            <a:r>
              <a:rPr lang="zh-CN" altLang="en-US" dirty="0">
                <a:cs typeface="Times New Roman" panose="02020603050405020304" pitchFamily="18" charset="0"/>
              </a:rPr>
              <a:t>）、字（</a:t>
            </a:r>
            <a:r>
              <a:rPr lang="en-US" altLang="zh-CN" dirty="0">
                <a:cs typeface="Times New Roman" panose="02020603050405020304" pitchFamily="18" charset="0"/>
              </a:rPr>
              <a:t>word</a:t>
            </a:r>
            <a:r>
              <a:rPr lang="zh-CN" altLang="en-US" dirty="0">
                <a:cs typeface="Times New Roman" panose="02020603050405020304" pitchFamily="18" charset="0"/>
              </a:rPr>
              <a:t>）、双字（</a:t>
            </a:r>
            <a:r>
              <a:rPr lang="en-US" altLang="zh-CN" dirty="0">
                <a:cs typeface="Times New Roman" panose="02020603050405020304" pitchFamily="18" charset="0"/>
              </a:rPr>
              <a:t>double word</a:t>
            </a:r>
            <a:r>
              <a:rPr lang="zh-CN" altLang="en-US" dirty="0"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字节数据（</a:t>
            </a:r>
            <a:r>
              <a:rPr lang="en-US" altLang="zh-CN" b="1" dirty="0">
                <a:solidFill>
                  <a:srgbClr val="FF0000"/>
                </a:solidFill>
              </a:rPr>
              <a:t>BYTE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位，</a:t>
            </a:r>
            <a:r>
              <a:rPr lang="zh-CN" altLang="en-US" b="1" dirty="0"/>
              <a:t>偶地址</a:t>
            </a:r>
            <a:r>
              <a:rPr lang="zh-CN" altLang="en-US" dirty="0"/>
              <a:t>（地址的最低位</a:t>
            </a:r>
            <a:r>
              <a:rPr lang="en-US" altLang="zh-CN" dirty="0"/>
              <a:t>A0=0</a:t>
            </a:r>
            <a:r>
              <a:rPr lang="zh-CN" altLang="en-US" dirty="0"/>
              <a:t>），或</a:t>
            </a:r>
            <a:r>
              <a:rPr lang="zh-CN" altLang="en-US" b="1" dirty="0"/>
              <a:t>奇地址</a:t>
            </a:r>
            <a:r>
              <a:rPr lang="zh-CN" altLang="en-US" dirty="0"/>
              <a:t>（</a:t>
            </a:r>
            <a:r>
              <a:rPr lang="en-US" altLang="zh-CN" dirty="0"/>
              <a:t>A0=1</a:t>
            </a:r>
            <a:r>
              <a:rPr lang="zh-CN" altLang="en-US" dirty="0"/>
              <a:t>） 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FF0000"/>
                </a:solidFill>
              </a:rPr>
              <a:t>字数据（</a:t>
            </a: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16</a:t>
            </a:r>
            <a:r>
              <a:rPr lang="zh-CN" altLang="zh-CN" dirty="0"/>
              <a:t>位，存放在两个连续的字节单元中。</a:t>
            </a:r>
            <a:r>
              <a:rPr lang="zh-CN" altLang="en-US" dirty="0"/>
              <a:t>其中高</a:t>
            </a:r>
            <a:r>
              <a:rPr lang="en-US" altLang="zh-CN" dirty="0"/>
              <a:t>8</a:t>
            </a:r>
            <a:r>
              <a:rPr lang="zh-CN" altLang="en-US" dirty="0"/>
              <a:t>位存放在高地址字节（高字节），低</a:t>
            </a:r>
            <a:r>
              <a:rPr lang="en-US" altLang="zh-CN" dirty="0"/>
              <a:t>8</a:t>
            </a:r>
            <a:r>
              <a:rPr lang="zh-CN" altLang="en-US" dirty="0"/>
              <a:t>位存放在低地址字节（低字节），并规定将低字节的地址作为这个字的地址（字地址）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29C3B-EE83-4210-B4DA-FC876EF9D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5C7B99A-6574-4A32-A870-1BC095EB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1037"/>
              </p:ext>
            </p:extLst>
          </p:nvPr>
        </p:nvGraphicFramePr>
        <p:xfrm>
          <a:off x="755575" y="4749241"/>
          <a:ext cx="7632850" cy="156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8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3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15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8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高字节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地址</a:t>
                      </a:r>
                      <a:r>
                        <a:rPr lang="en-US" sz="1100" kern="100" dirty="0">
                          <a:effectLst/>
                        </a:rPr>
                        <a:t>=N+1(</a:t>
                      </a:r>
                      <a:r>
                        <a:rPr lang="zh-CN" sz="1100" kern="100" dirty="0">
                          <a:effectLst/>
                        </a:rPr>
                        <a:t>奇地址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15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8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高字节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地址</a:t>
                      </a:r>
                      <a:r>
                        <a:rPr lang="en-US" sz="1100" kern="100">
                          <a:effectLst/>
                        </a:rPr>
                        <a:t>=N+1</a:t>
                      </a:r>
                      <a:r>
                        <a:rPr lang="zh-CN" sz="1100" kern="100">
                          <a:effectLst/>
                        </a:rPr>
                        <a:t>（偶地址）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765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字地址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7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0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低字节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地址</a:t>
                      </a:r>
                      <a:r>
                        <a:rPr lang="en-US" sz="1100" kern="100" dirty="0">
                          <a:effectLst/>
                        </a:rPr>
                        <a:t>=N  (</a:t>
                      </a:r>
                      <a:r>
                        <a:rPr lang="zh-CN" sz="1100" kern="100" dirty="0">
                          <a:effectLst/>
                        </a:rPr>
                        <a:t>偶地址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字地址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 D</a:t>
                      </a:r>
                      <a:r>
                        <a:rPr lang="en-US" sz="1100" kern="100" baseline="-25000" dirty="0">
                          <a:effectLst/>
                        </a:rPr>
                        <a:t>7</a:t>
                      </a:r>
                      <a:r>
                        <a:rPr lang="zh-CN" sz="1100" kern="100" dirty="0">
                          <a:effectLst/>
                        </a:rPr>
                        <a:t>～</a:t>
                      </a:r>
                      <a:r>
                        <a:rPr lang="en-US" sz="1100" kern="100" dirty="0">
                          <a:effectLst/>
                        </a:rPr>
                        <a:t>D</a:t>
                      </a:r>
                      <a:r>
                        <a:rPr lang="en-US" sz="1100" kern="100" baseline="-25000" dirty="0">
                          <a:effectLst/>
                        </a:rPr>
                        <a:t>0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zh-CN" sz="1100" kern="100" dirty="0">
                          <a:effectLst/>
                        </a:rPr>
                        <a:t>低字节）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地址</a:t>
                      </a:r>
                      <a:r>
                        <a:rPr lang="en-US" sz="1100" kern="100" dirty="0">
                          <a:effectLst/>
                        </a:rPr>
                        <a:t>=N  </a:t>
                      </a:r>
                      <a:r>
                        <a:rPr lang="zh-CN" sz="1100" kern="100" dirty="0">
                          <a:effectLst/>
                        </a:rPr>
                        <a:t>（奇地址）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57"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8"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FF0000"/>
                          </a:solidFill>
                          <a:effectLst/>
                        </a:rPr>
                        <a:t>规则字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FF0000"/>
                          </a:solidFill>
                          <a:effectLst/>
                        </a:rPr>
                        <a:t>非规</a:t>
                      </a:r>
                      <a:r>
                        <a:rPr lang="zh-CN" alt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则</a:t>
                      </a:r>
                      <a:r>
                        <a:rPr lang="zh-CN" sz="1100" b="1" kern="100" dirty="0">
                          <a:solidFill>
                            <a:srgbClr val="FF0000"/>
                          </a:solidFill>
                          <a:effectLst/>
                        </a:rPr>
                        <a:t>字</a:t>
                      </a:r>
                      <a:endParaRPr lang="zh-CN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4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74D2-4EFD-48E7-AD15-A215F99B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A2FDA-730E-4EE1-85FD-7BC9FEED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417412" cy="5146304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3.1.1</a:t>
            </a:r>
            <a:r>
              <a:rPr lang="zh-CN" altLang="zh-CN" dirty="0">
                <a:cs typeface="Times New Roman" panose="02020603050405020304" pitchFamily="18" charset="0"/>
              </a:rPr>
              <a:t>寻址空间和数据存储格式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cs typeface="Times New Roman" panose="02020603050405020304" pitchFamily="18" charset="0"/>
              </a:rPr>
              <a:t>数据的存储格式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r>
              <a:rPr lang="zh-CN" altLang="zh-CN" b="1" kern="100" dirty="0">
                <a:solidFill>
                  <a:srgbClr val="FF0000"/>
                </a:solidFill>
                <a:ea typeface="仿宋_GB2312"/>
                <a:cs typeface="Times New Roman" panose="02020603050405020304" pitchFamily="18" charset="0"/>
              </a:rPr>
              <a:t>双字数据（</a:t>
            </a:r>
            <a:r>
              <a:rPr lang="en-US" altLang="zh-CN" b="1" kern="100" dirty="0">
                <a:solidFill>
                  <a:srgbClr val="FF0000"/>
                </a:solidFill>
                <a:ea typeface="仿宋_GB2312"/>
                <a:cs typeface="Times New Roman" panose="02020603050405020304" pitchFamily="18" charset="0"/>
              </a:rPr>
              <a:t>DOUBLE WORD</a:t>
            </a:r>
            <a:r>
              <a:rPr lang="zh-CN" altLang="zh-CN" b="1" kern="100" dirty="0">
                <a:solidFill>
                  <a:srgbClr val="FF0000"/>
                </a:solidFill>
                <a:ea typeface="仿宋_GB2312"/>
                <a:cs typeface="Times New Roman" panose="02020603050405020304" pitchFamily="18" charset="0"/>
              </a:rPr>
              <a:t>）</a:t>
            </a:r>
          </a:p>
          <a:p>
            <a:pPr lvl="2"/>
            <a:r>
              <a:rPr lang="zh-CN" altLang="zh-CN" dirty="0"/>
              <a:t>双字数据占用</a:t>
            </a:r>
            <a:r>
              <a:rPr lang="en-US" altLang="zh-CN" b="1" dirty="0"/>
              <a:t>4</a:t>
            </a:r>
            <a:r>
              <a:rPr lang="zh-CN" altLang="zh-CN" b="1" dirty="0"/>
              <a:t>个连续字节单元</a:t>
            </a:r>
            <a:r>
              <a:rPr lang="zh-CN" altLang="zh-CN" dirty="0"/>
              <a:t>，并规定</a:t>
            </a:r>
            <a:r>
              <a:rPr lang="zh-CN" altLang="zh-CN" b="1" dirty="0"/>
              <a:t>最低字节地址</a:t>
            </a:r>
            <a:r>
              <a:rPr lang="zh-CN" altLang="zh-CN" dirty="0"/>
              <a:t>为双字的地址</a:t>
            </a:r>
            <a:endParaRPr lang="zh-CN" altLang="en-US" dirty="0"/>
          </a:p>
          <a:p>
            <a:pPr lvl="2"/>
            <a:endParaRPr lang="en-US" altLang="zh-CN" b="1" dirty="0">
              <a:cs typeface="Times New Roman" panose="02020603050405020304" pitchFamily="18" charset="0"/>
            </a:endParaRPr>
          </a:p>
          <a:p>
            <a:pPr lvl="2"/>
            <a:endParaRPr lang="en-US" altLang="zh-CN" b="1" dirty="0">
              <a:cs typeface="Times New Roman" panose="02020603050405020304" pitchFamily="18" charset="0"/>
            </a:endParaRPr>
          </a:p>
          <a:p>
            <a:pPr lvl="2"/>
            <a:endParaRPr lang="en-US" altLang="zh-CN" b="1" dirty="0">
              <a:cs typeface="Times New Roman" panose="02020603050405020304" pitchFamily="18" charset="0"/>
            </a:endParaRPr>
          </a:p>
          <a:p>
            <a:pPr lvl="2"/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29C3B-EE83-4210-B4DA-FC876EF9D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2D78D8C-5AE1-4287-8E09-CD263405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0334"/>
              </p:ext>
            </p:extLst>
          </p:nvPr>
        </p:nvGraphicFramePr>
        <p:xfrm>
          <a:off x="1871198" y="3068569"/>
          <a:ext cx="5040559" cy="1451023"/>
        </p:xfrm>
        <a:graphic>
          <a:graphicData uri="http://schemas.openxmlformats.org/drawingml/2006/table">
            <a:tbl>
              <a:tblPr/>
              <a:tblGrid>
                <a:gridCol w="117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=N+3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=N+2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R="94615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=N+1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R="94615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双字地址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R="946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b="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=N(</a:t>
                      </a:r>
                      <a:r>
                        <a:rPr lang="zh-CN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低字节</a:t>
                      </a: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67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089D-59E0-409D-B191-120850D1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8FFC3-A602-4430-8AB1-7214F1B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3.1.1</a:t>
            </a:r>
            <a:r>
              <a:rPr lang="zh-CN" altLang="zh-CN" dirty="0">
                <a:cs typeface="Times New Roman" panose="02020603050405020304" pitchFamily="18" charset="0"/>
              </a:rPr>
              <a:t>寻址空间和数据存储格式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cs typeface="Times New Roman" panose="02020603050405020304" pitchFamily="18" charset="0"/>
              </a:rPr>
              <a:t>数据的存储格式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例如：</a:t>
            </a:r>
            <a:r>
              <a:rPr lang="en-US" altLang="zh-CN" dirty="0">
                <a:cs typeface="Times New Roman" panose="02020603050405020304" pitchFamily="18" charset="0"/>
              </a:rPr>
              <a:t>x=1234H</a:t>
            </a:r>
            <a:r>
              <a:rPr lang="zh-CN" altLang="en-US" dirty="0">
                <a:cs typeface="Times New Roman" panose="02020603050405020304" pitchFamily="18" charset="0"/>
              </a:rPr>
              <a:t>，变量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zh-CN" altLang="en-US" dirty="0">
                <a:cs typeface="Times New Roman" panose="02020603050405020304" pitchFamily="18" charset="0"/>
              </a:rPr>
              <a:t>的地址为</a:t>
            </a:r>
            <a:r>
              <a:rPr lang="en-US" altLang="zh-CN" dirty="0">
                <a:cs typeface="Times New Roman" panose="02020603050405020304" pitchFamily="18" charset="0"/>
              </a:rPr>
              <a:t>20000H</a:t>
            </a:r>
            <a:r>
              <a:rPr lang="zh-CN" altLang="en-US" dirty="0">
                <a:cs typeface="Times New Roman" panose="02020603050405020304" pitchFamily="18" charset="0"/>
              </a:rPr>
              <a:t>，则：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例如：</a:t>
            </a:r>
            <a:r>
              <a:rPr lang="en-US" altLang="zh-CN" dirty="0">
                <a:cs typeface="Times New Roman" panose="02020603050405020304" pitchFamily="18" charset="0"/>
              </a:rPr>
              <a:t>x=1234H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y=5678H</a:t>
            </a: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规则字的存取可以在一个总线周期内完成；非规则字需要两个总线周期。</a:t>
            </a:r>
          </a:p>
          <a:p>
            <a:pPr lvl="1"/>
            <a:endParaRPr lang="en-US" altLang="zh-CN" b="1" dirty="0"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DDB7B-8D6C-41DA-9B43-58C1E1DFB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7E16E1-6792-4F38-8575-527BDC8091B5}"/>
              </a:ext>
            </a:extLst>
          </p:cNvPr>
          <p:cNvGrpSpPr/>
          <p:nvPr/>
        </p:nvGrpSpPr>
        <p:grpSpPr>
          <a:xfrm>
            <a:off x="3065463" y="2347781"/>
            <a:ext cx="1873250" cy="1008062"/>
            <a:chOff x="3065463" y="2380439"/>
            <a:chExt cx="1873250" cy="1008062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28C43F56-0A84-4054-BD33-89C7990F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632" y="2410004"/>
              <a:ext cx="649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34H</a:t>
              </a: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2BCE916A-C8AA-4C7A-B9AC-A25D6837A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632" y="2948166"/>
              <a:ext cx="649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12H</a:t>
              </a: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ACD065F1-FE1A-4001-9AD7-81B434D1E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463" y="2380439"/>
              <a:ext cx="1873250" cy="1008062"/>
              <a:chOff x="2245" y="2840"/>
              <a:chExt cx="1180" cy="635"/>
            </a:xfrm>
          </p:grpSpPr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6EDFFAA5-E23F-42B1-9B04-7C42F28987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5" y="2840"/>
                <a:ext cx="499" cy="635"/>
                <a:chOff x="2336" y="2795"/>
                <a:chExt cx="499" cy="998"/>
              </a:xfrm>
            </p:grpSpPr>
            <p:sp>
              <p:nvSpPr>
                <p:cNvPr id="11" name="Line 4">
                  <a:extLst>
                    <a:ext uri="{FF2B5EF4-FFF2-40B4-BE49-F238E27FC236}">
                      <a16:creationId xmlns:a16="http://schemas.microsoft.com/office/drawing/2014/main" id="{C31C74AD-5339-41B9-BAE1-2EE08378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2795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5">
                  <a:extLst>
                    <a:ext uri="{FF2B5EF4-FFF2-40B4-BE49-F238E27FC236}">
                      <a16:creationId xmlns:a16="http://schemas.microsoft.com/office/drawing/2014/main" id="{FDDAB90E-E678-481D-8206-0AC6BF25A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795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6">
                  <a:extLst>
                    <a:ext uri="{FF2B5EF4-FFF2-40B4-BE49-F238E27FC236}">
                      <a16:creationId xmlns:a16="http://schemas.microsoft.com/office/drawing/2014/main" id="{486E05DF-AB71-40D6-BDC3-BBFA2EC16E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3793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7">
                  <a:extLst>
                    <a:ext uri="{FF2B5EF4-FFF2-40B4-BE49-F238E27FC236}">
                      <a16:creationId xmlns:a16="http://schemas.microsoft.com/office/drawing/2014/main" id="{5C9F1FC0-DD34-4137-A130-DE3CF7249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2795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8">
                  <a:extLst>
                    <a:ext uri="{FF2B5EF4-FFF2-40B4-BE49-F238E27FC236}">
                      <a16:creationId xmlns:a16="http://schemas.microsoft.com/office/drawing/2014/main" id="{F8C1B01F-40D9-4CFE-99A5-92341ACDE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3278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2747A802-8ED8-49D8-96C7-96ACAB8BA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886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20000H</a:t>
                </a:r>
              </a:p>
            </p:txBody>
          </p:sp>
          <p:sp>
            <p:nvSpPr>
              <p:cNvPr id="10" name="Text Box 13">
                <a:extLst>
                  <a:ext uri="{FF2B5EF4-FFF2-40B4-BE49-F238E27FC236}">
                    <a16:creationId xmlns:a16="http://schemas.microsoft.com/office/drawing/2014/main" id="{89AD700C-0EB7-470D-9C92-3D28324D0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3158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20001H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22DE6-C58B-423E-A282-BDD99497B5A3}"/>
              </a:ext>
            </a:extLst>
          </p:cNvPr>
          <p:cNvGrpSpPr>
            <a:grpSpLocks/>
          </p:cNvGrpSpPr>
          <p:nvPr/>
        </p:nvGrpSpPr>
        <p:grpSpPr bwMode="auto">
          <a:xfrm>
            <a:off x="1661319" y="4141963"/>
            <a:ext cx="1873250" cy="1008063"/>
            <a:chOff x="1610" y="2704"/>
            <a:chExt cx="1180" cy="635"/>
          </a:xfrm>
        </p:grpSpPr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59830D9E-E16E-4C4C-A775-B9098AD7A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74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34H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1FD32DD5-22A9-41D9-856E-05697858C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06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12H</a:t>
              </a:r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8EA14467-D5C5-4AC8-B15F-402CE014E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704"/>
              <a:ext cx="1180" cy="635"/>
              <a:chOff x="2245" y="2840"/>
              <a:chExt cx="1180" cy="635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918A26B4-2C5E-495E-9FAE-C830CF1D15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5" y="2840"/>
                <a:ext cx="499" cy="635"/>
                <a:chOff x="2336" y="2795"/>
                <a:chExt cx="499" cy="998"/>
              </a:xfrm>
            </p:grpSpPr>
            <p:sp>
              <p:nvSpPr>
                <p:cNvPr id="23" name="Line 8">
                  <a:extLst>
                    <a:ext uri="{FF2B5EF4-FFF2-40B4-BE49-F238E27FC236}">
                      <a16:creationId xmlns:a16="http://schemas.microsoft.com/office/drawing/2014/main" id="{0B5F685F-C707-4A76-A8C8-5FBB0292C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2795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9">
                  <a:extLst>
                    <a:ext uri="{FF2B5EF4-FFF2-40B4-BE49-F238E27FC236}">
                      <a16:creationId xmlns:a16="http://schemas.microsoft.com/office/drawing/2014/main" id="{6391353E-9625-447A-AC61-EF7C8AFC2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795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0">
                  <a:extLst>
                    <a:ext uri="{FF2B5EF4-FFF2-40B4-BE49-F238E27FC236}">
                      <a16:creationId xmlns:a16="http://schemas.microsoft.com/office/drawing/2014/main" id="{46CE6713-5527-45D4-AEC7-363C1C7FF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3793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1">
                  <a:extLst>
                    <a:ext uri="{FF2B5EF4-FFF2-40B4-BE49-F238E27FC236}">
                      <a16:creationId xmlns:a16="http://schemas.microsoft.com/office/drawing/2014/main" id="{76305C27-AC08-4682-8905-DC14F9B974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2795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2">
                  <a:extLst>
                    <a:ext uri="{FF2B5EF4-FFF2-40B4-BE49-F238E27FC236}">
                      <a16:creationId xmlns:a16="http://schemas.microsoft.com/office/drawing/2014/main" id="{F3D3DEB9-C21E-4E74-AD06-A4FBEE3D9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3278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839472A9-E245-4B28-9BF9-B45F1067D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886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20000H</a:t>
                </a:r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50990065-17B0-474F-B3BF-8BA3263C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3158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20001H</a:t>
                </a:r>
              </a:p>
            </p:txBody>
          </p:sp>
        </p:grp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77004BAF-3A81-4672-A8D6-FDD76B9416FF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4141963"/>
            <a:ext cx="1873250" cy="1008063"/>
            <a:chOff x="1610" y="2704"/>
            <a:chExt cx="1180" cy="635"/>
          </a:xfrm>
        </p:grpSpPr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9841FDD5-B1A2-49C7-ACCE-656C804A7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74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78H</a:t>
              </a: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65CEF6AD-A406-417A-ADF0-1B16F2202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06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56H</a:t>
              </a:r>
            </a:p>
          </p:txBody>
        </p:sp>
        <p:grpSp>
          <p:nvGrpSpPr>
            <p:cNvPr id="31" name="Group 19">
              <a:extLst>
                <a:ext uri="{FF2B5EF4-FFF2-40B4-BE49-F238E27FC236}">
                  <a16:creationId xmlns:a16="http://schemas.microsoft.com/office/drawing/2014/main" id="{E763F488-7B7C-4D36-BF6D-252EA75045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704"/>
              <a:ext cx="1180" cy="635"/>
              <a:chOff x="2245" y="2840"/>
              <a:chExt cx="1180" cy="635"/>
            </a:xfrm>
          </p:grpSpPr>
          <p:grpSp>
            <p:nvGrpSpPr>
              <p:cNvPr id="32" name="Group 20">
                <a:extLst>
                  <a:ext uri="{FF2B5EF4-FFF2-40B4-BE49-F238E27FC236}">
                    <a16:creationId xmlns:a16="http://schemas.microsoft.com/office/drawing/2014/main" id="{ED77BBCA-B817-4063-8A0F-A6E163BCDF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5" y="2840"/>
                <a:ext cx="499" cy="635"/>
                <a:chOff x="2336" y="2795"/>
                <a:chExt cx="499" cy="998"/>
              </a:xfrm>
            </p:grpSpPr>
            <p:sp>
              <p:nvSpPr>
                <p:cNvPr id="35" name="Line 21">
                  <a:extLst>
                    <a:ext uri="{FF2B5EF4-FFF2-40B4-BE49-F238E27FC236}">
                      <a16:creationId xmlns:a16="http://schemas.microsoft.com/office/drawing/2014/main" id="{C19C9686-E20B-45B7-9903-4F85DC548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2795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22">
                  <a:extLst>
                    <a:ext uri="{FF2B5EF4-FFF2-40B4-BE49-F238E27FC236}">
                      <a16:creationId xmlns:a16="http://schemas.microsoft.com/office/drawing/2014/main" id="{FB6C0C8E-3176-4DAE-B4D1-CC8AA7E430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2795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23">
                  <a:extLst>
                    <a:ext uri="{FF2B5EF4-FFF2-40B4-BE49-F238E27FC236}">
                      <a16:creationId xmlns:a16="http://schemas.microsoft.com/office/drawing/2014/main" id="{DF181730-1FD8-4E32-B7AB-2B63FF698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3793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24">
                  <a:extLst>
                    <a:ext uri="{FF2B5EF4-FFF2-40B4-BE49-F238E27FC236}">
                      <a16:creationId xmlns:a16="http://schemas.microsoft.com/office/drawing/2014/main" id="{54411E8A-5366-4AE0-B051-CF7E51CFC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2795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25">
                  <a:extLst>
                    <a:ext uri="{FF2B5EF4-FFF2-40B4-BE49-F238E27FC236}">
                      <a16:creationId xmlns:a16="http://schemas.microsoft.com/office/drawing/2014/main" id="{C3109246-3A20-4E8B-9701-CBB1D30891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6" y="3278"/>
                  <a:ext cx="4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Text Box 26">
                <a:extLst>
                  <a:ext uri="{FF2B5EF4-FFF2-40B4-BE49-F238E27FC236}">
                    <a16:creationId xmlns:a16="http://schemas.microsoft.com/office/drawing/2014/main" id="{E645C4D0-87F4-4DE3-AACF-F42F94C77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886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20003H</a:t>
                </a:r>
              </a:p>
            </p:txBody>
          </p:sp>
          <p:sp>
            <p:nvSpPr>
              <p:cNvPr id="34" name="Text Box 27">
                <a:extLst>
                  <a:ext uri="{FF2B5EF4-FFF2-40B4-BE49-F238E27FC236}">
                    <a16:creationId xmlns:a16="http://schemas.microsoft.com/office/drawing/2014/main" id="{1A0C60B5-6EB2-48D1-92ED-AEAC1657C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3158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20004H</a:t>
                </a:r>
              </a:p>
            </p:txBody>
          </p:sp>
        </p:grp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1DC609AE-C450-49AB-88D4-A48A7EFA9EF9}"/>
              </a:ext>
            </a:extLst>
          </p:cNvPr>
          <p:cNvSpPr/>
          <p:nvPr/>
        </p:nvSpPr>
        <p:spPr>
          <a:xfrm>
            <a:off x="2033698" y="5227587"/>
            <a:ext cx="4235455" cy="392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规则字                                          非规则字</a:t>
            </a:r>
          </a:p>
        </p:txBody>
      </p:sp>
    </p:spTree>
    <p:extLst>
      <p:ext uri="{BB962C8B-B14F-4D97-AF65-F5344CB8AC3E}">
        <p14:creationId xmlns:p14="http://schemas.microsoft.com/office/powerpoint/2010/main" val="18519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F17D-87A9-496C-851D-9B3C1BA3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5D95D-BE4C-47D9-9E8D-5ADCB26B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存储器的分段结构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05952-741C-417B-8146-09AC79F1F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32" name="Group 3">
            <a:extLst>
              <a:ext uri="{FF2B5EF4-FFF2-40B4-BE49-F238E27FC236}">
                <a16:creationId xmlns:a16="http://schemas.microsoft.com/office/drawing/2014/main" id="{FE0D3D82-206A-4512-B067-D62DB6FE318E}"/>
              </a:ext>
            </a:extLst>
          </p:cNvPr>
          <p:cNvGraphicFramePr>
            <a:graphicFrameLocks noGrp="1"/>
          </p:cNvGraphicFramePr>
          <p:nvPr/>
        </p:nvGraphicFramePr>
        <p:xfrm>
          <a:off x="7371480" y="1612823"/>
          <a:ext cx="914400" cy="35353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1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2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15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段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4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 Box 18">
            <a:extLst>
              <a:ext uri="{FF2B5EF4-FFF2-40B4-BE49-F238E27FC236}">
                <a16:creationId xmlns:a16="http://schemas.microsoft.com/office/drawing/2014/main" id="{5261665B-6449-4959-9CAC-1EFF02CA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122" y="1704922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00000H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0FFFFH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D9B6394B-2EB0-43E3-A6ED-6C81E9A2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122" y="2355090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10000H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1FFFFH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B4AE45FC-F568-439D-B905-86D97F6F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122" y="3071080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20000H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2FFFFH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61B5C010-0D86-48F9-840E-4470EFBC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122" y="4511240"/>
            <a:ext cx="114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0F0000H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0FFFFFH</a:t>
            </a:r>
          </a:p>
        </p:txBody>
      </p:sp>
      <p:sp>
        <p:nvSpPr>
          <p:cNvPr id="37" name="AutoShape 22">
            <a:extLst>
              <a:ext uri="{FF2B5EF4-FFF2-40B4-BE49-F238E27FC236}">
                <a16:creationId xmlns:a16="http://schemas.microsoft.com/office/drawing/2014/main" id="{F5F89D59-42B9-4DFE-8DBD-99E528BA142B}"/>
              </a:ext>
            </a:extLst>
          </p:cNvPr>
          <p:cNvSpPr/>
          <p:nvPr/>
        </p:nvSpPr>
        <p:spPr bwMode="auto">
          <a:xfrm>
            <a:off x="8285880" y="1612823"/>
            <a:ext cx="152400" cy="7239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rgbClr val="00349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D73C72E9-BA73-4F6D-A79A-5160B45C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424" y="1682673"/>
            <a:ext cx="629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64K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字节</a:t>
            </a:r>
          </a:p>
        </p:txBody>
      </p:sp>
      <p:sp>
        <p:nvSpPr>
          <p:cNvPr id="39" name="AutoShape 24">
            <a:extLst>
              <a:ext uri="{FF2B5EF4-FFF2-40B4-BE49-F238E27FC236}">
                <a16:creationId xmlns:a16="http://schemas.microsoft.com/office/drawing/2014/main" id="{472A7BDC-CC64-410C-BBD7-4A4E7C54B554}"/>
              </a:ext>
            </a:extLst>
          </p:cNvPr>
          <p:cNvSpPr/>
          <p:nvPr/>
        </p:nvSpPr>
        <p:spPr bwMode="auto">
          <a:xfrm>
            <a:off x="8285880" y="2392286"/>
            <a:ext cx="152400" cy="7239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rgbClr val="00349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0" name="Text Box 25">
            <a:extLst>
              <a:ext uri="{FF2B5EF4-FFF2-40B4-BE49-F238E27FC236}">
                <a16:creationId xmlns:a16="http://schemas.microsoft.com/office/drawing/2014/main" id="{A084DCAB-3BAD-4BC6-A8A1-77D93C36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881" y="2442688"/>
            <a:ext cx="629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64K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字节</a:t>
            </a:r>
          </a:p>
        </p:txBody>
      </p:sp>
      <p:sp>
        <p:nvSpPr>
          <p:cNvPr id="41" name="AutoShape 26">
            <a:extLst>
              <a:ext uri="{FF2B5EF4-FFF2-40B4-BE49-F238E27FC236}">
                <a16:creationId xmlns:a16="http://schemas.microsoft.com/office/drawing/2014/main" id="{B185BD51-88B0-4A07-A441-1959BFE1EB82}"/>
              </a:ext>
            </a:extLst>
          </p:cNvPr>
          <p:cNvSpPr/>
          <p:nvPr/>
        </p:nvSpPr>
        <p:spPr bwMode="auto">
          <a:xfrm>
            <a:off x="8285880" y="3116186"/>
            <a:ext cx="152400" cy="606425"/>
          </a:xfrm>
          <a:prstGeom prst="rightBrace">
            <a:avLst>
              <a:gd name="adj1" fmla="val 33160"/>
              <a:gd name="adj2" fmla="val 50000"/>
            </a:avLst>
          </a:prstGeom>
          <a:noFill/>
          <a:ln w="9525">
            <a:solidFill>
              <a:srgbClr val="00349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Text Box 27">
            <a:extLst>
              <a:ext uri="{FF2B5EF4-FFF2-40B4-BE49-F238E27FC236}">
                <a16:creationId xmlns:a16="http://schemas.microsoft.com/office/drawing/2014/main" id="{28CC0B7E-708E-4997-BD10-D2859D02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85" y="3231985"/>
            <a:ext cx="625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64K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字节</a:t>
            </a:r>
          </a:p>
        </p:txBody>
      </p:sp>
      <p:sp>
        <p:nvSpPr>
          <p:cNvPr id="43" name="AutoShape 28">
            <a:extLst>
              <a:ext uri="{FF2B5EF4-FFF2-40B4-BE49-F238E27FC236}">
                <a16:creationId xmlns:a16="http://schemas.microsoft.com/office/drawing/2014/main" id="{BB702AEB-AB58-41D3-96A0-214E7BFB13E0}"/>
              </a:ext>
            </a:extLst>
          </p:cNvPr>
          <p:cNvSpPr/>
          <p:nvPr/>
        </p:nvSpPr>
        <p:spPr bwMode="auto">
          <a:xfrm>
            <a:off x="8285880" y="4560811"/>
            <a:ext cx="152400" cy="587375"/>
          </a:xfrm>
          <a:prstGeom prst="rightBrace">
            <a:avLst>
              <a:gd name="adj1" fmla="val 32118"/>
              <a:gd name="adj2" fmla="val 50000"/>
            </a:avLst>
          </a:prstGeom>
          <a:noFill/>
          <a:ln w="9525">
            <a:solidFill>
              <a:srgbClr val="00349E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Text Box 29">
            <a:extLst>
              <a:ext uri="{FF2B5EF4-FFF2-40B4-BE49-F238E27FC236}">
                <a16:creationId xmlns:a16="http://schemas.microsoft.com/office/drawing/2014/main" id="{47539FC9-EA3D-4740-B476-EC78895F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784" y="4501855"/>
            <a:ext cx="669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64K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字节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0F9BFACA-F167-442B-B2AB-CAE98170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2143" y="3757536"/>
            <a:ext cx="48895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</a:rPr>
              <a:t>…  …</a:t>
            </a:r>
          </a:p>
        </p:txBody>
      </p:sp>
      <p:sp>
        <p:nvSpPr>
          <p:cNvPr id="46" name="Text Box 31">
            <a:extLst>
              <a:ext uri="{FF2B5EF4-FFF2-40B4-BE49-F238E27FC236}">
                <a16:creationId xmlns:a16="http://schemas.microsoft.com/office/drawing/2014/main" id="{3E18E288-81CE-4D5B-90BA-DE1F2B7B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57" y="1885690"/>
            <a:ext cx="461665" cy="21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7" name="Text Box 32">
            <a:extLst>
              <a:ext uri="{FF2B5EF4-FFF2-40B4-BE49-F238E27FC236}">
                <a16:creationId xmlns:a16="http://schemas.microsoft.com/office/drawing/2014/main" id="{54EA9F2C-BAF5-4275-8466-A9887835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57" y="3255910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4EDF2E2B-3D79-46E9-A1B2-25DB51A2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57" y="4721792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AE955927-0B46-409A-9056-AE7600864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57" y="2539191"/>
            <a:ext cx="46166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1890A42A-5594-42DF-8AB2-2028FB59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457" y="3767779"/>
            <a:ext cx="46166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…  …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7750A385-5BDB-4658-9C3C-E13CF30A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" y="1549851"/>
            <a:ext cx="6250282" cy="82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由于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8086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中的地址寄存器都是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位的，用户不能直接使用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20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位的物理地址，编程时需要使用</a:t>
            </a:r>
            <a:r>
              <a:rPr lang="zh-CN" altLang="en-US" b="1" dirty="0">
                <a:solidFill>
                  <a:srgbClr val="D408CF"/>
                </a:solidFill>
                <a:latin typeface="Arial" panose="020B0604020202020204" pitchFamily="34" charset="0"/>
              </a:rPr>
              <a:t>逻辑地址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来寻址存储单元。</a:t>
            </a: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5EED3CDA-511B-4402-BA5C-1A6B3450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44" y="2554830"/>
            <a:ext cx="4211409" cy="42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D408CF"/>
                </a:solidFill>
                <a:latin typeface="Arial" panose="020B0604020202020204" pitchFamily="34" charset="0"/>
              </a:rPr>
              <a:t>逻辑地址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由两个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位数构成，其形式为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3AF4929C-6305-4B78-9853-52945759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50" y="3833162"/>
            <a:ext cx="61798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8086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将存储空间分为多个</a:t>
            </a:r>
            <a:r>
              <a:rPr lang="zh-CN" altLang="en-US" sz="1600" b="1" dirty="0">
                <a:solidFill>
                  <a:srgbClr val="D408CF"/>
                </a:solidFill>
                <a:latin typeface="Arial" panose="020B0604020202020204" pitchFamily="34" charset="0"/>
              </a:rPr>
              <a:t>逻辑段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Segment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）来进行管理，要求：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3F2146D4-5A84-44FC-9837-E8659BEB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57" y="4291220"/>
            <a:ext cx="6132628" cy="74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段的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位的起始地址（</a:t>
            </a:r>
            <a:r>
              <a:rPr lang="en-US" altLang="zh-CN" sz="1600" b="1" dirty="0" err="1">
                <a:solidFill>
                  <a:srgbClr val="00349E"/>
                </a:solidFill>
                <a:latin typeface="Arial" panose="020B0604020202020204" pitchFamily="34" charset="0"/>
              </a:rPr>
              <a:t>xxxxxH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）其低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4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位必须为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xxxx0H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），</a:t>
            </a:r>
            <a:endParaRPr lang="en-US" altLang="zh-CN" sz="1600" b="1" dirty="0">
              <a:solidFill>
                <a:srgbClr val="00349E"/>
              </a:solidFill>
              <a:latin typeface="Arial" panose="020B0604020202020204" pitchFamily="34" charset="0"/>
            </a:endParaRPr>
          </a:p>
          <a:p>
            <a:pPr defTabSz="9144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所以可以将它们省略，然后用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1600" b="1" dirty="0">
                <a:solidFill>
                  <a:srgbClr val="00349E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1600" b="1" dirty="0">
                <a:solidFill>
                  <a:srgbClr val="00349E"/>
                </a:solidFill>
                <a:latin typeface="Arial" panose="020B0604020202020204" pitchFamily="34" charset="0"/>
              </a:rPr>
              <a:t>位数来表示表示段的首地址。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610661B5-DFAC-4446-9C21-2AE0163D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50" y="5225689"/>
            <a:ext cx="7776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每段长度限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b="1" baseline="50000" dirty="0">
                <a:solidFill>
                  <a:srgbClr val="00349E"/>
                </a:solidFill>
                <a:latin typeface="Arial" panose="020B0604020202020204" pitchFamily="34" charset="0"/>
              </a:rPr>
              <a:t>16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=64KB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，所以段内偏移地址可以用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个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位数表示（</a:t>
            </a:r>
            <a:r>
              <a:rPr lang="en-US" altLang="zh-CN" b="1" dirty="0" err="1">
                <a:solidFill>
                  <a:srgbClr val="00349E"/>
                </a:solidFill>
                <a:latin typeface="Arial" panose="020B0604020202020204" pitchFamily="34" charset="0"/>
              </a:rPr>
              <a:t>xxxxH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E528A82D-84A7-429E-983F-A79F1F3D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17" y="5651809"/>
            <a:ext cx="7993063" cy="41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1MB 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最多可分为</a:t>
            </a:r>
            <a:r>
              <a:rPr lang="en-US" altLang="zh-CN" b="1" dirty="0">
                <a:solidFill>
                  <a:srgbClr val="00349E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个不重迭的段。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2E220801-6E58-4D2F-A408-8D9FA6EC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3" y="3325626"/>
            <a:ext cx="457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5BD3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rgbClr val="005BD3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005BD3"/>
                </a:solidFill>
                <a:latin typeface="Arial" panose="020B0604020202020204" pitchFamily="34" charset="0"/>
              </a:rPr>
              <a:t>位段地址）</a:t>
            </a:r>
            <a:r>
              <a:rPr lang="zh-CN" altLang="en-US" b="1" dirty="0">
                <a:solidFill>
                  <a:srgbClr val="FFCCFF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  <a:r>
              <a:rPr lang="zh-CN" altLang="en-US" b="1" dirty="0">
                <a:solidFill>
                  <a:srgbClr val="005BD3"/>
                </a:solidFill>
                <a:latin typeface="Arial" panose="020B0604020202020204" pitchFamily="34" charset="0"/>
              </a:rPr>
              <a:t>（ </a:t>
            </a:r>
            <a:r>
              <a:rPr lang="en-US" altLang="zh-CN" b="1" dirty="0">
                <a:solidFill>
                  <a:srgbClr val="005BD3"/>
                </a:solidFill>
                <a:latin typeface="Arial" panose="020B0604020202020204" pitchFamily="34" charset="0"/>
              </a:rPr>
              <a:t>16</a:t>
            </a:r>
            <a:r>
              <a:rPr lang="zh-CN" altLang="en-US" b="1" dirty="0">
                <a:solidFill>
                  <a:srgbClr val="005BD3"/>
                </a:solidFill>
                <a:latin typeface="Arial" panose="020B0604020202020204" pitchFamily="34" charset="0"/>
              </a:rPr>
              <a:t>位偏移量）</a:t>
            </a:r>
            <a:r>
              <a:rPr lang="zh-CN" altLang="en-US" b="1" dirty="0">
                <a:solidFill>
                  <a:srgbClr val="00349E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3EEDD6C-E8BE-4C4D-9C34-85D8F9A5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47" y="3002916"/>
            <a:ext cx="461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5BD3"/>
                </a:solidFill>
                <a:latin typeface="Arial" panose="020B0604020202020204" pitchFamily="34" charset="0"/>
              </a:rPr>
              <a:t>段的起始地址  </a:t>
            </a:r>
            <a:r>
              <a:rPr lang="zh-CN" altLang="en-US" b="1" dirty="0">
                <a:latin typeface="Arial" panose="020B0604020202020204" pitchFamily="34" charset="0"/>
              </a:rPr>
              <a:t> ： </a:t>
            </a:r>
            <a:r>
              <a:rPr lang="zh-CN" altLang="en-US" b="1" dirty="0">
                <a:solidFill>
                  <a:srgbClr val="005BD3"/>
                </a:solidFill>
                <a:latin typeface="Arial" panose="020B0604020202020204" pitchFamily="34" charset="0"/>
              </a:rPr>
              <a:t>段内的偏移地址</a:t>
            </a:r>
          </a:p>
        </p:txBody>
      </p:sp>
    </p:spTree>
    <p:extLst>
      <p:ext uri="{BB962C8B-B14F-4D97-AF65-F5344CB8AC3E}">
        <p14:creationId xmlns:p14="http://schemas.microsoft.com/office/powerpoint/2010/main" val="4912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F17D-87A9-496C-851D-9B3C1BA3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5D95D-BE4C-47D9-9E8D-5ADCB26B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存储器的分段结构</a:t>
            </a:r>
            <a:endParaRPr lang="en-US" altLang="zh-CN" dirty="0"/>
          </a:p>
          <a:p>
            <a:pPr lvl="1"/>
            <a:r>
              <a:rPr lang="zh-CN" altLang="en-US" dirty="0"/>
              <a:t>物理地址</a:t>
            </a:r>
            <a:endParaRPr lang="en-US" altLang="zh-CN" dirty="0"/>
          </a:p>
          <a:p>
            <a:pPr lvl="2"/>
            <a:r>
              <a:rPr lang="zh-CN" altLang="en-US" dirty="0"/>
              <a:t>每个存储单元都有一个唯一物理地址（</a:t>
            </a:r>
            <a:r>
              <a:rPr lang="en-US" altLang="zh-CN" dirty="0"/>
              <a:t>00000H</a:t>
            </a:r>
            <a:r>
              <a:rPr lang="zh-CN" altLang="en-US" dirty="0"/>
              <a:t>～</a:t>
            </a:r>
            <a:r>
              <a:rPr lang="en-US" altLang="zh-CN" dirty="0"/>
              <a:t>0FFFFFH</a:t>
            </a:r>
            <a:r>
              <a:rPr lang="zh-CN" altLang="en-US" dirty="0"/>
              <a:t>） ，</a:t>
            </a:r>
            <a:r>
              <a:rPr lang="en-US" altLang="zh-CN" dirty="0"/>
              <a:t>20</a:t>
            </a:r>
            <a:r>
              <a:rPr lang="zh-CN" altLang="en-US" dirty="0"/>
              <a:t>位二进制数，该地址在指令执行时由地址加法器形成，并进行硬件寻址。</a:t>
            </a:r>
          </a:p>
          <a:p>
            <a:pPr lvl="2"/>
            <a:r>
              <a:rPr lang="zh-CN" altLang="en-US" dirty="0"/>
              <a:t>生成物理地址：段地址左移</a:t>
            </a:r>
            <a:r>
              <a:rPr lang="en-US" altLang="zh-CN" dirty="0"/>
              <a:t>4</a:t>
            </a:r>
            <a:r>
              <a:rPr lang="zh-CN" altLang="en-US" dirty="0"/>
              <a:t>位，然后加上偏移地址就得到</a:t>
            </a:r>
            <a:r>
              <a:rPr lang="en-US" altLang="zh-CN" dirty="0"/>
              <a:t>20</a:t>
            </a:r>
            <a:r>
              <a:rPr lang="zh-CN" altLang="en-US" dirty="0"/>
              <a:t>位物理地址。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05952-741C-417B-8146-09AC79F1F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3BD47D3-AA10-43ED-AE49-CB9A4DD3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9045" b="3604"/>
          <a:stretch>
            <a:fillRect/>
          </a:stretch>
        </p:blipFill>
        <p:spPr bwMode="auto">
          <a:xfrm>
            <a:off x="894242" y="3287311"/>
            <a:ext cx="2952750" cy="248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>
            <a:extLst>
              <a:ext uri="{FF2B5EF4-FFF2-40B4-BE49-F238E27FC236}">
                <a16:creationId xmlns:a16="http://schemas.microsoft.com/office/drawing/2014/main" id="{8D4F2B31-6DC1-4DF4-A659-DAB7E079E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672" y="4155435"/>
            <a:ext cx="252095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CS=7018H,IP=0FE7FH,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物理地址</a:t>
            </a:r>
            <a:r>
              <a:rPr kumimoji="1" lang="en-US" altLang="zh-CN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7FFFFH</a:t>
            </a:r>
            <a:endParaRPr kumimoji="1" lang="en-US" altLang="zh-CN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AF4BCB0-6B31-42D2-AD1C-78135649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004" y="3717659"/>
            <a:ext cx="2520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1" lang="en-US" altLang="zh-CN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7018H:0FE7FH</a:t>
            </a:r>
            <a:endParaRPr kumimoji="1" lang="en-US" altLang="zh-CN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F17D-87A9-496C-851D-9B3C1BA3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微处理器的存储器组织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5D95D-BE4C-47D9-9E8D-5ADCB26B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227441"/>
          </a:xfrm>
        </p:spPr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存储器的分段结构</a:t>
            </a:r>
            <a:endParaRPr lang="en-US" altLang="zh-CN" dirty="0"/>
          </a:p>
          <a:p>
            <a:pPr lvl="1"/>
            <a:r>
              <a:rPr lang="zh-CN" altLang="en-US" sz="1800" b="1" dirty="0"/>
              <a:t>用户编程时采用逻辑地址，其形式为：</a:t>
            </a:r>
            <a:r>
              <a:rPr lang="zh-CN" altLang="en-US" sz="1800" b="1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段的首地址 </a:t>
            </a:r>
            <a:r>
              <a:rPr lang="en-US" altLang="zh-CN" sz="1800" b="1" dirty="0"/>
              <a:t>: </a:t>
            </a:r>
            <a:r>
              <a:rPr lang="zh-CN" altLang="en-US" sz="1800" b="1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段内偏移地址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一个存储单元可以拥有多个</a:t>
            </a:r>
            <a:r>
              <a:rPr lang="zh-CN" altLang="en-US" sz="1800" b="1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逻辑地址</a:t>
            </a:r>
            <a:r>
              <a:rPr lang="zh-CN" altLang="en-US" sz="1800" b="1" dirty="0"/>
              <a:t>，但只可能拥有一个唯一的</a:t>
            </a:r>
            <a:r>
              <a:rPr lang="zh-CN" altLang="en-US" sz="1800" b="1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物理地址</a:t>
            </a:r>
            <a:endParaRPr lang="zh-CN" altLang="en-US" sz="1800" b="1" dirty="0"/>
          </a:p>
          <a:p>
            <a:pPr marL="455400" lvl="1" indent="0">
              <a:buNone/>
            </a:pPr>
            <a:endParaRPr lang="en-US" altLang="zh-CN" dirty="0"/>
          </a:p>
          <a:p>
            <a:pPr marL="455400" lvl="1" indent="0">
              <a:buNone/>
            </a:pPr>
            <a:r>
              <a:rPr lang="zh-CN" altLang="en-US" sz="1800" dirty="0"/>
              <a:t>例：</a:t>
            </a:r>
            <a:r>
              <a:rPr lang="en-US" altLang="zh-CN" sz="1800" dirty="0"/>
              <a:t>x=88H</a:t>
            </a:r>
            <a:r>
              <a:rPr lang="zh-CN" altLang="en-US" sz="1800" dirty="0"/>
              <a:t>，其存储如图所示：</a:t>
            </a:r>
          </a:p>
          <a:p>
            <a:pPr marL="455400" lvl="1" indent="0">
              <a:buNone/>
            </a:pPr>
            <a:r>
              <a:rPr lang="en-US" altLang="zh-CN" sz="1800" dirty="0"/>
              <a:t>x</a:t>
            </a:r>
            <a:r>
              <a:rPr lang="zh-CN" altLang="en-US" sz="1800" dirty="0"/>
              <a:t>的逻辑地址为：</a:t>
            </a:r>
            <a:r>
              <a:rPr lang="en-US" altLang="zh-CN" sz="1800" dirty="0">
                <a:solidFill>
                  <a:srgbClr val="060ABA"/>
                </a:solidFill>
              </a:rPr>
              <a:t>3100H</a:t>
            </a:r>
            <a:r>
              <a:rPr lang="zh-CN" altLang="en-US" sz="1800" dirty="0">
                <a:solidFill>
                  <a:srgbClr val="060ABA"/>
                </a:solidFill>
              </a:rPr>
              <a:t>：</a:t>
            </a:r>
            <a:r>
              <a:rPr lang="en-US" altLang="zh-CN" sz="1800" dirty="0">
                <a:solidFill>
                  <a:srgbClr val="060ABA"/>
                </a:solidFill>
              </a:rPr>
              <a:t>0003H</a:t>
            </a:r>
          </a:p>
          <a:p>
            <a:pPr marL="455400" lvl="1" indent="0">
              <a:buNone/>
            </a:pPr>
            <a:r>
              <a:rPr lang="zh-CN" altLang="en-US" sz="1800" dirty="0"/>
              <a:t>物理地址 </a:t>
            </a:r>
            <a:r>
              <a:rPr lang="en-US" altLang="zh-CN" sz="1800" dirty="0"/>
              <a:t>= </a:t>
            </a:r>
            <a:r>
              <a:rPr lang="zh-CN" altLang="en-US" sz="1800" dirty="0"/>
              <a:t>段地址*</a:t>
            </a:r>
            <a:r>
              <a:rPr lang="en-US" altLang="zh-CN" sz="1800" dirty="0"/>
              <a:t>10H+</a:t>
            </a:r>
            <a:r>
              <a:rPr lang="zh-CN" altLang="en-US" sz="1800" dirty="0"/>
              <a:t>偏移地址</a:t>
            </a:r>
            <a:endParaRPr lang="en-US" altLang="zh-CN" sz="1800" dirty="0"/>
          </a:p>
          <a:p>
            <a:pPr marL="455400" lvl="1" indent="0">
              <a:buNone/>
            </a:pPr>
            <a:r>
              <a:rPr lang="en-US" altLang="zh-CN" sz="1800" dirty="0"/>
              <a:t>x</a:t>
            </a:r>
            <a:r>
              <a:rPr lang="zh-CN" altLang="en-US" sz="1800" dirty="0"/>
              <a:t>的物理地址为</a:t>
            </a:r>
            <a:r>
              <a:rPr lang="en-US" altLang="zh-CN" sz="1800" dirty="0"/>
              <a:t>31003H</a:t>
            </a:r>
            <a:endParaRPr lang="zh-CN" altLang="en-US" sz="18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05952-741C-417B-8146-09AC79F1F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72E446D0-1E11-42E0-99FC-37B9DCB78579}"/>
              </a:ext>
            </a:extLst>
          </p:cNvPr>
          <p:cNvGrpSpPr>
            <a:grpSpLocks/>
          </p:cNvGrpSpPr>
          <p:nvPr/>
        </p:nvGrpSpPr>
        <p:grpSpPr bwMode="auto">
          <a:xfrm>
            <a:off x="5103766" y="2931569"/>
            <a:ext cx="2954338" cy="3024187"/>
            <a:chOff x="3167" y="1979"/>
            <a:chExt cx="1861" cy="1905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9D1D41AF-F4D5-433B-AD51-286067CE3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205"/>
              <a:ext cx="590" cy="1679"/>
              <a:chOff x="3288" y="1933"/>
              <a:chExt cx="590" cy="1769"/>
            </a:xfrm>
          </p:grpSpPr>
          <p:grpSp>
            <p:nvGrpSpPr>
              <p:cNvPr id="15" name="Group 8">
                <a:extLst>
                  <a:ext uri="{FF2B5EF4-FFF2-40B4-BE49-F238E27FC236}">
                    <a16:creationId xmlns:a16="http://schemas.microsoft.com/office/drawing/2014/main" id="{40429E1E-D662-43B4-A655-4A039F10E2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1933"/>
                <a:ext cx="590" cy="1769"/>
                <a:chOff x="3288" y="1933"/>
                <a:chExt cx="590" cy="2041"/>
              </a:xfrm>
            </p:grpSpPr>
            <p:sp>
              <p:nvSpPr>
                <p:cNvPr id="17" name="Line 9">
                  <a:extLst>
                    <a:ext uri="{FF2B5EF4-FFF2-40B4-BE49-F238E27FC236}">
                      <a16:creationId xmlns:a16="http://schemas.microsoft.com/office/drawing/2014/main" id="{E7F30CAE-8771-4269-B91D-0A85DED8A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1933"/>
                  <a:ext cx="0" cy="20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0">
                  <a:extLst>
                    <a:ext uri="{FF2B5EF4-FFF2-40B4-BE49-F238E27FC236}">
                      <a16:creationId xmlns:a16="http://schemas.microsoft.com/office/drawing/2014/main" id="{42004C75-45A4-4F2A-A277-9A71D36D01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8" y="1933"/>
                  <a:ext cx="0" cy="20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1">
                  <a:extLst>
                    <a:ext uri="{FF2B5EF4-FFF2-40B4-BE49-F238E27FC236}">
                      <a16:creationId xmlns:a16="http://schemas.microsoft.com/office/drawing/2014/main" id="{43CD6838-4D7E-4FD7-90AF-4D3E1A163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1933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2">
                  <a:extLst>
                    <a:ext uri="{FF2B5EF4-FFF2-40B4-BE49-F238E27FC236}">
                      <a16:creationId xmlns:a16="http://schemas.microsoft.com/office/drawing/2014/main" id="{3CB42D74-C0FE-4FFE-968E-E0A8250CE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2160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3">
                  <a:extLst>
                    <a:ext uri="{FF2B5EF4-FFF2-40B4-BE49-F238E27FC236}">
                      <a16:creationId xmlns:a16="http://schemas.microsoft.com/office/drawing/2014/main" id="{57D54B63-AE40-4ACC-B02C-236F7FEB7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238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4">
                  <a:extLst>
                    <a:ext uri="{FF2B5EF4-FFF2-40B4-BE49-F238E27FC236}">
                      <a16:creationId xmlns:a16="http://schemas.microsoft.com/office/drawing/2014/main" id="{79BA56EB-2C0F-4277-9EEA-54057BAD1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2614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5">
                  <a:extLst>
                    <a:ext uri="{FF2B5EF4-FFF2-40B4-BE49-F238E27FC236}">
                      <a16:creationId xmlns:a16="http://schemas.microsoft.com/office/drawing/2014/main" id="{DA60F929-02D6-4241-BC7D-FF05E22AC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2840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6">
                  <a:extLst>
                    <a:ext uri="{FF2B5EF4-FFF2-40B4-BE49-F238E27FC236}">
                      <a16:creationId xmlns:a16="http://schemas.microsoft.com/office/drawing/2014/main" id="{800EE929-81AE-42B4-96A8-01BCDE6D3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306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7">
                  <a:extLst>
                    <a:ext uri="{FF2B5EF4-FFF2-40B4-BE49-F238E27FC236}">
                      <a16:creationId xmlns:a16="http://schemas.microsoft.com/office/drawing/2014/main" id="{1A0703E6-362B-425D-A104-816E7404C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3702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8">
                  <a:extLst>
                    <a:ext uri="{FF2B5EF4-FFF2-40B4-BE49-F238E27FC236}">
                      <a16:creationId xmlns:a16="http://schemas.microsoft.com/office/drawing/2014/main" id="{EA0601C8-5634-4FDE-BB1D-53C13E6A7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8" y="3974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Text Box 19">
                <a:extLst>
                  <a:ext uri="{FF2B5EF4-FFF2-40B4-BE49-F238E27FC236}">
                    <a16:creationId xmlns:a16="http://schemas.microsoft.com/office/drawing/2014/main" id="{190E5C6B-2D40-40F8-9449-0B6382332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2500"/>
                <a:ext cx="408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88H</a:t>
                </a:r>
              </a:p>
            </p:txBody>
          </p:sp>
        </p:grpSp>
        <p:grpSp>
          <p:nvGrpSpPr>
            <p:cNvPr id="7" name="Group 29">
              <a:extLst>
                <a:ext uri="{FF2B5EF4-FFF2-40B4-BE49-F238E27FC236}">
                  <a16:creationId xmlns:a16="http://schemas.microsoft.com/office/drawing/2014/main" id="{A08CAADF-1DFD-4D7B-A27E-D3070B4CC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979"/>
              <a:ext cx="1861" cy="997"/>
              <a:chOff x="3167" y="1979"/>
              <a:chExt cx="1861" cy="997"/>
            </a:xfrm>
          </p:grpSpPr>
          <p:sp>
            <p:nvSpPr>
              <p:cNvPr id="8" name="Text Box 22">
                <a:extLst>
                  <a:ext uri="{FF2B5EF4-FFF2-40B4-BE49-F238E27FC236}">
                    <a16:creationId xmlns:a16="http://schemas.microsoft.com/office/drawing/2014/main" id="{F3A25065-A3EC-4D89-AC9C-7B963EDEC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7" y="1979"/>
                <a:ext cx="48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/>
                  <a:t>段地址</a:t>
                </a:r>
              </a:p>
            </p:txBody>
          </p:sp>
          <p:sp>
            <p:nvSpPr>
              <p:cNvPr id="9" name="Text Box 23">
                <a:extLst>
                  <a:ext uri="{FF2B5EF4-FFF2-40B4-BE49-F238E27FC236}">
                    <a16:creationId xmlns:a16="http://schemas.microsoft.com/office/drawing/2014/main" id="{E3EBDA2A-F545-4936-9306-77A42AA7E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1979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/>
                  <a:t>偏移地址</a:t>
                </a:r>
              </a:p>
            </p:txBody>
          </p:sp>
          <p:sp>
            <p:nvSpPr>
              <p:cNvPr id="10" name="Text Box 24">
                <a:extLst>
                  <a:ext uri="{FF2B5EF4-FFF2-40B4-BE49-F238E27FC236}">
                    <a16:creationId xmlns:a16="http://schemas.microsoft.com/office/drawing/2014/main" id="{D4ACE183-D34D-42A5-A066-57E759FDF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2205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60AB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3100H</a:t>
                </a:r>
              </a:p>
            </p:txBody>
          </p:sp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C79C42D3-6651-4001-9A96-138C73625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2160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0000H</a:t>
                </a:r>
              </a:p>
            </p:txBody>
          </p:sp>
          <p:sp>
            <p:nvSpPr>
              <p:cNvPr id="12" name="Text Box 26">
                <a:extLst>
                  <a:ext uri="{FF2B5EF4-FFF2-40B4-BE49-F238E27FC236}">
                    <a16:creationId xmlns:a16="http://schemas.microsoft.com/office/drawing/2014/main" id="{8584CC8A-25DE-453A-8700-FFD088EA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2375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0001H</a:t>
                </a:r>
              </a:p>
            </p:txBody>
          </p:sp>
          <p:sp>
            <p:nvSpPr>
              <p:cNvPr id="13" name="Text Box 27">
                <a:extLst>
                  <a:ext uri="{FF2B5EF4-FFF2-40B4-BE49-F238E27FC236}">
                    <a16:creationId xmlns:a16="http://schemas.microsoft.com/office/drawing/2014/main" id="{DD2C1D9D-A261-4632-8C14-3BA79849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2568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0002H</a:t>
                </a:r>
              </a:p>
            </p:txBody>
          </p:sp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2B2DED58-67CA-42E9-BF0B-19D8494CB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2745"/>
                <a:ext cx="5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0003H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1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5496</TotalTime>
  <Words>4934</Words>
  <Application>Microsoft Office PowerPoint</Application>
  <PresentationFormat>全屏显示(4:3)</PresentationFormat>
  <Paragraphs>765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方正兰亭中黑_GBK</vt:lpstr>
      <vt:lpstr>仿宋_GB2312</vt:lpstr>
      <vt:lpstr>黑体</vt:lpstr>
      <vt:lpstr>楷体_GB2312</vt:lpstr>
      <vt:lpstr>宋体</vt:lpstr>
      <vt:lpstr>微软雅黑</vt:lpstr>
      <vt:lpstr>Arial</vt:lpstr>
      <vt:lpstr>Arial Black</vt:lpstr>
      <vt:lpstr>Tahoma</vt:lpstr>
      <vt:lpstr>Times New Roman</vt:lpstr>
      <vt:lpstr>Wingdings</vt:lpstr>
      <vt:lpstr>Office 主题​​</vt:lpstr>
      <vt:lpstr>PowerPoint 演示文稿</vt:lpstr>
      <vt:lpstr>第3章 80x86微处理器</vt:lpstr>
      <vt:lpstr>3.1 8086微处理器的存储器组织</vt:lpstr>
      <vt:lpstr>3.1 8086微处理器的存储器组织</vt:lpstr>
      <vt:lpstr>3.1 8086微处理器的存储器组织</vt:lpstr>
      <vt:lpstr>3.1 8086微处理器的存储器组织</vt:lpstr>
      <vt:lpstr>3.1 8086微处理器的存储器组织</vt:lpstr>
      <vt:lpstr>3.1 8086微处理器的存储器组织</vt:lpstr>
      <vt:lpstr>3.1 8086微处理器的存储器组织</vt:lpstr>
      <vt:lpstr>3.1 8086微处理器的存储器组织</vt:lpstr>
      <vt:lpstr>3.2 8086微处理器内部基本结构</vt:lpstr>
      <vt:lpstr>PowerPoint 演示文稿</vt:lpstr>
      <vt:lpstr>PowerPoint 演示文稿</vt:lpstr>
      <vt:lpstr>3.2 8086微处理器内部基本结构</vt:lpstr>
      <vt:lpstr>3.2 8086微处理器内部基本结构</vt:lpstr>
      <vt:lpstr>3.2 8086微处理器内部基本结构</vt:lpstr>
      <vt:lpstr>3.2 8086微处理器内部基本结构</vt:lpstr>
      <vt:lpstr>3.2 8086微处理器内部基本结构</vt:lpstr>
      <vt:lpstr>3.2 8086微处理器内部基本结构</vt:lpstr>
      <vt:lpstr>3.2 8086微处理器内部基本结构</vt:lpstr>
      <vt:lpstr>3.2 8086微处理器内部基本结构</vt:lpstr>
      <vt:lpstr>3.3 8086总线的工作周期</vt:lpstr>
      <vt:lpstr>3.3 8086总线的工作周期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3.4 8086中断系统</vt:lpstr>
      <vt:lpstr>3.5 8086外部基本引脚与工作模式</vt:lpstr>
      <vt:lpstr>3.5.2 8086微处理器外部基本引脚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lcmsy</dc:creator>
  <cp:lastModifiedBy>T H</cp:lastModifiedBy>
  <cp:revision>253</cp:revision>
  <dcterms:created xsi:type="dcterms:W3CDTF">2022-02-16T09:08:09Z</dcterms:created>
  <dcterms:modified xsi:type="dcterms:W3CDTF">2024-10-21T01:42:56Z</dcterms:modified>
</cp:coreProperties>
</file>