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46"/>
  </p:notesMasterIdLst>
  <p:sldIdLst>
    <p:sldId id="263" r:id="rId2"/>
    <p:sldId id="264" r:id="rId3"/>
    <p:sldId id="599" r:id="rId4"/>
    <p:sldId id="600" r:id="rId5"/>
    <p:sldId id="601" r:id="rId6"/>
    <p:sldId id="602" r:id="rId7"/>
    <p:sldId id="603" r:id="rId8"/>
    <p:sldId id="604" r:id="rId9"/>
    <p:sldId id="606" r:id="rId10"/>
    <p:sldId id="605" r:id="rId11"/>
    <p:sldId id="607" r:id="rId12"/>
    <p:sldId id="608" r:id="rId13"/>
    <p:sldId id="612" r:id="rId14"/>
    <p:sldId id="611" r:id="rId15"/>
    <p:sldId id="613" r:id="rId16"/>
    <p:sldId id="614" r:id="rId17"/>
    <p:sldId id="616" r:id="rId18"/>
    <p:sldId id="618" r:id="rId19"/>
    <p:sldId id="617" r:id="rId20"/>
    <p:sldId id="619" r:id="rId21"/>
    <p:sldId id="620" r:id="rId22"/>
    <p:sldId id="622" r:id="rId23"/>
    <p:sldId id="623" r:id="rId24"/>
    <p:sldId id="624" r:id="rId25"/>
    <p:sldId id="626" r:id="rId26"/>
    <p:sldId id="628" r:id="rId27"/>
    <p:sldId id="634" r:id="rId28"/>
    <p:sldId id="632" r:id="rId29"/>
    <p:sldId id="631" r:id="rId30"/>
    <p:sldId id="633" r:id="rId31"/>
    <p:sldId id="630" r:id="rId32"/>
    <p:sldId id="635" r:id="rId33"/>
    <p:sldId id="637" r:id="rId34"/>
    <p:sldId id="638" r:id="rId35"/>
    <p:sldId id="640" r:id="rId36"/>
    <p:sldId id="642" r:id="rId37"/>
    <p:sldId id="643" r:id="rId38"/>
    <p:sldId id="641" r:id="rId39"/>
    <p:sldId id="644" r:id="rId40"/>
    <p:sldId id="645" r:id="rId41"/>
    <p:sldId id="646" r:id="rId42"/>
    <p:sldId id="648" r:id="rId43"/>
    <p:sldId id="647" r:id="rId44"/>
    <p:sldId id="26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95" autoAdjust="0"/>
    <p:restoredTop sz="94217" autoAdjust="0"/>
  </p:normalViewPr>
  <p:slideViewPr>
    <p:cSldViewPr snapToGrid="0">
      <p:cViewPr varScale="1">
        <p:scale>
          <a:sx n="83" d="100"/>
          <a:sy n="83" d="100"/>
        </p:scale>
        <p:origin x="72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EB9BC-BDD3-4B4C-BE37-1E406883AB0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E3AE69-D9C2-4041-9B64-A5D27C67B82C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 </a:t>
          </a:r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指令系统概述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C01CC-552E-4824-BDFD-94430D18ED9E}" type="parTrans" cxnId="{8C26174C-1E13-4296-A095-C46BB259BF2F}">
      <dgm:prSet/>
      <dgm:spPr/>
      <dgm:t>
        <a:bodyPr/>
        <a:lstStyle/>
        <a:p>
          <a:endParaRPr lang="zh-CN" altLang="en-US"/>
        </a:p>
      </dgm:t>
    </dgm:pt>
    <dgm:pt modelId="{73861DD5-AFDF-493C-BD80-7262D36F78BE}" type="sibTrans" cxnId="{8C26174C-1E13-4296-A095-C46BB259BF2F}">
      <dgm:prSet/>
      <dgm:spPr/>
      <dgm:t>
        <a:bodyPr/>
        <a:lstStyle/>
        <a:p>
          <a:endParaRPr lang="zh-CN" altLang="en-US"/>
        </a:p>
      </dgm:t>
    </dgm:pt>
    <dgm:pt modelId="{99C711EC-105A-4146-A409-905AC13352D8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 </a:t>
          </a:r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8086</a:t>
          </a:r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寻址方式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DC6CA9-E447-4154-9C44-CD871B725799}" type="parTrans" cxnId="{9FDECEA2-5532-4A7B-B5D2-BCE888BCCA33}">
      <dgm:prSet/>
      <dgm:spPr/>
      <dgm:t>
        <a:bodyPr/>
        <a:lstStyle/>
        <a:p>
          <a:endParaRPr lang="zh-CN" altLang="en-US"/>
        </a:p>
      </dgm:t>
    </dgm:pt>
    <dgm:pt modelId="{5E0C42B1-17FA-4DBB-B0F6-FBC00D98B60F}" type="sibTrans" cxnId="{9FDECEA2-5532-4A7B-B5D2-BCE888BCCA33}">
      <dgm:prSet/>
      <dgm:spPr/>
      <dgm:t>
        <a:bodyPr/>
        <a:lstStyle/>
        <a:p>
          <a:endParaRPr lang="zh-CN" altLang="en-US"/>
        </a:p>
      </dgm:t>
    </dgm:pt>
    <dgm:pt modelId="{C3C7F3A4-7136-421D-8688-E45FA81C030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 </a:t>
          </a:r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8086</a:t>
          </a:r>
          <a:r>
            <a: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指令系统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05BDC-A443-46A4-9258-C3780BAB092D}" type="parTrans" cxnId="{53B0AA14-DC04-4FFB-A398-060E18647E18}">
      <dgm:prSet/>
      <dgm:spPr/>
      <dgm:t>
        <a:bodyPr/>
        <a:lstStyle/>
        <a:p>
          <a:endParaRPr lang="zh-CN" altLang="en-US"/>
        </a:p>
      </dgm:t>
    </dgm:pt>
    <dgm:pt modelId="{3766C3C8-4AFD-4562-BD6C-412449E9FBFF}" type="sibTrans" cxnId="{53B0AA14-DC04-4FFB-A398-060E18647E18}">
      <dgm:prSet/>
      <dgm:spPr/>
      <dgm:t>
        <a:bodyPr/>
        <a:lstStyle/>
        <a:p>
          <a:endParaRPr lang="zh-CN" altLang="en-US"/>
        </a:p>
      </dgm:t>
    </dgm:pt>
    <dgm:pt modelId="{08A19833-A77F-4866-8771-64804AB27CDE}">
      <dgm:prSet phldrT="[文本]"/>
      <dgm:spPr>
        <a:solidFill>
          <a:srgbClr val="00B050"/>
        </a:solidFill>
      </dgm:spPr>
      <dgm:t>
        <a:bodyPr/>
        <a:lstStyle/>
        <a:p>
          <a:r>
            <a: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 </a:t>
          </a:r>
          <a:r>
            <a:rPr lang="en-US" altLang="zh-CN" b="1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例题解析</a:t>
          </a:r>
          <a:endParaRPr lang="zh-CN" altLang="en-US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9511EB-3244-4840-B211-9E827F0AE966}" type="parTrans" cxnId="{31072306-0C7C-4115-844A-84D58795BB51}">
      <dgm:prSet/>
      <dgm:spPr/>
      <dgm:t>
        <a:bodyPr/>
        <a:lstStyle/>
        <a:p>
          <a:endParaRPr lang="zh-CN" altLang="en-US"/>
        </a:p>
      </dgm:t>
    </dgm:pt>
    <dgm:pt modelId="{244044C2-A46C-4373-BB06-48E59EA12444}" type="sibTrans" cxnId="{31072306-0C7C-4115-844A-84D58795BB51}">
      <dgm:prSet/>
      <dgm:spPr/>
      <dgm:t>
        <a:bodyPr/>
        <a:lstStyle/>
        <a:p>
          <a:endParaRPr lang="zh-CN" altLang="en-US"/>
        </a:p>
      </dgm:t>
    </dgm:pt>
    <dgm:pt modelId="{0AFAC87B-0B7B-4035-B291-5B6B8D49C2C8}" type="pres">
      <dgm:prSet presAssocID="{1FDEB9BC-BDD3-4B4C-BE37-1E406883AB0F}" presName="Name0" presStyleCnt="0">
        <dgm:presLayoutVars>
          <dgm:chMax val="7"/>
          <dgm:chPref val="7"/>
          <dgm:dir/>
        </dgm:presLayoutVars>
      </dgm:prSet>
      <dgm:spPr/>
    </dgm:pt>
    <dgm:pt modelId="{F6239AA0-43FC-4408-8AFA-0CFEEA33CD06}" type="pres">
      <dgm:prSet presAssocID="{1FDEB9BC-BDD3-4B4C-BE37-1E406883AB0F}" presName="Name1" presStyleCnt="0"/>
      <dgm:spPr/>
    </dgm:pt>
    <dgm:pt modelId="{63DAE219-F3C0-4BEC-8CC7-D36034A6E01A}" type="pres">
      <dgm:prSet presAssocID="{1FDEB9BC-BDD3-4B4C-BE37-1E406883AB0F}" presName="cycle" presStyleCnt="0"/>
      <dgm:spPr/>
    </dgm:pt>
    <dgm:pt modelId="{DB603C04-31AF-48C0-897B-B7BB97CD9770}" type="pres">
      <dgm:prSet presAssocID="{1FDEB9BC-BDD3-4B4C-BE37-1E406883AB0F}" presName="srcNode" presStyleLbl="node1" presStyleIdx="0" presStyleCnt="4"/>
      <dgm:spPr/>
    </dgm:pt>
    <dgm:pt modelId="{9CC6F949-AF55-4D12-ADE7-79C8167C79D2}" type="pres">
      <dgm:prSet presAssocID="{1FDEB9BC-BDD3-4B4C-BE37-1E406883AB0F}" presName="conn" presStyleLbl="parChTrans1D2" presStyleIdx="0" presStyleCnt="1"/>
      <dgm:spPr/>
    </dgm:pt>
    <dgm:pt modelId="{9B1759C1-74B9-4A80-81DF-9FE517E05FAC}" type="pres">
      <dgm:prSet presAssocID="{1FDEB9BC-BDD3-4B4C-BE37-1E406883AB0F}" presName="extraNode" presStyleLbl="node1" presStyleIdx="0" presStyleCnt="4"/>
      <dgm:spPr/>
    </dgm:pt>
    <dgm:pt modelId="{4AFA4877-19D4-404B-8414-39307CC6EA73}" type="pres">
      <dgm:prSet presAssocID="{1FDEB9BC-BDD3-4B4C-BE37-1E406883AB0F}" presName="dstNode" presStyleLbl="node1" presStyleIdx="0" presStyleCnt="4"/>
      <dgm:spPr/>
    </dgm:pt>
    <dgm:pt modelId="{16D7557E-7F31-41D2-811E-F6D45427D648}" type="pres">
      <dgm:prSet presAssocID="{24E3AE69-D9C2-4041-9B64-A5D27C67B82C}" presName="text_1" presStyleLbl="node1" presStyleIdx="0" presStyleCnt="4">
        <dgm:presLayoutVars>
          <dgm:bulletEnabled val="1"/>
        </dgm:presLayoutVars>
      </dgm:prSet>
      <dgm:spPr/>
    </dgm:pt>
    <dgm:pt modelId="{CF12A80F-9D9F-47B3-9E8A-94F0C88D1CBC}" type="pres">
      <dgm:prSet presAssocID="{24E3AE69-D9C2-4041-9B64-A5D27C67B82C}" presName="accent_1" presStyleCnt="0"/>
      <dgm:spPr/>
    </dgm:pt>
    <dgm:pt modelId="{F892A235-905C-4C4F-990D-E496ECD1944E}" type="pres">
      <dgm:prSet presAssocID="{24E3AE69-D9C2-4041-9B64-A5D27C67B82C}" presName="accentRepeatNode" presStyleLbl="solidFgAcc1" presStyleIdx="0" presStyleCnt="4"/>
      <dgm:spPr/>
    </dgm:pt>
    <dgm:pt modelId="{7E71C056-0CBA-431A-ADEC-78D17D2F708B}" type="pres">
      <dgm:prSet presAssocID="{99C711EC-105A-4146-A409-905AC13352D8}" presName="text_2" presStyleLbl="node1" presStyleIdx="1" presStyleCnt="4">
        <dgm:presLayoutVars>
          <dgm:bulletEnabled val="1"/>
        </dgm:presLayoutVars>
      </dgm:prSet>
      <dgm:spPr/>
    </dgm:pt>
    <dgm:pt modelId="{65C524A6-1459-4D0B-94AC-055D9C282E71}" type="pres">
      <dgm:prSet presAssocID="{99C711EC-105A-4146-A409-905AC13352D8}" presName="accent_2" presStyleCnt="0"/>
      <dgm:spPr/>
    </dgm:pt>
    <dgm:pt modelId="{D35FC8E3-9FB6-4445-A5F0-723245CA3323}" type="pres">
      <dgm:prSet presAssocID="{99C711EC-105A-4146-A409-905AC13352D8}" presName="accentRepeatNode" presStyleLbl="solidFgAcc1" presStyleIdx="1" presStyleCnt="4"/>
      <dgm:spPr/>
    </dgm:pt>
    <dgm:pt modelId="{6D501A96-F6DE-4F0B-A55B-C67519565871}" type="pres">
      <dgm:prSet presAssocID="{C3C7F3A4-7136-421D-8688-E45FA81C030E}" presName="text_3" presStyleLbl="node1" presStyleIdx="2" presStyleCnt="4">
        <dgm:presLayoutVars>
          <dgm:bulletEnabled val="1"/>
        </dgm:presLayoutVars>
      </dgm:prSet>
      <dgm:spPr/>
    </dgm:pt>
    <dgm:pt modelId="{18E62319-5187-42D5-BC09-1A297C103195}" type="pres">
      <dgm:prSet presAssocID="{C3C7F3A4-7136-421D-8688-E45FA81C030E}" presName="accent_3" presStyleCnt="0"/>
      <dgm:spPr/>
    </dgm:pt>
    <dgm:pt modelId="{02895CF2-BEBF-4F66-A692-5507D09618D5}" type="pres">
      <dgm:prSet presAssocID="{C3C7F3A4-7136-421D-8688-E45FA81C030E}" presName="accentRepeatNode" presStyleLbl="solidFgAcc1" presStyleIdx="2" presStyleCnt="4"/>
      <dgm:spPr/>
    </dgm:pt>
    <dgm:pt modelId="{8A800BAD-A32B-4AC1-9EED-6163F2AC3813}" type="pres">
      <dgm:prSet presAssocID="{08A19833-A77F-4866-8771-64804AB27CDE}" presName="text_4" presStyleLbl="node1" presStyleIdx="3" presStyleCnt="4">
        <dgm:presLayoutVars>
          <dgm:bulletEnabled val="1"/>
        </dgm:presLayoutVars>
      </dgm:prSet>
      <dgm:spPr/>
    </dgm:pt>
    <dgm:pt modelId="{1BD876D1-BD29-46F8-968C-31A702BCD7DB}" type="pres">
      <dgm:prSet presAssocID="{08A19833-A77F-4866-8771-64804AB27CDE}" presName="accent_4" presStyleCnt="0"/>
      <dgm:spPr/>
    </dgm:pt>
    <dgm:pt modelId="{92B832B2-5867-4599-8E78-E894B1B7002C}" type="pres">
      <dgm:prSet presAssocID="{08A19833-A77F-4866-8771-64804AB27CDE}" presName="accentRepeatNode" presStyleLbl="solidFgAcc1" presStyleIdx="3" presStyleCnt="4"/>
      <dgm:spPr/>
    </dgm:pt>
  </dgm:ptLst>
  <dgm:cxnLst>
    <dgm:cxn modelId="{C3C01D03-8431-453E-AC9E-41727AFB4ABD}" type="presOf" srcId="{24E3AE69-D9C2-4041-9B64-A5D27C67B82C}" destId="{16D7557E-7F31-41D2-811E-F6D45427D648}" srcOrd="0" destOrd="0" presId="urn:microsoft.com/office/officeart/2008/layout/VerticalCurvedList"/>
    <dgm:cxn modelId="{31072306-0C7C-4115-844A-84D58795BB51}" srcId="{1FDEB9BC-BDD3-4B4C-BE37-1E406883AB0F}" destId="{08A19833-A77F-4866-8771-64804AB27CDE}" srcOrd="3" destOrd="0" parTransId="{F79511EB-3244-4840-B211-9E827F0AE966}" sibTransId="{244044C2-A46C-4373-BB06-48E59EA12444}"/>
    <dgm:cxn modelId="{53B0AA14-DC04-4FFB-A398-060E18647E18}" srcId="{1FDEB9BC-BDD3-4B4C-BE37-1E406883AB0F}" destId="{C3C7F3A4-7136-421D-8688-E45FA81C030E}" srcOrd="2" destOrd="0" parTransId="{23105BDC-A443-46A4-9258-C3780BAB092D}" sibTransId="{3766C3C8-4AFD-4562-BD6C-412449E9FBFF}"/>
    <dgm:cxn modelId="{C37A1D42-AB71-43F1-8E3B-8D48CE9DF078}" type="presOf" srcId="{73861DD5-AFDF-493C-BD80-7262D36F78BE}" destId="{9CC6F949-AF55-4D12-ADE7-79C8167C79D2}" srcOrd="0" destOrd="0" presId="urn:microsoft.com/office/officeart/2008/layout/VerticalCurvedList"/>
    <dgm:cxn modelId="{9F1F2342-B641-412A-A874-8B8F63A18ED4}" type="presOf" srcId="{99C711EC-105A-4146-A409-905AC13352D8}" destId="{7E71C056-0CBA-431A-ADEC-78D17D2F708B}" srcOrd="0" destOrd="0" presId="urn:microsoft.com/office/officeart/2008/layout/VerticalCurvedList"/>
    <dgm:cxn modelId="{F068A744-0488-4952-B36A-654E04BA2273}" type="presOf" srcId="{1FDEB9BC-BDD3-4B4C-BE37-1E406883AB0F}" destId="{0AFAC87B-0B7B-4035-B291-5B6B8D49C2C8}" srcOrd="0" destOrd="0" presId="urn:microsoft.com/office/officeart/2008/layout/VerticalCurvedList"/>
    <dgm:cxn modelId="{8C26174C-1E13-4296-A095-C46BB259BF2F}" srcId="{1FDEB9BC-BDD3-4B4C-BE37-1E406883AB0F}" destId="{24E3AE69-D9C2-4041-9B64-A5D27C67B82C}" srcOrd="0" destOrd="0" parTransId="{1EBC01CC-552E-4824-BDFD-94430D18ED9E}" sibTransId="{73861DD5-AFDF-493C-BD80-7262D36F78BE}"/>
    <dgm:cxn modelId="{AE3B4D72-6D74-406E-B41D-D2CFED7053C0}" type="presOf" srcId="{08A19833-A77F-4866-8771-64804AB27CDE}" destId="{8A800BAD-A32B-4AC1-9EED-6163F2AC3813}" srcOrd="0" destOrd="0" presId="urn:microsoft.com/office/officeart/2008/layout/VerticalCurvedList"/>
    <dgm:cxn modelId="{022BA179-AF02-4C44-A594-C4505880523E}" type="presOf" srcId="{C3C7F3A4-7136-421D-8688-E45FA81C030E}" destId="{6D501A96-F6DE-4F0B-A55B-C67519565871}" srcOrd="0" destOrd="0" presId="urn:microsoft.com/office/officeart/2008/layout/VerticalCurvedList"/>
    <dgm:cxn modelId="{9FDECEA2-5532-4A7B-B5D2-BCE888BCCA33}" srcId="{1FDEB9BC-BDD3-4B4C-BE37-1E406883AB0F}" destId="{99C711EC-105A-4146-A409-905AC13352D8}" srcOrd="1" destOrd="0" parTransId="{D7DC6CA9-E447-4154-9C44-CD871B725799}" sibTransId="{5E0C42B1-17FA-4DBB-B0F6-FBC00D98B60F}"/>
    <dgm:cxn modelId="{4F3BC741-A934-4CBA-8023-0525A36882DC}" type="presParOf" srcId="{0AFAC87B-0B7B-4035-B291-5B6B8D49C2C8}" destId="{F6239AA0-43FC-4408-8AFA-0CFEEA33CD06}" srcOrd="0" destOrd="0" presId="urn:microsoft.com/office/officeart/2008/layout/VerticalCurvedList"/>
    <dgm:cxn modelId="{4B5E4A58-4FA5-4E35-B094-B57870DAEDF7}" type="presParOf" srcId="{F6239AA0-43FC-4408-8AFA-0CFEEA33CD06}" destId="{63DAE219-F3C0-4BEC-8CC7-D36034A6E01A}" srcOrd="0" destOrd="0" presId="urn:microsoft.com/office/officeart/2008/layout/VerticalCurvedList"/>
    <dgm:cxn modelId="{AB65A7BF-A66F-42E1-9843-0CA7523FAF48}" type="presParOf" srcId="{63DAE219-F3C0-4BEC-8CC7-D36034A6E01A}" destId="{DB603C04-31AF-48C0-897B-B7BB97CD9770}" srcOrd="0" destOrd="0" presId="urn:microsoft.com/office/officeart/2008/layout/VerticalCurvedList"/>
    <dgm:cxn modelId="{6CFD3869-F0EC-47CB-BC9A-79E9C7D4E0FD}" type="presParOf" srcId="{63DAE219-F3C0-4BEC-8CC7-D36034A6E01A}" destId="{9CC6F949-AF55-4D12-ADE7-79C8167C79D2}" srcOrd="1" destOrd="0" presId="urn:microsoft.com/office/officeart/2008/layout/VerticalCurvedList"/>
    <dgm:cxn modelId="{3AB28176-D059-4940-A49E-BE0E8F5F0FAA}" type="presParOf" srcId="{63DAE219-F3C0-4BEC-8CC7-D36034A6E01A}" destId="{9B1759C1-74B9-4A80-81DF-9FE517E05FAC}" srcOrd="2" destOrd="0" presId="urn:microsoft.com/office/officeart/2008/layout/VerticalCurvedList"/>
    <dgm:cxn modelId="{DFF64869-23DD-456E-88FF-6005B896D90A}" type="presParOf" srcId="{63DAE219-F3C0-4BEC-8CC7-D36034A6E01A}" destId="{4AFA4877-19D4-404B-8414-39307CC6EA73}" srcOrd="3" destOrd="0" presId="urn:microsoft.com/office/officeart/2008/layout/VerticalCurvedList"/>
    <dgm:cxn modelId="{79C6270F-0D62-4B43-8A0F-74CAB778FA54}" type="presParOf" srcId="{F6239AA0-43FC-4408-8AFA-0CFEEA33CD06}" destId="{16D7557E-7F31-41D2-811E-F6D45427D648}" srcOrd="1" destOrd="0" presId="urn:microsoft.com/office/officeart/2008/layout/VerticalCurvedList"/>
    <dgm:cxn modelId="{DA60B2BC-666D-4C0C-A8A9-93C7DC87344B}" type="presParOf" srcId="{F6239AA0-43FC-4408-8AFA-0CFEEA33CD06}" destId="{CF12A80F-9D9F-47B3-9E8A-94F0C88D1CBC}" srcOrd="2" destOrd="0" presId="urn:microsoft.com/office/officeart/2008/layout/VerticalCurvedList"/>
    <dgm:cxn modelId="{D3FC0DAE-62DD-4158-BE30-16E669F18A60}" type="presParOf" srcId="{CF12A80F-9D9F-47B3-9E8A-94F0C88D1CBC}" destId="{F892A235-905C-4C4F-990D-E496ECD1944E}" srcOrd="0" destOrd="0" presId="urn:microsoft.com/office/officeart/2008/layout/VerticalCurvedList"/>
    <dgm:cxn modelId="{3C9A5BDB-8016-4458-979D-6DE84D933F03}" type="presParOf" srcId="{F6239AA0-43FC-4408-8AFA-0CFEEA33CD06}" destId="{7E71C056-0CBA-431A-ADEC-78D17D2F708B}" srcOrd="3" destOrd="0" presId="urn:microsoft.com/office/officeart/2008/layout/VerticalCurvedList"/>
    <dgm:cxn modelId="{AA8A6578-9152-467A-ACA2-B67AA6E0B814}" type="presParOf" srcId="{F6239AA0-43FC-4408-8AFA-0CFEEA33CD06}" destId="{65C524A6-1459-4D0B-94AC-055D9C282E71}" srcOrd="4" destOrd="0" presId="urn:microsoft.com/office/officeart/2008/layout/VerticalCurvedList"/>
    <dgm:cxn modelId="{C89B8B0D-52A8-409B-9941-9ED85AE81D0E}" type="presParOf" srcId="{65C524A6-1459-4D0B-94AC-055D9C282E71}" destId="{D35FC8E3-9FB6-4445-A5F0-723245CA3323}" srcOrd="0" destOrd="0" presId="urn:microsoft.com/office/officeart/2008/layout/VerticalCurvedList"/>
    <dgm:cxn modelId="{42C09A8A-E7C9-4F63-BE78-60F15AC38B8E}" type="presParOf" srcId="{F6239AA0-43FC-4408-8AFA-0CFEEA33CD06}" destId="{6D501A96-F6DE-4F0B-A55B-C67519565871}" srcOrd="5" destOrd="0" presId="urn:microsoft.com/office/officeart/2008/layout/VerticalCurvedList"/>
    <dgm:cxn modelId="{78D50059-0D71-49E0-B42A-110C297A822D}" type="presParOf" srcId="{F6239AA0-43FC-4408-8AFA-0CFEEA33CD06}" destId="{18E62319-5187-42D5-BC09-1A297C103195}" srcOrd="6" destOrd="0" presId="urn:microsoft.com/office/officeart/2008/layout/VerticalCurvedList"/>
    <dgm:cxn modelId="{EA6DEE9F-8D3A-4358-A20D-AE101EA124B0}" type="presParOf" srcId="{18E62319-5187-42D5-BC09-1A297C103195}" destId="{02895CF2-BEBF-4F66-A692-5507D09618D5}" srcOrd="0" destOrd="0" presId="urn:microsoft.com/office/officeart/2008/layout/VerticalCurvedList"/>
    <dgm:cxn modelId="{194321C8-1D50-4C2E-A301-DF02D1290065}" type="presParOf" srcId="{F6239AA0-43FC-4408-8AFA-0CFEEA33CD06}" destId="{8A800BAD-A32B-4AC1-9EED-6163F2AC3813}" srcOrd="7" destOrd="0" presId="urn:microsoft.com/office/officeart/2008/layout/VerticalCurvedList"/>
    <dgm:cxn modelId="{42C05361-4265-4136-AA3F-D88CA6FF725D}" type="presParOf" srcId="{F6239AA0-43FC-4408-8AFA-0CFEEA33CD06}" destId="{1BD876D1-BD29-46F8-968C-31A702BCD7DB}" srcOrd="8" destOrd="0" presId="urn:microsoft.com/office/officeart/2008/layout/VerticalCurvedList"/>
    <dgm:cxn modelId="{6D4DE2AF-AA21-44A6-B3B9-B678F2FD8563}" type="presParOf" srcId="{1BD876D1-BD29-46F8-968C-31A702BCD7DB}" destId="{92B832B2-5867-4599-8E78-E894B1B7002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6F949-AF55-4D12-ADE7-79C8167C79D2}">
      <dsp:nvSpPr>
        <dsp:cNvPr id="0" name=""/>
        <dsp:cNvSpPr/>
      </dsp:nvSpPr>
      <dsp:spPr>
        <a:xfrm>
          <a:off x="-5151116" y="-789053"/>
          <a:ext cx="6134232" cy="6134232"/>
        </a:xfrm>
        <a:prstGeom prst="blockArc">
          <a:avLst>
            <a:gd name="adj1" fmla="val 18900000"/>
            <a:gd name="adj2" fmla="val 2700000"/>
            <a:gd name="adj3" fmla="val 352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7557E-7F31-41D2-811E-F6D45427D648}">
      <dsp:nvSpPr>
        <dsp:cNvPr id="0" name=""/>
        <dsp:cNvSpPr/>
      </dsp:nvSpPr>
      <dsp:spPr>
        <a:xfrm>
          <a:off x="514757" y="350274"/>
          <a:ext cx="6199321" cy="7009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35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4.1  </a:t>
          </a:r>
          <a:r>
            <a:rPr lang="zh-CN" altLang="en-US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指令系统概述</a:t>
          </a:r>
          <a:endParaRPr lang="zh-CN" altLang="en-US" sz="27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757" y="350274"/>
        <a:ext cx="6199321" cy="700914"/>
      </dsp:txXfrm>
    </dsp:sp>
    <dsp:sp modelId="{F892A235-905C-4C4F-990D-E496ECD1944E}">
      <dsp:nvSpPr>
        <dsp:cNvPr id="0" name=""/>
        <dsp:cNvSpPr/>
      </dsp:nvSpPr>
      <dsp:spPr>
        <a:xfrm>
          <a:off x="76686" y="262660"/>
          <a:ext cx="876142" cy="876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C056-0CBA-431A-ADEC-78D17D2F708B}">
      <dsp:nvSpPr>
        <dsp:cNvPr id="0" name=""/>
        <dsp:cNvSpPr/>
      </dsp:nvSpPr>
      <dsp:spPr>
        <a:xfrm>
          <a:off x="916607" y="1401828"/>
          <a:ext cx="5797471" cy="7009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35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4.2  </a:t>
          </a: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8086</a:t>
          </a:r>
          <a:r>
            <a:rPr lang="zh-CN" altLang="en-US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寻址方式</a:t>
          </a:r>
          <a:endParaRPr lang="zh-CN" altLang="en-US" sz="27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6607" y="1401828"/>
        <a:ext cx="5797471" cy="700914"/>
      </dsp:txXfrm>
    </dsp:sp>
    <dsp:sp modelId="{D35FC8E3-9FB6-4445-A5F0-723245CA3323}">
      <dsp:nvSpPr>
        <dsp:cNvPr id="0" name=""/>
        <dsp:cNvSpPr/>
      </dsp:nvSpPr>
      <dsp:spPr>
        <a:xfrm>
          <a:off x="478536" y="1314214"/>
          <a:ext cx="876142" cy="876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A96-F6DE-4F0B-A55B-C67519565871}">
      <dsp:nvSpPr>
        <dsp:cNvPr id="0" name=""/>
        <dsp:cNvSpPr/>
      </dsp:nvSpPr>
      <dsp:spPr>
        <a:xfrm>
          <a:off x="916607" y="2453382"/>
          <a:ext cx="5797471" cy="7009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35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4.3  </a:t>
          </a: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8086</a:t>
          </a:r>
          <a:r>
            <a:rPr lang="zh-CN" altLang="en-US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指令系统</a:t>
          </a:r>
          <a:endParaRPr lang="zh-CN" altLang="en-US" sz="27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16607" y="2453382"/>
        <a:ext cx="5797471" cy="700914"/>
      </dsp:txXfrm>
    </dsp:sp>
    <dsp:sp modelId="{02895CF2-BEBF-4F66-A692-5507D09618D5}">
      <dsp:nvSpPr>
        <dsp:cNvPr id="0" name=""/>
        <dsp:cNvSpPr/>
      </dsp:nvSpPr>
      <dsp:spPr>
        <a:xfrm>
          <a:off x="478536" y="2365767"/>
          <a:ext cx="876142" cy="876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0BAD-A32B-4AC1-9EED-6163F2AC3813}">
      <dsp:nvSpPr>
        <dsp:cNvPr id="0" name=""/>
        <dsp:cNvSpPr/>
      </dsp:nvSpPr>
      <dsp:spPr>
        <a:xfrm>
          <a:off x="514757" y="3504935"/>
          <a:ext cx="6199321" cy="70091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635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4.4  </a:t>
          </a:r>
          <a:r>
            <a:rPr lang="en-US" altLang="zh-CN" sz="2700" b="1" kern="1200" dirty="0" err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rPr>
            <a:t>例题解析</a:t>
          </a:r>
          <a:endParaRPr lang="zh-CN" altLang="en-US" sz="27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757" y="3504935"/>
        <a:ext cx="6199321" cy="700914"/>
      </dsp:txXfrm>
    </dsp:sp>
    <dsp:sp modelId="{92B832B2-5867-4599-8E78-E894B1B7002C}">
      <dsp:nvSpPr>
        <dsp:cNvPr id="0" name=""/>
        <dsp:cNvSpPr/>
      </dsp:nvSpPr>
      <dsp:spPr>
        <a:xfrm>
          <a:off x="76686" y="3417321"/>
          <a:ext cx="876142" cy="8761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961B-94B7-41B1-817A-9187B87B8D20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F62-5EBE-48FF-92EC-35402FAF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3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056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36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189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069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602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17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94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2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39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93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968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28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014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47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57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86" y="1164784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86" y="364445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FC14E-20AA-448E-AFF9-F4F88B61C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848" y="440575"/>
            <a:ext cx="2502875" cy="7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936" y="5511453"/>
            <a:ext cx="2654128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2623833" y="3892660"/>
            <a:ext cx="3454792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eaLnBrk="1" latinLnBrk="1" hangingPunct="1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>
            <a:normAutofit/>
          </a:bodyPr>
          <a:lstStyle>
            <a:lvl1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E26DD-9CC9-47F9-9B13-5EE7D0BBBE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618" y="210899"/>
            <a:ext cx="2296349" cy="69055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33AD93-9FC2-48B0-A968-4D7062CBFA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407" y="989810"/>
            <a:ext cx="8950751" cy="16207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9E495-8343-4EE0-AE20-5D2E1609E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3055681" y="3892661"/>
            <a:ext cx="2591095" cy="69249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68580" tIns="34290" rIns="68580" bIns="34290">
            <a:spAutoFit/>
          </a:bodyPr>
          <a:lstStyle/>
          <a:p>
            <a:pPr algn="ctr" eaLnBrk="1" latinLnBrk="1" hangingPunct="1"/>
            <a:r>
              <a:rPr lang="en-US" altLang="zh-CN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86178-A661-4A9E-A8AB-AA69A5CFA6A3}"/>
              </a:ext>
            </a:extLst>
          </p:cNvPr>
          <p:cNvSpPr/>
          <p:nvPr userDrawn="1"/>
        </p:nvSpPr>
        <p:spPr>
          <a:xfrm>
            <a:off x="0" y="6360161"/>
            <a:ext cx="9144000" cy="497839"/>
          </a:xfrm>
          <a:prstGeom prst="rect">
            <a:avLst/>
          </a:prstGeom>
          <a:solidFill>
            <a:schemeClr val="accent1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741" y="208680"/>
            <a:ext cx="8544519" cy="834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42" y="1061064"/>
            <a:ext cx="8544518" cy="52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55F3-420E-4481-BA31-F4FE0417B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42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8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.bin"/><Relationship Id="rId18" Type="http://schemas.openxmlformats.org/officeDocument/2006/relationships/image" Target="../media/image23.emf"/><Relationship Id="rId26" Type="http://schemas.openxmlformats.org/officeDocument/2006/relationships/image" Target="../media/image27.e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3.bin"/><Relationship Id="rId34" Type="http://schemas.openxmlformats.org/officeDocument/2006/relationships/image" Target="../media/image31.e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33" Type="http://schemas.openxmlformats.org/officeDocument/2006/relationships/oleObject" Target="../embeddings/oleObject19.bin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22.emf"/><Relationship Id="rId20" Type="http://schemas.openxmlformats.org/officeDocument/2006/relationships/image" Target="../media/image24.emf"/><Relationship Id="rId29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6.emf"/><Relationship Id="rId32" Type="http://schemas.openxmlformats.org/officeDocument/2006/relationships/image" Target="../media/image30.e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28.emf"/><Relationship Id="rId10" Type="http://schemas.openxmlformats.org/officeDocument/2006/relationships/image" Target="../media/image19.emf"/><Relationship Id="rId19" Type="http://schemas.openxmlformats.org/officeDocument/2006/relationships/oleObject" Target="../embeddings/oleObject12.bin"/><Relationship Id="rId31" Type="http://schemas.openxmlformats.org/officeDocument/2006/relationships/oleObject" Target="../embeddings/oleObject18.bin"/><Relationship Id="rId4" Type="http://schemas.openxmlformats.org/officeDocument/2006/relationships/image" Target="../media/image16.e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21.emf"/><Relationship Id="rId22" Type="http://schemas.openxmlformats.org/officeDocument/2006/relationships/image" Target="../media/image25.e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29.emf"/><Relationship Id="rId8" Type="http://schemas.openxmlformats.org/officeDocument/2006/relationships/image" Target="../media/image18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86183121-42B4-C4A8-DF16-83F48FD89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448" y="1839783"/>
            <a:ext cx="4441104" cy="1190957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微机原理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D20273F1-309B-43AC-6386-DFFF10AF2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29" y="3429000"/>
            <a:ext cx="5364142" cy="1801678"/>
          </a:xfrm>
        </p:spPr>
        <p:txBody>
          <a:bodyPr anchor="ctr">
            <a:normAutofit fontScale="92500"/>
          </a:bodyPr>
          <a:lstStyle/>
          <a:p>
            <a:r>
              <a:rPr lang="zh-CN" altLang="en-US" sz="2800" b="1" dirty="0">
                <a:latin typeface="+mn-lt"/>
                <a:ea typeface="+mj-ea"/>
              </a:rPr>
              <a:t>授课教师：何涛 副教授</a:t>
            </a:r>
            <a:endParaRPr lang="en-US" altLang="zh-CN" sz="2800" b="1" dirty="0">
              <a:latin typeface="+mn-lt"/>
              <a:ea typeface="+mj-ea"/>
            </a:endParaRPr>
          </a:p>
          <a:p>
            <a:r>
              <a:rPr lang="en-US" altLang="zh-CN" sz="2800" b="1" dirty="0">
                <a:latin typeface="+mn-lt"/>
                <a:ea typeface="+mj-ea"/>
              </a:rPr>
              <a:t>Email</a:t>
            </a:r>
            <a:r>
              <a:rPr lang="zh-CN" altLang="en-US" sz="2800" b="1" dirty="0">
                <a:latin typeface="+mn-lt"/>
                <a:ea typeface="+mj-ea"/>
              </a:rPr>
              <a:t>：</a:t>
            </a:r>
            <a:r>
              <a:rPr lang="en-US" altLang="zh-CN" sz="2800" b="1" dirty="0">
                <a:latin typeface="+mn-lt"/>
                <a:ea typeface="+mj-ea"/>
              </a:rPr>
              <a:t>hetao29@mail.sysu.edu.cn</a:t>
            </a:r>
          </a:p>
          <a:p>
            <a:r>
              <a:rPr lang="zh-CN" altLang="en-US" sz="2800" b="1" dirty="0">
                <a:latin typeface="+mn-lt"/>
                <a:ea typeface="+mj-ea"/>
              </a:rPr>
              <a:t>中山大学 智能工程学院</a:t>
            </a:r>
          </a:p>
        </p:txBody>
      </p:sp>
    </p:spTree>
    <p:extLst>
      <p:ext uri="{BB962C8B-B14F-4D97-AF65-F5344CB8AC3E}">
        <p14:creationId xmlns:p14="http://schemas.microsoft.com/office/powerpoint/2010/main" val="36034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67239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寄存器寻址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Register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Addressing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2"/>
            <a:r>
              <a:rPr lang="zh-CN" altLang="en-US" dirty="0"/>
              <a:t>操作数存放在</a:t>
            </a:r>
            <a:r>
              <a:rPr lang="en-US" altLang="zh-CN" dirty="0"/>
              <a:t>CPU</a:t>
            </a:r>
            <a:r>
              <a:rPr lang="zh-CN" altLang="en-US" dirty="0"/>
              <a:t>的内部寄存器</a:t>
            </a:r>
            <a:endParaRPr lang="en-US" altLang="zh-CN" dirty="0"/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寄存器名表示其内容（操作数）</a:t>
            </a:r>
          </a:p>
          <a:p>
            <a:pPr lvl="2"/>
            <a:endParaRPr lang="en-US" altLang="zh-CN" dirty="0"/>
          </a:p>
          <a:p>
            <a:pPr lvl="1"/>
            <a:r>
              <a:rPr lang="en-US" altLang="zh-CN" sz="1800" dirty="0"/>
              <a:t>8</a:t>
            </a:r>
            <a:r>
              <a:rPr lang="zh-CN" altLang="en-US" sz="1800" dirty="0"/>
              <a:t>位寄存器：</a:t>
            </a:r>
          </a:p>
          <a:p>
            <a:pPr lvl="2"/>
            <a:r>
              <a:rPr lang="en-US" altLang="zh-CN" sz="1600" dirty="0"/>
              <a:t>AH</a:t>
            </a:r>
            <a:r>
              <a:rPr lang="zh-CN" altLang="en-US" sz="1600" dirty="0"/>
              <a:t>、</a:t>
            </a:r>
            <a:r>
              <a:rPr lang="en-US" altLang="zh-CN" sz="1600" dirty="0"/>
              <a:t>AL</a:t>
            </a:r>
            <a:r>
              <a:rPr lang="zh-CN" altLang="en-US" sz="1600" dirty="0"/>
              <a:t>、</a:t>
            </a:r>
            <a:r>
              <a:rPr lang="en-US" altLang="zh-CN" sz="1600" dirty="0"/>
              <a:t>BH</a:t>
            </a:r>
            <a:r>
              <a:rPr lang="zh-CN" altLang="en-US" sz="1600" dirty="0"/>
              <a:t>、</a:t>
            </a:r>
            <a:r>
              <a:rPr lang="en-US" altLang="zh-CN" sz="1600" dirty="0"/>
              <a:t>BL</a:t>
            </a:r>
            <a:r>
              <a:rPr lang="zh-CN" altLang="en-US" sz="1600" dirty="0"/>
              <a:t>、</a:t>
            </a:r>
            <a:r>
              <a:rPr lang="en-US" altLang="zh-CN" sz="1600" dirty="0"/>
              <a:t>CH</a:t>
            </a:r>
            <a:r>
              <a:rPr lang="zh-CN" altLang="en-US" sz="1600" dirty="0"/>
              <a:t>、</a:t>
            </a:r>
            <a:r>
              <a:rPr lang="en-US" altLang="zh-CN" sz="1600" dirty="0"/>
              <a:t>CL</a:t>
            </a:r>
            <a:r>
              <a:rPr lang="zh-CN" altLang="en-US" sz="1600" dirty="0"/>
              <a:t>、</a:t>
            </a:r>
            <a:r>
              <a:rPr lang="en-US" altLang="zh-CN" sz="1600" dirty="0"/>
              <a:t>DH</a:t>
            </a:r>
            <a:r>
              <a:rPr lang="zh-CN" altLang="en-US" sz="1600" dirty="0"/>
              <a:t>、</a:t>
            </a:r>
            <a:r>
              <a:rPr lang="en-US" altLang="zh-CN" sz="1600" dirty="0"/>
              <a:t>DL</a:t>
            </a:r>
          </a:p>
          <a:p>
            <a:pPr lvl="1"/>
            <a:r>
              <a:rPr lang="en-US" altLang="zh-CN" sz="1800" dirty="0"/>
              <a:t>16</a:t>
            </a:r>
            <a:r>
              <a:rPr lang="zh-CN" altLang="en-US" sz="1800" dirty="0"/>
              <a:t>位寄存器：</a:t>
            </a:r>
          </a:p>
          <a:p>
            <a:pPr lvl="2"/>
            <a:r>
              <a:rPr lang="en-US" altLang="zh-CN" sz="1600" dirty="0"/>
              <a:t>AX</a:t>
            </a:r>
            <a:r>
              <a:rPr lang="zh-CN" altLang="en-US" sz="1600" dirty="0"/>
              <a:t>、</a:t>
            </a:r>
            <a:r>
              <a:rPr lang="en-US" altLang="zh-CN" sz="1600" dirty="0"/>
              <a:t>BX</a:t>
            </a:r>
            <a:r>
              <a:rPr lang="zh-CN" altLang="en-US" sz="1600" dirty="0"/>
              <a:t>、</a:t>
            </a:r>
            <a:r>
              <a:rPr lang="en-US" altLang="zh-CN" sz="1600" dirty="0"/>
              <a:t>CX</a:t>
            </a:r>
            <a:r>
              <a:rPr lang="zh-CN" altLang="en-US" sz="1600" dirty="0"/>
              <a:t>、</a:t>
            </a:r>
            <a:r>
              <a:rPr lang="en-US" altLang="zh-CN" sz="1600" dirty="0"/>
              <a:t>DX</a:t>
            </a:r>
            <a:r>
              <a:rPr lang="zh-CN" altLang="en-US" sz="1600" dirty="0"/>
              <a:t>、</a:t>
            </a:r>
            <a:r>
              <a:rPr lang="en-US" altLang="zh-CN" sz="1600" dirty="0"/>
              <a:t>SI</a:t>
            </a:r>
            <a:r>
              <a:rPr lang="zh-CN" altLang="en-US" sz="1600" dirty="0"/>
              <a:t>、</a:t>
            </a:r>
            <a:r>
              <a:rPr lang="en-US" altLang="zh-CN" sz="1600" dirty="0"/>
              <a:t>DI</a:t>
            </a:r>
            <a:r>
              <a:rPr lang="zh-CN" altLang="en-US" sz="1600" dirty="0"/>
              <a:t>、</a:t>
            </a:r>
            <a:r>
              <a:rPr lang="en-US" altLang="zh-CN" sz="1600" dirty="0"/>
              <a:t>BP</a:t>
            </a:r>
            <a:r>
              <a:rPr lang="zh-CN" altLang="en-US" sz="1600" dirty="0"/>
              <a:t>、</a:t>
            </a:r>
            <a:r>
              <a:rPr lang="en-US" altLang="zh-CN" sz="1600" dirty="0"/>
              <a:t>SP</a:t>
            </a:r>
          </a:p>
          <a:p>
            <a:pPr lvl="1"/>
            <a:r>
              <a:rPr lang="en-US" altLang="zh-CN" sz="1800" dirty="0"/>
              <a:t>4</a:t>
            </a:r>
            <a:r>
              <a:rPr lang="zh-CN" altLang="en-US" sz="1800" dirty="0"/>
              <a:t>个段寄存器：</a:t>
            </a:r>
          </a:p>
          <a:p>
            <a:pPr lvl="2"/>
            <a:r>
              <a:rPr lang="en-US" altLang="zh-CN" sz="1600" dirty="0"/>
              <a:t>CS</a:t>
            </a:r>
            <a:r>
              <a:rPr lang="zh-CN" altLang="en-US" sz="1600" dirty="0"/>
              <a:t>、</a:t>
            </a:r>
            <a:r>
              <a:rPr lang="en-US" altLang="zh-CN" sz="1600" dirty="0"/>
              <a:t>DS</a:t>
            </a:r>
            <a:r>
              <a:rPr lang="zh-CN" altLang="en-US" sz="1600" dirty="0"/>
              <a:t>、</a:t>
            </a:r>
            <a:r>
              <a:rPr lang="en-US" altLang="zh-CN" sz="1600" dirty="0"/>
              <a:t>SS</a:t>
            </a:r>
            <a:r>
              <a:rPr lang="zh-CN" altLang="en-US" sz="1600" dirty="0"/>
              <a:t>、</a:t>
            </a:r>
            <a:r>
              <a:rPr lang="en-US" altLang="zh-CN" sz="1600" dirty="0"/>
              <a:t>ES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0CC186-125C-4CCD-B6B9-0D558581E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66" y="2132766"/>
            <a:ext cx="3803246" cy="311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6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087187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cs typeface="Times New Roman" panose="02020603050405020304" pitchFamily="18" charset="0"/>
              </a:rPr>
              <a:t>寄存器寻址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  <a:sym typeface="Arial" panose="020B0604020202020204" pitchFamily="34" charset="0"/>
              </a:rPr>
              <a:t>Register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Addressing</a:t>
            </a:r>
            <a:r>
              <a:rPr lang="zh-C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43" name="Text Box 6">
            <a:extLst>
              <a:ext uri="{FF2B5EF4-FFF2-40B4-BE49-F238E27FC236}">
                <a16:creationId xmlns:a16="http://schemas.microsoft.com/office/drawing/2014/main" id="{BD9767CA-3B3F-476B-9272-57206CD8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71" y="3759564"/>
            <a:ext cx="8185609" cy="236218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D2D2D2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由于操作数在寄存器中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，指令执行时，操作就在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的内部进行，不需要访   问存储器来取得操作数，因而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执行速度快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寄存器符号比内存地址短，汇编后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机器码长度最短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▲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寄存器寻址方式既可用于</a:t>
            </a:r>
            <a:r>
              <a:rPr kumimoji="1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，也可用于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，还可以两者都用寄存器寻址。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★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当指令中的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均为寄存器时， 必须采用同样长度的寄存器；</a:t>
            </a:r>
          </a:p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两个操作数不能同时为段寄存器；</a:t>
            </a:r>
          </a:p>
          <a:p>
            <a:pPr marL="0" marR="0" lvl="0" indent="0" algn="just" defTabSz="914400" eaLnBrk="1" fontAlgn="base" latinLnBrk="0" hangingPunct="1">
              <a:lnSpc>
                <a:spcPts val="21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目的操作数不能是</a:t>
            </a:r>
            <a:r>
              <a:rPr lang="zh-CN" altLang="en-US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代码段寄存器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4" name="Rectangle 8">
            <a:extLst>
              <a:ext uri="{FF2B5EF4-FFF2-40B4-BE49-F238E27FC236}">
                <a16:creationId xmlns:a16="http://schemas.microsoft.com/office/drawing/2014/main" id="{65EF7653-D320-471F-BD14-8B73C7E8B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04" y="2093205"/>
            <a:ext cx="733378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 MOV   CL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DL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（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DL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=50H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MOV   AX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（</a:t>
            </a:r>
            <a:r>
              <a:rPr lang="en-US" altLang="zh-CN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BX=1234H</a:t>
            </a:r>
            <a:r>
              <a:rPr lang="zh-CN" altLang="en-US" sz="1500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）目的、源操作数采用寄存器寻址</a:t>
            </a:r>
          </a:p>
        </p:txBody>
      </p:sp>
      <p:grpSp>
        <p:nvGrpSpPr>
          <p:cNvPr id="45" name="Group 38">
            <a:extLst>
              <a:ext uri="{FF2B5EF4-FFF2-40B4-BE49-F238E27FC236}">
                <a16:creationId xmlns:a16="http://schemas.microsoft.com/office/drawing/2014/main" id="{B59DAADD-076B-4932-841A-4FD20AC5AD04}"/>
              </a:ext>
            </a:extLst>
          </p:cNvPr>
          <p:cNvGrpSpPr/>
          <p:nvPr/>
        </p:nvGrpSpPr>
        <p:grpSpPr bwMode="auto">
          <a:xfrm>
            <a:off x="2218594" y="2629013"/>
            <a:ext cx="573881" cy="348853"/>
            <a:chOff x="1411" y="2239"/>
            <a:chExt cx="482" cy="293"/>
          </a:xfrm>
        </p:grpSpPr>
        <p:sp>
          <p:nvSpPr>
            <p:cNvPr id="46" name="Rectangle 12">
              <a:extLst>
                <a:ext uri="{FF2B5EF4-FFF2-40B4-BE49-F238E27FC236}">
                  <a16:creationId xmlns:a16="http://schemas.microsoft.com/office/drawing/2014/main" id="{823A1924-C815-421B-8917-68F04B8A6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32EE86DB-92B9-4D76-9752-8C196CF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50H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15">
              <a:extLst>
                <a:ext uri="{FF2B5EF4-FFF2-40B4-BE49-F238E27FC236}">
                  <a16:creationId xmlns:a16="http://schemas.microsoft.com/office/drawing/2014/main" id="{BC26BEBC-B587-4EDB-BE41-066308229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" y="2239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DL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" name="Group 39">
            <a:extLst>
              <a:ext uri="{FF2B5EF4-FFF2-40B4-BE49-F238E27FC236}">
                <a16:creationId xmlns:a16="http://schemas.microsoft.com/office/drawing/2014/main" id="{CAC6E999-BD29-4844-9E90-B98F0EED5C05}"/>
              </a:ext>
            </a:extLst>
          </p:cNvPr>
          <p:cNvGrpSpPr/>
          <p:nvPr/>
        </p:nvGrpSpPr>
        <p:grpSpPr bwMode="auto">
          <a:xfrm>
            <a:off x="1428017" y="2629012"/>
            <a:ext cx="575072" cy="348853"/>
            <a:chOff x="747" y="2239"/>
            <a:chExt cx="483" cy="293"/>
          </a:xfrm>
        </p:grpSpPr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3BA7C35C-B100-4BB6-993F-0DB973899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7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14">
              <a:extLst>
                <a:ext uri="{FF2B5EF4-FFF2-40B4-BE49-F238E27FC236}">
                  <a16:creationId xmlns:a16="http://schemas.microsoft.com/office/drawing/2014/main" id="{F24A3674-C648-4F71-ABCE-B7A75A1AC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" y="2239"/>
              <a:ext cx="14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CL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" name="Group 47">
            <a:extLst>
              <a:ext uri="{FF2B5EF4-FFF2-40B4-BE49-F238E27FC236}">
                <a16:creationId xmlns:a16="http://schemas.microsoft.com/office/drawing/2014/main" id="{47C64B66-EA4A-4311-8E45-199453A8661B}"/>
              </a:ext>
            </a:extLst>
          </p:cNvPr>
          <p:cNvGrpSpPr/>
          <p:nvPr/>
        </p:nvGrpSpPr>
        <p:grpSpPr bwMode="auto">
          <a:xfrm>
            <a:off x="1709593" y="2940953"/>
            <a:ext cx="841185" cy="308646"/>
            <a:chOff x="983" y="2501"/>
            <a:chExt cx="670" cy="214"/>
          </a:xfrm>
        </p:grpSpPr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5F10A21E-97A9-4A73-A78F-1FF3AAE1C8DE}"/>
                </a:ext>
              </a:extLst>
            </p:cNvPr>
            <p:cNvSpPr/>
            <p:nvPr/>
          </p:nvSpPr>
          <p:spPr bwMode="auto">
            <a:xfrm>
              <a:off x="983" y="2520"/>
              <a:ext cx="29" cy="78"/>
            </a:xfrm>
            <a:custGeom>
              <a:avLst/>
              <a:gdLst>
                <a:gd name="T0" fmla="*/ 0 w 115"/>
                <a:gd name="T1" fmla="*/ 314 h 314"/>
                <a:gd name="T2" fmla="*/ 58 w 115"/>
                <a:gd name="T3" fmla="*/ 258 h 314"/>
                <a:gd name="T4" fmla="*/ 115 w 115"/>
                <a:gd name="T5" fmla="*/ 314 h 314"/>
                <a:gd name="T6" fmla="*/ 58 w 115"/>
                <a:gd name="T7" fmla="*/ 0 h 314"/>
                <a:gd name="T8" fmla="*/ 0 w 115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314"/>
                <a:gd name="T17" fmla="*/ 115 w 115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314">
                  <a:moveTo>
                    <a:pt x="0" y="314"/>
                  </a:moveTo>
                  <a:lnTo>
                    <a:pt x="58" y="258"/>
                  </a:lnTo>
                  <a:lnTo>
                    <a:pt x="115" y="314"/>
                  </a:lnTo>
                  <a:lnTo>
                    <a:pt x="58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" name="Group 46">
              <a:extLst>
                <a:ext uri="{FF2B5EF4-FFF2-40B4-BE49-F238E27FC236}">
                  <a16:creationId xmlns:a16="http://schemas.microsoft.com/office/drawing/2014/main" id="{ECF30F6F-FC3B-4032-905B-942288D79FBD}"/>
                </a:ext>
              </a:extLst>
            </p:cNvPr>
            <p:cNvGrpSpPr/>
            <p:nvPr/>
          </p:nvGrpSpPr>
          <p:grpSpPr bwMode="auto">
            <a:xfrm>
              <a:off x="989" y="2501"/>
              <a:ext cx="664" cy="214"/>
              <a:chOff x="989" y="2501"/>
              <a:chExt cx="664" cy="214"/>
            </a:xfrm>
          </p:grpSpPr>
          <p:sp>
            <p:nvSpPr>
              <p:cNvPr id="55" name="Line 16">
                <a:extLst>
                  <a:ext uri="{FF2B5EF4-FFF2-40B4-BE49-F238E27FC236}">
                    <a16:creationId xmlns:a16="http://schemas.microsoft.com/office/drawing/2014/main" id="{39D0FA6B-684F-4C56-A603-3B65B54C1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2" y="2501"/>
                <a:ext cx="1" cy="21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49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6" name="Line 17">
                <a:extLst>
                  <a:ext uri="{FF2B5EF4-FFF2-40B4-BE49-F238E27FC236}">
                    <a16:creationId xmlns:a16="http://schemas.microsoft.com/office/drawing/2014/main" id="{D75A7142-85E2-4CF5-8E4B-D42AE8DE9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7" y="2534"/>
                <a:ext cx="1" cy="18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49E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7" name="Line 19">
                <a:extLst>
                  <a:ext uri="{FF2B5EF4-FFF2-40B4-BE49-F238E27FC236}">
                    <a16:creationId xmlns:a16="http://schemas.microsoft.com/office/drawing/2014/main" id="{5211E08E-8EF8-4069-99A4-F525B3E8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989" y="2713"/>
                <a:ext cx="663" cy="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349E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8" name="Group 37">
            <a:extLst>
              <a:ext uri="{FF2B5EF4-FFF2-40B4-BE49-F238E27FC236}">
                <a16:creationId xmlns:a16="http://schemas.microsoft.com/office/drawing/2014/main" id="{82814AFE-C1E3-4D1C-867E-A945F304C516}"/>
              </a:ext>
            </a:extLst>
          </p:cNvPr>
          <p:cNvGrpSpPr/>
          <p:nvPr/>
        </p:nvGrpSpPr>
        <p:grpSpPr bwMode="auto">
          <a:xfrm>
            <a:off x="3079413" y="2629012"/>
            <a:ext cx="1148954" cy="348853"/>
            <a:chOff x="2134" y="2239"/>
            <a:chExt cx="965" cy="293"/>
          </a:xfrm>
        </p:grpSpPr>
        <p:sp>
          <p:nvSpPr>
            <p:cNvPr id="59" name="Rectangle 20">
              <a:extLst>
                <a:ext uri="{FF2B5EF4-FFF2-40B4-BE49-F238E27FC236}">
                  <a16:creationId xmlns:a16="http://schemas.microsoft.com/office/drawing/2014/main" id="{C35E4635-89FA-4729-8F53-C9F07249A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4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Rectangle 21">
              <a:extLst>
                <a:ext uri="{FF2B5EF4-FFF2-40B4-BE49-F238E27FC236}">
                  <a16:creationId xmlns:a16="http://schemas.microsoft.com/office/drawing/2014/main" id="{1EA38ED6-241A-44B2-8BD2-87A18AA5E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" name="Rectangle 22">
              <a:extLst>
                <a:ext uri="{FF2B5EF4-FFF2-40B4-BE49-F238E27FC236}">
                  <a16:creationId xmlns:a16="http://schemas.microsoft.com/office/drawing/2014/main" id="{8E5726F7-CA5B-46DF-9742-9364BEF428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5" y="2239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AX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2" name="Group 36">
            <a:extLst>
              <a:ext uri="{FF2B5EF4-FFF2-40B4-BE49-F238E27FC236}">
                <a16:creationId xmlns:a16="http://schemas.microsoft.com/office/drawing/2014/main" id="{CFB56CF4-F860-481B-9123-D7EA9CDF4F1B}"/>
              </a:ext>
            </a:extLst>
          </p:cNvPr>
          <p:cNvGrpSpPr/>
          <p:nvPr/>
        </p:nvGrpSpPr>
        <p:grpSpPr bwMode="auto">
          <a:xfrm>
            <a:off x="4443870" y="2629013"/>
            <a:ext cx="1148954" cy="348853"/>
            <a:chOff x="3280" y="2239"/>
            <a:chExt cx="965" cy="293"/>
          </a:xfrm>
        </p:grpSpPr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02632DD3-6953-4E82-9F31-F97079E68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" y="2350"/>
              <a:ext cx="482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Rectangle 24">
              <a:extLst>
                <a:ext uri="{FF2B5EF4-FFF2-40B4-BE49-F238E27FC236}">
                  <a16:creationId xmlns:a16="http://schemas.microsoft.com/office/drawing/2014/main" id="{1F5B2C82-3BCB-4311-AEDB-FAD4D16C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12H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E34EC56D-370C-4C33-BC4B-C6D633305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2" y="2350"/>
              <a:ext cx="483" cy="18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B8754800-9A76-4711-82CB-D69224FFA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0" y="2390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34H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2766C52C-5F0A-4946-8BA6-228E6056E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3" y="2239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BX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8" name="Group 41">
            <a:extLst>
              <a:ext uri="{FF2B5EF4-FFF2-40B4-BE49-F238E27FC236}">
                <a16:creationId xmlns:a16="http://schemas.microsoft.com/office/drawing/2014/main" id="{218EECD6-C995-4467-82DB-6384ED2C8DFD}"/>
              </a:ext>
            </a:extLst>
          </p:cNvPr>
          <p:cNvGrpSpPr/>
          <p:nvPr/>
        </p:nvGrpSpPr>
        <p:grpSpPr bwMode="auto">
          <a:xfrm>
            <a:off x="3349688" y="2940956"/>
            <a:ext cx="1382315" cy="253603"/>
            <a:chOff x="2361" y="2501"/>
            <a:chExt cx="1161" cy="213"/>
          </a:xfrm>
        </p:grpSpPr>
        <p:sp>
          <p:nvSpPr>
            <p:cNvPr id="69" name="Line 28">
              <a:extLst>
                <a:ext uri="{FF2B5EF4-FFF2-40B4-BE49-F238E27FC236}">
                  <a16:creationId xmlns:a16="http://schemas.microsoft.com/office/drawing/2014/main" id="{95DA5B4B-BFA3-4F9C-BE30-DB75B3CD4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1" y="2501"/>
              <a:ext cx="1" cy="2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0" name="Line 29">
              <a:extLst>
                <a:ext uri="{FF2B5EF4-FFF2-40B4-BE49-F238E27FC236}">
                  <a16:creationId xmlns:a16="http://schemas.microsoft.com/office/drawing/2014/main" id="{62610425-D224-4366-B7D8-2E162D4123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75" y="2532"/>
              <a:ext cx="1" cy="18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" name="Freeform 30">
              <a:extLst>
                <a:ext uri="{FF2B5EF4-FFF2-40B4-BE49-F238E27FC236}">
                  <a16:creationId xmlns:a16="http://schemas.microsoft.com/office/drawing/2014/main" id="{6388751E-4B6F-493E-9761-6B65880F3695}"/>
                </a:ext>
              </a:extLst>
            </p:cNvPr>
            <p:cNvSpPr/>
            <p:nvPr/>
          </p:nvSpPr>
          <p:spPr bwMode="auto">
            <a:xfrm>
              <a:off x="2361" y="2532"/>
              <a:ext cx="29" cy="78"/>
            </a:xfrm>
            <a:custGeom>
              <a:avLst/>
              <a:gdLst>
                <a:gd name="T0" fmla="*/ 0 w 115"/>
                <a:gd name="T1" fmla="*/ 314 h 314"/>
                <a:gd name="T2" fmla="*/ 58 w 115"/>
                <a:gd name="T3" fmla="*/ 258 h 314"/>
                <a:gd name="T4" fmla="*/ 115 w 115"/>
                <a:gd name="T5" fmla="*/ 314 h 314"/>
                <a:gd name="T6" fmla="*/ 58 w 115"/>
                <a:gd name="T7" fmla="*/ 0 h 314"/>
                <a:gd name="T8" fmla="*/ 0 w 115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314"/>
                <a:gd name="T17" fmla="*/ 115 w 115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314">
                  <a:moveTo>
                    <a:pt x="0" y="314"/>
                  </a:moveTo>
                  <a:lnTo>
                    <a:pt x="58" y="258"/>
                  </a:lnTo>
                  <a:lnTo>
                    <a:pt x="115" y="314"/>
                  </a:lnTo>
                  <a:lnTo>
                    <a:pt x="58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2" name="Line 31">
              <a:extLst>
                <a:ext uri="{FF2B5EF4-FFF2-40B4-BE49-F238E27FC236}">
                  <a16:creationId xmlns:a16="http://schemas.microsoft.com/office/drawing/2014/main" id="{C24F9AD0-491B-4DE1-B7BB-9EC2F375F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5" y="2713"/>
              <a:ext cx="1146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3" name="Group 40">
            <a:extLst>
              <a:ext uri="{FF2B5EF4-FFF2-40B4-BE49-F238E27FC236}">
                <a16:creationId xmlns:a16="http://schemas.microsoft.com/office/drawing/2014/main" id="{E4DC622F-8FED-4333-80DF-D8B60E3AB390}"/>
              </a:ext>
            </a:extLst>
          </p:cNvPr>
          <p:cNvGrpSpPr/>
          <p:nvPr/>
        </p:nvGrpSpPr>
        <p:grpSpPr bwMode="auto">
          <a:xfrm>
            <a:off x="3923569" y="2940956"/>
            <a:ext cx="1382315" cy="326231"/>
            <a:chOff x="2843" y="2501"/>
            <a:chExt cx="1161" cy="274"/>
          </a:xfrm>
        </p:grpSpPr>
        <p:sp>
          <p:nvSpPr>
            <p:cNvPr id="74" name="Line 32">
              <a:extLst>
                <a:ext uri="{FF2B5EF4-FFF2-40B4-BE49-F238E27FC236}">
                  <a16:creationId xmlns:a16="http://schemas.microsoft.com/office/drawing/2014/main" id="{3471ACEE-2A7A-48A0-AD3E-0463A6FAB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3" y="2501"/>
              <a:ext cx="1" cy="27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id="{1081BF3C-F9A9-4EB5-95A9-C5FBED3A96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58" y="2774"/>
              <a:ext cx="1145" cy="1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6" name="Line 34">
              <a:extLst>
                <a:ext uri="{FF2B5EF4-FFF2-40B4-BE49-F238E27FC236}">
                  <a16:creationId xmlns:a16="http://schemas.microsoft.com/office/drawing/2014/main" id="{AE3B16AB-8912-4008-8A7E-66433B9BB7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58" y="2532"/>
              <a:ext cx="1" cy="24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A6A858BD-C05B-4500-AC72-DB0346A303EA}"/>
                </a:ext>
              </a:extLst>
            </p:cNvPr>
            <p:cNvSpPr/>
            <p:nvPr/>
          </p:nvSpPr>
          <p:spPr bwMode="auto">
            <a:xfrm>
              <a:off x="2843" y="2532"/>
              <a:ext cx="29" cy="78"/>
            </a:xfrm>
            <a:custGeom>
              <a:avLst/>
              <a:gdLst>
                <a:gd name="T0" fmla="*/ 0 w 114"/>
                <a:gd name="T1" fmla="*/ 314 h 314"/>
                <a:gd name="T2" fmla="*/ 57 w 114"/>
                <a:gd name="T3" fmla="*/ 258 h 314"/>
                <a:gd name="T4" fmla="*/ 114 w 114"/>
                <a:gd name="T5" fmla="*/ 314 h 314"/>
                <a:gd name="T6" fmla="*/ 57 w 114"/>
                <a:gd name="T7" fmla="*/ 0 h 314"/>
                <a:gd name="T8" fmla="*/ 0 w 114"/>
                <a:gd name="T9" fmla="*/ 314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314"/>
                <a:gd name="T17" fmla="*/ 114 w 114"/>
                <a:gd name="T18" fmla="*/ 314 h 3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314">
                  <a:moveTo>
                    <a:pt x="0" y="314"/>
                  </a:moveTo>
                  <a:lnTo>
                    <a:pt x="57" y="258"/>
                  </a:lnTo>
                  <a:lnTo>
                    <a:pt x="114" y="314"/>
                  </a:lnTo>
                  <a:lnTo>
                    <a:pt x="57" y="0"/>
                  </a:lnTo>
                  <a:lnTo>
                    <a:pt x="0" y="314"/>
                  </a:lnTo>
                  <a:close/>
                </a:path>
              </a:pathLst>
            </a:custGeom>
            <a:solidFill>
              <a:srgbClr val="FF0000"/>
            </a:solidFill>
            <a:ln w="25400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349E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248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67239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Memory Addressing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A6C474A-254D-4E2D-8C7E-2CB0CF9E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11" y="2081587"/>
            <a:ext cx="4692317" cy="2399503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349E"/>
              </a:buClr>
              <a:buFont typeface="Wingdings" panose="05000000000000000000" pitchFamily="2" charset="2"/>
              <a:buChar char="u"/>
              <a:defRPr/>
            </a:pPr>
            <a:r>
              <a:rPr lang="zh-CN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操作数存放在存储器中，</a:t>
            </a:r>
            <a:r>
              <a:rPr lang="zh-CN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取出指令后，为了获得操作数（对于源操作数）或操作数的存放地址（对于目的操作数）还要再次访问存储器。</a:t>
            </a:r>
          </a:p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349E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指令中以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逻辑地址（有效地址</a:t>
            </a:r>
            <a:r>
              <a:rPr lang="zh-CN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表示操作数存放的位置，可能存放在存储器的任意一个逻辑段中，</a:t>
            </a:r>
            <a:r>
              <a:rPr 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CPU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必须计算出操作数的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物理地址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才能完成存储单元的读、写。</a:t>
            </a:r>
          </a:p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349E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存储器寻址既可用于源操作数，也可用于目的操作数，但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两者不能同时使用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349E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用方括号对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［］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表示存储器寻址。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2A28AE25-FE4B-472C-8DA2-E239E6CEF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243" y="2447681"/>
            <a:ext cx="3284015" cy="13136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逻辑地址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：段地址</a:t>
            </a:r>
            <a:r>
              <a:rPr lang="zh-CN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偏移地址</a:t>
            </a:r>
            <a:endParaRPr lang="zh-CN" altLang="en-US" sz="160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物理地址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PA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：段地址</a:t>
            </a:r>
            <a:r>
              <a:rPr lang="zh-CN" altLang="zh-CN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＋偏移地址</a:t>
            </a:r>
          </a:p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7030A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有效地址</a:t>
            </a:r>
            <a:r>
              <a:rPr lang="zh-CN" altLang="zh-CN" sz="16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6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偏移地址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9A24E81A-3C88-41C6-8BC7-47B34F12C5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7623564"/>
              </p:ext>
            </p:extLst>
          </p:nvPr>
        </p:nvGraphicFramePr>
        <p:xfrm>
          <a:off x="5936214" y="3832054"/>
          <a:ext cx="21812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77035" imgH="457200" progId="Equation.3">
                  <p:embed/>
                </p:oleObj>
              </mc:Choice>
              <mc:Fallback>
                <p:oleObj r:id="rId3" imgW="1677035" imgH="457200" progId="Equation.3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214" y="3832054"/>
                        <a:ext cx="21812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>
            <a:extLst>
              <a:ext uri="{FF2B5EF4-FFF2-40B4-BE49-F238E27FC236}">
                <a16:creationId xmlns:a16="http://schemas.microsoft.com/office/drawing/2014/main" id="{148B3805-3FF5-464E-A3D7-B8576EF75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11" y="4775700"/>
            <a:ext cx="6515423" cy="131369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00349E"/>
              </a:buClr>
              <a:defRPr/>
            </a:pP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存储器操作数具有三个属性：</a:t>
            </a:r>
          </a:p>
          <a:p>
            <a:pPr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段  地  址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操作数所在的逻辑段的段地址。</a:t>
            </a:r>
          </a:p>
          <a:p>
            <a:pPr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偏移地址：</a:t>
            </a:r>
            <a:r>
              <a:rPr lang="zh-CN" altLang="en-US" sz="1600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相对段地址的偏移量。</a:t>
            </a:r>
          </a:p>
          <a:p>
            <a:pPr defTabSz="914400" fontAlgn="base">
              <a:lnSpc>
                <a:spcPct val="115000"/>
              </a:lnSpc>
              <a:spcBef>
                <a:spcPct val="150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1600" dirty="0">
                <a:solidFill>
                  <a:srgbClr val="66003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数据类型：</a:t>
            </a:r>
            <a:r>
              <a:rPr lang="zh-CN" altLang="en-US" sz="1600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操作数是一个字节</a:t>
            </a:r>
            <a:r>
              <a:rPr lang="zh-CN" altLang="zh-CN" sz="1600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600" dirty="0">
                <a:solidFill>
                  <a:srgbClr val="D2D2D2">
                    <a:lumMod val="10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</a:t>
            </a:r>
            <a:r>
              <a:rPr lang="zh-CN" altLang="en-US" sz="16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063ECB02-E407-4968-89E6-2A4BCA4689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261" y="4652292"/>
            <a:ext cx="2484834" cy="700088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rgbClr val="D2D2D2"/>
          </a:solidFill>
          <a:ln>
            <a:solidFill>
              <a:srgbClr val="005BD3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存放在基址寄存器中的内容，常用来指向数据段中数组或字符串的首地址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0577FA75-3C0C-40C7-B721-773B2E97D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717" y="4651101"/>
            <a:ext cx="2484834" cy="701279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rgbClr val="D2D2D2"/>
          </a:solidFill>
          <a:ln>
            <a:solidFill>
              <a:srgbClr val="005BD3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存放在变址寄存器中的内容，常用来访问数组中的某个元素或字符串中的某个字符</a:t>
            </a:r>
          </a:p>
        </p:txBody>
      </p:sp>
      <p:sp>
        <p:nvSpPr>
          <p:cNvPr id="19" name="AutoShape 8">
            <a:extLst>
              <a:ext uri="{FF2B5EF4-FFF2-40B4-BE49-F238E27FC236}">
                <a16:creationId xmlns:a16="http://schemas.microsoft.com/office/drawing/2014/main" id="{AC02FD07-49BC-4CEC-9BD2-052170C6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551" y="4587166"/>
            <a:ext cx="2484835" cy="701278"/>
          </a:xfrm>
          <a:prstGeom prst="wedgeRoundRectCallout">
            <a:avLst>
              <a:gd name="adj1" fmla="val -7833"/>
              <a:gd name="adj2" fmla="val -89389"/>
              <a:gd name="adj3" fmla="val 16667"/>
            </a:avLst>
          </a:prstGeom>
          <a:solidFill>
            <a:srgbClr val="D2D2D2"/>
          </a:solidFill>
          <a:ln>
            <a:solidFill>
              <a:srgbClr val="005BD3"/>
            </a:solidFill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存放在指令中的一个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位、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位的数，但它不是立即数，而是一个地址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F134274-D85B-4970-A60C-CE917E82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528" y="1809646"/>
            <a:ext cx="3435211" cy="584775"/>
          </a:xfrm>
          <a:prstGeom prst="rect">
            <a:avLst/>
          </a:prstGeom>
          <a:solidFill>
            <a:srgbClr val="D2D2D2"/>
          </a:solidFill>
          <a:ln>
            <a:solidFill>
              <a:srgbClr val="005BD3"/>
            </a:solidFill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指令中，不允许使用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AX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CX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DX 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等作偏移地址 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0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bldLvl="0" autoUpdateAnimBg="0"/>
      <p:bldP spid="16" grpId="0" bldLvl="0" autoUpdateAnimBg="0"/>
      <p:bldP spid="17" grpId="0" animBg="1"/>
      <p:bldP spid="18" grpId="0" animBg="1"/>
      <p:bldP spid="19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67239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①直接寻址</a:t>
            </a:r>
            <a:endParaRPr lang="en-US" altLang="zh-CN" b="1" dirty="0"/>
          </a:p>
          <a:p>
            <a:pPr lvl="2"/>
            <a:r>
              <a:rPr lang="zh-CN" altLang="zh-CN" sz="2000" kern="0" dirty="0">
                <a:solidFill>
                  <a:srgbClr val="00349E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有效地址EA在指令中</a:t>
            </a:r>
            <a:r>
              <a:rPr lang="zh-CN" altLang="zh-CN" sz="2000" b="1" kern="0" dirty="0">
                <a:solidFill>
                  <a:srgbClr val="660033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直接</a:t>
            </a:r>
            <a:r>
              <a:rPr lang="zh-CN" altLang="zh-CN" sz="2000" kern="0" dirty="0">
                <a:solidFill>
                  <a:srgbClr val="00349E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给出，默认段是</a:t>
            </a:r>
            <a:r>
              <a:rPr lang="zh-CN" altLang="zh-CN" sz="2000" b="1" kern="0" dirty="0">
                <a:solidFill>
                  <a:srgbClr val="660033"/>
                </a:solidFill>
                <a:cs typeface="Times New Roman" panose="02020603050405020304" pitchFamily="18" charset="0"/>
                <a:sym typeface="Times New Roman" panose="02020603050405020304" pitchFamily="18" charset="0"/>
              </a:rPr>
              <a:t>DS</a:t>
            </a:r>
            <a:endParaRPr lang="en-US" altLang="zh-CN" sz="2000" b="1" kern="0" dirty="0">
              <a:solidFill>
                <a:srgbClr val="660033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r>
              <a:rPr lang="zh-CN" altLang="en-US" sz="2000" dirty="0">
                <a:cs typeface="Times New Roman" panose="02020603050405020304" pitchFamily="18" charset="0"/>
              </a:rPr>
              <a:t>指令中直接给出了操作数据的偏移地址</a:t>
            </a:r>
            <a:endParaRPr lang="en-US" altLang="zh-CN" sz="2000" b="1" kern="0" dirty="0">
              <a:solidFill>
                <a:srgbClr val="660033"/>
              </a:solidFill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2"/>
            <a:r>
              <a:rPr lang="zh-CN" altLang="en-US" dirty="0"/>
              <a:t>地址可以用变量或者数字在指令中用</a:t>
            </a:r>
            <a:r>
              <a:rPr lang="en-US" altLang="zh-CN" dirty="0"/>
              <a:t>[ ]</a:t>
            </a:r>
            <a:r>
              <a:rPr lang="zh-CN" altLang="en-US" dirty="0"/>
              <a:t>表示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en-US" altLang="zh-CN" dirty="0"/>
              <a:t>EA</a:t>
            </a:r>
            <a:r>
              <a:rPr lang="zh-CN" altLang="en-US" dirty="0"/>
              <a:t>：操作数的偏移地址</a:t>
            </a:r>
          </a:p>
          <a:p>
            <a:pPr lvl="2"/>
            <a:r>
              <a:rPr lang="en-US" altLang="zh-CN" dirty="0"/>
              <a:t>PA</a:t>
            </a:r>
            <a:r>
              <a:rPr lang="zh-CN" altLang="en-US" dirty="0"/>
              <a:t>：（</a:t>
            </a:r>
            <a:r>
              <a:rPr lang="en-US" altLang="zh-CN" dirty="0"/>
              <a:t>DS</a:t>
            </a:r>
            <a:r>
              <a:rPr lang="zh-CN" altLang="en-US" dirty="0"/>
              <a:t>）</a:t>
            </a:r>
            <a:r>
              <a:rPr lang="en-US" altLang="zh-CN" dirty="0"/>
              <a:t>×16</a:t>
            </a:r>
            <a:r>
              <a:rPr lang="zh-CN" altLang="en-US" dirty="0"/>
              <a:t>＋</a:t>
            </a:r>
            <a:r>
              <a:rPr lang="en-US" altLang="zh-CN" dirty="0"/>
              <a:t>EA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FA4E4A9-3AB3-437F-8898-F370F8178915}"/>
              </a:ext>
            </a:extLst>
          </p:cNvPr>
          <p:cNvGrpSpPr/>
          <p:nvPr/>
        </p:nvGrpSpPr>
        <p:grpSpPr>
          <a:xfrm>
            <a:off x="2082102" y="4716705"/>
            <a:ext cx="5010150" cy="1345443"/>
            <a:chOff x="1599648" y="3671929"/>
            <a:chExt cx="6680200" cy="1793923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7C9C28-C633-4DDB-867D-F2489016C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4723" y="4070440"/>
              <a:ext cx="1670050" cy="417512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49410D2-61FC-4888-9983-3555DC96D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548" y="4102549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段地址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AB5F84A2-5E10-432A-8655-4CD945FDC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648" y="5046752"/>
              <a:ext cx="1670050" cy="419100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E5C237FF-626B-4EC9-938E-A3E905451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311" y="5091972"/>
              <a:ext cx="1231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偏移地址</a:t>
              </a: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4CF129B-CD11-45C4-BC4B-E986ACD07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9798" y="5046752"/>
              <a:ext cx="1670050" cy="419100"/>
            </a:xfrm>
            <a:prstGeom prst="rect">
              <a:avLst/>
            </a:prstGeom>
            <a:solidFill>
              <a:srgbClr val="FFFFFF"/>
            </a:solidFill>
            <a:ln w="2540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FA50AE2A-4F4F-42AB-A7B0-43B3ED3E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4671" y="5078863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操作数</a:t>
              </a: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49D75D7-2E1F-41C9-A816-31002318F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8451" y="4674458"/>
              <a:ext cx="92332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02F4D78C-EA69-41C7-AEFD-129E33FD4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9698" y="5256302"/>
              <a:ext cx="3340100" cy="1588"/>
            </a:xfrm>
            <a:prstGeom prst="line">
              <a:avLst/>
            </a:prstGeom>
            <a:noFill/>
            <a:ln w="2063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848C526-1439-4318-B255-86E2B13FF5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9748" y="4487952"/>
              <a:ext cx="1588" cy="768350"/>
            </a:xfrm>
            <a:prstGeom prst="line">
              <a:avLst/>
            </a:prstGeom>
            <a:noFill/>
            <a:ln w="2063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未知">
              <a:extLst>
                <a:ext uri="{FF2B5EF4-FFF2-40B4-BE49-F238E27FC236}">
                  <a16:creationId xmlns:a16="http://schemas.microsoft.com/office/drawing/2014/main" id="{13F92548-68AA-41CD-AA1E-91A2B85C4F91}"/>
                </a:ext>
              </a:extLst>
            </p:cNvPr>
            <p:cNvSpPr/>
            <p:nvPr/>
          </p:nvSpPr>
          <p:spPr bwMode="auto">
            <a:xfrm>
              <a:off x="4688923" y="5048340"/>
              <a:ext cx="501650" cy="417512"/>
            </a:xfrm>
            <a:custGeom>
              <a:avLst/>
              <a:gdLst>
                <a:gd name="T0" fmla="*/ 0 w 630"/>
                <a:gd name="T1" fmla="*/ 316 h 631"/>
                <a:gd name="T2" fmla="*/ 2 w 630"/>
                <a:gd name="T3" fmla="*/ 275 h 631"/>
                <a:gd name="T4" fmla="*/ 10 w 630"/>
                <a:gd name="T5" fmla="*/ 236 h 631"/>
                <a:gd name="T6" fmla="*/ 22 w 630"/>
                <a:gd name="T7" fmla="*/ 199 h 631"/>
                <a:gd name="T8" fmla="*/ 38 w 630"/>
                <a:gd name="T9" fmla="*/ 162 h 631"/>
                <a:gd name="T10" fmla="*/ 59 w 630"/>
                <a:gd name="T11" fmla="*/ 130 h 631"/>
                <a:gd name="T12" fmla="*/ 85 w 630"/>
                <a:gd name="T13" fmla="*/ 99 h 631"/>
                <a:gd name="T14" fmla="*/ 114 w 630"/>
                <a:gd name="T15" fmla="*/ 71 h 631"/>
                <a:gd name="T16" fmla="*/ 146 w 630"/>
                <a:gd name="T17" fmla="*/ 48 h 631"/>
                <a:gd name="T18" fmla="*/ 181 w 630"/>
                <a:gd name="T19" fmla="*/ 28 h 631"/>
                <a:gd name="T20" fmla="*/ 217 w 630"/>
                <a:gd name="T21" fmla="*/ 14 h 631"/>
                <a:gd name="T22" fmla="*/ 256 w 630"/>
                <a:gd name="T23" fmla="*/ 5 h 631"/>
                <a:gd name="T24" fmla="*/ 295 w 630"/>
                <a:gd name="T25" fmla="*/ 0 h 631"/>
                <a:gd name="T26" fmla="*/ 335 w 630"/>
                <a:gd name="T27" fmla="*/ 0 h 631"/>
                <a:gd name="T28" fmla="*/ 374 w 630"/>
                <a:gd name="T29" fmla="*/ 5 h 631"/>
                <a:gd name="T30" fmla="*/ 413 w 630"/>
                <a:gd name="T31" fmla="*/ 14 h 631"/>
                <a:gd name="T32" fmla="*/ 449 w 630"/>
                <a:gd name="T33" fmla="*/ 28 h 631"/>
                <a:gd name="T34" fmla="*/ 484 w 630"/>
                <a:gd name="T35" fmla="*/ 48 h 631"/>
                <a:gd name="T36" fmla="*/ 516 w 630"/>
                <a:gd name="T37" fmla="*/ 71 h 631"/>
                <a:gd name="T38" fmla="*/ 545 w 630"/>
                <a:gd name="T39" fmla="*/ 99 h 631"/>
                <a:gd name="T40" fmla="*/ 571 w 630"/>
                <a:gd name="T41" fmla="*/ 130 h 631"/>
                <a:gd name="T42" fmla="*/ 592 w 630"/>
                <a:gd name="T43" fmla="*/ 162 h 631"/>
                <a:gd name="T44" fmla="*/ 608 w 630"/>
                <a:gd name="T45" fmla="*/ 199 h 631"/>
                <a:gd name="T46" fmla="*/ 621 w 630"/>
                <a:gd name="T47" fmla="*/ 236 h 631"/>
                <a:gd name="T48" fmla="*/ 628 w 630"/>
                <a:gd name="T49" fmla="*/ 275 h 631"/>
                <a:gd name="T50" fmla="*/ 630 w 630"/>
                <a:gd name="T51" fmla="*/ 316 h 631"/>
                <a:gd name="T52" fmla="*/ 628 w 630"/>
                <a:gd name="T53" fmla="*/ 355 h 631"/>
                <a:gd name="T54" fmla="*/ 621 w 630"/>
                <a:gd name="T55" fmla="*/ 393 h 631"/>
                <a:gd name="T56" fmla="*/ 608 w 630"/>
                <a:gd name="T57" fmla="*/ 432 h 631"/>
                <a:gd name="T58" fmla="*/ 592 w 630"/>
                <a:gd name="T59" fmla="*/ 468 h 631"/>
                <a:gd name="T60" fmla="*/ 571 w 630"/>
                <a:gd name="T61" fmla="*/ 501 h 631"/>
                <a:gd name="T62" fmla="*/ 545 w 630"/>
                <a:gd name="T63" fmla="*/ 532 h 631"/>
                <a:gd name="T64" fmla="*/ 516 w 630"/>
                <a:gd name="T65" fmla="*/ 560 h 631"/>
                <a:gd name="T66" fmla="*/ 484 w 630"/>
                <a:gd name="T67" fmla="*/ 583 h 631"/>
                <a:gd name="T68" fmla="*/ 449 w 630"/>
                <a:gd name="T69" fmla="*/ 601 h 631"/>
                <a:gd name="T70" fmla="*/ 413 w 630"/>
                <a:gd name="T71" fmla="*/ 617 h 631"/>
                <a:gd name="T72" fmla="*/ 374 w 630"/>
                <a:gd name="T73" fmla="*/ 626 h 631"/>
                <a:gd name="T74" fmla="*/ 335 w 630"/>
                <a:gd name="T75" fmla="*/ 631 h 631"/>
                <a:gd name="T76" fmla="*/ 295 w 630"/>
                <a:gd name="T77" fmla="*/ 631 h 631"/>
                <a:gd name="T78" fmla="*/ 256 w 630"/>
                <a:gd name="T79" fmla="*/ 626 h 631"/>
                <a:gd name="T80" fmla="*/ 217 w 630"/>
                <a:gd name="T81" fmla="*/ 617 h 631"/>
                <a:gd name="T82" fmla="*/ 181 w 630"/>
                <a:gd name="T83" fmla="*/ 601 h 631"/>
                <a:gd name="T84" fmla="*/ 146 w 630"/>
                <a:gd name="T85" fmla="*/ 583 h 631"/>
                <a:gd name="T86" fmla="*/ 114 w 630"/>
                <a:gd name="T87" fmla="*/ 560 h 631"/>
                <a:gd name="T88" fmla="*/ 85 w 630"/>
                <a:gd name="T89" fmla="*/ 532 h 631"/>
                <a:gd name="T90" fmla="*/ 59 w 630"/>
                <a:gd name="T91" fmla="*/ 501 h 631"/>
                <a:gd name="T92" fmla="*/ 38 w 630"/>
                <a:gd name="T93" fmla="*/ 468 h 631"/>
                <a:gd name="T94" fmla="*/ 22 w 630"/>
                <a:gd name="T95" fmla="*/ 432 h 631"/>
                <a:gd name="T96" fmla="*/ 10 w 630"/>
                <a:gd name="T97" fmla="*/ 393 h 631"/>
                <a:gd name="T98" fmla="*/ 2 w 630"/>
                <a:gd name="T99" fmla="*/ 355 h 631"/>
                <a:gd name="T100" fmla="*/ 0 w 630"/>
                <a:gd name="T101" fmla="*/ 31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0" h="631">
                  <a:moveTo>
                    <a:pt x="0" y="316"/>
                  </a:moveTo>
                  <a:lnTo>
                    <a:pt x="2" y="275"/>
                  </a:lnTo>
                  <a:lnTo>
                    <a:pt x="10" y="236"/>
                  </a:lnTo>
                  <a:lnTo>
                    <a:pt x="22" y="199"/>
                  </a:lnTo>
                  <a:lnTo>
                    <a:pt x="38" y="162"/>
                  </a:lnTo>
                  <a:lnTo>
                    <a:pt x="59" y="130"/>
                  </a:lnTo>
                  <a:lnTo>
                    <a:pt x="85" y="99"/>
                  </a:lnTo>
                  <a:lnTo>
                    <a:pt x="114" y="71"/>
                  </a:lnTo>
                  <a:lnTo>
                    <a:pt x="146" y="48"/>
                  </a:lnTo>
                  <a:lnTo>
                    <a:pt x="181" y="28"/>
                  </a:lnTo>
                  <a:lnTo>
                    <a:pt x="217" y="14"/>
                  </a:lnTo>
                  <a:lnTo>
                    <a:pt x="256" y="5"/>
                  </a:lnTo>
                  <a:lnTo>
                    <a:pt x="295" y="0"/>
                  </a:lnTo>
                  <a:lnTo>
                    <a:pt x="335" y="0"/>
                  </a:lnTo>
                  <a:lnTo>
                    <a:pt x="374" y="5"/>
                  </a:lnTo>
                  <a:lnTo>
                    <a:pt x="413" y="14"/>
                  </a:lnTo>
                  <a:lnTo>
                    <a:pt x="449" y="28"/>
                  </a:lnTo>
                  <a:lnTo>
                    <a:pt x="484" y="48"/>
                  </a:lnTo>
                  <a:lnTo>
                    <a:pt x="516" y="71"/>
                  </a:lnTo>
                  <a:lnTo>
                    <a:pt x="545" y="99"/>
                  </a:lnTo>
                  <a:lnTo>
                    <a:pt x="571" y="130"/>
                  </a:lnTo>
                  <a:lnTo>
                    <a:pt x="592" y="162"/>
                  </a:lnTo>
                  <a:lnTo>
                    <a:pt x="608" y="199"/>
                  </a:lnTo>
                  <a:lnTo>
                    <a:pt x="621" y="236"/>
                  </a:lnTo>
                  <a:lnTo>
                    <a:pt x="628" y="275"/>
                  </a:lnTo>
                  <a:lnTo>
                    <a:pt x="630" y="316"/>
                  </a:lnTo>
                  <a:lnTo>
                    <a:pt x="628" y="355"/>
                  </a:lnTo>
                  <a:lnTo>
                    <a:pt x="621" y="393"/>
                  </a:lnTo>
                  <a:lnTo>
                    <a:pt x="608" y="432"/>
                  </a:lnTo>
                  <a:lnTo>
                    <a:pt x="592" y="468"/>
                  </a:lnTo>
                  <a:lnTo>
                    <a:pt x="571" y="501"/>
                  </a:lnTo>
                  <a:lnTo>
                    <a:pt x="545" y="532"/>
                  </a:lnTo>
                  <a:lnTo>
                    <a:pt x="516" y="560"/>
                  </a:lnTo>
                  <a:lnTo>
                    <a:pt x="484" y="583"/>
                  </a:lnTo>
                  <a:lnTo>
                    <a:pt x="449" y="601"/>
                  </a:lnTo>
                  <a:lnTo>
                    <a:pt x="413" y="617"/>
                  </a:lnTo>
                  <a:lnTo>
                    <a:pt x="374" y="626"/>
                  </a:lnTo>
                  <a:lnTo>
                    <a:pt x="335" y="631"/>
                  </a:lnTo>
                  <a:lnTo>
                    <a:pt x="295" y="631"/>
                  </a:lnTo>
                  <a:lnTo>
                    <a:pt x="256" y="626"/>
                  </a:lnTo>
                  <a:lnTo>
                    <a:pt x="217" y="617"/>
                  </a:lnTo>
                  <a:lnTo>
                    <a:pt x="181" y="601"/>
                  </a:lnTo>
                  <a:lnTo>
                    <a:pt x="146" y="583"/>
                  </a:lnTo>
                  <a:lnTo>
                    <a:pt x="114" y="560"/>
                  </a:lnTo>
                  <a:lnTo>
                    <a:pt x="85" y="532"/>
                  </a:lnTo>
                  <a:lnTo>
                    <a:pt x="59" y="501"/>
                  </a:lnTo>
                  <a:lnTo>
                    <a:pt x="38" y="468"/>
                  </a:lnTo>
                  <a:lnTo>
                    <a:pt x="22" y="432"/>
                  </a:lnTo>
                  <a:lnTo>
                    <a:pt x="10" y="393"/>
                  </a:lnTo>
                  <a:lnTo>
                    <a:pt x="2" y="355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FFFFFF"/>
            </a:solidFill>
            <a:ln w="206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853F9990-3681-465E-B5F9-106413771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336" y="5256302"/>
              <a:ext cx="250825" cy="1588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A46190A-1447-4CB7-8A2D-B91ABAA2E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748" y="5153115"/>
              <a:ext cx="1588" cy="207962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710A8CE-0A04-4A7E-A2C4-8A282AD63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4336" y="5256302"/>
              <a:ext cx="250825" cy="1588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050DBF1-300C-47CD-96D4-214C50138A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9748" y="5153115"/>
              <a:ext cx="1588" cy="207962"/>
            </a:xfrm>
            <a:prstGeom prst="line">
              <a:avLst/>
            </a:prstGeom>
            <a:noFill/>
            <a:ln w="14288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未知">
              <a:extLst>
                <a:ext uri="{FF2B5EF4-FFF2-40B4-BE49-F238E27FC236}">
                  <a16:creationId xmlns:a16="http://schemas.microsoft.com/office/drawing/2014/main" id="{E7158297-6B9F-4E40-B498-314F10332491}"/>
                </a:ext>
              </a:extLst>
            </p:cNvPr>
            <p:cNvSpPr/>
            <p:nvPr/>
          </p:nvSpPr>
          <p:spPr bwMode="auto">
            <a:xfrm>
              <a:off x="4893711" y="4822915"/>
              <a:ext cx="92075" cy="212725"/>
            </a:xfrm>
            <a:custGeom>
              <a:avLst/>
              <a:gdLst>
                <a:gd name="T0" fmla="*/ 118 w 118"/>
                <a:gd name="T1" fmla="*/ 0 h 323"/>
                <a:gd name="T2" fmla="*/ 60 w 118"/>
                <a:gd name="T3" fmla="*/ 58 h 323"/>
                <a:gd name="T4" fmla="*/ 0 w 118"/>
                <a:gd name="T5" fmla="*/ 0 h 323"/>
                <a:gd name="T6" fmla="*/ 60 w 118"/>
                <a:gd name="T7" fmla="*/ 323 h 323"/>
                <a:gd name="T8" fmla="*/ 118 w 118"/>
                <a:gd name="T9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323">
                  <a:moveTo>
                    <a:pt x="118" y="0"/>
                  </a:moveTo>
                  <a:lnTo>
                    <a:pt x="60" y="58"/>
                  </a:lnTo>
                  <a:lnTo>
                    <a:pt x="0" y="0"/>
                  </a:lnTo>
                  <a:lnTo>
                    <a:pt x="60" y="323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未知">
              <a:extLst>
                <a:ext uri="{FF2B5EF4-FFF2-40B4-BE49-F238E27FC236}">
                  <a16:creationId xmlns:a16="http://schemas.microsoft.com/office/drawing/2014/main" id="{5E498225-88A8-4E8E-86E6-D8DA75D26674}"/>
                </a:ext>
              </a:extLst>
            </p:cNvPr>
            <p:cNvSpPr/>
            <p:nvPr/>
          </p:nvSpPr>
          <p:spPr bwMode="auto">
            <a:xfrm>
              <a:off x="6336748" y="5216615"/>
              <a:ext cx="257175" cy="79375"/>
            </a:xfrm>
            <a:custGeom>
              <a:avLst/>
              <a:gdLst>
                <a:gd name="T0" fmla="*/ 0 w 324"/>
                <a:gd name="T1" fmla="*/ 0 h 118"/>
                <a:gd name="T2" fmla="*/ 59 w 324"/>
                <a:gd name="T3" fmla="*/ 60 h 118"/>
                <a:gd name="T4" fmla="*/ 0 w 324"/>
                <a:gd name="T5" fmla="*/ 118 h 118"/>
                <a:gd name="T6" fmla="*/ 324 w 324"/>
                <a:gd name="T7" fmla="*/ 60 h 118"/>
                <a:gd name="T8" fmla="*/ 0 w 32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118">
                  <a:moveTo>
                    <a:pt x="0" y="0"/>
                  </a:moveTo>
                  <a:lnTo>
                    <a:pt x="59" y="60"/>
                  </a:lnTo>
                  <a:lnTo>
                    <a:pt x="0" y="118"/>
                  </a:lnTo>
                  <a:lnTo>
                    <a:pt x="324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未知">
              <a:extLst>
                <a:ext uri="{FF2B5EF4-FFF2-40B4-BE49-F238E27FC236}">
                  <a16:creationId xmlns:a16="http://schemas.microsoft.com/office/drawing/2014/main" id="{08A5F7B8-4D7A-47CE-BA46-3ECEB7B3DB80}"/>
                </a:ext>
              </a:extLst>
            </p:cNvPr>
            <p:cNvSpPr/>
            <p:nvPr/>
          </p:nvSpPr>
          <p:spPr bwMode="auto">
            <a:xfrm>
              <a:off x="4431748" y="5216615"/>
              <a:ext cx="257175" cy="79375"/>
            </a:xfrm>
            <a:custGeom>
              <a:avLst/>
              <a:gdLst>
                <a:gd name="T0" fmla="*/ 0 w 322"/>
                <a:gd name="T1" fmla="*/ 0 h 118"/>
                <a:gd name="T2" fmla="*/ 58 w 322"/>
                <a:gd name="T3" fmla="*/ 60 h 118"/>
                <a:gd name="T4" fmla="*/ 0 w 322"/>
                <a:gd name="T5" fmla="*/ 118 h 118"/>
                <a:gd name="T6" fmla="*/ 322 w 322"/>
                <a:gd name="T7" fmla="*/ 60 h 118"/>
                <a:gd name="T8" fmla="*/ 0 w 322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2" h="118">
                  <a:moveTo>
                    <a:pt x="0" y="0"/>
                  </a:moveTo>
                  <a:lnTo>
                    <a:pt x="58" y="60"/>
                  </a:lnTo>
                  <a:lnTo>
                    <a:pt x="0" y="118"/>
                  </a:lnTo>
                  <a:lnTo>
                    <a:pt x="322" y="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088F7C91-5CAB-47BC-9EE5-34691AB5B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01" y="4674458"/>
              <a:ext cx="61555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指令</a:t>
              </a:r>
            </a:p>
          </p:txBody>
        </p:sp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454A9AB4-E227-4C1A-85C8-523FD74A2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701" y="3671929"/>
              <a:ext cx="131660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zh-CN" altLang="zh-CN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DS寄存器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4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67239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①直接寻址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64" name="灯片编号占位符 5">
            <a:extLst>
              <a:ext uri="{FF2B5EF4-FFF2-40B4-BE49-F238E27FC236}">
                <a16:creationId xmlns:a16="http://schemas.microsoft.com/office/drawing/2014/main" id="{E8B8B055-C236-431C-9BFF-754562D3D7A2}"/>
              </a:ext>
            </a:extLst>
          </p:cNvPr>
          <p:cNvSpPr txBox="1"/>
          <p:nvPr/>
        </p:nvSpPr>
        <p:spPr bwMode="auto">
          <a:xfrm>
            <a:off x="5256184" y="5593930"/>
            <a:ext cx="1600200" cy="29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914400">
              <a:defRPr/>
            </a:pPr>
            <a:fld id="{6E0FA450-2AC0-4FC5-9CBB-341DA17195CB}" type="slidenum">
              <a:rPr lang="zh-CN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pPr defTabSz="914400">
                <a:defRPr/>
              </a:pPr>
              <a:t>14</a:t>
            </a:fld>
            <a:endParaRPr lang="zh-CN" altLang="zh-CN" sz="105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5" name="Group 32">
            <a:extLst>
              <a:ext uri="{FF2B5EF4-FFF2-40B4-BE49-F238E27FC236}">
                <a16:creationId xmlns:a16="http://schemas.microsoft.com/office/drawing/2014/main" id="{D735884C-44CB-4378-86A2-9C3531C29B6A}"/>
              </a:ext>
            </a:extLst>
          </p:cNvPr>
          <p:cNvGrpSpPr/>
          <p:nvPr/>
        </p:nvGrpSpPr>
        <p:grpSpPr bwMode="auto">
          <a:xfrm>
            <a:off x="1419788" y="3680714"/>
            <a:ext cx="4019416" cy="2348704"/>
            <a:chOff x="0" y="116"/>
            <a:chExt cx="3696" cy="2236"/>
          </a:xfrm>
        </p:grpSpPr>
        <p:sp>
          <p:nvSpPr>
            <p:cNvPr id="66" name="Line 33">
              <a:extLst>
                <a:ext uri="{FF2B5EF4-FFF2-40B4-BE49-F238E27FC236}">
                  <a16:creationId xmlns:a16="http://schemas.microsoft.com/office/drawing/2014/main" id="{60F131F6-B628-4476-8BB1-E377AC5FA0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1824"/>
              <a:ext cx="0" cy="52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Line 34">
              <a:extLst>
                <a:ext uri="{FF2B5EF4-FFF2-40B4-BE49-F238E27FC236}">
                  <a16:creationId xmlns:a16="http://schemas.microsoft.com/office/drawing/2014/main" id="{64712CAA-1B5A-4FD8-9CDB-B917E05F7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352"/>
              <a:ext cx="369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Line 35">
              <a:extLst>
                <a:ext uri="{FF2B5EF4-FFF2-40B4-BE49-F238E27FC236}">
                  <a16:creationId xmlns:a16="http://schemas.microsoft.com/office/drawing/2014/main" id="{B861EE0F-4F35-44E9-9E96-88F1070778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1" y="116"/>
              <a:ext cx="5" cy="223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Line 36">
              <a:extLst>
                <a:ext uri="{FF2B5EF4-FFF2-40B4-BE49-F238E27FC236}">
                  <a16:creationId xmlns:a16="http://schemas.microsoft.com/office/drawing/2014/main" id="{091322EE-3EAE-4D82-A006-2E75C7D38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03" y="116"/>
              <a:ext cx="482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0" name="Group 37">
            <a:extLst>
              <a:ext uri="{FF2B5EF4-FFF2-40B4-BE49-F238E27FC236}">
                <a16:creationId xmlns:a16="http://schemas.microsoft.com/office/drawing/2014/main" id="{C184A337-A8CA-4643-B9FC-037AC609ED8D}"/>
              </a:ext>
            </a:extLst>
          </p:cNvPr>
          <p:cNvGrpSpPr/>
          <p:nvPr/>
        </p:nvGrpSpPr>
        <p:grpSpPr bwMode="auto">
          <a:xfrm>
            <a:off x="505386" y="3981542"/>
            <a:ext cx="1575804" cy="1431727"/>
            <a:chOff x="0" y="0"/>
            <a:chExt cx="1344" cy="1443"/>
          </a:xfrm>
        </p:grpSpPr>
        <p:sp>
          <p:nvSpPr>
            <p:cNvPr id="71" name="Text Box 38">
              <a:extLst>
                <a:ext uri="{FF2B5EF4-FFF2-40B4-BE49-F238E27FC236}">
                  <a16:creationId xmlns:a16="http://schemas.microsoft.com/office/drawing/2014/main" id="{9A9B553A-090B-4E72-995D-5EA09BAE1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0"/>
              <a:ext cx="76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3000</a:t>
              </a: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672EAEFA-DA04-48F1-8D2D-E79724385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DS：</a:t>
              </a:r>
            </a:p>
          </p:txBody>
        </p:sp>
        <p:sp>
          <p:nvSpPr>
            <p:cNvPr id="73" name="Text Box 40">
              <a:extLst>
                <a:ext uri="{FF2B5EF4-FFF2-40B4-BE49-F238E27FC236}">
                  <a16:creationId xmlns:a16="http://schemas.microsoft.com/office/drawing/2014/main" id="{18B8E041-2384-4644-B3C4-C173E5D50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672"/>
              <a:ext cx="1056" cy="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3000</a:t>
              </a: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0H</a:t>
              </a:r>
            </a:p>
            <a:p>
              <a:pPr algn="r" defTabSz="914400" fontAlgn="base">
                <a:lnSpc>
                  <a:spcPct val="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+ </a:t>
              </a:r>
              <a:r>
                <a:rPr lang="en-US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1000</a:t>
              </a: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  <a:p>
              <a:pPr algn="r" defTabSz="914400" fontAlgn="base">
                <a:lnSpc>
                  <a:spcPct val="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────</a:t>
              </a:r>
            </a:p>
            <a:p>
              <a:pPr algn="r" defTabSz="914400" fontAlgn="base">
                <a:lnSpc>
                  <a:spcPct val="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31000</a:t>
              </a:r>
              <a:r>
                <a:rPr lang="zh-CN" altLang="zh-CN" sz="1500" b="1" kern="0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74" name="Line 41">
              <a:extLst>
                <a:ext uri="{FF2B5EF4-FFF2-40B4-BE49-F238E27FC236}">
                  <a16:creationId xmlns:a16="http://schemas.microsoft.com/office/drawing/2014/main" id="{CA4074C0-D212-4DAE-9BBA-CAE9B45D96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84"/>
              <a:ext cx="0" cy="33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Text Box 42">
              <a:extLst>
                <a:ext uri="{FF2B5EF4-FFF2-40B4-BE49-F238E27FC236}">
                  <a16:creationId xmlns:a16="http://schemas.microsoft.com/office/drawing/2014/main" id="{C1CA1CA1-7B25-465B-A822-3380AADB0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432"/>
              <a:ext cx="52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×16</a:t>
              </a:r>
            </a:p>
          </p:txBody>
        </p:sp>
      </p:grpSp>
      <p:sp>
        <p:nvSpPr>
          <p:cNvPr id="76" name="Text Box 43">
            <a:extLst>
              <a:ext uri="{FF2B5EF4-FFF2-40B4-BE49-F238E27FC236}">
                <a16:creationId xmlns:a16="http://schemas.microsoft.com/office/drawing/2014/main" id="{F0193C9B-A5D2-4A33-A132-C4586B70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6796" y="2340161"/>
            <a:ext cx="2133553" cy="645048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执行结果</a:t>
            </a:r>
          </a:p>
          <a:p>
            <a:pPr marL="0" marR="0" lvl="0" indent="0" algn="ctr" defTabSz="914400" eaLnBrk="1" fontAlgn="base" latinLnBrk="0" hangingPunct="1">
              <a:lnSpc>
                <a:spcPct val="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3412</a:t>
            </a:r>
            <a:r>
              <a: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Verdana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B52E1328-16CE-4C07-B7F6-0405161C48ED}"/>
              </a:ext>
            </a:extLst>
          </p:cNvPr>
          <p:cNvGrpSpPr/>
          <p:nvPr/>
        </p:nvGrpSpPr>
        <p:grpSpPr>
          <a:xfrm>
            <a:off x="646945" y="2340161"/>
            <a:ext cx="4953755" cy="3599617"/>
            <a:chOff x="761094" y="1464316"/>
            <a:chExt cx="6605007" cy="4799489"/>
          </a:xfrm>
        </p:grpSpPr>
        <p:sp>
          <p:nvSpPr>
            <p:cNvPr id="78" name="Line 2">
              <a:extLst>
                <a:ext uri="{FF2B5EF4-FFF2-40B4-BE49-F238E27FC236}">
                  <a16:creationId xmlns:a16="http://schemas.microsoft.com/office/drawing/2014/main" id="{D3880399-7D3C-4057-BADE-E788156ED1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24569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3">
              <a:extLst>
                <a:ext uri="{FF2B5EF4-FFF2-40B4-BE49-F238E27FC236}">
                  <a16:creationId xmlns:a16="http://schemas.microsoft.com/office/drawing/2014/main" id="{A6762834-8278-4949-ABF5-9FB323AC6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25839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Line 4">
              <a:extLst>
                <a:ext uri="{FF2B5EF4-FFF2-40B4-BE49-F238E27FC236}">
                  <a16:creationId xmlns:a16="http://schemas.microsoft.com/office/drawing/2014/main" id="{3D876F86-2647-462B-8622-DABAAC2F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3663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5">
              <a:extLst>
                <a:ext uri="{FF2B5EF4-FFF2-40B4-BE49-F238E27FC236}">
                  <a16:creationId xmlns:a16="http://schemas.microsoft.com/office/drawing/2014/main" id="{C6185A7B-AB64-4C57-B7F4-830141750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3853980"/>
              <a:ext cx="1350689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6">
              <a:extLst>
                <a:ext uri="{FF2B5EF4-FFF2-40B4-BE49-F238E27FC236}">
                  <a16:creationId xmlns:a16="http://schemas.microsoft.com/office/drawing/2014/main" id="{5FD8BF37-1F77-4D6E-AC47-D698BAC11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4552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7">
              <a:extLst>
                <a:ext uri="{FF2B5EF4-FFF2-40B4-BE49-F238E27FC236}">
                  <a16:creationId xmlns:a16="http://schemas.microsoft.com/office/drawing/2014/main" id="{3FC1F278-5A6C-466B-A8C2-F6E706837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6076480"/>
              <a:ext cx="1275651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8">
              <a:extLst>
                <a:ext uri="{FF2B5EF4-FFF2-40B4-BE49-F238E27FC236}">
                  <a16:creationId xmlns:a16="http://schemas.microsoft.com/office/drawing/2014/main" id="{00CBF919-2CB2-4C45-B607-ACE8B1043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4744568"/>
              <a:ext cx="1275651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47942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6522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87007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53682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9940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4512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9084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3656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</a:t>
              </a:r>
              <a:r>
                <a:rPr kumimoji="0" lang="zh-CN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5" name="Rectangle 9">
              <a:extLst>
                <a:ext uri="{FF2B5EF4-FFF2-40B4-BE49-F238E27FC236}">
                  <a16:creationId xmlns:a16="http://schemas.microsoft.com/office/drawing/2014/main" id="{780ABABB-67FD-4788-8AEB-4C7C8D6DF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5123980"/>
              <a:ext cx="1275651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571500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257300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962150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628900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0861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5433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005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457700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00</a:t>
              </a:r>
              <a:r>
                <a:rPr kumimoji="0" lang="zh-CN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86" name="Rectangle 10">
              <a:extLst>
                <a:ext uri="{FF2B5EF4-FFF2-40B4-BE49-F238E27FC236}">
                  <a16:creationId xmlns:a16="http://schemas.microsoft.com/office/drawing/2014/main" id="{D282C964-D1FC-42D0-89AA-C79A3A7D9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5503393"/>
              <a:ext cx="1275651" cy="3794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66357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34937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05422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72097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1781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6353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925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5497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A1H</a:t>
              </a:r>
            </a:p>
          </p:txBody>
        </p:sp>
        <p:sp>
          <p:nvSpPr>
            <p:cNvPr id="87" name="Rectangle 11">
              <a:extLst>
                <a:ext uri="{FF2B5EF4-FFF2-40B4-BE49-F238E27FC236}">
                  <a16:creationId xmlns:a16="http://schemas.microsoft.com/office/drawing/2014/main" id="{E6880A22-F907-4249-A33F-20D4FE1A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5882805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12">
              <a:extLst>
                <a:ext uri="{FF2B5EF4-FFF2-40B4-BE49-F238E27FC236}">
                  <a16:creationId xmlns:a16="http://schemas.microsoft.com/office/drawing/2014/main" id="{AD37D542-07A6-4E1E-9A21-1EFFC54C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3471393"/>
              <a:ext cx="1275651" cy="1273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89" name="Rectangle 13">
              <a:extLst>
                <a:ext uri="{FF2B5EF4-FFF2-40B4-BE49-F238E27FC236}">
                  <a16:creationId xmlns:a16="http://schemas.microsoft.com/office/drawing/2014/main" id="{484D596A-4E8A-4491-8FC4-61BF03CE11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3091980"/>
              <a:ext cx="1275651" cy="379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66357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34937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05422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72097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1781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6353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0925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54977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12</a:t>
              </a:r>
              <a:r>
                <a:rPr kumimoji="0" lang="zh-CN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0" name="Rectangle 14">
              <a:extLst>
                <a:ext uri="{FF2B5EF4-FFF2-40B4-BE49-F238E27FC236}">
                  <a16:creationId xmlns:a16="http://schemas.microsoft.com/office/drawing/2014/main" id="{C7B2DB5B-4289-4F76-A609-313ADDB07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2710980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860425" indent="4953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546225" indent="5143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2251075" indent="4762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917825" indent="43815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33750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38322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42894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4746625" indent="43815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34</a:t>
              </a:r>
              <a:r>
                <a:rPr kumimoji="0" lang="zh-CN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91" name="Rectangle 15">
              <a:extLst>
                <a:ext uri="{FF2B5EF4-FFF2-40B4-BE49-F238E27FC236}">
                  <a16:creationId xmlns:a16="http://schemas.microsoft.com/office/drawing/2014/main" id="{8A37FE45-5C93-4BA9-8A42-82CA8A7D6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220" y="2329980"/>
              <a:ext cx="1275651" cy="381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294015B4-5A00-4258-A1D0-E00B63D01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2329980"/>
              <a:ext cx="1275651" cy="0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17">
              <a:extLst>
                <a:ext uri="{FF2B5EF4-FFF2-40B4-BE49-F238E27FC236}">
                  <a16:creationId xmlns:a16="http://schemas.microsoft.com/office/drawing/2014/main" id="{B781B5F3-100C-4A3A-A558-DC0972A64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6263805"/>
              <a:ext cx="1275651" cy="0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18">
              <a:extLst>
                <a:ext uri="{FF2B5EF4-FFF2-40B4-BE49-F238E27FC236}">
                  <a16:creationId xmlns:a16="http://schemas.microsoft.com/office/drawing/2014/main" id="{12496E52-3C15-4712-83EC-590921B80B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2329980"/>
              <a:ext cx="0" cy="3933825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19">
              <a:extLst>
                <a:ext uri="{FF2B5EF4-FFF2-40B4-BE49-F238E27FC236}">
                  <a16:creationId xmlns:a16="http://schemas.microsoft.com/office/drawing/2014/main" id="{0264D36D-4E46-4170-A46D-4E906EC51B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1620" y="2329980"/>
              <a:ext cx="0" cy="3933825"/>
            </a:xfrm>
            <a:prstGeom prst="line">
              <a:avLst/>
            </a:prstGeom>
            <a:noFill/>
            <a:ln w="12700" cap="sq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Line 20">
              <a:extLst>
                <a:ext uri="{FF2B5EF4-FFF2-40B4-BE49-F238E27FC236}">
                  <a16:creationId xmlns:a16="http://schemas.microsoft.com/office/drawing/2014/main" id="{665EBBCE-58D0-48B7-AE6A-56310E793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2710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21">
              <a:extLst>
                <a:ext uri="{FF2B5EF4-FFF2-40B4-BE49-F238E27FC236}">
                  <a16:creationId xmlns:a16="http://schemas.microsoft.com/office/drawing/2014/main" id="{C22AB885-346A-4127-AD04-94FB7F7E0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3091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22">
              <a:extLst>
                <a:ext uri="{FF2B5EF4-FFF2-40B4-BE49-F238E27FC236}">
                  <a16:creationId xmlns:a16="http://schemas.microsoft.com/office/drawing/2014/main" id="{17D9C0B8-7D5F-49C9-A182-3501C1FC3F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3471393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23">
              <a:extLst>
                <a:ext uri="{FF2B5EF4-FFF2-40B4-BE49-F238E27FC236}">
                  <a16:creationId xmlns:a16="http://schemas.microsoft.com/office/drawing/2014/main" id="{04D4DA4F-63E0-4925-923B-687F84454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5882805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Line 24">
              <a:extLst>
                <a:ext uri="{FF2B5EF4-FFF2-40B4-BE49-F238E27FC236}">
                  <a16:creationId xmlns:a16="http://schemas.microsoft.com/office/drawing/2014/main" id="{F82597A4-AC5E-4966-9E0B-23366F754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5503393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Line 25">
              <a:extLst>
                <a:ext uri="{FF2B5EF4-FFF2-40B4-BE49-F238E27FC236}">
                  <a16:creationId xmlns:a16="http://schemas.microsoft.com/office/drawing/2014/main" id="{3BCB8AC4-0BE9-4B78-8B4A-7DA9A43C7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5123980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Line 26">
              <a:extLst>
                <a:ext uri="{FF2B5EF4-FFF2-40B4-BE49-F238E27FC236}">
                  <a16:creationId xmlns:a16="http://schemas.microsoft.com/office/drawing/2014/main" id="{3F69578D-468F-430F-8EBB-9F121565E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220" y="4744568"/>
              <a:ext cx="1275651" cy="0"/>
            </a:xfrm>
            <a:prstGeom prst="line">
              <a:avLst/>
            </a:prstGeom>
            <a:noFill/>
            <a:ln w="12700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Text Box 27">
              <a:extLst>
                <a:ext uri="{FF2B5EF4-FFF2-40B4-BE49-F238E27FC236}">
                  <a16:creationId xmlns:a16="http://schemas.microsoft.com/office/drawing/2014/main" id="{27042119-F0B6-4135-AC74-2C1490886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9827" y="4869980"/>
              <a:ext cx="553997" cy="1016000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代码段</a:t>
              </a:r>
            </a:p>
          </p:txBody>
        </p:sp>
        <p:sp>
          <p:nvSpPr>
            <p:cNvPr id="104" name="Text Box 28">
              <a:extLst>
                <a:ext uri="{FF2B5EF4-FFF2-40B4-BE49-F238E27FC236}">
                  <a16:creationId xmlns:a16="http://schemas.microsoft.com/office/drawing/2014/main" id="{42AE2E74-17C0-4CD9-A187-4B4AD3951C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08109" y="2399671"/>
              <a:ext cx="1169551" cy="430887"/>
            </a:xfrm>
            <a:prstGeom prst="rect">
              <a:avLst/>
            </a:prstGeom>
            <a:solidFill>
              <a:srgbClr val="D2D2D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数据段</a:t>
              </a:r>
            </a:p>
          </p:txBody>
        </p:sp>
        <p:sp>
          <p:nvSpPr>
            <p:cNvPr id="105" name="Text Box 29">
              <a:extLst>
                <a:ext uri="{FF2B5EF4-FFF2-40B4-BE49-F238E27FC236}">
                  <a16:creationId xmlns:a16="http://schemas.microsoft.com/office/drawing/2014/main" id="{03622E3D-7F80-4C90-87E4-58EDD9961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0220" y="5441480"/>
              <a:ext cx="1575804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106" name="Text Box 30">
              <a:extLst>
                <a:ext uri="{FF2B5EF4-FFF2-40B4-BE49-F238E27FC236}">
                  <a16:creationId xmlns:a16="http://schemas.microsoft.com/office/drawing/2014/main" id="{CBB7F6CC-86FB-443A-B5EB-33F0D3F80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0220" y="4869980"/>
              <a:ext cx="1725881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sz="15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偏移地址</a:t>
              </a:r>
            </a:p>
          </p:txBody>
        </p:sp>
        <p:sp>
          <p:nvSpPr>
            <p:cNvPr id="107" name="Text Box 31">
              <a:extLst>
                <a:ext uri="{FF2B5EF4-FFF2-40B4-BE49-F238E27FC236}">
                  <a16:creationId xmlns:a16="http://schemas.microsoft.com/office/drawing/2014/main" id="{80E6FCF9-79CF-411D-87A5-3B49FE54B0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20" y="3028480"/>
              <a:ext cx="1350689" cy="430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31000</a:t>
              </a:r>
              <a:r>
                <a:rPr kumimoji="0" lang="zh-CN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08" name="Rectangle 44">
              <a:extLst>
                <a:ext uri="{FF2B5EF4-FFF2-40B4-BE49-F238E27FC236}">
                  <a16:creationId xmlns:a16="http://schemas.microsoft.com/office/drawing/2014/main" id="{84426E41-E6FA-43A5-A089-6A7725A61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94" y="1464316"/>
              <a:ext cx="4789003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D2D2D2">
                      <a:lumMod val="25000"/>
                    </a:srgbClr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指令MOV  AX，[</a:t>
              </a:r>
              <a:r>
                <a:rPr kumimoji="0" lang="en-US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D2D2D2">
                      <a:lumMod val="25000"/>
                    </a:srgbClr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1000</a:t>
              </a:r>
              <a:r>
                <a:rPr kumimoji="0" lang="zh-CN" altLang="zh-CN" b="1" i="0" u="none" strike="noStrike" kern="0" cap="none" spc="0" normalizeH="0" baseline="0" noProof="0" dirty="0">
                  <a:ln>
                    <a:noFill/>
                  </a:ln>
                  <a:solidFill>
                    <a:srgbClr val="D2D2D2">
                      <a:lumMod val="25000"/>
                    </a:srgbClr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H]的示意图</a:t>
              </a:r>
            </a:p>
          </p:txBody>
        </p:sp>
        <p:sp>
          <p:nvSpPr>
            <p:cNvPr id="109" name="AutoShape 45">
              <a:extLst>
                <a:ext uri="{FF2B5EF4-FFF2-40B4-BE49-F238E27FC236}">
                  <a16:creationId xmlns:a16="http://schemas.microsoft.com/office/drawing/2014/main" id="{B0B1B724-B14A-4F19-9EA2-59668B18F337}"/>
                </a:ext>
              </a:extLst>
            </p:cNvPr>
            <p:cNvSpPr/>
            <p:nvPr/>
          </p:nvSpPr>
          <p:spPr bwMode="auto">
            <a:xfrm>
              <a:off x="5487820" y="4869980"/>
              <a:ext cx="75038" cy="508000"/>
            </a:xfrm>
            <a:prstGeom prst="rightBrace">
              <a:avLst>
                <a:gd name="adj1" fmla="val 55556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AutoShape 46">
              <a:extLst>
                <a:ext uri="{FF2B5EF4-FFF2-40B4-BE49-F238E27FC236}">
                  <a16:creationId xmlns:a16="http://schemas.microsoft.com/office/drawing/2014/main" id="{BBBFDAAC-55D6-4AA3-BAB7-58004EF0CE78}"/>
                </a:ext>
              </a:extLst>
            </p:cNvPr>
            <p:cNvSpPr/>
            <p:nvPr/>
          </p:nvSpPr>
          <p:spPr bwMode="auto">
            <a:xfrm>
              <a:off x="5487820" y="5568480"/>
              <a:ext cx="75038" cy="25400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1" name="Group 47">
            <a:extLst>
              <a:ext uri="{FF2B5EF4-FFF2-40B4-BE49-F238E27FC236}">
                <a16:creationId xmlns:a16="http://schemas.microsoft.com/office/drawing/2014/main" id="{64E0E2A8-7DD0-4A74-9206-6316F7AFEE1C}"/>
              </a:ext>
            </a:extLst>
          </p:cNvPr>
          <p:cNvGrpSpPr/>
          <p:nvPr/>
        </p:nvGrpSpPr>
        <p:grpSpPr bwMode="auto">
          <a:xfrm>
            <a:off x="562537" y="2838541"/>
            <a:ext cx="2532542" cy="817563"/>
            <a:chOff x="0" y="0"/>
            <a:chExt cx="2160" cy="824"/>
          </a:xfrm>
        </p:grpSpPr>
        <p:sp>
          <p:nvSpPr>
            <p:cNvPr id="112" name="Line 48">
              <a:extLst>
                <a:ext uri="{FF2B5EF4-FFF2-40B4-BE49-F238E27FC236}">
                  <a16:creationId xmlns:a16="http://schemas.microsoft.com/office/drawing/2014/main" id="{5C06D441-06CF-4224-894E-1D9FBA8B6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92"/>
              <a:ext cx="0" cy="33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Line 49">
              <a:extLst>
                <a:ext uri="{FF2B5EF4-FFF2-40B4-BE49-F238E27FC236}">
                  <a16:creationId xmlns:a16="http://schemas.microsoft.com/office/drawing/2014/main" id="{2C6B20FF-1B39-46E6-8DF0-1A2AA640DF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0"/>
              <a:ext cx="0" cy="52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4" name="Line 50">
              <a:extLst>
                <a:ext uri="{FF2B5EF4-FFF2-40B4-BE49-F238E27FC236}">
                  <a16:creationId xmlns:a16="http://schemas.microsoft.com/office/drawing/2014/main" id="{DC5B3271-A758-4B2A-ABF0-A42745E095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16"/>
              <a:ext cx="0" cy="17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5" name="Rectangle 51">
              <a:extLst>
                <a:ext uri="{FF2B5EF4-FFF2-40B4-BE49-F238E27FC236}">
                  <a16:creationId xmlns:a16="http://schemas.microsoft.com/office/drawing/2014/main" id="{C67A58B0-1C12-4CDE-85D6-3C61A32CF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7"/>
              <a:ext cx="1056" cy="326"/>
            </a:xfrm>
            <a:prstGeom prst="rect">
              <a:avLst/>
            </a:prstGeom>
            <a:noFill/>
            <a:ln w="28575" cmpd="sng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defRPr/>
              </a:pPr>
              <a:endParaRPr lang="zh-CN" altLang="zh-CN" sz="1500" b="1" kern="0" dirty="0">
                <a:solidFill>
                  <a:srgbClr val="FFFFFF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Text Box 52">
              <a:extLst>
                <a:ext uri="{FF2B5EF4-FFF2-40B4-BE49-F238E27FC236}">
                  <a16:creationId xmlns:a16="http://schemas.microsoft.com/office/drawing/2014/main" id="{956ECDE5-0946-4B33-9930-1A1ECE5E5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</a:p>
          </p:txBody>
        </p:sp>
        <p:sp>
          <p:nvSpPr>
            <p:cNvPr id="117" name="Line 53">
              <a:extLst>
                <a:ext uri="{FF2B5EF4-FFF2-40B4-BE49-F238E27FC236}">
                  <a16:creationId xmlns:a16="http://schemas.microsoft.com/office/drawing/2014/main" id="{C171EE61-F079-4C8D-8D9B-8C3E93403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" y="816"/>
              <a:ext cx="1398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" name="Line 54">
              <a:extLst>
                <a:ext uri="{FF2B5EF4-FFF2-40B4-BE49-F238E27FC236}">
                  <a16:creationId xmlns:a16="http://schemas.microsoft.com/office/drawing/2014/main" id="{1D95B358-3426-49CA-91C8-448711A306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2" y="536"/>
              <a:ext cx="0" cy="288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55">
              <a:extLst>
                <a:ext uri="{FF2B5EF4-FFF2-40B4-BE49-F238E27FC236}">
                  <a16:creationId xmlns:a16="http://schemas.microsoft.com/office/drawing/2014/main" id="{478C8151-4A4F-4775-BE48-E9A887114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4" y="528"/>
              <a:ext cx="576" cy="0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56">
              <a:extLst>
                <a:ext uri="{FF2B5EF4-FFF2-40B4-BE49-F238E27FC236}">
                  <a16:creationId xmlns:a16="http://schemas.microsoft.com/office/drawing/2014/main" id="{1C8A2388-E959-46B7-ACEA-9FB2457224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" y="0"/>
              <a:ext cx="1344" cy="16"/>
            </a:xfrm>
            <a:prstGeom prst="line">
              <a:avLst/>
            </a:prstGeom>
            <a:noFill/>
            <a:ln w="9525" cmpd="sng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1500" kern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Text Box 57">
              <a:extLst>
                <a:ext uri="{FF2B5EF4-FFF2-40B4-BE49-F238E27FC236}">
                  <a16:creationId xmlns:a16="http://schemas.microsoft.com/office/drawing/2014/main" id="{B9D52AC4-C93C-4816-83EB-DD329A9DD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92"/>
              <a:ext cx="480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zh-CN" sz="1500" b="1" kern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AH</a:t>
              </a:r>
            </a:p>
          </p:txBody>
        </p:sp>
      </p:grpSp>
      <p:sp>
        <p:nvSpPr>
          <p:cNvPr id="122" name="Text Box 6">
            <a:extLst>
              <a:ext uri="{FF2B5EF4-FFF2-40B4-BE49-F238E27FC236}">
                <a16:creationId xmlns:a16="http://schemas.microsoft.com/office/drawing/2014/main" id="{99CEA86F-6B5B-47B4-BEF6-BF7527EC4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6766" y="3115273"/>
            <a:ext cx="3329320" cy="3000821"/>
          </a:xfrm>
          <a:prstGeom prst="rect">
            <a:avLst/>
          </a:prstGeom>
          <a:solidFill>
            <a:srgbClr val="92D050">
              <a:lumMod val="20000"/>
              <a:lumOff val="80000"/>
            </a:srgbClr>
          </a:solidFill>
          <a:ln>
            <a:solidFill>
              <a:srgbClr val="660033"/>
            </a:solidFill>
          </a:ln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13995" marR="0" lvl="0" indent="-213995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根据指令中给出的有效地址，得到存储单元的物理地址：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DS×16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1000H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31000H</a:t>
            </a:r>
            <a:endParaRPr kumimoji="1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002676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3995" marR="0" lvl="0" indent="-213995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把该内存单元中的内容送到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267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13995" marR="0" lvl="0" indent="-213995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字在内存中占两个内存单元，低字节在前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（低地址），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高字节在后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（高地址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）；</a:t>
            </a:r>
            <a:r>
              <a: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并以低字节的地址作为字的地址。</a:t>
            </a:r>
          </a:p>
        </p:txBody>
      </p:sp>
    </p:spTree>
    <p:extLst>
      <p:ext uri="{BB962C8B-B14F-4D97-AF65-F5344CB8AC3E}">
        <p14:creationId xmlns:p14="http://schemas.microsoft.com/office/powerpoint/2010/main" val="244044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utoUpdateAnimBg="0"/>
      <p:bldP spid="12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122881"/>
            <a:ext cx="8635578" cy="3055132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①直接寻址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9756E3C-85BF-4F9B-BD23-ADC2E02F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176" y="2278402"/>
            <a:ext cx="8231366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直接寻址允许数据存于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附加段、堆栈段、代码段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，这称为“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段跨越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”。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但需要使用段跨越前缀，例如 </a:t>
            </a:r>
            <a:r>
              <a:rPr lang="en-US" altLang="zh-CN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AX, ES: [2000H]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中，数据存于附加段中，</a:t>
            </a:r>
          </a:p>
          <a:p>
            <a:pPr defTabSz="914400" eaLnBrk="1" fontAlgn="base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操作数物理地址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为：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 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ｘ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</p:spTree>
    <p:extLst>
      <p:ext uri="{BB962C8B-B14F-4D97-AF65-F5344CB8AC3E}">
        <p14:creationId xmlns:p14="http://schemas.microsoft.com/office/powerpoint/2010/main" val="286174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dirty="0"/>
              <a:t>②</a:t>
            </a:r>
            <a:r>
              <a:rPr lang="zh-CN" altLang="en-US" b="1" dirty="0"/>
              <a:t>寄存器间接寻址</a:t>
            </a:r>
            <a:endParaRPr lang="zh-CN" altLang="en-US" dirty="0"/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操作数据的偏移地址</a:t>
            </a:r>
            <a:r>
              <a:rPr lang="en-US" altLang="zh-CN" dirty="0">
                <a:latin typeface="微软雅黑" panose="020B0503020204020204" pitchFamily="34" charset="-122"/>
              </a:rPr>
              <a:t>(EA)</a:t>
            </a:r>
            <a:r>
              <a:rPr lang="zh-CN" altLang="en-US" dirty="0">
                <a:latin typeface="微软雅黑" panose="020B0503020204020204" pitchFamily="34" charset="-122"/>
              </a:rPr>
              <a:t>用</a:t>
            </a:r>
            <a:r>
              <a:rPr lang="en-US" altLang="zh-CN" dirty="0">
                <a:latin typeface="微软雅黑" panose="020B0503020204020204" pitchFamily="34" charset="-122"/>
              </a:rPr>
              <a:t>SI</a:t>
            </a:r>
            <a:r>
              <a:rPr lang="zh-CN" altLang="en-US" dirty="0"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</a:rPr>
              <a:t>DI</a:t>
            </a:r>
            <a:r>
              <a:rPr lang="zh-CN" altLang="en-US" dirty="0"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</a:rPr>
              <a:t>BX</a:t>
            </a:r>
            <a:r>
              <a:rPr lang="zh-CN" altLang="en-US" dirty="0">
                <a:latin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</a:rPr>
              <a:t>BP</a:t>
            </a:r>
            <a:r>
              <a:rPr lang="zh-CN" altLang="en-US" dirty="0">
                <a:latin typeface="微软雅黑" panose="020B0503020204020204" pitchFamily="34" charset="-122"/>
              </a:rPr>
              <a:t>这</a:t>
            </a:r>
            <a:r>
              <a:rPr lang="en-US" altLang="zh-CN" dirty="0">
                <a:latin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</a:rPr>
              <a:t>个寄存器之一来指定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为了区别于寄存器寻址，寄存器名用“［  ］”括起。</a:t>
            </a:r>
          </a:p>
          <a:p>
            <a:pPr lvl="2"/>
            <a:endParaRPr lang="zh-CN" altLang="en-US" dirty="0">
              <a:latin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410DE6C-6C56-472E-9BA8-2823E070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624" y="4032282"/>
            <a:ext cx="6434472" cy="224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50"/>
              </a:spcBef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不同的寄存器所隐含对应的段地址不同</a:t>
            </a:r>
          </a:p>
          <a:p>
            <a:pPr lvl="1" eaLnBrk="1" hangingPunct="1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采用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BX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寄存器，数据存于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数据段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lvl="1" eaLnBrk="1" hangingPunct="1">
              <a:spcBef>
                <a:spcPts val="4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采用 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寄存器，数据存于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堆栈段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操作数的物理地址计算式为：</a:t>
            </a:r>
          </a:p>
          <a:p>
            <a:pPr eaLnBrk="1" hangingPunct="1">
              <a:spcBef>
                <a:spcPts val="450"/>
              </a:spcBef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DS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 / DI / BX</a:t>
            </a:r>
          </a:p>
          <a:p>
            <a:pPr eaLnBrk="1" hangingPunct="1">
              <a:spcBef>
                <a:spcPts val="450"/>
              </a:spcBef>
            </a:pP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PA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FD92610-6A82-4F9E-8ABE-A64BA6D3A15D}"/>
              </a:ext>
            </a:extLst>
          </p:cNvPr>
          <p:cNvGrpSpPr/>
          <p:nvPr/>
        </p:nvGrpSpPr>
        <p:grpSpPr>
          <a:xfrm>
            <a:off x="3427760" y="2709568"/>
            <a:ext cx="1296749" cy="1323975"/>
            <a:chOff x="4410942" y="2702954"/>
            <a:chExt cx="1296749" cy="1323975"/>
          </a:xfrm>
        </p:grpSpPr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6341AD1C-AF4E-4B0F-9CA8-C41A72BEF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21891" y="2702954"/>
              <a:ext cx="685800" cy="1323975"/>
              <a:chOff x="1572" y="1371"/>
              <a:chExt cx="432" cy="834"/>
            </a:xfrm>
          </p:grpSpPr>
          <p:sp>
            <p:nvSpPr>
              <p:cNvPr id="7" name="Text Box 7">
                <a:extLst>
                  <a:ext uri="{FF2B5EF4-FFF2-40B4-BE49-F238E27FC236}">
                    <a16:creationId xmlns:a16="http://schemas.microsoft.com/office/drawing/2014/main" id="{41656A0F-3999-46F7-A4ED-2BEC210021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2" y="1371"/>
                <a:ext cx="342" cy="8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BX</a:t>
                </a:r>
              </a:p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</a:p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</a:p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533E2FBE-CF1B-4D2F-AF77-34C7BF694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" y="1498"/>
                <a:ext cx="90" cy="589"/>
              </a:xfrm>
              <a:prstGeom prst="leftBrace">
                <a:avLst>
                  <a:gd name="adj1" fmla="val 630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40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16A0528-44B4-43FD-81A3-CE23D87D2459}"/>
                </a:ext>
              </a:extLst>
            </p:cNvPr>
            <p:cNvSpPr txBox="1"/>
            <p:nvPr/>
          </p:nvSpPr>
          <p:spPr>
            <a:xfrm>
              <a:off x="4410942" y="3180275"/>
              <a:ext cx="6109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cs typeface="Times New Roman" panose="02020603050405020304" pitchFamily="18" charset="0"/>
                </a:rPr>
                <a:t>EA</a:t>
              </a:r>
              <a:r>
                <a:rPr lang="en-US" altLang="zh-CN" dirty="0">
                  <a:latin typeface="宋体" panose="02010600030101010101" pitchFamily="2" charset="-122"/>
                </a:rPr>
                <a:t>=</a:t>
              </a:r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13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dirty="0"/>
              <a:t>②</a:t>
            </a:r>
            <a:r>
              <a:rPr lang="zh-CN" altLang="en-US" b="1" dirty="0"/>
              <a:t>寄存器间接寻址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17</a:t>
            </a:fld>
            <a:endParaRPr lang="zh-CN" altLang="en-US"/>
          </a:p>
        </p:txBody>
      </p:sp>
      <p:pic>
        <p:nvPicPr>
          <p:cNvPr id="6" name="Picture 4" descr="QQ图片20160224153158">
            <a:extLst>
              <a:ext uri="{FF2B5EF4-FFF2-40B4-BE49-F238E27FC236}">
                <a16:creationId xmlns:a16="http://schemas.microsoft.com/office/drawing/2014/main" id="{00ECFEC6-A81D-4D2D-9060-1057D27BB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33" y="1177382"/>
            <a:ext cx="3231753" cy="39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7BB08B4-B1DC-4B0B-872D-82DC393AD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491" y="1976874"/>
            <a:ext cx="3753162" cy="255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  <a:latin typeface="宋体" panose="02010600030101010101" pitchFamily="2" charset="-122"/>
              </a:rPr>
              <a:t>例如：假设 </a:t>
            </a:r>
            <a:r>
              <a:rPr lang="en-US" altLang="zh-CN" sz="1800" dirty="0">
                <a:solidFill>
                  <a:srgbClr val="7030A0"/>
                </a:solidFill>
                <a:latin typeface="宋体" panose="02010600030101010101" pitchFamily="2" charset="-122"/>
              </a:rPr>
              <a:t>DS=2000H</a:t>
            </a:r>
            <a:r>
              <a:rPr lang="zh-CN" altLang="en-US" sz="1800" dirty="0">
                <a:solidFill>
                  <a:srgbClr val="7030A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7030A0"/>
                </a:solidFill>
                <a:latin typeface="宋体" panose="02010600030101010101" pitchFamily="2" charset="-122"/>
              </a:rPr>
              <a:t>SI=1000H</a:t>
            </a:r>
            <a:r>
              <a:rPr lang="zh-CN" altLang="en-US" sz="1800" dirty="0">
                <a:solidFill>
                  <a:srgbClr val="7030A0"/>
                </a:solidFill>
                <a:latin typeface="宋体" panose="02010600030101010101" pitchFamily="2" charset="-122"/>
              </a:rPr>
              <a:t>，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  <a:latin typeface="宋体" panose="02010600030101010101" pitchFamily="2" charset="-122"/>
              </a:rPr>
              <a:t>执行指令 </a:t>
            </a:r>
            <a:r>
              <a:rPr lang="en-US" altLang="zh-CN" sz="1800" dirty="0">
                <a:solidFill>
                  <a:srgbClr val="7030A0"/>
                </a:solidFill>
              </a:rPr>
              <a:t>MOV   AL,  [ SI ]	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7030A0"/>
                </a:solidFill>
              </a:rPr>
              <a:t>物理地址</a:t>
            </a:r>
            <a:r>
              <a:rPr lang="en-US" altLang="zh-CN" sz="1800" dirty="0">
                <a:solidFill>
                  <a:srgbClr val="7030A0"/>
                </a:solidFill>
              </a:rPr>
              <a:t>=DS*10H+SI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               =2000H*10H+1000H 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               = 21000H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7030A0"/>
                </a:solidFill>
              </a:rPr>
              <a:t>AL= </a:t>
            </a:r>
            <a:r>
              <a:rPr lang="zh-CN" altLang="en-US" sz="1800" dirty="0">
                <a:solidFill>
                  <a:srgbClr val="7030A0"/>
                </a:solidFill>
              </a:rPr>
              <a:t>（</a:t>
            </a:r>
            <a:r>
              <a:rPr lang="en-US" altLang="zh-CN" sz="1800" dirty="0">
                <a:solidFill>
                  <a:srgbClr val="7030A0"/>
                </a:solidFill>
              </a:rPr>
              <a:t>21000H</a:t>
            </a:r>
            <a:r>
              <a:rPr lang="zh-CN" altLang="en-US" sz="1800" dirty="0">
                <a:solidFill>
                  <a:srgbClr val="7030A0"/>
                </a:solidFill>
              </a:rPr>
              <a:t>）</a:t>
            </a:r>
            <a:r>
              <a:rPr lang="en-US" altLang="zh-CN" sz="1800" dirty="0">
                <a:solidFill>
                  <a:srgbClr val="7030A0"/>
                </a:solidFill>
              </a:rPr>
              <a:t>=23H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4CE26884-FC00-4CD8-9E83-380513B39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255" y="5263311"/>
            <a:ext cx="6580123" cy="784830"/>
          </a:xfrm>
          <a:prstGeom prst="rect">
            <a:avLst/>
          </a:prstGeom>
          <a:solidFill>
            <a:srgbClr val="D2D2D2"/>
          </a:solidFill>
          <a:ln w="9525">
            <a:solidFill>
              <a:srgbClr val="009999"/>
            </a:solidFill>
            <a:miter lim="800000"/>
          </a:ln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不允许使用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AX、CX、DX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、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SP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存放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EA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MOV  AX, [CX]</a:t>
            </a:r>
          </a:p>
          <a:p>
            <a:pPr marL="457200" marR="0" lvl="0" indent="-45720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源、目的操作数不能同时带方括号：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（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×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Monotype Sorts" pitchFamily="2" charset="2"/>
              </a:rPr>
              <a:t>MOV  [BX], [SI]</a:t>
            </a:r>
          </a:p>
        </p:txBody>
      </p:sp>
    </p:spTree>
    <p:extLst>
      <p:ext uri="{BB962C8B-B14F-4D97-AF65-F5344CB8AC3E}">
        <p14:creationId xmlns:p14="http://schemas.microsoft.com/office/powerpoint/2010/main" val="31425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③ 寄存器相对寻址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BB9FE0-BB9A-447D-9F1E-548BDBE4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48" y="1966841"/>
            <a:ext cx="7668253" cy="1211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000"/>
              </a:lnSpc>
            </a:pP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寄存器相对寻址时，操作数的有效地址分为两部分：</a:t>
            </a:r>
          </a:p>
          <a:p>
            <a:pPr algn="just" eaLnBrk="1" hangingPunct="1">
              <a:lnSpc>
                <a:spcPts val="3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   一部分存于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寄存器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中，指令中给出该寄存器名；</a:t>
            </a:r>
          </a:p>
          <a:p>
            <a:pPr algn="just" eaLnBrk="1" hangingPunct="1">
              <a:lnSpc>
                <a:spcPts val="3000"/>
              </a:lnSpc>
            </a:pP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▲   另一部分以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偏移量</a:t>
            </a:r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的方式直接在指令中给出。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5456D1C-F28F-45F6-A7A0-33CB89BAECBC}"/>
              </a:ext>
            </a:extLst>
          </p:cNvPr>
          <p:cNvGrpSpPr/>
          <p:nvPr/>
        </p:nvGrpSpPr>
        <p:grpSpPr>
          <a:xfrm>
            <a:off x="2017465" y="3124983"/>
            <a:ext cx="3291286" cy="1200150"/>
            <a:chOff x="2011957" y="3064391"/>
            <a:chExt cx="3291286" cy="120015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4E9ED3-ECCD-4CE0-8057-23E2C806618A}"/>
                </a:ext>
              </a:extLst>
            </p:cNvPr>
            <p:cNvSpPr/>
            <p:nvPr/>
          </p:nvSpPr>
          <p:spPr>
            <a:xfrm>
              <a:off x="2011957" y="3429000"/>
              <a:ext cx="32912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EA=            + 8</a:t>
              </a:r>
              <a:r>
                <a:rPr lang="zh-CN" altLang="en-US" dirty="0">
                  <a:latin typeface="Times New Roman" panose="02020603050405020304" pitchFamily="18" charset="0"/>
                </a:rPr>
                <a:t>位或</a:t>
              </a:r>
              <a:r>
                <a:rPr lang="en-US" altLang="zh-CN" dirty="0">
                  <a:latin typeface="Times New Roman" panose="02020603050405020304" pitchFamily="18" charset="0"/>
                </a:rPr>
                <a:t>16</a:t>
              </a:r>
              <a:r>
                <a:rPr lang="zh-CN" altLang="en-US" dirty="0">
                  <a:latin typeface="Times New Roman" panose="02020603050405020304" pitchFamily="18" charset="0"/>
                </a:rPr>
                <a:t>位偏移量</a:t>
              </a:r>
              <a:r>
                <a:rPr lang="zh-CN" altLang="en-US" dirty="0"/>
                <a:t> </a:t>
              </a:r>
            </a:p>
          </p:txBody>
        </p:sp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72325BA7-E596-4722-A00A-179B185A85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411" y="3064391"/>
              <a:ext cx="647700" cy="1200150"/>
              <a:chOff x="1565" y="1514"/>
              <a:chExt cx="408" cy="756"/>
            </a:xfrm>
          </p:grpSpPr>
          <p:sp>
            <p:nvSpPr>
              <p:cNvPr id="8" name="Text Box 8">
                <a:extLst>
                  <a:ext uri="{FF2B5EF4-FFF2-40B4-BE49-F238E27FC236}">
                    <a16:creationId xmlns:a16="http://schemas.microsoft.com/office/drawing/2014/main" id="{1B1F4C98-A5EC-41B6-B0F9-7305D45B8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5" y="1514"/>
                <a:ext cx="318" cy="7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BX</a:t>
                </a:r>
              </a:p>
              <a:p>
                <a:pPr eaLnBrk="1" hangingPunct="1"/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BP</a:t>
                </a:r>
              </a:p>
              <a:p>
                <a:pPr eaLnBrk="1" hangingPunct="1"/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</a:t>
                </a:r>
              </a:p>
              <a:p>
                <a:pPr eaLnBrk="1" hangingPunct="1"/>
                <a:r>
                  <a:rPr lang="en-US" altLang="zh-CN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</a:t>
                </a:r>
              </a:p>
            </p:txBody>
          </p:sp>
          <p:sp>
            <p:nvSpPr>
              <p:cNvPr id="9" name="AutoShape 9">
                <a:extLst>
                  <a:ext uri="{FF2B5EF4-FFF2-40B4-BE49-F238E27FC236}">
                    <a16:creationId xmlns:a16="http://schemas.microsoft.com/office/drawing/2014/main" id="{13D56D7F-632F-45E3-8B6E-96FCFAE48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5" y="1627"/>
                <a:ext cx="90" cy="568"/>
              </a:xfrm>
              <a:prstGeom prst="leftBrace">
                <a:avLst>
                  <a:gd name="adj1" fmla="val 63056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/>
              </a:p>
            </p:txBody>
          </p:sp>
        </p:grp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47E5BBF0-4506-4BD2-B083-92C902072955}"/>
              </a:ext>
            </a:extLst>
          </p:cNvPr>
          <p:cNvSpPr/>
          <p:nvPr/>
        </p:nvSpPr>
        <p:spPr>
          <a:xfrm>
            <a:off x="997619" y="4389028"/>
            <a:ext cx="4572000" cy="191077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有效地址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EA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为基址寄存器（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BX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zh-CN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BP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）的内容加偏移量。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当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  <a:p>
            <a:pPr lv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时：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0" algn="ctr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27" name="流程图: 资料带 2">
            <a:extLst>
              <a:ext uri="{FF2B5EF4-FFF2-40B4-BE49-F238E27FC236}">
                <a16:creationId xmlns:a16="http://schemas.microsoft.com/office/drawing/2014/main" id="{21C008CE-3DC9-40E2-9ED5-AEA1756B5025}"/>
              </a:ext>
            </a:extLst>
          </p:cNvPr>
          <p:cNvSpPr/>
          <p:nvPr/>
        </p:nvSpPr>
        <p:spPr bwMode="auto">
          <a:xfrm>
            <a:off x="7126535" y="3429000"/>
            <a:ext cx="757238" cy="2399109"/>
          </a:xfrm>
          <a:custGeom>
            <a:avLst/>
            <a:gdLst>
              <a:gd name="T0" fmla="*/ 0 w 10000"/>
              <a:gd name="T1" fmla="*/ 35289930 h 10000"/>
              <a:gd name="T2" fmla="*/ 27194824 w 10000"/>
              <a:gd name="T3" fmla="*/ 102494735 h 10000"/>
              <a:gd name="T4" fmla="*/ 54399946 w 10000"/>
              <a:gd name="T5" fmla="*/ 62703748 h 10000"/>
              <a:gd name="T6" fmla="*/ 73155702 w 10000"/>
              <a:gd name="T7" fmla="*/ 18309998 h 10000"/>
              <a:gd name="T8" fmla="*/ 102044503 w 10000"/>
              <a:gd name="T9" fmla="*/ 35289930 h 10000"/>
              <a:gd name="T10" fmla="*/ 102044503 w 10000"/>
              <a:gd name="T11" fmla="*/ 975539715 h 10000"/>
              <a:gd name="T12" fmla="*/ 76533384 w 10000"/>
              <a:gd name="T13" fmla="*/ 949353611 h 10000"/>
              <a:gd name="T14" fmla="*/ 51022252 w 10000"/>
              <a:gd name="T15" fmla="*/ 975539715 h 10000"/>
              <a:gd name="T16" fmla="*/ 28888814 w 10000"/>
              <a:gd name="T17" fmla="*/ 1019831728 h 10000"/>
              <a:gd name="T18" fmla="*/ 0 w 10000"/>
              <a:gd name="T19" fmla="*/ 975539715 h 10000"/>
              <a:gd name="T20" fmla="*/ 0 w 10000"/>
              <a:gd name="T21" fmla="*/ 3528993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0000"/>
              <a:gd name="T34" fmla="*/ 0 h 10000"/>
              <a:gd name="T35" fmla="*/ 10000 w 10000"/>
              <a:gd name="T36" fmla="*/ 10000 h 1000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0000" h="10000">
                <a:moveTo>
                  <a:pt x="0" y="345"/>
                </a:moveTo>
                <a:cubicBezTo>
                  <a:pt x="0" y="979"/>
                  <a:pt x="1777" y="957"/>
                  <a:pt x="2665" y="1002"/>
                </a:cubicBezTo>
                <a:cubicBezTo>
                  <a:pt x="3553" y="1047"/>
                  <a:pt x="4580" y="749"/>
                  <a:pt x="5331" y="613"/>
                </a:cubicBezTo>
                <a:cubicBezTo>
                  <a:pt x="6082" y="476"/>
                  <a:pt x="6391" y="224"/>
                  <a:pt x="7169" y="179"/>
                </a:cubicBezTo>
                <a:cubicBezTo>
                  <a:pt x="7947" y="134"/>
                  <a:pt x="10000" y="-289"/>
                  <a:pt x="10000" y="345"/>
                </a:cubicBezTo>
                <a:lnTo>
                  <a:pt x="10000" y="9537"/>
                </a:lnTo>
                <a:cubicBezTo>
                  <a:pt x="10000" y="8902"/>
                  <a:pt x="8881" y="9281"/>
                  <a:pt x="7500" y="9281"/>
                </a:cubicBezTo>
                <a:cubicBezTo>
                  <a:pt x="6119" y="9281"/>
                  <a:pt x="5778" y="9422"/>
                  <a:pt x="5000" y="9537"/>
                </a:cubicBezTo>
                <a:cubicBezTo>
                  <a:pt x="4222" y="9652"/>
                  <a:pt x="4212" y="9970"/>
                  <a:pt x="2831" y="9970"/>
                </a:cubicBezTo>
                <a:cubicBezTo>
                  <a:pt x="1450" y="9970"/>
                  <a:pt x="0" y="10171"/>
                  <a:pt x="0" y="9537"/>
                </a:cubicBezTo>
                <a:lnTo>
                  <a:pt x="0" y="345"/>
                </a:lnTo>
                <a:close/>
              </a:path>
            </a:pathLst>
          </a:custGeom>
          <a:solidFill>
            <a:srgbClr val="BBE0E3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8" name="直接连接符 4">
            <a:extLst>
              <a:ext uri="{FF2B5EF4-FFF2-40B4-BE49-F238E27FC236}">
                <a16:creationId xmlns:a16="http://schemas.microsoft.com/office/drawing/2014/main" id="{C2AFE6BA-FD67-492F-8CEA-B5EBDEE466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9571" y="3937398"/>
            <a:ext cx="1675210" cy="11906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TextBox 5">
            <a:extLst>
              <a:ext uri="{FF2B5EF4-FFF2-40B4-BE49-F238E27FC236}">
                <a16:creationId xmlns:a16="http://schemas.microsoft.com/office/drawing/2014/main" id="{4932B4D3-198B-4516-81CC-E7CD0B64A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3750" y="3721894"/>
            <a:ext cx="94416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DS×10H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7">
            <a:extLst>
              <a:ext uri="{FF2B5EF4-FFF2-40B4-BE49-F238E27FC236}">
                <a16:creationId xmlns:a16="http://schemas.microsoft.com/office/drawing/2014/main" id="{AC25172B-18F6-45D1-B60F-3E00274C65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6262" y="3937398"/>
            <a:ext cx="0" cy="91797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13">
            <a:extLst>
              <a:ext uri="{FF2B5EF4-FFF2-40B4-BE49-F238E27FC236}">
                <a16:creationId xmlns:a16="http://schemas.microsoft.com/office/drawing/2014/main" id="{62DE0140-FEB2-4C93-9476-B3275B05A44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32424" y="4855368"/>
            <a:ext cx="1682354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14">
            <a:extLst>
              <a:ext uri="{FF2B5EF4-FFF2-40B4-BE49-F238E27FC236}">
                <a16:creationId xmlns:a16="http://schemas.microsoft.com/office/drawing/2014/main" id="{C0958FD4-207A-4189-836A-4E7E1919D9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6535" y="5017293"/>
            <a:ext cx="7572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矩形 10">
            <a:extLst>
              <a:ext uri="{FF2B5EF4-FFF2-40B4-BE49-F238E27FC236}">
                <a16:creationId xmlns:a16="http://schemas.microsoft.com/office/drawing/2014/main" id="{2B0CBE7A-500A-47ED-ACD4-62F00FB6B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6258" y="5408417"/>
            <a:ext cx="998934" cy="227410"/>
          </a:xfrm>
          <a:prstGeom prst="rect">
            <a:avLst/>
          </a:prstGeom>
          <a:solidFill>
            <a:srgbClr val="BBE0E3"/>
          </a:solidFill>
          <a:ln w="9525" algn="ctr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endParaRPr lang="zh-CN" altLang="en-US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TextBox 17">
            <a:extLst>
              <a:ext uri="{FF2B5EF4-FFF2-40B4-BE49-F238E27FC236}">
                <a16:creationId xmlns:a16="http://schemas.microsoft.com/office/drawing/2014/main" id="{3E142C84-75E1-4E61-9EB3-C069F27E6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342" y="5083375"/>
            <a:ext cx="4250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200" b="1" ker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endParaRPr lang="zh-CN" altLang="en-US" sz="1200" b="1" kern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5" name="直接连接符 12">
            <a:extLst>
              <a:ext uri="{FF2B5EF4-FFF2-40B4-BE49-F238E27FC236}">
                <a16:creationId xmlns:a16="http://schemas.microsoft.com/office/drawing/2014/main" id="{ADFFBC8C-9F35-4D96-AEE2-7791F9058AD7}"/>
              </a:ext>
            </a:extLst>
          </p:cNvPr>
          <p:cNvCxnSpPr>
            <a:cxnSpLocks noChangeShapeType="1"/>
            <a:stCxn id="33" idx="0"/>
            <a:endCxn id="33" idx="2"/>
          </p:cNvCxnSpPr>
          <p:nvPr/>
        </p:nvCxnSpPr>
        <p:spPr bwMode="auto">
          <a:xfrm>
            <a:off x="6335725" y="5408417"/>
            <a:ext cx="0" cy="22741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直接连接符 20">
            <a:extLst>
              <a:ext uri="{FF2B5EF4-FFF2-40B4-BE49-F238E27FC236}">
                <a16:creationId xmlns:a16="http://schemas.microsoft.com/office/drawing/2014/main" id="{82C0741D-50F2-4CCC-8AE7-1F60ABF842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26535" y="5179218"/>
            <a:ext cx="757238" cy="0"/>
          </a:xfrm>
          <a:prstGeom prst="line">
            <a:avLst/>
          </a:prstGeom>
          <a:noFill/>
          <a:ln w="9525" algn="ctr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TextBox 21">
            <a:extLst>
              <a:ext uri="{FF2B5EF4-FFF2-40B4-BE49-F238E27FC236}">
                <a16:creationId xmlns:a16="http://schemas.microsoft.com/office/drawing/2014/main" id="{36126F8B-A93F-47D9-939F-53EF50DFF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06" y="4257676"/>
            <a:ext cx="9441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BX+DISP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箭头连接符 18453">
            <a:extLst>
              <a:ext uri="{FF2B5EF4-FFF2-40B4-BE49-F238E27FC236}">
                <a16:creationId xmlns:a16="http://schemas.microsoft.com/office/drawing/2014/main" id="{1CE68EA1-7479-43B6-ADD3-CEDBACB94A3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583844" y="4928592"/>
            <a:ext cx="920418" cy="606624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直接箭头连接符 18456">
            <a:extLst>
              <a:ext uri="{FF2B5EF4-FFF2-40B4-BE49-F238E27FC236}">
                <a16:creationId xmlns:a16="http://schemas.microsoft.com/office/drawing/2014/main" id="{DCBCD2C5-B727-4744-898D-6951FB9BBF8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52668" y="5106363"/>
            <a:ext cx="1366344" cy="44246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TextBox 59">
            <a:extLst>
              <a:ext uri="{FF2B5EF4-FFF2-40B4-BE49-F238E27FC236}">
                <a16:creationId xmlns:a16="http://schemas.microsoft.com/office/drawing/2014/main" id="{7C7C3F12-8A14-4100-850F-68982F855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047" y="3679995"/>
            <a:ext cx="86879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SS×10H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TextBox 60">
            <a:extLst>
              <a:ext uri="{FF2B5EF4-FFF2-40B4-BE49-F238E27FC236}">
                <a16:creationId xmlns:a16="http://schemas.microsoft.com/office/drawing/2014/main" id="{F6C7F928-DE27-4525-AA17-8134742B0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9047" y="4351734"/>
            <a:ext cx="94022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sz="1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BP+DISP</a:t>
            </a:r>
            <a:endParaRPr lang="zh-CN" altLang="en-US" sz="1400" b="1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42" name="直接箭头连接符 63">
            <a:extLst>
              <a:ext uri="{FF2B5EF4-FFF2-40B4-BE49-F238E27FC236}">
                <a16:creationId xmlns:a16="http://schemas.microsoft.com/office/drawing/2014/main" id="{C9A8557A-A0B2-4A91-BE65-3061A82F88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098084" y="3956447"/>
            <a:ext cx="0" cy="91797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9948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9" grpId="0"/>
      <p:bldP spid="33" grpId="0" animBg="1"/>
      <p:bldP spid="34" grpId="0"/>
      <p:bldP spid="37" grpId="0"/>
      <p:bldP spid="40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 ③ 寄存器相对寻址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19</a:t>
            </a:fld>
            <a:endParaRPr lang="zh-CN" altLang="en-US"/>
          </a:p>
        </p:txBody>
      </p:sp>
      <p:pic>
        <p:nvPicPr>
          <p:cNvPr id="5" name="Picture 10" descr="2">
            <a:extLst>
              <a:ext uri="{FF2B5EF4-FFF2-40B4-BE49-F238E27FC236}">
                <a16:creationId xmlns:a16="http://schemas.microsoft.com/office/drawing/2014/main" id="{486AAF8B-5411-4D82-94FB-318F699B1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696" y="1071007"/>
            <a:ext cx="3211357" cy="363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C6DEACC2-2B0B-438E-B80C-3EC30E74E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22" y="2017734"/>
            <a:ext cx="4981282" cy="264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cs typeface="Times New Roman" panose="02020603050405020304" pitchFamily="18" charset="0"/>
              </a:rPr>
              <a:t>例如：假设 </a:t>
            </a:r>
            <a:r>
              <a:rPr lang="en-US" altLang="zh-CN" sz="1800" dirty="0">
                <a:cs typeface="Times New Roman" panose="02020603050405020304" pitchFamily="18" charset="0"/>
              </a:rPr>
              <a:t>DS=2000H</a:t>
            </a:r>
            <a:r>
              <a:rPr lang="zh-CN" altLang="en-US" sz="1800" dirty="0"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cs typeface="Times New Roman" panose="02020603050405020304" pitchFamily="18" charset="0"/>
              </a:rPr>
              <a:t>SI=1000H</a:t>
            </a:r>
            <a:r>
              <a:rPr lang="zh-CN" altLang="en-US" sz="1800" dirty="0">
                <a:cs typeface="Times New Roman" panose="02020603050405020304" pitchFamily="18" charset="0"/>
              </a:rPr>
              <a:t>，</a:t>
            </a:r>
            <a:r>
              <a:rPr lang="en-US" altLang="zh-CN" sz="1800" dirty="0">
                <a:cs typeface="Times New Roman" panose="02020603050405020304" pitchFamily="18" charset="0"/>
              </a:rPr>
              <a:t>count=100H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cs typeface="Times New Roman" panose="02020603050405020304" pitchFamily="18" charset="0"/>
              </a:rPr>
              <a:t>执行指令</a:t>
            </a:r>
            <a:r>
              <a:rPr lang="en-US" altLang="zh-CN" sz="1800" dirty="0">
                <a:cs typeface="Times New Roman" panose="02020603050405020304" pitchFamily="18" charset="0"/>
              </a:rPr>
              <a:t>	MOV   AL,  count[ SI ]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800" dirty="0">
                <a:cs typeface="Times New Roman" panose="02020603050405020304" pitchFamily="18" charset="0"/>
              </a:rPr>
              <a:t>物理地址</a:t>
            </a:r>
            <a:r>
              <a:rPr lang="en-US" altLang="zh-CN" sz="1800" dirty="0">
                <a:cs typeface="Times New Roman" panose="02020603050405020304" pitchFamily="18" charset="0"/>
              </a:rPr>
              <a:t>=DS*10H+SI+count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        =2000H*10H+1000H+100H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                = 21100H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dirty="0">
                <a:cs typeface="Times New Roman" panose="02020603050405020304" pitchFamily="18" charset="0"/>
              </a:rPr>
              <a:t>AL= </a:t>
            </a:r>
            <a:r>
              <a:rPr lang="zh-CN" altLang="en-US" sz="1800" dirty="0"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cs typeface="Times New Roman" panose="02020603050405020304" pitchFamily="18" charset="0"/>
              </a:rPr>
              <a:t>21100H</a:t>
            </a:r>
            <a:r>
              <a:rPr lang="zh-CN" altLang="en-US" sz="1800" dirty="0"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cs typeface="Times New Roman" panose="02020603050405020304" pitchFamily="18" charset="0"/>
              </a:rPr>
              <a:t>=5FH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570A2F0-4EDA-4094-BC3C-165DD742D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53" y="4782531"/>
            <a:ext cx="6000750" cy="14465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7175" indent="-257175" eaLnBrk="1" hangingPunct="1">
              <a:spcBef>
                <a:spcPct val="50000"/>
              </a:spcBef>
              <a:buFont typeface="Wingdings" panose="05000000000000000000" pitchFamily="2" charset="2"/>
              <a:buChar char="u"/>
              <a:defRPr/>
            </a:pPr>
            <a:r>
              <a:rPr lang="en-US" altLang="zh-CN" sz="16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IBM</a:t>
            </a:r>
            <a:r>
              <a:rPr lang="zh-CN" altLang="en-US" sz="1600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汇编允许用三种形式表示相对寻址：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MOV  AX</a:t>
            </a: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BX ]</a:t>
            </a: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     </a:t>
            </a:r>
            <a:r>
              <a:rPr lang="zh-CN" altLang="en-US" sz="1600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160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标准格式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[ BX ]         </a:t>
            </a:r>
            <a:r>
              <a:rPr lang="zh-CN" altLang="en-US" sz="1600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160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先写偏移值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</a:t>
            </a: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BX</a:t>
            </a:r>
            <a:r>
              <a:rPr lang="zh-CN" altLang="en-US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sz="1600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6 ]      </a:t>
            </a:r>
            <a:r>
              <a:rPr lang="zh-CN" altLang="en-US" sz="1600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zh-CN" altLang="en-US" sz="160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偏移值写在括号内</a:t>
            </a:r>
          </a:p>
        </p:txBody>
      </p:sp>
    </p:spTree>
    <p:extLst>
      <p:ext uri="{BB962C8B-B14F-4D97-AF65-F5344CB8AC3E}">
        <p14:creationId xmlns:p14="http://schemas.microsoft.com/office/powerpoint/2010/main" val="160612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01D6-EC0E-4BB7-B322-AA6FC246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寻址方式与指令系统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EEE4A-57C8-4E58-B7CC-CB34E8877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F07D3FBE-9886-48BD-96F8-A5F2C5DFC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4679028"/>
              </p:ext>
            </p:extLst>
          </p:nvPr>
        </p:nvGraphicFramePr>
        <p:xfrm>
          <a:off x="1183481" y="1363661"/>
          <a:ext cx="6777038" cy="4556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6031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 ④ </a:t>
            </a:r>
            <a:r>
              <a:rPr lang="zh-CN" altLang="zh-CN" b="1" dirty="0"/>
              <a:t>基址加变址寻址</a:t>
            </a:r>
            <a:endParaRPr lang="zh-CN" altLang="en-US" b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0DE02A-8275-4504-9A2F-1837BFE57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87" y="2041425"/>
            <a:ext cx="8181824" cy="262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基址变址寻址时操作数的 </a:t>
            </a:r>
            <a:r>
              <a:rPr lang="en-US" altLang="zh-CN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EA </a:t>
            </a:r>
            <a:r>
              <a:rPr lang="zh-CN" altLang="en-US" b="0" kern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分为两部分，分别存于两个寄存器中：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一部分存于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基址寄存器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(BX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BP)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另一部分存于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变址寄存器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DI)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中；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▲  指令中分别给出两个寄存器名。操作数的有效地址为：</a:t>
            </a:r>
          </a:p>
          <a:p>
            <a:pPr eaLnBrk="1" hangingPunct="1">
              <a:lnSpc>
                <a:spcPts val="2800"/>
              </a:lnSpc>
              <a:defRPr/>
            </a:pP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EA1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BX+SI / DI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zh-CN" altLang="en-US" b="0" kern="0" dirty="0">
                <a:solidFill>
                  <a:srgbClr val="66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EA2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 / DI</a:t>
            </a:r>
          </a:p>
          <a:p>
            <a:pPr eaLnBrk="1" hangingPunct="1">
              <a:lnSpc>
                <a:spcPts val="28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在不指定段的情况下，规定：如果有效地址中含有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，则默认的段寄存器为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；否则，默认的段寄存器为</a:t>
            </a:r>
            <a:r>
              <a:rPr lang="en-US" altLang="zh-CN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b="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7C522385-0FA8-49FA-B4E6-2FB5B13F73A3}"/>
              </a:ext>
            </a:extLst>
          </p:cNvPr>
          <p:cNvGrpSpPr/>
          <p:nvPr/>
        </p:nvGrpSpPr>
        <p:grpSpPr bwMode="auto">
          <a:xfrm>
            <a:off x="1021043" y="4808386"/>
            <a:ext cx="6999236" cy="1398897"/>
            <a:chOff x="0" y="0"/>
            <a:chExt cx="5194" cy="121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662DEB9-615C-45E5-B4E9-44FECD803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5"/>
              <a:ext cx="939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D7E22A99-45F5-45FE-A002-65EEA5014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" y="234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基址寄存器</a:t>
              </a: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1ED8557-F215-4EA9-9919-A217D1691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95"/>
              <a:ext cx="855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E0E4EA1-B753-4C1A-9B8A-C4545BE0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" y="234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变址寄存器</a:t>
              </a: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2D46D8DD-DFF9-4B13-BE58-03B0EF4AA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" y="976"/>
              <a:ext cx="627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7C61729C-D444-4B82-884B-66E728817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" y="1015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基地址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BDC5BFE1-848C-4B71-8986-F8A9834B8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" y="429"/>
              <a:ext cx="1" cy="547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76A90578-1DD8-4545-B264-B11B0BF53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8" y="312"/>
              <a:ext cx="1" cy="742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9AFE823D-C4EE-44D0-A125-A56AF3823F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94" y="312"/>
              <a:ext cx="581" cy="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C182D1CF-9E9C-4B7A-AB8D-D4B96F0E1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3" y="1093"/>
              <a:ext cx="3628" cy="1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7435488D-30E1-42A4-AEC9-31DDA7231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195"/>
              <a:ext cx="783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8D7137CC-BD7E-4822-B74E-41D1715ED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234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段地址</a:t>
              </a:r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87345823-AC00-4C19-BB7E-42245F95DD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4" y="429"/>
              <a:ext cx="1" cy="625"/>
            </a:xfrm>
            <a:prstGeom prst="line">
              <a:avLst/>
            </a:prstGeom>
            <a:noFill/>
            <a:ln w="15875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14BCA58C-C05D-495B-8260-156F9DB2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1" y="976"/>
              <a:ext cx="783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C651E474-DD9A-4A1C-96A0-BA2EEACE3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7" y="1015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操作数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7CF9145B-9850-4EF1-BF80-6488D8EBD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0" y="781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存储器</a:t>
              </a:r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E34D5AEA-D942-4BFE-87CF-C08A50E89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" y="0"/>
              <a:ext cx="51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段寄存器</a:t>
              </a:r>
            </a:p>
          </p:txBody>
        </p:sp>
        <p:sp>
          <p:nvSpPr>
            <p:cNvPr id="24" name="Rectangle 21">
              <a:extLst>
                <a:ext uri="{FF2B5EF4-FFF2-40B4-BE49-F238E27FC236}">
                  <a16:creationId xmlns:a16="http://schemas.microsoft.com/office/drawing/2014/main" id="{6E71B106-5B78-45EF-B018-9A21DF6C6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3" y="732"/>
              <a:ext cx="517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偏移地址</a:t>
              </a:r>
            </a:p>
          </p:txBody>
        </p:sp>
        <p:sp>
          <p:nvSpPr>
            <p:cNvPr id="25" name="未知">
              <a:extLst>
                <a:ext uri="{FF2B5EF4-FFF2-40B4-BE49-F238E27FC236}">
                  <a16:creationId xmlns:a16="http://schemas.microsoft.com/office/drawing/2014/main" id="{05BA277F-74FB-4686-AF93-E6A4CBB6A72A}"/>
                </a:ext>
              </a:extLst>
            </p:cNvPr>
            <p:cNvSpPr/>
            <p:nvPr/>
          </p:nvSpPr>
          <p:spPr bwMode="auto">
            <a:xfrm>
              <a:off x="3646" y="976"/>
              <a:ext cx="235" cy="234"/>
            </a:xfrm>
            <a:custGeom>
              <a:avLst/>
              <a:gdLst>
                <a:gd name="T0" fmla="*/ 0 w 704"/>
                <a:gd name="T1" fmla="*/ 350 h 701"/>
                <a:gd name="T2" fmla="*/ 3 w 704"/>
                <a:gd name="T3" fmla="*/ 306 h 701"/>
                <a:gd name="T4" fmla="*/ 11 w 704"/>
                <a:gd name="T5" fmla="*/ 262 h 701"/>
                <a:gd name="T6" fmla="*/ 25 w 704"/>
                <a:gd name="T7" fmla="*/ 221 h 701"/>
                <a:gd name="T8" fmla="*/ 43 w 704"/>
                <a:gd name="T9" fmla="*/ 181 h 701"/>
                <a:gd name="T10" fmla="*/ 67 w 704"/>
                <a:gd name="T11" fmla="*/ 144 h 701"/>
                <a:gd name="T12" fmla="*/ 96 w 704"/>
                <a:gd name="T13" fmla="*/ 109 h 701"/>
                <a:gd name="T14" fmla="*/ 127 w 704"/>
                <a:gd name="T15" fmla="*/ 80 h 701"/>
                <a:gd name="T16" fmla="*/ 164 w 704"/>
                <a:gd name="T17" fmla="*/ 53 h 701"/>
                <a:gd name="T18" fmla="*/ 202 w 704"/>
                <a:gd name="T19" fmla="*/ 32 h 701"/>
                <a:gd name="T20" fmla="*/ 244 w 704"/>
                <a:gd name="T21" fmla="*/ 16 h 701"/>
                <a:gd name="T22" fmla="*/ 287 w 704"/>
                <a:gd name="T23" fmla="*/ 4 h 701"/>
                <a:gd name="T24" fmla="*/ 331 w 704"/>
                <a:gd name="T25" fmla="*/ 0 h 701"/>
                <a:gd name="T26" fmla="*/ 375 w 704"/>
                <a:gd name="T27" fmla="*/ 0 h 701"/>
                <a:gd name="T28" fmla="*/ 418 w 704"/>
                <a:gd name="T29" fmla="*/ 4 h 701"/>
                <a:gd name="T30" fmla="*/ 461 w 704"/>
                <a:gd name="T31" fmla="*/ 16 h 701"/>
                <a:gd name="T32" fmla="*/ 502 w 704"/>
                <a:gd name="T33" fmla="*/ 32 h 701"/>
                <a:gd name="T34" fmla="*/ 542 w 704"/>
                <a:gd name="T35" fmla="*/ 53 h 701"/>
                <a:gd name="T36" fmla="*/ 577 w 704"/>
                <a:gd name="T37" fmla="*/ 80 h 701"/>
                <a:gd name="T38" fmla="*/ 610 w 704"/>
                <a:gd name="T39" fmla="*/ 109 h 701"/>
                <a:gd name="T40" fmla="*/ 638 w 704"/>
                <a:gd name="T41" fmla="*/ 144 h 701"/>
                <a:gd name="T42" fmla="*/ 661 w 704"/>
                <a:gd name="T43" fmla="*/ 181 h 701"/>
                <a:gd name="T44" fmla="*/ 681 w 704"/>
                <a:gd name="T45" fmla="*/ 221 h 701"/>
                <a:gd name="T46" fmla="*/ 694 w 704"/>
                <a:gd name="T47" fmla="*/ 262 h 701"/>
                <a:gd name="T48" fmla="*/ 701 w 704"/>
                <a:gd name="T49" fmla="*/ 306 h 701"/>
                <a:gd name="T50" fmla="*/ 704 w 704"/>
                <a:gd name="T51" fmla="*/ 350 h 701"/>
                <a:gd name="T52" fmla="*/ 701 w 704"/>
                <a:gd name="T53" fmla="*/ 395 h 701"/>
                <a:gd name="T54" fmla="*/ 694 w 704"/>
                <a:gd name="T55" fmla="*/ 437 h 701"/>
                <a:gd name="T56" fmla="*/ 681 w 704"/>
                <a:gd name="T57" fmla="*/ 480 h 701"/>
                <a:gd name="T58" fmla="*/ 661 w 704"/>
                <a:gd name="T59" fmla="*/ 520 h 701"/>
                <a:gd name="T60" fmla="*/ 638 w 704"/>
                <a:gd name="T61" fmla="*/ 556 h 701"/>
                <a:gd name="T62" fmla="*/ 610 w 704"/>
                <a:gd name="T63" fmla="*/ 590 h 701"/>
                <a:gd name="T64" fmla="*/ 577 w 704"/>
                <a:gd name="T65" fmla="*/ 621 h 701"/>
                <a:gd name="T66" fmla="*/ 542 w 704"/>
                <a:gd name="T67" fmla="*/ 646 h 701"/>
                <a:gd name="T68" fmla="*/ 502 w 704"/>
                <a:gd name="T69" fmla="*/ 668 h 701"/>
                <a:gd name="T70" fmla="*/ 461 w 704"/>
                <a:gd name="T71" fmla="*/ 685 h 701"/>
                <a:gd name="T72" fmla="*/ 418 w 704"/>
                <a:gd name="T73" fmla="*/ 695 h 701"/>
                <a:gd name="T74" fmla="*/ 375 w 704"/>
                <a:gd name="T75" fmla="*/ 701 h 701"/>
                <a:gd name="T76" fmla="*/ 331 w 704"/>
                <a:gd name="T77" fmla="*/ 701 h 701"/>
                <a:gd name="T78" fmla="*/ 287 w 704"/>
                <a:gd name="T79" fmla="*/ 695 h 701"/>
                <a:gd name="T80" fmla="*/ 244 w 704"/>
                <a:gd name="T81" fmla="*/ 685 h 701"/>
                <a:gd name="T82" fmla="*/ 202 w 704"/>
                <a:gd name="T83" fmla="*/ 668 h 701"/>
                <a:gd name="T84" fmla="*/ 164 w 704"/>
                <a:gd name="T85" fmla="*/ 646 h 701"/>
                <a:gd name="T86" fmla="*/ 127 w 704"/>
                <a:gd name="T87" fmla="*/ 621 h 701"/>
                <a:gd name="T88" fmla="*/ 96 w 704"/>
                <a:gd name="T89" fmla="*/ 590 h 701"/>
                <a:gd name="T90" fmla="*/ 67 w 704"/>
                <a:gd name="T91" fmla="*/ 556 h 701"/>
                <a:gd name="T92" fmla="*/ 43 w 704"/>
                <a:gd name="T93" fmla="*/ 520 h 701"/>
                <a:gd name="T94" fmla="*/ 25 w 704"/>
                <a:gd name="T95" fmla="*/ 480 h 701"/>
                <a:gd name="T96" fmla="*/ 11 w 704"/>
                <a:gd name="T97" fmla="*/ 437 h 701"/>
                <a:gd name="T98" fmla="*/ 3 w 704"/>
                <a:gd name="T99" fmla="*/ 395 h 701"/>
                <a:gd name="T100" fmla="*/ 0 w 704"/>
                <a:gd name="T10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4" h="701">
                  <a:moveTo>
                    <a:pt x="0" y="350"/>
                  </a:moveTo>
                  <a:lnTo>
                    <a:pt x="3" y="306"/>
                  </a:lnTo>
                  <a:lnTo>
                    <a:pt x="11" y="262"/>
                  </a:lnTo>
                  <a:lnTo>
                    <a:pt x="25" y="221"/>
                  </a:lnTo>
                  <a:lnTo>
                    <a:pt x="43" y="181"/>
                  </a:lnTo>
                  <a:lnTo>
                    <a:pt x="67" y="144"/>
                  </a:lnTo>
                  <a:lnTo>
                    <a:pt x="96" y="109"/>
                  </a:lnTo>
                  <a:lnTo>
                    <a:pt x="127" y="80"/>
                  </a:lnTo>
                  <a:lnTo>
                    <a:pt x="164" y="53"/>
                  </a:lnTo>
                  <a:lnTo>
                    <a:pt x="202" y="32"/>
                  </a:lnTo>
                  <a:lnTo>
                    <a:pt x="244" y="16"/>
                  </a:lnTo>
                  <a:lnTo>
                    <a:pt x="287" y="4"/>
                  </a:lnTo>
                  <a:lnTo>
                    <a:pt x="331" y="0"/>
                  </a:lnTo>
                  <a:lnTo>
                    <a:pt x="375" y="0"/>
                  </a:lnTo>
                  <a:lnTo>
                    <a:pt x="418" y="4"/>
                  </a:lnTo>
                  <a:lnTo>
                    <a:pt x="461" y="16"/>
                  </a:lnTo>
                  <a:lnTo>
                    <a:pt x="502" y="32"/>
                  </a:lnTo>
                  <a:lnTo>
                    <a:pt x="542" y="53"/>
                  </a:lnTo>
                  <a:lnTo>
                    <a:pt x="577" y="80"/>
                  </a:lnTo>
                  <a:lnTo>
                    <a:pt x="610" y="109"/>
                  </a:lnTo>
                  <a:lnTo>
                    <a:pt x="638" y="144"/>
                  </a:lnTo>
                  <a:lnTo>
                    <a:pt x="661" y="181"/>
                  </a:lnTo>
                  <a:lnTo>
                    <a:pt x="681" y="221"/>
                  </a:lnTo>
                  <a:lnTo>
                    <a:pt x="694" y="262"/>
                  </a:lnTo>
                  <a:lnTo>
                    <a:pt x="701" y="306"/>
                  </a:lnTo>
                  <a:lnTo>
                    <a:pt x="704" y="350"/>
                  </a:lnTo>
                  <a:lnTo>
                    <a:pt x="701" y="395"/>
                  </a:lnTo>
                  <a:lnTo>
                    <a:pt x="694" y="437"/>
                  </a:lnTo>
                  <a:lnTo>
                    <a:pt x="681" y="480"/>
                  </a:lnTo>
                  <a:lnTo>
                    <a:pt x="661" y="520"/>
                  </a:lnTo>
                  <a:lnTo>
                    <a:pt x="638" y="556"/>
                  </a:lnTo>
                  <a:lnTo>
                    <a:pt x="610" y="590"/>
                  </a:lnTo>
                  <a:lnTo>
                    <a:pt x="577" y="621"/>
                  </a:lnTo>
                  <a:lnTo>
                    <a:pt x="542" y="646"/>
                  </a:lnTo>
                  <a:lnTo>
                    <a:pt x="502" y="668"/>
                  </a:lnTo>
                  <a:lnTo>
                    <a:pt x="461" y="685"/>
                  </a:lnTo>
                  <a:lnTo>
                    <a:pt x="418" y="695"/>
                  </a:lnTo>
                  <a:lnTo>
                    <a:pt x="375" y="701"/>
                  </a:lnTo>
                  <a:lnTo>
                    <a:pt x="331" y="701"/>
                  </a:lnTo>
                  <a:lnTo>
                    <a:pt x="287" y="695"/>
                  </a:lnTo>
                  <a:lnTo>
                    <a:pt x="244" y="685"/>
                  </a:lnTo>
                  <a:lnTo>
                    <a:pt x="202" y="668"/>
                  </a:lnTo>
                  <a:lnTo>
                    <a:pt x="164" y="646"/>
                  </a:lnTo>
                  <a:lnTo>
                    <a:pt x="127" y="621"/>
                  </a:lnTo>
                  <a:lnTo>
                    <a:pt x="96" y="590"/>
                  </a:lnTo>
                  <a:lnTo>
                    <a:pt x="67" y="556"/>
                  </a:lnTo>
                  <a:lnTo>
                    <a:pt x="43" y="520"/>
                  </a:lnTo>
                  <a:lnTo>
                    <a:pt x="25" y="480"/>
                  </a:lnTo>
                  <a:lnTo>
                    <a:pt x="11" y="437"/>
                  </a:lnTo>
                  <a:lnTo>
                    <a:pt x="3" y="395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FFFFFF"/>
            </a:solidFill>
            <a:ln w="158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FCB3C589-179D-4F11-A98D-C558D5059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CAEB8E06-98E5-4D9E-8C4C-B2FFDA35B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F221BC39-177D-4844-924A-B744AC0066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5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B984CCE3-D863-4B0B-9E67-DF68907F3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4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未知">
              <a:extLst>
                <a:ext uri="{FF2B5EF4-FFF2-40B4-BE49-F238E27FC236}">
                  <a16:creationId xmlns:a16="http://schemas.microsoft.com/office/drawing/2014/main" id="{474F24DA-CE21-4FF2-B336-CF1155FBCE08}"/>
                </a:ext>
              </a:extLst>
            </p:cNvPr>
            <p:cNvSpPr/>
            <p:nvPr/>
          </p:nvSpPr>
          <p:spPr bwMode="auto">
            <a:xfrm>
              <a:off x="2541" y="976"/>
              <a:ext cx="235" cy="234"/>
            </a:xfrm>
            <a:custGeom>
              <a:avLst/>
              <a:gdLst>
                <a:gd name="T0" fmla="*/ 0 w 705"/>
                <a:gd name="T1" fmla="*/ 350 h 701"/>
                <a:gd name="T2" fmla="*/ 3 w 705"/>
                <a:gd name="T3" fmla="*/ 306 h 701"/>
                <a:gd name="T4" fmla="*/ 12 w 705"/>
                <a:gd name="T5" fmla="*/ 262 h 701"/>
                <a:gd name="T6" fmla="*/ 25 w 705"/>
                <a:gd name="T7" fmla="*/ 221 h 701"/>
                <a:gd name="T8" fmla="*/ 44 w 705"/>
                <a:gd name="T9" fmla="*/ 181 h 701"/>
                <a:gd name="T10" fmla="*/ 68 w 705"/>
                <a:gd name="T11" fmla="*/ 144 h 701"/>
                <a:gd name="T12" fmla="*/ 96 w 705"/>
                <a:gd name="T13" fmla="*/ 109 h 701"/>
                <a:gd name="T14" fmla="*/ 128 w 705"/>
                <a:gd name="T15" fmla="*/ 80 h 701"/>
                <a:gd name="T16" fmla="*/ 164 w 705"/>
                <a:gd name="T17" fmla="*/ 53 h 701"/>
                <a:gd name="T18" fmla="*/ 202 w 705"/>
                <a:gd name="T19" fmla="*/ 32 h 701"/>
                <a:gd name="T20" fmla="*/ 243 w 705"/>
                <a:gd name="T21" fmla="*/ 16 h 701"/>
                <a:gd name="T22" fmla="*/ 286 w 705"/>
                <a:gd name="T23" fmla="*/ 4 h 701"/>
                <a:gd name="T24" fmla="*/ 330 w 705"/>
                <a:gd name="T25" fmla="*/ 0 h 701"/>
                <a:gd name="T26" fmla="*/ 375 w 705"/>
                <a:gd name="T27" fmla="*/ 0 h 701"/>
                <a:gd name="T28" fmla="*/ 419 w 705"/>
                <a:gd name="T29" fmla="*/ 4 h 701"/>
                <a:gd name="T30" fmla="*/ 462 w 705"/>
                <a:gd name="T31" fmla="*/ 16 h 701"/>
                <a:gd name="T32" fmla="*/ 502 w 705"/>
                <a:gd name="T33" fmla="*/ 32 h 701"/>
                <a:gd name="T34" fmla="*/ 541 w 705"/>
                <a:gd name="T35" fmla="*/ 53 h 701"/>
                <a:gd name="T36" fmla="*/ 577 w 705"/>
                <a:gd name="T37" fmla="*/ 80 h 701"/>
                <a:gd name="T38" fmla="*/ 609 w 705"/>
                <a:gd name="T39" fmla="*/ 109 h 701"/>
                <a:gd name="T40" fmla="*/ 637 w 705"/>
                <a:gd name="T41" fmla="*/ 144 h 701"/>
                <a:gd name="T42" fmla="*/ 661 w 705"/>
                <a:gd name="T43" fmla="*/ 181 h 701"/>
                <a:gd name="T44" fmla="*/ 680 w 705"/>
                <a:gd name="T45" fmla="*/ 221 h 701"/>
                <a:gd name="T46" fmla="*/ 693 w 705"/>
                <a:gd name="T47" fmla="*/ 262 h 701"/>
                <a:gd name="T48" fmla="*/ 702 w 705"/>
                <a:gd name="T49" fmla="*/ 306 h 701"/>
                <a:gd name="T50" fmla="*/ 705 w 705"/>
                <a:gd name="T51" fmla="*/ 350 h 701"/>
                <a:gd name="T52" fmla="*/ 702 w 705"/>
                <a:gd name="T53" fmla="*/ 395 h 701"/>
                <a:gd name="T54" fmla="*/ 693 w 705"/>
                <a:gd name="T55" fmla="*/ 437 h 701"/>
                <a:gd name="T56" fmla="*/ 680 w 705"/>
                <a:gd name="T57" fmla="*/ 480 h 701"/>
                <a:gd name="T58" fmla="*/ 661 w 705"/>
                <a:gd name="T59" fmla="*/ 520 h 701"/>
                <a:gd name="T60" fmla="*/ 637 w 705"/>
                <a:gd name="T61" fmla="*/ 556 h 701"/>
                <a:gd name="T62" fmla="*/ 609 w 705"/>
                <a:gd name="T63" fmla="*/ 590 h 701"/>
                <a:gd name="T64" fmla="*/ 577 w 705"/>
                <a:gd name="T65" fmla="*/ 621 h 701"/>
                <a:gd name="T66" fmla="*/ 541 w 705"/>
                <a:gd name="T67" fmla="*/ 646 h 701"/>
                <a:gd name="T68" fmla="*/ 502 w 705"/>
                <a:gd name="T69" fmla="*/ 668 h 701"/>
                <a:gd name="T70" fmla="*/ 462 w 705"/>
                <a:gd name="T71" fmla="*/ 685 h 701"/>
                <a:gd name="T72" fmla="*/ 419 w 705"/>
                <a:gd name="T73" fmla="*/ 695 h 701"/>
                <a:gd name="T74" fmla="*/ 375 w 705"/>
                <a:gd name="T75" fmla="*/ 701 h 701"/>
                <a:gd name="T76" fmla="*/ 330 w 705"/>
                <a:gd name="T77" fmla="*/ 701 h 701"/>
                <a:gd name="T78" fmla="*/ 286 w 705"/>
                <a:gd name="T79" fmla="*/ 695 h 701"/>
                <a:gd name="T80" fmla="*/ 243 w 705"/>
                <a:gd name="T81" fmla="*/ 685 h 701"/>
                <a:gd name="T82" fmla="*/ 202 w 705"/>
                <a:gd name="T83" fmla="*/ 668 h 701"/>
                <a:gd name="T84" fmla="*/ 164 w 705"/>
                <a:gd name="T85" fmla="*/ 646 h 701"/>
                <a:gd name="T86" fmla="*/ 128 w 705"/>
                <a:gd name="T87" fmla="*/ 621 h 701"/>
                <a:gd name="T88" fmla="*/ 96 w 705"/>
                <a:gd name="T89" fmla="*/ 590 h 701"/>
                <a:gd name="T90" fmla="*/ 68 w 705"/>
                <a:gd name="T91" fmla="*/ 556 h 701"/>
                <a:gd name="T92" fmla="*/ 44 w 705"/>
                <a:gd name="T93" fmla="*/ 520 h 701"/>
                <a:gd name="T94" fmla="*/ 25 w 705"/>
                <a:gd name="T95" fmla="*/ 480 h 701"/>
                <a:gd name="T96" fmla="*/ 12 w 705"/>
                <a:gd name="T97" fmla="*/ 437 h 701"/>
                <a:gd name="T98" fmla="*/ 3 w 705"/>
                <a:gd name="T99" fmla="*/ 395 h 701"/>
                <a:gd name="T100" fmla="*/ 0 w 705"/>
                <a:gd name="T101" fmla="*/ 350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05" h="701">
                  <a:moveTo>
                    <a:pt x="0" y="350"/>
                  </a:moveTo>
                  <a:lnTo>
                    <a:pt x="3" y="306"/>
                  </a:lnTo>
                  <a:lnTo>
                    <a:pt x="12" y="262"/>
                  </a:lnTo>
                  <a:lnTo>
                    <a:pt x="25" y="221"/>
                  </a:lnTo>
                  <a:lnTo>
                    <a:pt x="44" y="181"/>
                  </a:lnTo>
                  <a:lnTo>
                    <a:pt x="68" y="144"/>
                  </a:lnTo>
                  <a:lnTo>
                    <a:pt x="96" y="109"/>
                  </a:lnTo>
                  <a:lnTo>
                    <a:pt x="128" y="80"/>
                  </a:lnTo>
                  <a:lnTo>
                    <a:pt x="164" y="53"/>
                  </a:lnTo>
                  <a:lnTo>
                    <a:pt x="202" y="32"/>
                  </a:lnTo>
                  <a:lnTo>
                    <a:pt x="243" y="16"/>
                  </a:lnTo>
                  <a:lnTo>
                    <a:pt x="286" y="4"/>
                  </a:lnTo>
                  <a:lnTo>
                    <a:pt x="330" y="0"/>
                  </a:lnTo>
                  <a:lnTo>
                    <a:pt x="375" y="0"/>
                  </a:lnTo>
                  <a:lnTo>
                    <a:pt x="419" y="4"/>
                  </a:lnTo>
                  <a:lnTo>
                    <a:pt x="462" y="16"/>
                  </a:lnTo>
                  <a:lnTo>
                    <a:pt x="502" y="32"/>
                  </a:lnTo>
                  <a:lnTo>
                    <a:pt x="541" y="53"/>
                  </a:lnTo>
                  <a:lnTo>
                    <a:pt x="577" y="80"/>
                  </a:lnTo>
                  <a:lnTo>
                    <a:pt x="609" y="109"/>
                  </a:lnTo>
                  <a:lnTo>
                    <a:pt x="637" y="144"/>
                  </a:lnTo>
                  <a:lnTo>
                    <a:pt x="661" y="181"/>
                  </a:lnTo>
                  <a:lnTo>
                    <a:pt x="680" y="221"/>
                  </a:lnTo>
                  <a:lnTo>
                    <a:pt x="693" y="262"/>
                  </a:lnTo>
                  <a:lnTo>
                    <a:pt x="702" y="306"/>
                  </a:lnTo>
                  <a:lnTo>
                    <a:pt x="705" y="350"/>
                  </a:lnTo>
                  <a:lnTo>
                    <a:pt x="702" y="395"/>
                  </a:lnTo>
                  <a:lnTo>
                    <a:pt x="693" y="437"/>
                  </a:lnTo>
                  <a:lnTo>
                    <a:pt x="680" y="480"/>
                  </a:lnTo>
                  <a:lnTo>
                    <a:pt x="661" y="520"/>
                  </a:lnTo>
                  <a:lnTo>
                    <a:pt x="637" y="556"/>
                  </a:lnTo>
                  <a:lnTo>
                    <a:pt x="609" y="590"/>
                  </a:lnTo>
                  <a:lnTo>
                    <a:pt x="577" y="621"/>
                  </a:lnTo>
                  <a:lnTo>
                    <a:pt x="541" y="646"/>
                  </a:lnTo>
                  <a:lnTo>
                    <a:pt x="502" y="668"/>
                  </a:lnTo>
                  <a:lnTo>
                    <a:pt x="462" y="685"/>
                  </a:lnTo>
                  <a:lnTo>
                    <a:pt x="419" y="695"/>
                  </a:lnTo>
                  <a:lnTo>
                    <a:pt x="375" y="701"/>
                  </a:lnTo>
                  <a:lnTo>
                    <a:pt x="330" y="701"/>
                  </a:lnTo>
                  <a:lnTo>
                    <a:pt x="286" y="695"/>
                  </a:lnTo>
                  <a:lnTo>
                    <a:pt x="243" y="685"/>
                  </a:lnTo>
                  <a:lnTo>
                    <a:pt x="202" y="668"/>
                  </a:lnTo>
                  <a:lnTo>
                    <a:pt x="164" y="646"/>
                  </a:lnTo>
                  <a:lnTo>
                    <a:pt x="128" y="621"/>
                  </a:lnTo>
                  <a:lnTo>
                    <a:pt x="96" y="590"/>
                  </a:lnTo>
                  <a:lnTo>
                    <a:pt x="68" y="556"/>
                  </a:lnTo>
                  <a:lnTo>
                    <a:pt x="44" y="520"/>
                  </a:lnTo>
                  <a:lnTo>
                    <a:pt x="25" y="480"/>
                  </a:lnTo>
                  <a:lnTo>
                    <a:pt x="12" y="437"/>
                  </a:lnTo>
                  <a:lnTo>
                    <a:pt x="3" y="395"/>
                  </a:lnTo>
                  <a:lnTo>
                    <a:pt x="0" y="350"/>
                  </a:lnTo>
                  <a:close/>
                </a:path>
              </a:pathLst>
            </a:custGeom>
            <a:solidFill>
              <a:srgbClr val="FFFFFF"/>
            </a:solidFill>
            <a:ln w="15875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22147588-E03C-4787-964A-4A388D4A2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796B06E2-A507-4B00-9B59-3A6B6D4E3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30">
              <a:extLst>
                <a:ext uri="{FF2B5EF4-FFF2-40B4-BE49-F238E27FC236}">
                  <a16:creationId xmlns:a16="http://schemas.microsoft.com/office/drawing/2014/main" id="{82517378-379D-46C6-A817-1D2FD5046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9" y="1093"/>
              <a:ext cx="118" cy="1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31">
              <a:extLst>
                <a:ext uri="{FF2B5EF4-FFF2-40B4-BE49-F238E27FC236}">
                  <a16:creationId xmlns:a16="http://schemas.microsoft.com/office/drawing/2014/main" id="{EDCFFBDF-B906-40FB-ADBF-59CD993CA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" y="1034"/>
              <a:ext cx="1" cy="118"/>
            </a:xfrm>
            <a:prstGeom prst="line">
              <a:avLst/>
            </a:prstGeom>
            <a:noFill/>
            <a:ln w="11113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未知">
              <a:extLst>
                <a:ext uri="{FF2B5EF4-FFF2-40B4-BE49-F238E27FC236}">
                  <a16:creationId xmlns:a16="http://schemas.microsoft.com/office/drawing/2014/main" id="{1674D775-6886-4567-8919-00A17AA8FA7B}"/>
                </a:ext>
              </a:extLst>
            </p:cNvPr>
            <p:cNvSpPr/>
            <p:nvPr/>
          </p:nvSpPr>
          <p:spPr bwMode="auto">
            <a:xfrm>
              <a:off x="4294" y="1072"/>
              <a:ext cx="117" cy="42"/>
            </a:xfrm>
            <a:custGeom>
              <a:avLst/>
              <a:gdLst>
                <a:gd name="T0" fmla="*/ 0 w 351"/>
                <a:gd name="T1" fmla="*/ 0 h 128"/>
                <a:gd name="T2" fmla="*/ 63 w 351"/>
                <a:gd name="T3" fmla="*/ 64 h 128"/>
                <a:gd name="T4" fmla="*/ 0 w 351"/>
                <a:gd name="T5" fmla="*/ 128 h 128"/>
                <a:gd name="T6" fmla="*/ 351 w 351"/>
                <a:gd name="T7" fmla="*/ 64 h 128"/>
                <a:gd name="T8" fmla="*/ 0 w 351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128">
                  <a:moveTo>
                    <a:pt x="0" y="0"/>
                  </a:moveTo>
                  <a:lnTo>
                    <a:pt x="63" y="64"/>
                  </a:lnTo>
                  <a:lnTo>
                    <a:pt x="0" y="128"/>
                  </a:lnTo>
                  <a:lnTo>
                    <a:pt x="35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未知">
              <a:extLst>
                <a:ext uri="{FF2B5EF4-FFF2-40B4-BE49-F238E27FC236}">
                  <a16:creationId xmlns:a16="http://schemas.microsoft.com/office/drawing/2014/main" id="{1650C3DA-368F-43A8-B2F2-49DE3EE86AD6}"/>
                </a:ext>
              </a:extLst>
            </p:cNvPr>
            <p:cNvSpPr/>
            <p:nvPr/>
          </p:nvSpPr>
          <p:spPr bwMode="auto">
            <a:xfrm>
              <a:off x="3529" y="1072"/>
              <a:ext cx="117" cy="42"/>
            </a:xfrm>
            <a:custGeom>
              <a:avLst/>
              <a:gdLst>
                <a:gd name="T0" fmla="*/ 0 w 353"/>
                <a:gd name="T1" fmla="*/ 0 h 128"/>
                <a:gd name="T2" fmla="*/ 64 w 353"/>
                <a:gd name="T3" fmla="*/ 64 h 128"/>
                <a:gd name="T4" fmla="*/ 0 w 353"/>
                <a:gd name="T5" fmla="*/ 128 h 128"/>
                <a:gd name="T6" fmla="*/ 353 w 353"/>
                <a:gd name="T7" fmla="*/ 64 h 128"/>
                <a:gd name="T8" fmla="*/ 0 w 35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28">
                  <a:moveTo>
                    <a:pt x="0" y="0"/>
                  </a:moveTo>
                  <a:lnTo>
                    <a:pt x="64" y="64"/>
                  </a:lnTo>
                  <a:lnTo>
                    <a:pt x="0" y="128"/>
                  </a:lnTo>
                  <a:lnTo>
                    <a:pt x="35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未知">
              <a:extLst>
                <a:ext uri="{FF2B5EF4-FFF2-40B4-BE49-F238E27FC236}">
                  <a16:creationId xmlns:a16="http://schemas.microsoft.com/office/drawing/2014/main" id="{F0E6A6E1-F444-4C8C-94E3-4FE258D28DF6}"/>
                </a:ext>
              </a:extLst>
            </p:cNvPr>
            <p:cNvSpPr/>
            <p:nvPr/>
          </p:nvSpPr>
          <p:spPr bwMode="auto">
            <a:xfrm>
              <a:off x="2423" y="1072"/>
              <a:ext cx="118" cy="42"/>
            </a:xfrm>
            <a:custGeom>
              <a:avLst/>
              <a:gdLst>
                <a:gd name="T0" fmla="*/ 0 w 353"/>
                <a:gd name="T1" fmla="*/ 0 h 128"/>
                <a:gd name="T2" fmla="*/ 65 w 353"/>
                <a:gd name="T3" fmla="*/ 64 h 128"/>
                <a:gd name="T4" fmla="*/ 0 w 353"/>
                <a:gd name="T5" fmla="*/ 128 h 128"/>
                <a:gd name="T6" fmla="*/ 353 w 353"/>
                <a:gd name="T7" fmla="*/ 64 h 128"/>
                <a:gd name="T8" fmla="*/ 0 w 353"/>
                <a:gd name="T9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128">
                  <a:moveTo>
                    <a:pt x="0" y="0"/>
                  </a:moveTo>
                  <a:lnTo>
                    <a:pt x="65" y="64"/>
                  </a:lnTo>
                  <a:lnTo>
                    <a:pt x="0" y="128"/>
                  </a:lnTo>
                  <a:lnTo>
                    <a:pt x="353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未知">
              <a:extLst>
                <a:ext uri="{FF2B5EF4-FFF2-40B4-BE49-F238E27FC236}">
                  <a16:creationId xmlns:a16="http://schemas.microsoft.com/office/drawing/2014/main" id="{4EC90F90-506F-438B-A249-23C64CB70AE3}"/>
                </a:ext>
              </a:extLst>
            </p:cNvPr>
            <p:cNvSpPr/>
            <p:nvPr/>
          </p:nvSpPr>
          <p:spPr bwMode="auto">
            <a:xfrm>
              <a:off x="2637" y="859"/>
              <a:ext cx="43" cy="117"/>
            </a:xfrm>
            <a:custGeom>
              <a:avLst/>
              <a:gdLst>
                <a:gd name="T0" fmla="*/ 128 w 128"/>
                <a:gd name="T1" fmla="*/ 0 h 352"/>
                <a:gd name="T2" fmla="*/ 64 w 128"/>
                <a:gd name="T3" fmla="*/ 65 h 352"/>
                <a:gd name="T4" fmla="*/ 0 w 128"/>
                <a:gd name="T5" fmla="*/ 0 h 352"/>
                <a:gd name="T6" fmla="*/ 64 w 128"/>
                <a:gd name="T7" fmla="*/ 352 h 352"/>
                <a:gd name="T8" fmla="*/ 128 w 128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52">
                  <a:moveTo>
                    <a:pt x="128" y="0"/>
                  </a:moveTo>
                  <a:lnTo>
                    <a:pt x="64" y="65"/>
                  </a:lnTo>
                  <a:lnTo>
                    <a:pt x="0" y="0"/>
                  </a:lnTo>
                  <a:lnTo>
                    <a:pt x="64" y="35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未知">
              <a:extLst>
                <a:ext uri="{FF2B5EF4-FFF2-40B4-BE49-F238E27FC236}">
                  <a16:creationId xmlns:a16="http://schemas.microsoft.com/office/drawing/2014/main" id="{7DF2B4F4-F222-4130-AC5F-75A88F057DF6}"/>
                </a:ext>
              </a:extLst>
            </p:cNvPr>
            <p:cNvSpPr/>
            <p:nvPr/>
          </p:nvSpPr>
          <p:spPr bwMode="auto">
            <a:xfrm>
              <a:off x="3742" y="859"/>
              <a:ext cx="43" cy="117"/>
            </a:xfrm>
            <a:custGeom>
              <a:avLst/>
              <a:gdLst>
                <a:gd name="T0" fmla="*/ 128 w 128"/>
                <a:gd name="T1" fmla="*/ 0 h 352"/>
                <a:gd name="T2" fmla="*/ 65 w 128"/>
                <a:gd name="T3" fmla="*/ 65 h 352"/>
                <a:gd name="T4" fmla="*/ 0 w 128"/>
                <a:gd name="T5" fmla="*/ 0 h 352"/>
                <a:gd name="T6" fmla="*/ 65 w 128"/>
                <a:gd name="T7" fmla="*/ 352 h 352"/>
                <a:gd name="T8" fmla="*/ 128 w 128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352">
                  <a:moveTo>
                    <a:pt x="128" y="0"/>
                  </a:moveTo>
                  <a:lnTo>
                    <a:pt x="65" y="65"/>
                  </a:lnTo>
                  <a:lnTo>
                    <a:pt x="0" y="0"/>
                  </a:lnTo>
                  <a:lnTo>
                    <a:pt x="65" y="35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未知">
              <a:extLst>
                <a:ext uri="{FF2B5EF4-FFF2-40B4-BE49-F238E27FC236}">
                  <a16:creationId xmlns:a16="http://schemas.microsoft.com/office/drawing/2014/main" id="{EF04B4CC-A914-4C5F-B26C-A64E4793F26D}"/>
                </a:ext>
              </a:extLst>
            </p:cNvPr>
            <p:cNvSpPr/>
            <p:nvPr/>
          </p:nvSpPr>
          <p:spPr bwMode="auto">
            <a:xfrm>
              <a:off x="448" y="859"/>
              <a:ext cx="43" cy="117"/>
            </a:xfrm>
            <a:custGeom>
              <a:avLst/>
              <a:gdLst>
                <a:gd name="T0" fmla="*/ 130 w 130"/>
                <a:gd name="T1" fmla="*/ 0 h 352"/>
                <a:gd name="T2" fmla="*/ 65 w 130"/>
                <a:gd name="T3" fmla="*/ 65 h 352"/>
                <a:gd name="T4" fmla="*/ 0 w 130"/>
                <a:gd name="T5" fmla="*/ 0 h 352"/>
                <a:gd name="T6" fmla="*/ 65 w 130"/>
                <a:gd name="T7" fmla="*/ 352 h 352"/>
                <a:gd name="T8" fmla="*/ 130 w 130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352">
                  <a:moveTo>
                    <a:pt x="130" y="0"/>
                  </a:moveTo>
                  <a:lnTo>
                    <a:pt x="65" y="65"/>
                  </a:lnTo>
                  <a:lnTo>
                    <a:pt x="0" y="0"/>
                  </a:lnTo>
                  <a:lnTo>
                    <a:pt x="65" y="35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Rectangle 38">
              <a:extLst>
                <a:ext uri="{FF2B5EF4-FFF2-40B4-BE49-F238E27FC236}">
                  <a16:creationId xmlns:a16="http://schemas.microsoft.com/office/drawing/2014/main" id="{603BAAED-9316-4945-A6DC-106BD69B8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766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基址寄存器</a:t>
              </a:r>
            </a:p>
          </p:txBody>
        </p:sp>
        <p:sp>
          <p:nvSpPr>
            <p:cNvPr id="42" name="Rectangle 39">
              <a:extLst>
                <a:ext uri="{FF2B5EF4-FFF2-40B4-BE49-F238E27FC236}">
                  <a16:creationId xmlns:a16="http://schemas.microsoft.com/office/drawing/2014/main" id="{D26AF175-AE9D-43A1-940D-575B48BCD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" y="0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指令中</a:t>
              </a:r>
            </a:p>
          </p:txBody>
        </p:sp>
        <p:sp>
          <p:nvSpPr>
            <p:cNvPr id="43" name="Rectangle 40">
              <a:extLst>
                <a:ext uri="{FF2B5EF4-FFF2-40B4-BE49-F238E27FC236}">
                  <a16:creationId xmlns:a16="http://schemas.microsoft.com/office/drawing/2014/main" id="{7A745C57-EDEF-41AD-ABB3-537CA31A7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95"/>
              <a:ext cx="755" cy="234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5ECDFBAF-6DE7-474A-9BD3-E10CC15B5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234"/>
              <a:ext cx="388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变地址</a:t>
              </a:r>
            </a:p>
          </p:txBody>
        </p:sp>
        <p:sp>
          <p:nvSpPr>
            <p:cNvPr id="45" name="Rectangle 42">
              <a:extLst>
                <a:ext uri="{FF2B5EF4-FFF2-40B4-BE49-F238E27FC236}">
                  <a16:creationId xmlns:a16="http://schemas.microsoft.com/office/drawing/2014/main" id="{71902794-1768-4075-A96C-BD9939465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0"/>
              <a:ext cx="646" cy="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zh-CN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变址寄存器</a:t>
              </a:r>
            </a:p>
          </p:txBody>
        </p:sp>
        <p:sp>
          <p:nvSpPr>
            <p:cNvPr id="46" name="未知">
              <a:extLst>
                <a:ext uri="{FF2B5EF4-FFF2-40B4-BE49-F238E27FC236}">
                  <a16:creationId xmlns:a16="http://schemas.microsoft.com/office/drawing/2014/main" id="{24F8F4C4-BDE1-4292-A2EB-B415B12AF1A4}"/>
                </a:ext>
              </a:extLst>
            </p:cNvPr>
            <p:cNvSpPr/>
            <p:nvPr/>
          </p:nvSpPr>
          <p:spPr bwMode="auto">
            <a:xfrm>
              <a:off x="2158" y="290"/>
              <a:ext cx="123" cy="45"/>
            </a:xfrm>
            <a:custGeom>
              <a:avLst/>
              <a:gdLst>
                <a:gd name="T0" fmla="*/ 0 w 369"/>
                <a:gd name="T1" fmla="*/ 0 h 134"/>
                <a:gd name="T2" fmla="*/ 68 w 369"/>
                <a:gd name="T3" fmla="*/ 66 h 134"/>
                <a:gd name="T4" fmla="*/ 0 w 369"/>
                <a:gd name="T5" fmla="*/ 134 h 134"/>
                <a:gd name="T6" fmla="*/ 369 w 369"/>
                <a:gd name="T7" fmla="*/ 66 h 134"/>
                <a:gd name="T8" fmla="*/ 0 w 369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9" h="134">
                  <a:moveTo>
                    <a:pt x="0" y="0"/>
                  </a:moveTo>
                  <a:lnTo>
                    <a:pt x="68" y="66"/>
                  </a:lnTo>
                  <a:lnTo>
                    <a:pt x="0" y="134"/>
                  </a:lnTo>
                  <a:lnTo>
                    <a:pt x="369" y="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6350" cmpd="sng">
              <a:solidFill>
                <a:srgbClr val="000000"/>
              </a:solidFill>
              <a:rou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2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043981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 ④ </a:t>
            </a:r>
            <a:r>
              <a:rPr lang="zh-CN" altLang="zh-CN" b="1" dirty="0"/>
              <a:t>基址加变址寻址</a:t>
            </a:r>
            <a:endParaRPr lang="zh-CN" altLang="en-US" b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C5A9159-E426-4367-8F29-0AFF01FDC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565" y="2729120"/>
            <a:ext cx="7544826" cy="777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根据指令中给出的寄存器名及寄存器内容，得到存储单元的</a:t>
            </a:r>
            <a:r>
              <a:rPr lang="en-US" altLang="zh-CN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just"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</a:t>
            </a:r>
            <a:r>
              <a:rPr lang="en-US" altLang="zh-CN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×16</a:t>
            </a:r>
            <a:r>
              <a:rPr lang="zh-CN" altLang="en-US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43200H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E55C433-ABA7-4ACD-8FFC-33FE67A0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1935385"/>
            <a:ext cx="3553470" cy="413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500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1500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MOV   AL</a:t>
            </a:r>
            <a:r>
              <a:rPr lang="zh-CN" altLang="en-US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bg2">
                    <a:lumMod val="10000"/>
                  </a:scheme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 BP ]  [ SI ] 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A531553-3A17-41FD-93B7-9B901FB9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54" y="2310745"/>
            <a:ext cx="4871553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设：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4000H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1200H</a:t>
            </a:r>
            <a:r>
              <a:rPr lang="zh-CN" altLang="en-US" b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A8C2F9B-E4D8-4A0C-9E22-C135F08B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" y="3515061"/>
            <a:ext cx="4702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</a:t>
            </a:r>
            <a:r>
              <a:rPr lang="en-US" altLang="zh-CN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把该内存单元中的内容送到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ECD16CF-D3B0-4525-B415-DBD27D57460E}"/>
              </a:ext>
            </a:extLst>
          </p:cNvPr>
          <p:cNvSpPr/>
          <p:nvPr/>
        </p:nvSpPr>
        <p:spPr>
          <a:xfrm>
            <a:off x="5837078" y="3506131"/>
            <a:ext cx="2892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 ES:[ BX ]  [ DI ], AX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5" name="Group 98">
            <a:extLst>
              <a:ext uri="{FF2B5EF4-FFF2-40B4-BE49-F238E27FC236}">
                <a16:creationId xmlns:a16="http://schemas.microsoft.com/office/drawing/2014/main" id="{9C1F449A-09F9-4373-B6FD-056A45DE5299}"/>
              </a:ext>
            </a:extLst>
          </p:cNvPr>
          <p:cNvGrpSpPr/>
          <p:nvPr/>
        </p:nvGrpSpPr>
        <p:grpSpPr bwMode="auto">
          <a:xfrm>
            <a:off x="2857308" y="4304392"/>
            <a:ext cx="1015604" cy="1822847"/>
            <a:chOff x="4763" y="864"/>
            <a:chExt cx="853" cy="1531"/>
          </a:xfrm>
        </p:grpSpPr>
        <p:sp>
          <p:nvSpPr>
            <p:cNvPr id="86" name="Rectangle 71">
              <a:extLst>
                <a:ext uri="{FF2B5EF4-FFF2-40B4-BE49-F238E27FC236}">
                  <a16:creationId xmlns:a16="http://schemas.microsoft.com/office/drawing/2014/main" id="{E9C277C3-45CE-4249-A305-ABB680C256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1009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72">
              <a:extLst>
                <a:ext uri="{FF2B5EF4-FFF2-40B4-BE49-F238E27FC236}">
                  <a16:creationId xmlns:a16="http://schemas.microsoft.com/office/drawing/2014/main" id="{15D9F22F-8DF3-40E8-A92A-E16B89FD86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890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73">
              <a:extLst>
                <a:ext uri="{FF2B5EF4-FFF2-40B4-BE49-F238E27FC236}">
                  <a16:creationId xmlns:a16="http://schemas.microsoft.com/office/drawing/2014/main" id="{6A2D8521-FB92-4F1B-86D0-6BFBCDC70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5" y="890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74">
              <a:extLst>
                <a:ext uri="{FF2B5EF4-FFF2-40B4-BE49-F238E27FC236}">
                  <a16:creationId xmlns:a16="http://schemas.microsoft.com/office/drawing/2014/main" id="{406BC18A-CB02-4946-B0BE-F4A555CC5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7" y="864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75">
              <a:extLst>
                <a:ext uri="{FF2B5EF4-FFF2-40B4-BE49-F238E27FC236}">
                  <a16:creationId xmlns:a16="http://schemas.microsoft.com/office/drawing/2014/main" id="{D0A53FC7-07A6-464C-9CF1-DCD4EC72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1247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76">
              <a:extLst>
                <a:ext uri="{FF2B5EF4-FFF2-40B4-BE49-F238E27FC236}">
                  <a16:creationId xmlns:a16="http://schemas.microsoft.com/office/drawing/2014/main" id="{7D80C413-EA4F-4CAE-9975-774DFCD1D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1484"/>
              <a:ext cx="474" cy="31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77">
              <a:extLst>
                <a:ext uri="{FF2B5EF4-FFF2-40B4-BE49-F238E27FC236}">
                  <a16:creationId xmlns:a16="http://schemas.microsoft.com/office/drawing/2014/main" id="{5F1E1D89-AD0E-4C1E-AA05-A4277C68A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1" y="1577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78">
              <a:extLst>
                <a:ext uri="{FF2B5EF4-FFF2-40B4-BE49-F238E27FC236}">
                  <a16:creationId xmlns:a16="http://schemas.microsoft.com/office/drawing/2014/main" id="{88E74D2C-330A-4148-83FC-85D7DF39C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1801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79">
              <a:extLst>
                <a:ext uri="{FF2B5EF4-FFF2-40B4-BE49-F238E27FC236}">
                  <a16:creationId xmlns:a16="http://schemas.microsoft.com/office/drawing/2014/main" id="{434E3EAD-A52A-47FB-919D-0CBACA917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2039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80">
              <a:extLst>
                <a:ext uri="{FF2B5EF4-FFF2-40B4-BE49-F238E27FC236}">
                  <a16:creationId xmlns:a16="http://schemas.microsoft.com/office/drawing/2014/main" id="{6CAFDA3D-F530-4127-AB1F-06AA9B54AC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2" y="2092"/>
              <a:ext cx="20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56H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81">
              <a:extLst>
                <a:ext uri="{FF2B5EF4-FFF2-40B4-BE49-F238E27FC236}">
                  <a16:creationId xmlns:a16="http://schemas.microsoft.com/office/drawing/2014/main" id="{A622690C-3D50-47B8-B603-F4B811234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300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40000H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82">
              <a:extLst>
                <a:ext uri="{FF2B5EF4-FFF2-40B4-BE49-F238E27FC236}">
                  <a16:creationId xmlns:a16="http://schemas.microsoft.com/office/drawing/2014/main" id="{8BC6796E-5C0B-49F4-B988-6CC6ABB8C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3" y="1973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43200H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8" name="Group 106">
            <a:extLst>
              <a:ext uri="{FF2B5EF4-FFF2-40B4-BE49-F238E27FC236}">
                <a16:creationId xmlns:a16="http://schemas.microsoft.com/office/drawing/2014/main" id="{DD7C8D6F-CA8C-4459-A26D-992012ADC416}"/>
              </a:ext>
            </a:extLst>
          </p:cNvPr>
          <p:cNvGrpSpPr/>
          <p:nvPr/>
        </p:nvGrpSpPr>
        <p:grpSpPr bwMode="auto">
          <a:xfrm>
            <a:off x="1990531" y="5106873"/>
            <a:ext cx="564356" cy="454819"/>
            <a:chOff x="4035" y="1538"/>
            <a:chExt cx="474" cy="382"/>
          </a:xfrm>
        </p:grpSpPr>
        <p:sp>
          <p:nvSpPr>
            <p:cNvPr id="99" name="Rectangle 87">
              <a:extLst>
                <a:ext uri="{FF2B5EF4-FFF2-40B4-BE49-F238E27FC236}">
                  <a16:creationId xmlns:a16="http://schemas.microsoft.com/office/drawing/2014/main" id="{586D19B2-BCAA-47E0-9B84-00DA04DAEB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" y="1538"/>
              <a:ext cx="15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AL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88">
              <a:extLst>
                <a:ext uri="{FF2B5EF4-FFF2-40B4-BE49-F238E27FC236}">
                  <a16:creationId xmlns:a16="http://schemas.microsoft.com/office/drawing/2014/main" id="{7B5316BF-325C-4F6E-99AE-009D39269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5" y="1682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1" name="Group 104">
            <a:extLst>
              <a:ext uri="{FF2B5EF4-FFF2-40B4-BE49-F238E27FC236}">
                <a16:creationId xmlns:a16="http://schemas.microsoft.com/office/drawing/2014/main" id="{CCF29CF6-FE7A-4A09-BA94-0B89E9D98F2D}"/>
              </a:ext>
            </a:extLst>
          </p:cNvPr>
          <p:cNvGrpSpPr/>
          <p:nvPr/>
        </p:nvGrpSpPr>
        <p:grpSpPr bwMode="auto">
          <a:xfrm>
            <a:off x="2460824" y="4902084"/>
            <a:ext cx="376238" cy="823913"/>
            <a:chOff x="4430" y="1366"/>
            <a:chExt cx="316" cy="692"/>
          </a:xfrm>
        </p:grpSpPr>
        <p:sp>
          <p:nvSpPr>
            <p:cNvPr id="102" name="Line 84">
              <a:extLst>
                <a:ext uri="{FF2B5EF4-FFF2-40B4-BE49-F238E27FC236}">
                  <a16:creationId xmlns:a16="http://schemas.microsoft.com/office/drawing/2014/main" id="{5A9023A7-4B95-4712-BC60-02B36E301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8" y="2039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103">
              <a:extLst>
                <a:ext uri="{FF2B5EF4-FFF2-40B4-BE49-F238E27FC236}">
                  <a16:creationId xmlns:a16="http://schemas.microsoft.com/office/drawing/2014/main" id="{788C70CC-37B6-4BC2-93B8-5365CC674FE3}"/>
                </a:ext>
              </a:extLst>
            </p:cNvPr>
            <p:cNvGrpSpPr/>
            <p:nvPr/>
          </p:nvGrpSpPr>
          <p:grpSpPr bwMode="auto">
            <a:xfrm>
              <a:off x="4430" y="1366"/>
              <a:ext cx="316" cy="692"/>
              <a:chOff x="4430" y="1366"/>
              <a:chExt cx="316" cy="692"/>
            </a:xfrm>
          </p:grpSpPr>
          <p:sp>
            <p:nvSpPr>
              <p:cNvPr id="104" name="Freeform 85">
                <a:extLst>
                  <a:ext uri="{FF2B5EF4-FFF2-40B4-BE49-F238E27FC236}">
                    <a16:creationId xmlns:a16="http://schemas.microsoft.com/office/drawing/2014/main" id="{C0287D19-0034-4929-A9FD-537F0CBB553D}"/>
                  </a:ext>
                </a:extLst>
              </p:cNvPr>
              <p:cNvSpPr/>
              <p:nvPr/>
            </p:nvSpPr>
            <p:spPr bwMode="auto">
              <a:xfrm>
                <a:off x="4643" y="2020"/>
                <a:ext cx="103" cy="38"/>
              </a:xfrm>
              <a:custGeom>
                <a:avLst/>
                <a:gdLst>
                  <a:gd name="T0" fmla="*/ 0 w 309"/>
                  <a:gd name="T1" fmla="*/ 0 h 113"/>
                  <a:gd name="T2" fmla="*/ 56 w 309"/>
                  <a:gd name="T3" fmla="*/ 56 h 113"/>
                  <a:gd name="T4" fmla="*/ 0 w 309"/>
                  <a:gd name="T5" fmla="*/ 113 h 113"/>
                  <a:gd name="T6" fmla="*/ 309 w 309"/>
                  <a:gd name="T7" fmla="*/ 56 h 113"/>
                  <a:gd name="T8" fmla="*/ 0 w 309"/>
                  <a:gd name="T9" fmla="*/ 0 h 1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113"/>
                  <a:gd name="T17" fmla="*/ 309 w 309"/>
                  <a:gd name="T18" fmla="*/ 113 h 1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113">
                    <a:moveTo>
                      <a:pt x="0" y="0"/>
                    </a:moveTo>
                    <a:lnTo>
                      <a:pt x="56" y="56"/>
                    </a:lnTo>
                    <a:lnTo>
                      <a:pt x="0" y="113"/>
                    </a:lnTo>
                    <a:lnTo>
                      <a:pt x="309" y="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4763">
                <a:solidFill>
                  <a:srgbClr val="000000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86">
                <a:extLst>
                  <a:ext uri="{FF2B5EF4-FFF2-40B4-BE49-F238E27FC236}">
                    <a16:creationId xmlns:a16="http://schemas.microsoft.com/office/drawing/2014/main" id="{55785DEB-8570-4478-9FF5-1157F7E991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88" y="1366"/>
                <a:ext cx="1" cy="67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89">
                <a:extLst>
                  <a:ext uri="{FF2B5EF4-FFF2-40B4-BE49-F238E27FC236}">
                    <a16:creationId xmlns:a16="http://schemas.microsoft.com/office/drawing/2014/main" id="{02FCC321-76F9-4C47-BEA4-E06E44BC7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30" y="1366"/>
                <a:ext cx="158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b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07" name="Rectangle 90">
            <a:extLst>
              <a:ext uri="{FF2B5EF4-FFF2-40B4-BE49-F238E27FC236}">
                <a16:creationId xmlns:a16="http://schemas.microsoft.com/office/drawing/2014/main" id="{60D5A1B8-F57A-486A-8A6F-5E77A0BBB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388" y="4310344"/>
            <a:ext cx="115736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(SS)×10H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40000H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Rectangle 91">
            <a:extLst>
              <a:ext uri="{FF2B5EF4-FFF2-40B4-BE49-F238E27FC236}">
                <a16:creationId xmlns:a16="http://schemas.microsoft.com/office/drawing/2014/main" id="{A2052194-FBA5-4CB3-8F58-80197ED1A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812" y="4469888"/>
            <a:ext cx="83676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(BP)</a:t>
            </a:r>
            <a:r>
              <a:rPr lang="zh-CN" altLang="en-US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9" name="Rectangle 92">
            <a:extLst>
              <a:ext uri="{FF2B5EF4-FFF2-40B4-BE49-F238E27FC236}">
                <a16:creationId xmlns:a16="http://schemas.microsoft.com/office/drawing/2014/main" id="{1BADEC7E-9291-485B-8A63-1B19C67FE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869" y="4629431"/>
            <a:ext cx="793487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(SI)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Rectangle 94">
            <a:extLst>
              <a:ext uri="{FF2B5EF4-FFF2-40B4-BE49-F238E27FC236}">
                <a16:creationId xmlns:a16="http://schemas.microsoft.com/office/drawing/2014/main" id="{60BF3550-B86F-4E98-AFA1-1FC5439D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577" y="4823503"/>
            <a:ext cx="4408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43200H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1" name="Group 102">
            <a:extLst>
              <a:ext uri="{FF2B5EF4-FFF2-40B4-BE49-F238E27FC236}">
                <a16:creationId xmlns:a16="http://schemas.microsoft.com/office/drawing/2014/main" id="{7368F5B8-5577-43CC-9C82-0469B4DB92F9}"/>
              </a:ext>
            </a:extLst>
          </p:cNvPr>
          <p:cNvGrpSpPr/>
          <p:nvPr/>
        </p:nvGrpSpPr>
        <p:grpSpPr bwMode="auto">
          <a:xfrm>
            <a:off x="955875" y="4635388"/>
            <a:ext cx="1504950" cy="172642"/>
            <a:chOff x="3166" y="1142"/>
            <a:chExt cx="1264" cy="145"/>
          </a:xfrm>
        </p:grpSpPr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9CF87F75-DF11-4CBB-8BC5-9AAE5C698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1286"/>
              <a:ext cx="12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95">
              <a:extLst>
                <a:ext uri="{FF2B5EF4-FFF2-40B4-BE49-F238E27FC236}">
                  <a16:creationId xmlns:a16="http://schemas.microsoft.com/office/drawing/2014/main" id="{4BA398B2-ADE9-4FEA-A315-7A2F0591C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1142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4" name="Group 105">
            <a:extLst>
              <a:ext uri="{FF2B5EF4-FFF2-40B4-BE49-F238E27FC236}">
                <a16:creationId xmlns:a16="http://schemas.microsoft.com/office/drawing/2014/main" id="{740C4DDF-7F1C-4393-A781-711D6D4301B3}"/>
              </a:ext>
            </a:extLst>
          </p:cNvPr>
          <p:cNvGrpSpPr/>
          <p:nvPr/>
        </p:nvGrpSpPr>
        <p:grpSpPr bwMode="auto">
          <a:xfrm>
            <a:off x="2250084" y="5561692"/>
            <a:ext cx="1057275" cy="283369"/>
            <a:chOff x="4253" y="1920"/>
            <a:chExt cx="888" cy="238"/>
          </a:xfrm>
        </p:grpSpPr>
        <p:sp>
          <p:nvSpPr>
            <p:cNvPr id="115" name="Line 83">
              <a:extLst>
                <a:ext uri="{FF2B5EF4-FFF2-40B4-BE49-F238E27FC236}">
                  <a16:creationId xmlns:a16="http://schemas.microsoft.com/office/drawing/2014/main" id="{492A5EA0-EAB4-469D-8332-60FECFB7DC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157"/>
              <a:ext cx="86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6" name="Line 96">
              <a:extLst>
                <a:ext uri="{FF2B5EF4-FFF2-40B4-BE49-F238E27FC236}">
                  <a16:creationId xmlns:a16="http://schemas.microsoft.com/office/drawing/2014/main" id="{E092BD20-8753-4A72-9E11-584CE0992E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2" y="1920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7" name="Freeform 97">
              <a:extLst>
                <a:ext uri="{FF2B5EF4-FFF2-40B4-BE49-F238E27FC236}">
                  <a16:creationId xmlns:a16="http://schemas.microsoft.com/office/drawing/2014/main" id="{C859C02D-166E-4337-B6BD-CB51EC545437}"/>
                </a:ext>
              </a:extLst>
            </p:cNvPr>
            <p:cNvSpPr/>
            <p:nvPr/>
          </p:nvSpPr>
          <p:spPr bwMode="auto">
            <a:xfrm>
              <a:off x="4253" y="1920"/>
              <a:ext cx="38" cy="103"/>
            </a:xfrm>
            <a:custGeom>
              <a:avLst/>
              <a:gdLst>
                <a:gd name="T0" fmla="*/ 0 w 112"/>
                <a:gd name="T1" fmla="*/ 310 h 310"/>
                <a:gd name="T2" fmla="*/ 57 w 112"/>
                <a:gd name="T3" fmla="*/ 254 h 310"/>
                <a:gd name="T4" fmla="*/ 112 w 112"/>
                <a:gd name="T5" fmla="*/ 310 h 310"/>
                <a:gd name="T6" fmla="*/ 57 w 112"/>
                <a:gd name="T7" fmla="*/ 0 h 310"/>
                <a:gd name="T8" fmla="*/ 0 w 112"/>
                <a:gd name="T9" fmla="*/ 310 h 3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310"/>
                <a:gd name="T17" fmla="*/ 112 w 112"/>
                <a:gd name="T18" fmla="*/ 310 h 31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310">
                  <a:moveTo>
                    <a:pt x="0" y="310"/>
                  </a:moveTo>
                  <a:lnTo>
                    <a:pt x="57" y="254"/>
                  </a:lnTo>
                  <a:lnTo>
                    <a:pt x="112" y="310"/>
                  </a:lnTo>
                  <a:lnTo>
                    <a:pt x="57" y="0"/>
                  </a:lnTo>
                  <a:lnTo>
                    <a:pt x="0" y="31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8" name="Group 101">
            <a:extLst>
              <a:ext uri="{FF2B5EF4-FFF2-40B4-BE49-F238E27FC236}">
                <a16:creationId xmlns:a16="http://schemas.microsoft.com/office/drawing/2014/main" id="{E2827F12-8CA5-4127-BB74-265963E3E6A8}"/>
              </a:ext>
            </a:extLst>
          </p:cNvPr>
          <p:cNvGrpSpPr/>
          <p:nvPr/>
        </p:nvGrpSpPr>
        <p:grpSpPr bwMode="auto">
          <a:xfrm>
            <a:off x="7501131" y="4335348"/>
            <a:ext cx="1014413" cy="1822847"/>
            <a:chOff x="4764" y="2743"/>
            <a:chExt cx="852" cy="1531"/>
          </a:xfrm>
        </p:grpSpPr>
        <p:sp>
          <p:nvSpPr>
            <p:cNvPr id="119" name="Rectangle 12">
              <a:extLst>
                <a:ext uri="{FF2B5EF4-FFF2-40B4-BE49-F238E27FC236}">
                  <a16:creationId xmlns:a16="http://schemas.microsoft.com/office/drawing/2014/main" id="{B0D7380A-A3E5-4ACC-8880-15FF8B28B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2888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0" name="Line 13">
              <a:extLst>
                <a:ext uri="{FF2B5EF4-FFF2-40B4-BE49-F238E27FC236}">
                  <a16:creationId xmlns:a16="http://schemas.microsoft.com/office/drawing/2014/main" id="{71CAFDD8-2D46-476D-983E-EFA3F8E5D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1" y="2769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1" name="Line 14">
              <a:extLst>
                <a:ext uri="{FF2B5EF4-FFF2-40B4-BE49-F238E27FC236}">
                  <a16:creationId xmlns:a16="http://schemas.microsoft.com/office/drawing/2014/main" id="{7D53FDB0-6397-4E84-AC54-A511C3FB5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15" y="2769"/>
              <a:ext cx="1" cy="150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2" name="Rectangle 15">
              <a:extLst>
                <a:ext uri="{FF2B5EF4-FFF2-40B4-BE49-F238E27FC236}">
                  <a16:creationId xmlns:a16="http://schemas.microsoft.com/office/drawing/2014/main" id="{D34B452B-BC61-46EF-AC97-EE4B8DA5C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43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存储器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3" name="Rectangle 16">
              <a:extLst>
                <a:ext uri="{FF2B5EF4-FFF2-40B4-BE49-F238E27FC236}">
                  <a16:creationId xmlns:a16="http://schemas.microsoft.com/office/drawing/2014/main" id="{F555DCC5-920D-473F-B22B-42FB60673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3126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4" name="Rectangle 17">
              <a:extLst>
                <a:ext uri="{FF2B5EF4-FFF2-40B4-BE49-F238E27FC236}">
                  <a16:creationId xmlns:a16="http://schemas.microsoft.com/office/drawing/2014/main" id="{FC5ABC16-77D4-4F4C-BC45-DA33C8F46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3363"/>
              <a:ext cx="474" cy="31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5" name="Rectangle 18">
              <a:extLst>
                <a:ext uri="{FF2B5EF4-FFF2-40B4-BE49-F238E27FC236}">
                  <a16:creationId xmlns:a16="http://schemas.microsoft.com/office/drawing/2014/main" id="{758842FC-95A3-4A6A-A7E0-B405C160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" y="3456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6" name="Rectangle 19">
              <a:extLst>
                <a:ext uri="{FF2B5EF4-FFF2-40B4-BE49-F238E27FC236}">
                  <a16:creationId xmlns:a16="http://schemas.microsoft.com/office/drawing/2014/main" id="{348668D8-5B38-48D3-AFCA-90F2DB6DB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3680"/>
              <a:ext cx="474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7" name="Rectangle 20">
              <a:extLst>
                <a:ext uri="{FF2B5EF4-FFF2-40B4-BE49-F238E27FC236}">
                  <a16:creationId xmlns:a16="http://schemas.microsoft.com/office/drawing/2014/main" id="{F4DCD3DC-F080-4F83-8A1F-28D1A35ABE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3918"/>
              <a:ext cx="474" cy="237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" name="Rectangle 21">
              <a:extLst>
                <a:ext uri="{FF2B5EF4-FFF2-40B4-BE49-F238E27FC236}">
                  <a16:creationId xmlns:a16="http://schemas.microsoft.com/office/drawing/2014/main" id="{BB813E6E-A22D-4073-9758-F123E73D5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3179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30000H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9" name="Rectangle 22">
              <a:extLst>
                <a:ext uri="{FF2B5EF4-FFF2-40B4-BE49-F238E27FC236}">
                  <a16:creationId xmlns:a16="http://schemas.microsoft.com/office/drawing/2014/main" id="{7C7FA08B-7DF3-4C1B-B42C-2F48163A9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" y="3615"/>
              <a:ext cx="37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32100H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0" name="Group 108">
            <a:extLst>
              <a:ext uri="{FF2B5EF4-FFF2-40B4-BE49-F238E27FC236}">
                <a16:creationId xmlns:a16="http://schemas.microsoft.com/office/drawing/2014/main" id="{EF16DB96-E5FF-4223-AF46-7CF035B08D85}"/>
              </a:ext>
            </a:extLst>
          </p:cNvPr>
          <p:cNvGrpSpPr/>
          <p:nvPr/>
        </p:nvGrpSpPr>
        <p:grpSpPr bwMode="auto">
          <a:xfrm>
            <a:off x="6069996" y="4948522"/>
            <a:ext cx="1128713" cy="454819"/>
            <a:chOff x="3562" y="3258"/>
            <a:chExt cx="948" cy="382"/>
          </a:xfrm>
        </p:grpSpPr>
        <p:sp>
          <p:nvSpPr>
            <p:cNvPr id="131" name="Rectangle 30">
              <a:extLst>
                <a:ext uri="{FF2B5EF4-FFF2-40B4-BE49-F238E27FC236}">
                  <a16:creationId xmlns:a16="http://schemas.microsoft.com/office/drawing/2014/main" id="{A5B20145-AEFF-4ACD-A65C-9646E5C44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3258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AX</a:t>
              </a:r>
              <a:endParaRPr lang="en-US" altLang="zh-CN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2" name="Group 107">
              <a:extLst>
                <a:ext uri="{FF2B5EF4-FFF2-40B4-BE49-F238E27FC236}">
                  <a16:creationId xmlns:a16="http://schemas.microsoft.com/office/drawing/2014/main" id="{EFAB1A84-E4FF-4DC2-A217-97995757BAF0}"/>
                </a:ext>
              </a:extLst>
            </p:cNvPr>
            <p:cNvGrpSpPr/>
            <p:nvPr/>
          </p:nvGrpSpPr>
          <p:grpSpPr bwMode="auto">
            <a:xfrm>
              <a:off x="3562" y="3403"/>
              <a:ext cx="948" cy="237"/>
              <a:chOff x="3562" y="3403"/>
              <a:chExt cx="948" cy="237"/>
            </a:xfrm>
          </p:grpSpPr>
          <p:sp>
            <p:nvSpPr>
              <p:cNvPr id="133" name="Rectangle 28">
                <a:extLst>
                  <a:ext uri="{FF2B5EF4-FFF2-40B4-BE49-F238E27FC236}">
                    <a16:creationId xmlns:a16="http://schemas.microsoft.com/office/drawing/2014/main" id="{6EDCE20D-5396-4C68-89DA-08FD95E0D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03"/>
                <a:ext cx="474" cy="23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4" name="Rectangle 29">
                <a:extLst>
                  <a:ext uri="{FF2B5EF4-FFF2-40B4-BE49-F238E27FC236}">
                    <a16:creationId xmlns:a16="http://schemas.microsoft.com/office/drawing/2014/main" id="{599E8CF9-4DF9-4AE1-9020-97994E46C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2" y="3456"/>
                <a:ext cx="20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05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00H</a:t>
                </a:r>
                <a:endParaRPr lang="en-US" altLang="zh-CN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5" name="Rectangle 31">
                <a:extLst>
                  <a:ext uri="{FF2B5EF4-FFF2-40B4-BE49-F238E27FC236}">
                    <a16:creationId xmlns:a16="http://schemas.microsoft.com/office/drawing/2014/main" id="{7B6D18E0-34A2-459F-8580-8A80E4C24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6" y="3403"/>
                <a:ext cx="474" cy="23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6" name="Rectangle 32">
                <a:extLst>
                  <a:ext uri="{FF2B5EF4-FFF2-40B4-BE49-F238E27FC236}">
                    <a16:creationId xmlns:a16="http://schemas.microsoft.com/office/drawing/2014/main" id="{ECC1342B-A5A2-4775-8BF7-E91AB1153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456"/>
                <a:ext cx="20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05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50H</a:t>
                </a:r>
                <a:endParaRPr lang="en-US" altLang="zh-CN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7" name="Group 110">
            <a:extLst>
              <a:ext uri="{FF2B5EF4-FFF2-40B4-BE49-F238E27FC236}">
                <a16:creationId xmlns:a16="http://schemas.microsoft.com/office/drawing/2014/main" id="{DF01E8CB-9175-47C5-95B3-F8C077C03D1B}"/>
              </a:ext>
            </a:extLst>
          </p:cNvPr>
          <p:cNvGrpSpPr/>
          <p:nvPr/>
        </p:nvGrpSpPr>
        <p:grpSpPr bwMode="auto">
          <a:xfrm>
            <a:off x="7104650" y="4837794"/>
            <a:ext cx="376238" cy="635794"/>
            <a:chOff x="4431" y="3165"/>
            <a:chExt cx="316" cy="534"/>
          </a:xfrm>
        </p:grpSpPr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DAC15577-5629-46A1-9F26-0CCFA8DC74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3680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Freeform 26">
              <a:extLst>
                <a:ext uri="{FF2B5EF4-FFF2-40B4-BE49-F238E27FC236}">
                  <a16:creationId xmlns:a16="http://schemas.microsoft.com/office/drawing/2014/main" id="{B2D743EC-450D-4C68-B59B-A832E80216D6}"/>
                </a:ext>
              </a:extLst>
            </p:cNvPr>
            <p:cNvSpPr/>
            <p:nvPr/>
          </p:nvSpPr>
          <p:spPr bwMode="auto">
            <a:xfrm>
              <a:off x="4644" y="3661"/>
              <a:ext cx="103" cy="38"/>
            </a:xfrm>
            <a:custGeom>
              <a:avLst/>
              <a:gdLst>
                <a:gd name="T0" fmla="*/ 0 w 308"/>
                <a:gd name="T1" fmla="*/ 0 h 113"/>
                <a:gd name="T2" fmla="*/ 55 w 308"/>
                <a:gd name="T3" fmla="*/ 56 h 113"/>
                <a:gd name="T4" fmla="*/ 0 w 308"/>
                <a:gd name="T5" fmla="*/ 113 h 113"/>
                <a:gd name="T6" fmla="*/ 308 w 308"/>
                <a:gd name="T7" fmla="*/ 56 h 113"/>
                <a:gd name="T8" fmla="*/ 0 w 308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8"/>
                <a:gd name="T16" fmla="*/ 0 h 113"/>
                <a:gd name="T17" fmla="*/ 308 w 308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8" h="113">
                  <a:moveTo>
                    <a:pt x="0" y="0"/>
                  </a:moveTo>
                  <a:lnTo>
                    <a:pt x="55" y="56"/>
                  </a:lnTo>
                  <a:lnTo>
                    <a:pt x="0" y="113"/>
                  </a:lnTo>
                  <a:lnTo>
                    <a:pt x="308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0" name="Line 27">
              <a:extLst>
                <a:ext uri="{FF2B5EF4-FFF2-40B4-BE49-F238E27FC236}">
                  <a16:creationId xmlns:a16="http://schemas.microsoft.com/office/drawing/2014/main" id="{B585B9FF-32B1-4272-B06E-86B142B872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89" y="3165"/>
              <a:ext cx="1" cy="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1" name="Line 34">
              <a:extLst>
                <a:ext uri="{FF2B5EF4-FFF2-40B4-BE49-F238E27FC236}">
                  <a16:creationId xmlns:a16="http://schemas.microsoft.com/office/drawing/2014/main" id="{D4E8C675-517F-47A9-A3BF-5351830FE2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31" y="3165"/>
              <a:ext cx="15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42" name="Rectangle 35">
            <a:extLst>
              <a:ext uri="{FF2B5EF4-FFF2-40B4-BE49-F238E27FC236}">
                <a16:creationId xmlns:a16="http://schemas.microsoft.com/office/drawing/2014/main" id="{F5244D1D-7B89-4766-9942-8A9BD53B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403" y="4269864"/>
            <a:ext cx="117179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(ES)×10H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30000H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3" name="Rectangle 36">
            <a:extLst>
              <a:ext uri="{FF2B5EF4-FFF2-40B4-BE49-F238E27FC236}">
                <a16:creationId xmlns:a16="http://schemas.microsoft.com/office/drawing/2014/main" id="{DB7293F2-20A5-42A8-915E-AACA8D9DD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014" y="4429408"/>
            <a:ext cx="852798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(BX)</a:t>
            </a:r>
            <a:r>
              <a:rPr lang="zh-CN" altLang="en-US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4" name="Rectangle 37">
            <a:extLst>
              <a:ext uri="{FF2B5EF4-FFF2-40B4-BE49-F238E27FC236}">
                <a16:creationId xmlns:a16="http://schemas.microsoft.com/office/drawing/2014/main" id="{EDC07595-D32D-43F7-B32F-1011C070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071" y="4590142"/>
            <a:ext cx="815929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(DI)</a:t>
            </a:r>
            <a:r>
              <a:rPr lang="zh-CN" altLang="en-US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105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1100H</a:t>
            </a:r>
            <a:endParaRPr lang="en-US" altLang="zh-CN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5" name="Rectangle 39">
            <a:extLst>
              <a:ext uri="{FF2B5EF4-FFF2-40B4-BE49-F238E27FC236}">
                <a16:creationId xmlns:a16="http://schemas.microsoft.com/office/drawing/2014/main" id="{F9D5C7BE-DAAD-4A76-99B2-634ECECBC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400" y="4760401"/>
            <a:ext cx="440826" cy="161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105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32100H</a:t>
            </a:r>
            <a:endParaRPr lang="en-US" altLang="zh-CN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6" name="Group 109">
            <a:extLst>
              <a:ext uri="{FF2B5EF4-FFF2-40B4-BE49-F238E27FC236}">
                <a16:creationId xmlns:a16="http://schemas.microsoft.com/office/drawing/2014/main" id="{33886BFD-26B2-46A9-AF3D-35A58FD8D5B8}"/>
              </a:ext>
            </a:extLst>
          </p:cNvPr>
          <p:cNvGrpSpPr/>
          <p:nvPr/>
        </p:nvGrpSpPr>
        <p:grpSpPr bwMode="auto">
          <a:xfrm>
            <a:off x="5599699" y="4571104"/>
            <a:ext cx="1504950" cy="173831"/>
            <a:chOff x="3167" y="2941"/>
            <a:chExt cx="1264" cy="146"/>
          </a:xfrm>
        </p:grpSpPr>
        <p:sp>
          <p:nvSpPr>
            <p:cNvPr id="147" name="Line 38">
              <a:extLst>
                <a:ext uri="{FF2B5EF4-FFF2-40B4-BE49-F238E27FC236}">
                  <a16:creationId xmlns:a16="http://schemas.microsoft.com/office/drawing/2014/main" id="{4B85E3F5-D186-45D7-9467-BF26612F4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7" y="3086"/>
              <a:ext cx="126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3771414F-B3FB-4EE4-B711-5953983F0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2941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105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9" name="Group 100">
            <a:extLst>
              <a:ext uri="{FF2B5EF4-FFF2-40B4-BE49-F238E27FC236}">
                <a16:creationId xmlns:a16="http://schemas.microsoft.com/office/drawing/2014/main" id="{4D6F056E-ED7B-4960-B32F-073F64ACCB1D}"/>
              </a:ext>
            </a:extLst>
          </p:cNvPr>
          <p:cNvGrpSpPr/>
          <p:nvPr/>
        </p:nvGrpSpPr>
        <p:grpSpPr bwMode="auto">
          <a:xfrm>
            <a:off x="6352177" y="5356905"/>
            <a:ext cx="1597819" cy="540544"/>
            <a:chOff x="3799" y="3601"/>
            <a:chExt cx="1342" cy="454"/>
          </a:xfrm>
        </p:grpSpPr>
        <p:sp>
          <p:nvSpPr>
            <p:cNvPr id="150" name="Line 24">
              <a:extLst>
                <a:ext uri="{FF2B5EF4-FFF2-40B4-BE49-F238E27FC236}">
                  <a16:creationId xmlns:a16="http://schemas.microsoft.com/office/drawing/2014/main" id="{CCD46711-A207-475E-A6B8-B5EA22C332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9" y="4036"/>
              <a:ext cx="126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1" name="Line 33">
              <a:extLst>
                <a:ext uri="{FF2B5EF4-FFF2-40B4-BE49-F238E27FC236}">
                  <a16:creationId xmlns:a16="http://schemas.microsoft.com/office/drawing/2014/main" id="{A257ABF9-8FD5-44DF-A7E3-9CC5BDE704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9" y="3601"/>
              <a:ext cx="1" cy="4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2" name="Freeform 42">
              <a:extLst>
                <a:ext uri="{FF2B5EF4-FFF2-40B4-BE49-F238E27FC236}">
                  <a16:creationId xmlns:a16="http://schemas.microsoft.com/office/drawing/2014/main" id="{6FB50D43-6E14-4E33-B7CD-4AAD39214CA4}"/>
                </a:ext>
              </a:extLst>
            </p:cNvPr>
            <p:cNvSpPr/>
            <p:nvPr/>
          </p:nvSpPr>
          <p:spPr bwMode="auto">
            <a:xfrm>
              <a:off x="5039" y="4018"/>
              <a:ext cx="102" cy="37"/>
            </a:xfrm>
            <a:custGeom>
              <a:avLst/>
              <a:gdLst>
                <a:gd name="T0" fmla="*/ 0 w 307"/>
                <a:gd name="T1" fmla="*/ 0 h 112"/>
                <a:gd name="T2" fmla="*/ 55 w 307"/>
                <a:gd name="T3" fmla="*/ 55 h 112"/>
                <a:gd name="T4" fmla="*/ 0 w 307"/>
                <a:gd name="T5" fmla="*/ 112 h 112"/>
                <a:gd name="T6" fmla="*/ 307 w 307"/>
                <a:gd name="T7" fmla="*/ 55 h 112"/>
                <a:gd name="T8" fmla="*/ 0 w 30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12"/>
                <a:gd name="T17" fmla="*/ 307 w 30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12">
                  <a:moveTo>
                    <a:pt x="0" y="0"/>
                  </a:moveTo>
                  <a:lnTo>
                    <a:pt x="55" y="55"/>
                  </a:lnTo>
                  <a:lnTo>
                    <a:pt x="0" y="112"/>
                  </a:lnTo>
                  <a:lnTo>
                    <a:pt x="307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3" name="Group 99">
            <a:extLst>
              <a:ext uri="{FF2B5EF4-FFF2-40B4-BE49-F238E27FC236}">
                <a16:creationId xmlns:a16="http://schemas.microsoft.com/office/drawing/2014/main" id="{104889E4-B49C-4968-8B1E-D3CC2F1B6055}"/>
              </a:ext>
            </a:extLst>
          </p:cNvPr>
          <p:cNvGrpSpPr/>
          <p:nvPr/>
        </p:nvGrpSpPr>
        <p:grpSpPr bwMode="auto">
          <a:xfrm>
            <a:off x="6916531" y="5356907"/>
            <a:ext cx="1033463" cy="258365"/>
            <a:chOff x="4273" y="3601"/>
            <a:chExt cx="868" cy="217"/>
          </a:xfrm>
        </p:grpSpPr>
        <p:sp>
          <p:nvSpPr>
            <p:cNvPr id="154" name="Line 23">
              <a:extLst>
                <a:ext uri="{FF2B5EF4-FFF2-40B4-BE49-F238E27FC236}">
                  <a16:creationId xmlns:a16="http://schemas.microsoft.com/office/drawing/2014/main" id="{22575D56-B09C-4F05-AF86-855AC6FBB9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3" y="3799"/>
              <a:ext cx="78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5" name="Freeform 41">
              <a:extLst>
                <a:ext uri="{FF2B5EF4-FFF2-40B4-BE49-F238E27FC236}">
                  <a16:creationId xmlns:a16="http://schemas.microsoft.com/office/drawing/2014/main" id="{C3502289-845B-4806-AD6A-A2BC1E9151CE}"/>
                </a:ext>
              </a:extLst>
            </p:cNvPr>
            <p:cNvSpPr/>
            <p:nvPr/>
          </p:nvSpPr>
          <p:spPr bwMode="auto">
            <a:xfrm>
              <a:off x="5039" y="3780"/>
              <a:ext cx="102" cy="38"/>
            </a:xfrm>
            <a:custGeom>
              <a:avLst/>
              <a:gdLst>
                <a:gd name="T0" fmla="*/ 0 w 307"/>
                <a:gd name="T1" fmla="*/ 0 h 112"/>
                <a:gd name="T2" fmla="*/ 55 w 307"/>
                <a:gd name="T3" fmla="*/ 55 h 112"/>
                <a:gd name="T4" fmla="*/ 0 w 307"/>
                <a:gd name="T5" fmla="*/ 112 h 112"/>
                <a:gd name="T6" fmla="*/ 307 w 307"/>
                <a:gd name="T7" fmla="*/ 55 h 112"/>
                <a:gd name="T8" fmla="*/ 0 w 307"/>
                <a:gd name="T9" fmla="*/ 0 h 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7"/>
                <a:gd name="T16" fmla="*/ 0 h 112"/>
                <a:gd name="T17" fmla="*/ 307 w 307"/>
                <a:gd name="T18" fmla="*/ 112 h 1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7" h="112">
                  <a:moveTo>
                    <a:pt x="0" y="0"/>
                  </a:moveTo>
                  <a:lnTo>
                    <a:pt x="55" y="55"/>
                  </a:lnTo>
                  <a:lnTo>
                    <a:pt x="0" y="112"/>
                  </a:lnTo>
                  <a:lnTo>
                    <a:pt x="307" y="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6" name="Line 43">
              <a:extLst>
                <a:ext uri="{FF2B5EF4-FFF2-40B4-BE49-F238E27FC236}">
                  <a16:creationId xmlns:a16="http://schemas.microsoft.com/office/drawing/2014/main" id="{133228F8-70FA-4254-9E22-74912D5E5B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3" y="3601"/>
              <a:ext cx="1" cy="1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2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9" grpId="0" autoUpdateAnimBg="0"/>
      <p:bldP spid="82" grpId="0"/>
      <p:bldP spid="107" grpId="0" autoUpdateAnimBg="0"/>
      <p:bldP spid="108" grpId="0" autoUpdateAnimBg="0"/>
      <p:bldP spid="109" grpId="0" autoUpdateAnimBg="0"/>
      <p:bldP spid="110" grpId="0" autoUpdateAnimBg="0"/>
      <p:bldP spid="142" grpId="0" autoUpdateAnimBg="0"/>
      <p:bldP spid="143" grpId="0" autoUpdateAnimBg="0"/>
      <p:bldP spid="144" grpId="0" autoUpdateAnimBg="0"/>
      <p:bldP spid="14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043981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④ </a:t>
            </a:r>
            <a:r>
              <a:rPr lang="zh-CN" altLang="zh-CN" b="1" dirty="0"/>
              <a:t>基址加变址寻址</a:t>
            </a:r>
            <a:endParaRPr lang="zh-CN" altLang="en-US" b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91" name="Text Box 3">
            <a:extLst>
              <a:ext uri="{FF2B5EF4-FFF2-40B4-BE49-F238E27FC236}">
                <a16:creationId xmlns:a16="http://schemas.microsoft.com/office/drawing/2014/main" id="{346CC5C8-C1C5-4177-8A09-F05B9AB91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82" y="1987330"/>
            <a:ext cx="8027014" cy="40677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defRPr/>
            </a:pPr>
            <a:r>
              <a:rPr lang="zh-CN" altLang="en-US" dirty="0">
                <a:solidFill>
                  <a:srgbClr val="66003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总结：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有效地址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EA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为基址寄存器（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BX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BP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）加变址寄存器（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DI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）的内容</a:t>
            </a: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bject 4">
                <a:extLst>
                  <a:ext uri="{FF2B5EF4-FFF2-40B4-BE49-F238E27FC236}">
                    <a16:creationId xmlns:a16="http://schemas.microsoft.com/office/drawing/2014/main" id="{FABDE091-B984-4B3F-9D22-3B382084B7B0}"/>
                  </a:ext>
                </a:extLst>
              </p:cNvPr>
              <p:cNvSpPr txBox="1"/>
              <p:nvPr/>
            </p:nvSpPr>
            <p:spPr bwMode="auto">
              <a:xfrm>
                <a:off x="1249987" y="2616405"/>
                <a:ext cx="2293313" cy="71997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EA</m:t>
                      </m:r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BX</m:t>
                              </m:r>
                            </m:e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BP</m:t>
                              </m:r>
                            </m:e>
                          </m:eqArr>
                        </m:e>
                      </m:d>
                      <m:r>
                        <a:rPr lang="zh-CN" altLang="en-US" b="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</m:t>
                              </m:r>
                            </m:e>
                            <m:e>
                              <m:r>
                                <a:rPr lang="zh-CN" altLang="en-US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DI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2" name="Object 4">
                <a:extLst>
                  <a:ext uri="{FF2B5EF4-FFF2-40B4-BE49-F238E27FC236}">
                    <a16:creationId xmlns:a16="http://schemas.microsoft.com/office/drawing/2014/main" id="{FABDE091-B984-4B3F-9D22-3B382084B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987" y="2616405"/>
                <a:ext cx="2293313" cy="7199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 Box 5">
            <a:extLst>
              <a:ext uri="{FF2B5EF4-FFF2-40B4-BE49-F238E27FC236}">
                <a16:creationId xmlns:a16="http://schemas.microsoft.com/office/drawing/2014/main" id="{F5A1DCD8-5416-4149-9025-2FD49DB59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9981" y="2550709"/>
            <a:ext cx="5332792" cy="7530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，当基址寄存器为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  <a:p>
            <a:pPr algn="just">
              <a:lnSpc>
                <a:spcPct val="125000"/>
              </a:lnSpc>
              <a:defRPr/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，当基址寄存器为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94" name="Text Box 5">
            <a:extLst>
              <a:ext uri="{FF2B5EF4-FFF2-40B4-BE49-F238E27FC236}">
                <a16:creationId xmlns:a16="http://schemas.microsoft.com/office/drawing/2014/main" id="{C91B35E4-A14B-4457-A5E3-E09115C95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83" y="3450817"/>
            <a:ext cx="7321934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[BX+DI], AX	 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；目的操作数在数据段    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95" name="Text Box 5">
            <a:extLst>
              <a:ext uri="{FF2B5EF4-FFF2-40B4-BE49-F238E27FC236}">
                <a16:creationId xmlns:a16="http://schemas.microsoft.com/office/drawing/2014/main" id="{B2B85CDA-8DF4-48FF-B446-A2914CEDE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2" y="4143708"/>
            <a:ext cx="7513431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DX, [BX][SI]	</a:t>
            </a:r>
            <a:r>
              <a:rPr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；源操作数在数据段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8F9DA9DF-D496-4313-89C6-0092BA8A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82" y="4818425"/>
            <a:ext cx="7151173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[B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P][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DI]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	 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；目的操作数在堆栈段 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  <p:sp>
        <p:nvSpPr>
          <p:cNvPr id="97" name="Text Box 5">
            <a:extLst>
              <a:ext uri="{FF2B5EF4-FFF2-40B4-BE49-F238E27FC236}">
                <a16:creationId xmlns:a16="http://schemas.microsoft.com/office/drawing/2014/main" id="{08581193-4B38-4D27-866F-8AEAAD61D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682" y="5493142"/>
            <a:ext cx="7306636" cy="753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C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[B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I]	 </a:t>
            </a:r>
            <a:r>
              <a:rPr lang="zh-CN" altLang="en-US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；源操作数在堆栈段       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）＋（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eaLnBrk="1" fontAlgn="base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SzPct val="100000"/>
              <a:defRPr/>
            </a:pP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＝（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×16</a:t>
            </a:r>
            <a:r>
              <a:rPr lang="zh-CN" altLang="en-US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zh-CN" altLang="zh-CN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EA</a:t>
            </a:r>
          </a:p>
        </p:txBody>
      </p:sp>
    </p:spTree>
    <p:extLst>
      <p:ext uri="{BB962C8B-B14F-4D97-AF65-F5344CB8AC3E}">
        <p14:creationId xmlns:p14="http://schemas.microsoft.com/office/powerpoint/2010/main" val="369697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2" grpId="0"/>
      <p:bldP spid="93" grpId="0"/>
      <p:bldP spid="94" grpId="0" bldLvl="0" autoUpdateAnimBg="0"/>
      <p:bldP spid="95" grpId="0" bldLvl="0" autoUpdateAnimBg="0"/>
      <p:bldP spid="96" grpId="0"/>
      <p:bldP spid="97" grpId="0" bldLvl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4722753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⑤相对基址加变址寻址</a:t>
            </a:r>
            <a:endParaRPr lang="en-US" altLang="zh-CN" b="1" dirty="0"/>
          </a:p>
          <a:p>
            <a:pPr lvl="2"/>
            <a:r>
              <a:rPr lang="zh-CN" altLang="en-US" dirty="0"/>
              <a:t>操作数的有效地址分为三部分：</a:t>
            </a:r>
          </a:p>
          <a:p>
            <a:pPr lvl="3"/>
            <a:r>
              <a:rPr lang="zh-CN" altLang="en-US" dirty="0"/>
              <a:t>一部分存于</a:t>
            </a:r>
            <a:r>
              <a:rPr lang="zh-CN" altLang="en-US" b="1" dirty="0">
                <a:solidFill>
                  <a:srgbClr val="FF0000"/>
                </a:solidFill>
              </a:rPr>
              <a:t>变址寄存器</a:t>
            </a:r>
            <a:r>
              <a:rPr lang="zh-CN" altLang="en-US" dirty="0"/>
              <a:t> </a:t>
            </a:r>
            <a:r>
              <a:rPr lang="en-US" altLang="zh-CN" dirty="0"/>
              <a:t>SI </a:t>
            </a:r>
            <a:r>
              <a:rPr lang="zh-CN" altLang="en-US" dirty="0"/>
              <a:t>或 </a:t>
            </a:r>
            <a:r>
              <a:rPr lang="en-US" altLang="zh-CN" dirty="0"/>
              <a:t>DI </a:t>
            </a:r>
            <a:r>
              <a:rPr lang="zh-CN" altLang="en-US" dirty="0"/>
              <a:t>中；</a:t>
            </a:r>
          </a:p>
          <a:p>
            <a:pPr lvl="3"/>
            <a:r>
              <a:rPr lang="zh-CN" altLang="en-US" dirty="0"/>
              <a:t>一部分存于</a:t>
            </a:r>
            <a:r>
              <a:rPr lang="zh-CN" altLang="en-US" b="1" dirty="0">
                <a:solidFill>
                  <a:srgbClr val="FF0000"/>
                </a:solidFill>
              </a:rPr>
              <a:t>基址寄存器</a:t>
            </a:r>
            <a:r>
              <a:rPr lang="zh-CN" altLang="en-US" dirty="0"/>
              <a:t> </a:t>
            </a:r>
            <a:r>
              <a:rPr lang="en-US" altLang="zh-CN" dirty="0"/>
              <a:t>BX </a:t>
            </a:r>
            <a:r>
              <a:rPr lang="zh-CN" altLang="en-US" dirty="0"/>
              <a:t>或 </a:t>
            </a:r>
            <a:r>
              <a:rPr lang="en-US" altLang="zh-CN" dirty="0"/>
              <a:t>BP </a:t>
            </a:r>
            <a:r>
              <a:rPr lang="zh-CN" altLang="en-US" dirty="0"/>
              <a:t>中；</a:t>
            </a:r>
          </a:p>
          <a:p>
            <a:pPr lvl="3"/>
            <a:r>
              <a:rPr lang="zh-CN" altLang="en-US" dirty="0"/>
              <a:t>一部分为指令中给出的</a:t>
            </a:r>
            <a:r>
              <a:rPr lang="en-US" altLang="zh-CN" dirty="0"/>
              <a:t>8</a:t>
            </a:r>
            <a:r>
              <a:rPr lang="zh-CN" altLang="en-US" dirty="0"/>
              <a:t>位或</a:t>
            </a:r>
            <a:r>
              <a:rPr lang="en-US" altLang="zh-CN" dirty="0"/>
              <a:t>16</a:t>
            </a:r>
            <a:r>
              <a:rPr lang="zh-CN" altLang="en-US" dirty="0"/>
              <a:t>位的</a:t>
            </a:r>
            <a:r>
              <a:rPr lang="zh-CN" altLang="en-US" b="1" dirty="0">
                <a:solidFill>
                  <a:srgbClr val="FF0000"/>
                </a:solidFill>
              </a:rPr>
              <a:t>偏移量</a:t>
            </a:r>
            <a:r>
              <a:rPr lang="zh-CN" altLang="en-US" dirty="0"/>
              <a:t>。</a:t>
            </a:r>
            <a:endParaRPr lang="zh-CN" altLang="en-US" b="1" dirty="0"/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DD2BB0E7-445A-4C75-BF71-6A7BAF3CC761}"/>
                  </a:ext>
                </a:extLst>
              </p:cNvPr>
              <p:cNvSpPr txBox="1"/>
              <p:nvPr/>
            </p:nvSpPr>
            <p:spPr bwMode="auto">
              <a:xfrm>
                <a:off x="1912745" y="3686842"/>
                <a:ext cx="3810517" cy="64441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EA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BX</m:t>
                              </m:r>
                            </m:e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BP</m:t>
                              </m:r>
                            </m:e>
                          </m:eqArr>
                        </m:e>
                      </m:d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SI</m:t>
                              </m:r>
                            </m:e>
                            <m:e>
                              <m:r>
                                <a:rPr lang="zh-CN" altLang="en-US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m:rPr>
                                  <m:nor/>
                                </m:rPr>
                                <a:rPr lang="zh-CN" altLang="en-US" b="1">
                                  <a:solidFill>
                                    <a:srgbClr val="C00000"/>
                                  </a:solidFill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DI</m:t>
                              </m:r>
                            </m:e>
                          </m:eqArr>
                        </m:e>
                      </m:d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8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位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zh-CN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16</m:t>
                      </m:r>
                      <m:r>
                        <a:rPr lang="zh-CN" altLang="en-US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位</m:t>
                      </m:r>
                      <m:r>
                        <m:rPr>
                          <m:nor/>
                        </m:rPr>
                        <a:rPr lang="zh-CN" altLang="en-US" b="1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m:t>DISP</m:t>
                      </m:r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Object 4">
                <a:extLst>
                  <a:ext uri="{FF2B5EF4-FFF2-40B4-BE49-F238E27FC236}">
                    <a16:creationId xmlns:a16="http://schemas.microsoft.com/office/drawing/2014/main" id="{DD2BB0E7-445A-4C75-BF71-6A7BAF3CC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2745" y="3686842"/>
                <a:ext cx="3810517" cy="644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>
            <a:extLst>
              <a:ext uri="{FF2B5EF4-FFF2-40B4-BE49-F238E27FC236}">
                <a16:creationId xmlns:a16="http://schemas.microsoft.com/office/drawing/2014/main" id="{729E61B8-4BFB-407A-A2F7-E07986D1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050" y="4470665"/>
            <a:ext cx="5972121" cy="174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当基址寄存器选用</a:t>
            </a:r>
            <a:r>
              <a:rPr lang="en-US" altLang="zh-CN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 ，数据隐含存于数据段中；</a:t>
            </a:r>
            <a:endParaRPr lang="en-US" altLang="zh-CN" b="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☆   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当基址寄存器选用</a:t>
            </a:r>
            <a:r>
              <a:rPr lang="en-US" altLang="zh-CN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时，数据隐含存于堆栈段中。</a:t>
            </a:r>
          </a:p>
          <a:p>
            <a:pPr defTabSz="914400" eaLnBrk="1" fontAlgn="base" hangingPunct="1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</a:pP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操作数的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物理地址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PA</a:t>
            </a:r>
            <a:r>
              <a:rPr lang="zh-CN" altLang="en-US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b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b="0" dirty="0">
              <a:solidFill>
                <a:srgbClr val="FF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PA1 </a:t>
            </a:r>
            <a:r>
              <a:rPr lang="zh-CN" altLang="en-US" b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 ×10 H + EA</a:t>
            </a:r>
          </a:p>
          <a:p>
            <a:pPr lvl="1"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PA2 </a:t>
            </a:r>
            <a:r>
              <a:rPr lang="zh-CN" altLang="en-US" b="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 10 H +EA</a:t>
            </a:r>
          </a:p>
        </p:txBody>
      </p:sp>
    </p:spTree>
    <p:extLst>
      <p:ext uri="{BB962C8B-B14F-4D97-AF65-F5344CB8AC3E}">
        <p14:creationId xmlns:p14="http://schemas.microsoft.com/office/powerpoint/2010/main" val="169550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043981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存储器寻址：</a:t>
            </a:r>
            <a:r>
              <a:rPr lang="zh-CN" altLang="en-US" b="1" dirty="0"/>
              <a:t>⑤相对基址加变址寻址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EFF974A-545E-4134-B608-021F5CB0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933" y="4050788"/>
            <a:ext cx="5099182" cy="1497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 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由指令中给出寄存器名、寄存器内容及偏移量，得到存储单元的物理地址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algn="just" eaLnBrk="1" hangingPunct="1">
              <a:lnSpc>
                <a:spcPct val="130000"/>
              </a:lnSpc>
            </a:pP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×10H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＋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53060H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  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把寄存器</a:t>
            </a:r>
            <a:r>
              <a:rPr lang="en-US" altLang="zh-CN" dirty="0">
                <a:ea typeface="微软雅黑" panose="020B0503020204020204" pitchFamily="34" charset="-122"/>
                <a:cs typeface="Times New Roman" panose="02020603050405020304" pitchFamily="18" charset="0"/>
              </a:rPr>
              <a:t>CX</a:t>
            </a:r>
            <a:r>
              <a:rPr lang="zh-CN" altLang="en-US" dirty="0">
                <a:ea typeface="微软雅黑" panose="020B0503020204020204" pitchFamily="34" charset="-122"/>
                <a:cs typeface="Times New Roman" panose="02020603050405020304" pitchFamily="18" charset="0"/>
              </a:rPr>
              <a:t>中的内容送到该地址内存单元中</a:t>
            </a:r>
            <a:r>
              <a:rPr lang="zh-CN" altLang="en-US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b="0" dirty="0">
                <a:solidFill>
                  <a:srgbClr val="0066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7B45AA5-C6EA-41E2-BEC5-8CE29EB4E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933" y="2202348"/>
            <a:ext cx="4068379" cy="375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】     </a:t>
            </a:r>
            <a:r>
              <a:rPr lang="en-US" altLang="zh-CN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 10H  [ BP ] [ SI ], CX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699F09-D091-40D2-90AD-E736E76E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69" y="3030317"/>
            <a:ext cx="4403536" cy="680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★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相对基址变址寻址的寻址过程：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5000H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 </a:t>
            </a:r>
            <a:r>
              <a:rPr lang="zh-CN" altLang="en-US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b="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</a:p>
        </p:txBody>
      </p:sp>
      <p:grpSp>
        <p:nvGrpSpPr>
          <p:cNvPr id="49" name="Group 45">
            <a:extLst>
              <a:ext uri="{FF2B5EF4-FFF2-40B4-BE49-F238E27FC236}">
                <a16:creationId xmlns:a16="http://schemas.microsoft.com/office/drawing/2014/main" id="{462EF321-0D39-495D-A65E-3CC57C5620E9}"/>
              </a:ext>
            </a:extLst>
          </p:cNvPr>
          <p:cNvGrpSpPr/>
          <p:nvPr/>
        </p:nvGrpSpPr>
        <p:grpSpPr bwMode="auto">
          <a:xfrm>
            <a:off x="6287780" y="3382772"/>
            <a:ext cx="2358628" cy="1745456"/>
            <a:chOff x="3635" y="1750"/>
            <a:chExt cx="1981" cy="1466"/>
          </a:xfrm>
        </p:grpSpPr>
        <p:grpSp>
          <p:nvGrpSpPr>
            <p:cNvPr id="50" name="Group 44">
              <a:extLst>
                <a:ext uri="{FF2B5EF4-FFF2-40B4-BE49-F238E27FC236}">
                  <a16:creationId xmlns:a16="http://schemas.microsoft.com/office/drawing/2014/main" id="{4558AB27-4048-4553-9DF6-4531148C101A}"/>
                </a:ext>
              </a:extLst>
            </p:cNvPr>
            <p:cNvGrpSpPr/>
            <p:nvPr/>
          </p:nvGrpSpPr>
          <p:grpSpPr bwMode="auto">
            <a:xfrm>
              <a:off x="4794" y="1750"/>
              <a:ext cx="822" cy="1466"/>
              <a:chOff x="4794" y="1750"/>
              <a:chExt cx="822" cy="1466"/>
            </a:xfrm>
          </p:grpSpPr>
          <p:sp>
            <p:nvSpPr>
              <p:cNvPr id="57" name="Rectangle 8">
                <a:extLst>
                  <a:ext uri="{FF2B5EF4-FFF2-40B4-BE49-F238E27FC236}">
                    <a16:creationId xmlns:a16="http://schemas.microsoft.com/office/drawing/2014/main" id="{052CF37A-4440-4F0E-B59C-B5A961ED0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1889"/>
                <a:ext cx="457" cy="2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7759BCEF-650D-4D20-80D2-BB22F12E1C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8" y="1775"/>
                <a:ext cx="1" cy="14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10">
                <a:extLst>
                  <a:ext uri="{FF2B5EF4-FFF2-40B4-BE49-F238E27FC236}">
                    <a16:creationId xmlns:a16="http://schemas.microsoft.com/office/drawing/2014/main" id="{23B2DDAB-FD65-40D8-8F87-8BEEF3227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5" y="1775"/>
                <a:ext cx="1" cy="144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6D70FF1D-E652-45A9-B1F6-893AB5286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1750"/>
                <a:ext cx="31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zh-CN" altLang="en-US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存储器</a:t>
                </a:r>
                <a:endParaRPr lang="zh-CN" altLang="en-US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Rectangle 12">
                <a:extLst>
                  <a:ext uri="{FF2B5EF4-FFF2-40B4-BE49-F238E27FC236}">
                    <a16:creationId xmlns:a16="http://schemas.microsoft.com/office/drawing/2014/main" id="{6354FA61-14DC-46AB-8E0F-CA27C907B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2117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Rectangle 13">
                <a:extLst>
                  <a:ext uri="{FF2B5EF4-FFF2-40B4-BE49-F238E27FC236}">
                    <a16:creationId xmlns:a16="http://schemas.microsoft.com/office/drawing/2014/main" id="{CCDED21F-532D-44EA-A193-F906E440B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2344"/>
                <a:ext cx="457" cy="303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id="{FB1CA4A1-8E78-4732-8056-D08531C68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2" y="2433"/>
                <a:ext cx="10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…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Rectangle 15">
                <a:extLst>
                  <a:ext uri="{FF2B5EF4-FFF2-40B4-BE49-F238E27FC236}">
                    <a16:creationId xmlns:a16="http://schemas.microsoft.com/office/drawing/2014/main" id="{0BD03713-7FFD-494B-84C1-7682B5495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2647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Rectangle 16">
                <a:extLst>
                  <a:ext uri="{FF2B5EF4-FFF2-40B4-BE49-F238E27FC236}">
                    <a16:creationId xmlns:a16="http://schemas.microsoft.com/office/drawing/2014/main" id="{A8E3DAAD-F2FA-4708-A4BD-0D0020B6C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8" y="2874"/>
                <a:ext cx="457" cy="228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Rectangle 17">
                <a:extLst>
                  <a:ext uri="{FF2B5EF4-FFF2-40B4-BE49-F238E27FC236}">
                    <a16:creationId xmlns:a16="http://schemas.microsoft.com/office/drawing/2014/main" id="{C0EBA270-4AB5-4539-BECD-DDEB80644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4" y="2281"/>
                <a:ext cx="3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50000H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Rectangle 18">
                <a:extLst>
                  <a:ext uri="{FF2B5EF4-FFF2-40B4-BE49-F238E27FC236}">
                    <a16:creationId xmlns:a16="http://schemas.microsoft.com/office/drawing/2014/main" id="{8405E713-F99E-4A22-8B7F-B9AAE85EF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4" y="2584"/>
                <a:ext cx="3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53060H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1" name="Group 43">
              <a:extLst>
                <a:ext uri="{FF2B5EF4-FFF2-40B4-BE49-F238E27FC236}">
                  <a16:creationId xmlns:a16="http://schemas.microsoft.com/office/drawing/2014/main" id="{E4A15454-6AAD-47F7-A570-2B8390A017B5}"/>
                </a:ext>
              </a:extLst>
            </p:cNvPr>
            <p:cNvGrpSpPr/>
            <p:nvPr/>
          </p:nvGrpSpPr>
          <p:grpSpPr bwMode="auto">
            <a:xfrm>
              <a:off x="3635" y="2243"/>
              <a:ext cx="914" cy="366"/>
              <a:chOff x="3635" y="2243"/>
              <a:chExt cx="914" cy="366"/>
            </a:xfrm>
          </p:grpSpPr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AE3B3C08-B2D0-497E-8A45-3A5BC1899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2382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ectangle 25">
                <a:extLst>
                  <a:ext uri="{FF2B5EF4-FFF2-40B4-BE49-F238E27FC236}">
                    <a16:creationId xmlns:a16="http://schemas.microsoft.com/office/drawing/2014/main" id="{52425224-7D88-4941-9368-150A36598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1" y="2433"/>
                <a:ext cx="18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Rectangle 26">
                <a:extLst>
                  <a:ext uri="{FF2B5EF4-FFF2-40B4-BE49-F238E27FC236}">
                    <a16:creationId xmlns:a16="http://schemas.microsoft.com/office/drawing/2014/main" id="{4D2FCE4D-5ADC-4609-ACCB-DE7001AB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7" y="2243"/>
                <a:ext cx="145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CX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Rectangle 27">
                <a:extLst>
                  <a:ext uri="{FF2B5EF4-FFF2-40B4-BE49-F238E27FC236}">
                    <a16:creationId xmlns:a16="http://schemas.microsoft.com/office/drawing/2014/main" id="{19748AD3-B936-47AF-9417-6EF3AB787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2" y="2382"/>
                <a:ext cx="457" cy="227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Rectangle 28">
                <a:extLst>
                  <a:ext uri="{FF2B5EF4-FFF2-40B4-BE49-F238E27FC236}">
                    <a16:creationId xmlns:a16="http://schemas.microsoft.com/office/drawing/2014/main" id="{2C871AE0-747B-41FD-A3B0-3F792377D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433"/>
                <a:ext cx="18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975" b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50H</a:t>
                </a:r>
                <a:endParaRPr lang="en-US" altLang="zh-CN" b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8" name="Group 47">
            <a:extLst>
              <a:ext uri="{FF2B5EF4-FFF2-40B4-BE49-F238E27FC236}">
                <a16:creationId xmlns:a16="http://schemas.microsoft.com/office/drawing/2014/main" id="{385D3E45-56A0-4DD8-A84C-DE3293131D03}"/>
              </a:ext>
            </a:extLst>
          </p:cNvPr>
          <p:cNvGrpSpPr/>
          <p:nvPr/>
        </p:nvGrpSpPr>
        <p:grpSpPr bwMode="auto">
          <a:xfrm>
            <a:off x="7285524" y="3774488"/>
            <a:ext cx="363140" cy="697706"/>
            <a:chOff x="4473" y="2079"/>
            <a:chExt cx="305" cy="586"/>
          </a:xfrm>
        </p:grpSpPr>
        <p:sp>
          <p:nvSpPr>
            <p:cNvPr id="69" name="Line 21">
              <a:extLst>
                <a:ext uri="{FF2B5EF4-FFF2-40B4-BE49-F238E27FC236}">
                  <a16:creationId xmlns:a16="http://schemas.microsoft.com/office/drawing/2014/main" id="{AEAA3EBC-948E-4465-8050-27E189F0FD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5" y="2647"/>
              <a:ext cx="15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22">
              <a:extLst>
                <a:ext uri="{FF2B5EF4-FFF2-40B4-BE49-F238E27FC236}">
                  <a16:creationId xmlns:a16="http://schemas.microsoft.com/office/drawing/2014/main" id="{F32871F8-8978-49BD-A6DE-67DB59542122}"/>
                </a:ext>
              </a:extLst>
            </p:cNvPr>
            <p:cNvSpPr/>
            <p:nvPr/>
          </p:nvSpPr>
          <p:spPr bwMode="auto">
            <a:xfrm>
              <a:off x="4679" y="2629"/>
              <a:ext cx="99" cy="36"/>
            </a:xfrm>
            <a:custGeom>
              <a:avLst/>
              <a:gdLst>
                <a:gd name="T0" fmla="*/ 0 w 297"/>
                <a:gd name="T1" fmla="*/ 0 h 107"/>
                <a:gd name="T2" fmla="*/ 53 w 297"/>
                <a:gd name="T3" fmla="*/ 53 h 107"/>
                <a:gd name="T4" fmla="*/ 0 w 297"/>
                <a:gd name="T5" fmla="*/ 107 h 107"/>
                <a:gd name="T6" fmla="*/ 297 w 297"/>
                <a:gd name="T7" fmla="*/ 53 h 107"/>
                <a:gd name="T8" fmla="*/ 0 w 29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7"/>
                <a:gd name="T17" fmla="*/ 297 w 29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7">
                  <a:moveTo>
                    <a:pt x="0" y="0"/>
                  </a:moveTo>
                  <a:lnTo>
                    <a:pt x="53" y="53"/>
                  </a:lnTo>
                  <a:lnTo>
                    <a:pt x="0" y="107"/>
                  </a:lnTo>
                  <a:lnTo>
                    <a:pt x="29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Line 23">
              <a:extLst>
                <a:ext uri="{FF2B5EF4-FFF2-40B4-BE49-F238E27FC236}">
                  <a16:creationId xmlns:a16="http://schemas.microsoft.com/office/drawing/2014/main" id="{4052E142-3B8E-4F6D-8877-2820621B6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5" y="2079"/>
              <a:ext cx="1" cy="5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30">
              <a:extLst>
                <a:ext uri="{FF2B5EF4-FFF2-40B4-BE49-F238E27FC236}">
                  <a16:creationId xmlns:a16="http://schemas.microsoft.com/office/drawing/2014/main" id="{7C6BD80E-4CEE-454D-8377-0101B6DB23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3" y="2079"/>
              <a:ext cx="152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Rectangle 31">
            <a:extLst>
              <a:ext uri="{FF2B5EF4-FFF2-40B4-BE49-F238E27FC236}">
                <a16:creationId xmlns:a16="http://schemas.microsoft.com/office/drawing/2014/main" id="{6C6A23A2-7814-47B9-B340-D0F4833C3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043" y="3062834"/>
            <a:ext cx="1056379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(SS)×10H</a:t>
            </a:r>
            <a:r>
              <a:rPr lang="zh-CN" altLang="en-US" sz="975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</a:t>
            </a:r>
            <a:r>
              <a:rPr lang="en-US" altLang="zh-CN" sz="975" b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50000H</a:t>
            </a:r>
            <a:endParaRPr lang="en-US" altLang="zh-CN" b="0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4" name="Rectangle 32">
            <a:extLst>
              <a:ext uri="{FF2B5EF4-FFF2-40B4-BE49-F238E27FC236}">
                <a16:creationId xmlns:a16="http://schemas.microsoft.com/office/drawing/2014/main" id="{CE4771A9-BBDA-440B-9670-137C3497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3275" y="3216084"/>
            <a:ext cx="764633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(BP)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Rectangle 33">
            <a:extLst>
              <a:ext uri="{FF2B5EF4-FFF2-40B4-BE49-F238E27FC236}">
                <a16:creationId xmlns:a16="http://schemas.microsoft.com/office/drawing/2014/main" id="{F541ACC3-2DD2-4533-86C2-2E664C965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139" y="3369675"/>
            <a:ext cx="722955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(SI)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34">
            <a:extLst>
              <a:ext uri="{FF2B5EF4-FFF2-40B4-BE49-F238E27FC236}">
                <a16:creationId xmlns:a16="http://schemas.microsoft.com/office/drawing/2014/main" id="{87F2231E-81B6-4B44-8BF2-62D55B78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976" y="3522075"/>
            <a:ext cx="878446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＝      </a:t>
            </a: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76361C5D-54A2-45BC-B780-C2DE43EFD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941" y="3699478"/>
            <a:ext cx="402354" cy="1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sz="975" b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53060H</a:t>
            </a:r>
            <a:endParaRPr lang="en-US" altLang="zh-CN" b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8" name="Group 46">
            <a:extLst>
              <a:ext uri="{FF2B5EF4-FFF2-40B4-BE49-F238E27FC236}">
                <a16:creationId xmlns:a16="http://schemas.microsoft.com/office/drawing/2014/main" id="{3B610629-E351-4429-BF14-4256D71182AB}"/>
              </a:ext>
            </a:extLst>
          </p:cNvPr>
          <p:cNvGrpSpPr/>
          <p:nvPr/>
        </p:nvGrpSpPr>
        <p:grpSpPr bwMode="auto">
          <a:xfrm>
            <a:off x="5834153" y="3518507"/>
            <a:ext cx="1451372" cy="166688"/>
            <a:chOff x="3254" y="1864"/>
            <a:chExt cx="1219" cy="140"/>
          </a:xfrm>
        </p:grpSpPr>
        <p:sp>
          <p:nvSpPr>
            <p:cNvPr id="79" name="Line 35">
              <a:extLst>
                <a:ext uri="{FF2B5EF4-FFF2-40B4-BE49-F238E27FC236}">
                  <a16:creationId xmlns:a16="http://schemas.microsoft.com/office/drawing/2014/main" id="{8622AEFE-B1AF-4936-8BCB-CD1C8019D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" y="2003"/>
              <a:ext cx="1219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7">
              <a:extLst>
                <a:ext uri="{FF2B5EF4-FFF2-40B4-BE49-F238E27FC236}">
                  <a16:creationId xmlns:a16="http://schemas.microsoft.com/office/drawing/2014/main" id="{8DD1D382-81BF-4595-9045-1E7B508B2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1864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zh-CN" altLang="en-US" sz="975" b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endParaRPr lang="zh-CN" altLang="en-US" b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42">
            <a:extLst>
              <a:ext uri="{FF2B5EF4-FFF2-40B4-BE49-F238E27FC236}">
                <a16:creationId xmlns:a16="http://schemas.microsoft.com/office/drawing/2014/main" id="{C70A51F8-5B3F-4700-BABF-6895DD06D270}"/>
              </a:ext>
            </a:extLst>
          </p:cNvPr>
          <p:cNvGrpSpPr/>
          <p:nvPr/>
        </p:nvGrpSpPr>
        <p:grpSpPr bwMode="auto">
          <a:xfrm>
            <a:off x="6560434" y="4405519"/>
            <a:ext cx="1540669" cy="472678"/>
            <a:chOff x="3864" y="2609"/>
            <a:chExt cx="1294" cy="397"/>
          </a:xfrm>
        </p:grpSpPr>
        <p:sp>
          <p:nvSpPr>
            <p:cNvPr id="82" name="Line 20">
              <a:extLst>
                <a:ext uri="{FF2B5EF4-FFF2-40B4-BE49-F238E27FC236}">
                  <a16:creationId xmlns:a16="http://schemas.microsoft.com/office/drawing/2014/main" id="{1BF6E990-F877-4358-ADC0-EA3A695195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64" y="2988"/>
              <a:ext cx="1218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29">
              <a:extLst>
                <a:ext uri="{FF2B5EF4-FFF2-40B4-BE49-F238E27FC236}">
                  <a16:creationId xmlns:a16="http://schemas.microsoft.com/office/drawing/2014/main" id="{09EC9ACB-365D-4808-B6B9-65E6575075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" y="2609"/>
              <a:ext cx="1" cy="3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Freeform 39">
              <a:extLst>
                <a:ext uri="{FF2B5EF4-FFF2-40B4-BE49-F238E27FC236}">
                  <a16:creationId xmlns:a16="http://schemas.microsoft.com/office/drawing/2014/main" id="{4379812A-1898-44A9-8E3E-AC463649F4BE}"/>
                </a:ext>
              </a:extLst>
            </p:cNvPr>
            <p:cNvSpPr/>
            <p:nvPr/>
          </p:nvSpPr>
          <p:spPr bwMode="auto">
            <a:xfrm>
              <a:off x="5059" y="2970"/>
              <a:ext cx="99" cy="36"/>
            </a:xfrm>
            <a:custGeom>
              <a:avLst/>
              <a:gdLst>
                <a:gd name="T0" fmla="*/ 0 w 297"/>
                <a:gd name="T1" fmla="*/ 0 h 108"/>
                <a:gd name="T2" fmla="*/ 54 w 297"/>
                <a:gd name="T3" fmla="*/ 54 h 108"/>
                <a:gd name="T4" fmla="*/ 0 w 297"/>
                <a:gd name="T5" fmla="*/ 108 h 108"/>
                <a:gd name="T6" fmla="*/ 297 w 297"/>
                <a:gd name="T7" fmla="*/ 54 h 108"/>
                <a:gd name="T8" fmla="*/ 0 w 29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8"/>
                <a:gd name="T17" fmla="*/ 297 w 29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8">
                  <a:moveTo>
                    <a:pt x="0" y="0"/>
                  </a:moveTo>
                  <a:lnTo>
                    <a:pt x="54" y="54"/>
                  </a:lnTo>
                  <a:lnTo>
                    <a:pt x="0" y="108"/>
                  </a:lnTo>
                  <a:lnTo>
                    <a:pt x="297" y="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5" name="Group 41">
            <a:extLst>
              <a:ext uri="{FF2B5EF4-FFF2-40B4-BE49-F238E27FC236}">
                <a16:creationId xmlns:a16="http://schemas.microsoft.com/office/drawing/2014/main" id="{F109E784-6B53-4C69-9FC9-74EE0BF03C47}"/>
              </a:ext>
            </a:extLst>
          </p:cNvPr>
          <p:cNvGrpSpPr/>
          <p:nvPr/>
        </p:nvGrpSpPr>
        <p:grpSpPr bwMode="auto">
          <a:xfrm>
            <a:off x="7104550" y="4405519"/>
            <a:ext cx="996553" cy="202406"/>
            <a:chOff x="4321" y="2609"/>
            <a:chExt cx="837" cy="170"/>
          </a:xfrm>
        </p:grpSpPr>
        <p:sp>
          <p:nvSpPr>
            <p:cNvPr id="86" name="Line 19">
              <a:extLst>
                <a:ext uri="{FF2B5EF4-FFF2-40B4-BE49-F238E27FC236}">
                  <a16:creationId xmlns:a16="http://schemas.microsoft.com/office/drawing/2014/main" id="{C24337D2-BD12-48CB-890D-97F88E3C37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1" y="2761"/>
              <a:ext cx="76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Freeform 38">
              <a:extLst>
                <a:ext uri="{FF2B5EF4-FFF2-40B4-BE49-F238E27FC236}">
                  <a16:creationId xmlns:a16="http://schemas.microsoft.com/office/drawing/2014/main" id="{3D168B61-9DF1-4AAF-8099-835FEC7CD5B5}"/>
                </a:ext>
              </a:extLst>
            </p:cNvPr>
            <p:cNvSpPr/>
            <p:nvPr/>
          </p:nvSpPr>
          <p:spPr bwMode="auto">
            <a:xfrm>
              <a:off x="5059" y="2743"/>
              <a:ext cx="99" cy="36"/>
            </a:xfrm>
            <a:custGeom>
              <a:avLst/>
              <a:gdLst>
                <a:gd name="T0" fmla="*/ 0 w 297"/>
                <a:gd name="T1" fmla="*/ 0 h 108"/>
                <a:gd name="T2" fmla="*/ 54 w 297"/>
                <a:gd name="T3" fmla="*/ 53 h 108"/>
                <a:gd name="T4" fmla="*/ 0 w 297"/>
                <a:gd name="T5" fmla="*/ 108 h 108"/>
                <a:gd name="T6" fmla="*/ 297 w 297"/>
                <a:gd name="T7" fmla="*/ 53 h 108"/>
                <a:gd name="T8" fmla="*/ 0 w 297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08"/>
                <a:gd name="T17" fmla="*/ 297 w 297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08">
                  <a:moveTo>
                    <a:pt x="0" y="0"/>
                  </a:moveTo>
                  <a:lnTo>
                    <a:pt x="54" y="53"/>
                  </a:lnTo>
                  <a:lnTo>
                    <a:pt x="0" y="108"/>
                  </a:lnTo>
                  <a:lnTo>
                    <a:pt x="297" y="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51EF73AA-34B7-4788-B29F-C2A7F0300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21" y="2609"/>
              <a:ext cx="1" cy="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80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7" grpId="0" autoUpdateAnimBg="0"/>
      <p:bldP spid="73" grpId="0" autoUpdateAnimBg="0"/>
      <p:bldP spid="74" grpId="0" autoUpdateAnimBg="0"/>
      <p:bldP spid="75" grpId="0" autoUpdateAnimBg="0"/>
      <p:bldP spid="76" grpId="0" autoUpdateAnimBg="0"/>
      <p:bldP spid="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D4A9E-C62C-4A84-B620-61676565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91B12-2437-4728-AE49-C5E6C0E1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109611"/>
            <a:ext cx="8635578" cy="1605046"/>
          </a:xfrm>
        </p:spPr>
        <p:txBody>
          <a:bodyPr>
            <a:normAutofit/>
          </a:bodyPr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端口寻址（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I/O Port Addressing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）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I/O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地址（端口）：</a:t>
            </a:r>
            <a:r>
              <a:rPr lang="zh-CN" altLang="en-US" dirty="0">
                <a:cs typeface="Times New Roman" panose="02020603050405020304" pitchFamily="18" charset="0"/>
              </a:rPr>
              <a:t>接口电路中寄存器的编号，</a:t>
            </a:r>
            <a:r>
              <a:rPr lang="zh-CN" altLang="en-US" b="1" dirty="0">
                <a:cs typeface="Times New Roman" panose="02020603050405020304" pitchFamily="18" charset="0"/>
              </a:rPr>
              <a:t>编号＝地址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508286-1955-4C6C-8143-F9623E620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0E6E08F-CD48-4B13-A0AC-3FEE5B08D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22" y="2774705"/>
            <a:ext cx="2877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）端口直接寻址方式 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208531B-6646-4558-956B-085FABEA4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98" y="3235019"/>
            <a:ext cx="33088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端口地址用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位立即数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(0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255)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表示。</a:t>
            </a:r>
          </a:p>
          <a:p>
            <a:pPr algn="just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例如：         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IN  AL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21H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</p:txBody>
      </p:sp>
      <p:grpSp>
        <p:nvGrpSpPr>
          <p:cNvPr id="7" name="Group 34">
            <a:extLst>
              <a:ext uri="{FF2B5EF4-FFF2-40B4-BE49-F238E27FC236}">
                <a16:creationId xmlns:a16="http://schemas.microsoft.com/office/drawing/2014/main" id="{3B33323C-DE1F-44C8-BC35-F9E58EE1A0EA}"/>
              </a:ext>
            </a:extLst>
          </p:cNvPr>
          <p:cNvGrpSpPr/>
          <p:nvPr/>
        </p:nvGrpSpPr>
        <p:grpSpPr bwMode="auto">
          <a:xfrm>
            <a:off x="1976648" y="4043034"/>
            <a:ext cx="1439466" cy="2096691"/>
            <a:chOff x="2210" y="2306"/>
            <a:chExt cx="1209" cy="1761"/>
          </a:xfrm>
        </p:grpSpPr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4B30FD64-CD6C-4775-9A03-90B8AB347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454"/>
              <a:ext cx="980" cy="161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13">
              <a:extLst>
                <a:ext uri="{FF2B5EF4-FFF2-40B4-BE49-F238E27FC236}">
                  <a16:creationId xmlns:a16="http://schemas.microsoft.com/office/drawing/2014/main" id="{438FC734-C0AE-466F-AAB5-B7BB8E1CA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535"/>
              <a:ext cx="408" cy="24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4">
              <a:extLst>
                <a:ext uri="{FF2B5EF4-FFF2-40B4-BE49-F238E27FC236}">
                  <a16:creationId xmlns:a16="http://schemas.microsoft.com/office/drawing/2014/main" id="{C15F753A-BB99-4F3A-9461-9DC17194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2857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6B8F9274-BECF-446D-A1BE-87450B03E9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96" y="3066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FD4FFE04-B836-41A2-8FD0-83E32CC3E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260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6D0123B3-99BA-4279-81A0-FCF4228DE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" y="3315"/>
              <a:ext cx="20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7FH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B1BCEDB7-781A-4171-8226-4585D561C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596" y="3510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2AB6BB5E-7606-4309-93D0-F469F58B0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9" y="3745"/>
              <a:ext cx="408" cy="242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20">
              <a:extLst>
                <a:ext uri="{FF2B5EF4-FFF2-40B4-BE49-F238E27FC236}">
                  <a16:creationId xmlns:a16="http://schemas.microsoft.com/office/drawing/2014/main" id="{7CB99B0F-7CF5-4B24-BBB9-95F629C0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1" y="2306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21">
              <a:extLst>
                <a:ext uri="{FF2B5EF4-FFF2-40B4-BE49-F238E27FC236}">
                  <a16:creationId xmlns:a16="http://schemas.microsoft.com/office/drawing/2014/main" id="{BA55F97D-825F-4918-9767-85EE5E1DE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2589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22">
              <a:extLst>
                <a:ext uri="{FF2B5EF4-FFF2-40B4-BE49-F238E27FC236}">
                  <a16:creationId xmlns:a16="http://schemas.microsoft.com/office/drawing/2014/main" id="{67EE3A80-8FA2-49AD-B3D3-8724B8E7F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" y="2912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27ED5719-866C-4E8C-A218-6BF65F485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6" y="3315"/>
              <a:ext cx="3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33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C921F2B6-CCCC-4E13-8B73-4DE2ECB27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3799"/>
              <a:ext cx="3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255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34E5BFEE-9066-41E2-92F1-65B872EB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640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9D3308B0-5761-4D4F-A4B8-9623816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2962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41160952-E9A3-40F1-9360-5FC7E9E624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7" y="3366"/>
              <a:ext cx="1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21H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29">
              <a:extLst>
                <a:ext uri="{FF2B5EF4-FFF2-40B4-BE49-F238E27FC236}">
                  <a16:creationId xmlns:a16="http://schemas.microsoft.com/office/drawing/2014/main" id="{2BB8CC83-F284-4C52-98F3-FDDA3226C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0" y="3850"/>
              <a:ext cx="2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5" name="Group 36">
            <a:extLst>
              <a:ext uri="{FF2B5EF4-FFF2-40B4-BE49-F238E27FC236}">
                <a16:creationId xmlns:a16="http://schemas.microsoft.com/office/drawing/2014/main" id="{001EFCA5-D311-462C-A389-E8445AF8D944}"/>
              </a:ext>
            </a:extLst>
          </p:cNvPr>
          <p:cNvGrpSpPr/>
          <p:nvPr/>
        </p:nvGrpSpPr>
        <p:grpSpPr bwMode="auto">
          <a:xfrm>
            <a:off x="1399197" y="4988392"/>
            <a:ext cx="850106" cy="336947"/>
            <a:chOff x="1725" y="3100"/>
            <a:chExt cx="714" cy="283"/>
          </a:xfrm>
        </p:grpSpPr>
        <p:sp>
          <p:nvSpPr>
            <p:cNvPr id="26" name="Line 28">
              <a:extLst>
                <a:ext uri="{FF2B5EF4-FFF2-40B4-BE49-F238E27FC236}">
                  <a16:creationId xmlns:a16="http://schemas.microsoft.com/office/drawing/2014/main" id="{06E3459E-62BF-4CE5-936F-30C69F503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44" y="3382"/>
              <a:ext cx="695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D0ECFC6A-F3DC-4A48-9434-79E9D2EC8F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44" y="3180"/>
              <a:ext cx="1" cy="20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E1906071-58A8-4D53-9D27-766B3DD7F903}"/>
                </a:ext>
              </a:extLst>
            </p:cNvPr>
            <p:cNvSpPr/>
            <p:nvPr/>
          </p:nvSpPr>
          <p:spPr bwMode="auto">
            <a:xfrm>
              <a:off x="1725" y="3100"/>
              <a:ext cx="39" cy="104"/>
            </a:xfrm>
            <a:custGeom>
              <a:avLst/>
              <a:gdLst>
                <a:gd name="T0" fmla="*/ 116 w 116"/>
                <a:gd name="T1" fmla="*/ 313 h 313"/>
                <a:gd name="T2" fmla="*/ 58 w 116"/>
                <a:gd name="T3" fmla="*/ 257 h 313"/>
                <a:gd name="T4" fmla="*/ 0 w 116"/>
                <a:gd name="T5" fmla="*/ 313 h 313"/>
                <a:gd name="T6" fmla="*/ 58 w 116"/>
                <a:gd name="T7" fmla="*/ 0 h 313"/>
                <a:gd name="T8" fmla="*/ 116 w 116"/>
                <a:gd name="T9" fmla="*/ 31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313"/>
                <a:gd name="T17" fmla="*/ 116 w 116"/>
                <a:gd name="T18" fmla="*/ 313 h 3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313">
                  <a:moveTo>
                    <a:pt x="116" y="313"/>
                  </a:moveTo>
                  <a:lnTo>
                    <a:pt x="58" y="257"/>
                  </a:lnTo>
                  <a:lnTo>
                    <a:pt x="0" y="313"/>
                  </a:lnTo>
                  <a:lnTo>
                    <a:pt x="58" y="0"/>
                  </a:lnTo>
                  <a:lnTo>
                    <a:pt x="116" y="313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9" name="Group 35">
            <a:extLst>
              <a:ext uri="{FF2B5EF4-FFF2-40B4-BE49-F238E27FC236}">
                <a16:creationId xmlns:a16="http://schemas.microsoft.com/office/drawing/2014/main" id="{89316747-88D8-4A0E-B7EB-A25AAB94C0BC}"/>
              </a:ext>
            </a:extLst>
          </p:cNvPr>
          <p:cNvGrpSpPr/>
          <p:nvPr/>
        </p:nvGrpSpPr>
        <p:grpSpPr bwMode="auto">
          <a:xfrm>
            <a:off x="1178929" y="4524048"/>
            <a:ext cx="485775" cy="464344"/>
            <a:chOff x="1540" y="2710"/>
            <a:chExt cx="408" cy="390"/>
          </a:xfrm>
        </p:grpSpPr>
        <p:sp>
          <p:nvSpPr>
            <p:cNvPr id="30" name="Rectangle 32">
              <a:extLst>
                <a:ext uri="{FF2B5EF4-FFF2-40B4-BE49-F238E27FC236}">
                  <a16:creationId xmlns:a16="http://schemas.microsoft.com/office/drawing/2014/main" id="{64565363-7024-4F97-80FC-C192154B3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2857"/>
              <a:ext cx="408" cy="243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Rectangle 33">
              <a:extLst>
                <a:ext uri="{FF2B5EF4-FFF2-40B4-BE49-F238E27FC236}">
                  <a16:creationId xmlns:a16="http://schemas.microsoft.com/office/drawing/2014/main" id="{DFFA805D-6161-4048-8A43-1D9920F19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7" y="2710"/>
              <a:ext cx="1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AL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Rectangle 4">
            <a:extLst>
              <a:ext uri="{FF2B5EF4-FFF2-40B4-BE49-F238E27FC236}">
                <a16:creationId xmlns:a16="http://schemas.microsoft.com/office/drawing/2014/main" id="{8F58257A-F997-42AC-BFAF-05CC7830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1899" y="2708939"/>
            <a:ext cx="28772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）端口间接寻址方式 </a:t>
            </a:r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04F636C7-C9B6-4957-B13E-8E8D5F58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480" y="3048767"/>
            <a:ext cx="4202351" cy="109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lnSpc>
                <a:spcPts val="195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端口地址大于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FFH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时，将端口地址存放在</a:t>
            </a:r>
            <a:r>
              <a:rPr kumimoji="0" lang="en-US" altLang="zh-CN" sz="15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寄存器中。</a:t>
            </a:r>
          </a:p>
          <a:p>
            <a:pPr algn="just" defTabSz="914400" fontAlgn="base">
              <a:lnSpc>
                <a:spcPts val="195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例如：   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MOV  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120H</a:t>
            </a:r>
          </a:p>
          <a:p>
            <a:pPr algn="just" defTabSz="914400" fontAlgn="base">
              <a:lnSpc>
                <a:spcPts val="195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  OUT  DX</a:t>
            </a:r>
            <a:r>
              <a:rPr kumimoji="0" lang="zh-CN" altLang="en-US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</p:txBody>
      </p:sp>
      <p:grpSp>
        <p:nvGrpSpPr>
          <p:cNvPr id="34" name="Group 41">
            <a:extLst>
              <a:ext uri="{FF2B5EF4-FFF2-40B4-BE49-F238E27FC236}">
                <a16:creationId xmlns:a16="http://schemas.microsoft.com/office/drawing/2014/main" id="{E85F5585-9C08-4E07-B2E8-39DF38EC04A0}"/>
              </a:ext>
            </a:extLst>
          </p:cNvPr>
          <p:cNvGrpSpPr/>
          <p:nvPr/>
        </p:nvGrpSpPr>
        <p:grpSpPr bwMode="auto">
          <a:xfrm>
            <a:off x="6688161" y="4075554"/>
            <a:ext cx="1557338" cy="2066925"/>
            <a:chOff x="2112" y="2049"/>
            <a:chExt cx="1308" cy="1736"/>
          </a:xfrm>
        </p:grpSpPr>
        <p:sp>
          <p:nvSpPr>
            <p:cNvPr id="35" name="Rectangle 8">
              <a:extLst>
                <a:ext uri="{FF2B5EF4-FFF2-40B4-BE49-F238E27FC236}">
                  <a16:creationId xmlns:a16="http://schemas.microsoft.com/office/drawing/2014/main" id="{DC7414DA-E085-4A6F-8B9C-AEB09D566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195"/>
              <a:ext cx="961" cy="159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9">
              <a:extLst>
                <a:ext uri="{FF2B5EF4-FFF2-40B4-BE49-F238E27FC236}">
                  <a16:creationId xmlns:a16="http://schemas.microsoft.com/office/drawing/2014/main" id="{036EEF0F-FDF8-4B87-88BC-39D83FFC5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74"/>
              <a:ext cx="401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10">
              <a:extLst>
                <a:ext uri="{FF2B5EF4-FFF2-40B4-BE49-F238E27FC236}">
                  <a16:creationId xmlns:a16="http://schemas.microsoft.com/office/drawing/2014/main" id="{D23B9FA7-3B09-4B0C-A9F4-62D1D098B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592"/>
              <a:ext cx="401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11">
              <a:extLst>
                <a:ext uri="{FF2B5EF4-FFF2-40B4-BE49-F238E27FC236}">
                  <a16:creationId xmlns:a16="http://schemas.microsoft.com/office/drawing/2014/main" id="{A791B38F-2E89-41A4-A4B8-FF48A6E6F0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07" y="2798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Rectangle 12">
              <a:extLst>
                <a:ext uri="{FF2B5EF4-FFF2-40B4-BE49-F238E27FC236}">
                  <a16:creationId xmlns:a16="http://schemas.microsoft.com/office/drawing/2014/main" id="{1E899878-604F-418A-8BEC-25E966DD1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990"/>
              <a:ext cx="401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Rectangle 13">
              <a:extLst>
                <a:ext uri="{FF2B5EF4-FFF2-40B4-BE49-F238E27FC236}">
                  <a16:creationId xmlns:a16="http://schemas.microsoft.com/office/drawing/2014/main" id="{F4E38EE9-8E7D-4925-B6BD-D6906EA631B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2607" y="3235"/>
              <a:ext cx="11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66843437-8215-4537-B2EF-41FB706A9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467"/>
              <a:ext cx="401" cy="238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Rectangle 15">
              <a:extLst>
                <a:ext uri="{FF2B5EF4-FFF2-40B4-BE49-F238E27FC236}">
                  <a16:creationId xmlns:a16="http://schemas.microsoft.com/office/drawing/2014/main" id="{770DFA1B-D148-4143-882F-4270EB326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" y="2049"/>
              <a:ext cx="2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3" name="Rectangle 16">
              <a:extLst>
                <a:ext uri="{FF2B5EF4-FFF2-40B4-BE49-F238E27FC236}">
                  <a16:creationId xmlns:a16="http://schemas.microsoft.com/office/drawing/2014/main" id="{E6FFCC6A-2B0C-4A35-85DB-9E3EA971B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327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4" name="Rectangle 17">
              <a:extLst>
                <a:ext uri="{FF2B5EF4-FFF2-40B4-BE49-F238E27FC236}">
                  <a16:creationId xmlns:a16="http://schemas.microsoft.com/office/drawing/2014/main" id="{0AA1928D-8A2B-422F-AC27-DD603A94F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6" y="2645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" name="Rectangle 18">
              <a:extLst>
                <a:ext uri="{FF2B5EF4-FFF2-40B4-BE49-F238E27FC236}">
                  <a16:creationId xmlns:a16="http://schemas.microsoft.com/office/drawing/2014/main" id="{5EBFBBDD-31D8-4792-BBC4-1A25063B3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9" y="3043"/>
              <a:ext cx="39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288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Rectangle 19">
              <a:extLst>
                <a:ext uri="{FF2B5EF4-FFF2-40B4-BE49-F238E27FC236}">
                  <a16:creationId xmlns:a16="http://schemas.microsoft.com/office/drawing/2014/main" id="{297D231E-7182-4827-85FE-D42EB5307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3520"/>
              <a:ext cx="50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端口</a:t>
              </a: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65535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Rectangle 20">
              <a:extLst>
                <a:ext uri="{FF2B5EF4-FFF2-40B4-BE49-F238E27FC236}">
                  <a16:creationId xmlns:a16="http://schemas.microsoft.com/office/drawing/2014/main" id="{BA91CDE2-A708-40FD-8B6F-75E9D450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2352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0000H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21">
              <a:extLst>
                <a:ext uri="{FF2B5EF4-FFF2-40B4-BE49-F238E27FC236}">
                  <a16:creationId xmlns:a16="http://schemas.microsoft.com/office/drawing/2014/main" id="{25044C35-7448-48E6-99EE-9AE0B804C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2670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0001H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Rectangle 22">
              <a:extLst>
                <a:ext uri="{FF2B5EF4-FFF2-40B4-BE49-F238E27FC236}">
                  <a16:creationId xmlns:a16="http://schemas.microsoft.com/office/drawing/2014/main" id="{A1F8A125-C173-4F3C-B4EC-5DC696096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5" y="3068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0120H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Rectangle 24">
              <a:extLst>
                <a:ext uri="{FF2B5EF4-FFF2-40B4-BE49-F238E27FC236}">
                  <a16:creationId xmlns:a16="http://schemas.microsoft.com/office/drawing/2014/main" id="{020A6155-E46C-4F08-99C4-93CCAFD24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545"/>
              <a:ext cx="33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FFFFH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" name="Group 42">
            <a:extLst>
              <a:ext uri="{FF2B5EF4-FFF2-40B4-BE49-F238E27FC236}">
                <a16:creationId xmlns:a16="http://schemas.microsoft.com/office/drawing/2014/main" id="{AA7D542A-69EE-4886-A414-2292C00B86D4}"/>
              </a:ext>
            </a:extLst>
          </p:cNvPr>
          <p:cNvGrpSpPr/>
          <p:nvPr/>
        </p:nvGrpSpPr>
        <p:grpSpPr bwMode="auto">
          <a:xfrm>
            <a:off x="5702323" y="4653005"/>
            <a:ext cx="571500" cy="458391"/>
            <a:chOff x="1296" y="2400"/>
            <a:chExt cx="480" cy="385"/>
          </a:xfrm>
        </p:grpSpPr>
        <p:grpSp>
          <p:nvGrpSpPr>
            <p:cNvPr id="52" name="Group 38">
              <a:extLst>
                <a:ext uri="{FF2B5EF4-FFF2-40B4-BE49-F238E27FC236}">
                  <a16:creationId xmlns:a16="http://schemas.microsoft.com/office/drawing/2014/main" id="{7EF32BFD-7C94-40F0-913F-628615D5F5ED}"/>
                </a:ext>
              </a:extLst>
            </p:cNvPr>
            <p:cNvGrpSpPr/>
            <p:nvPr/>
          </p:nvGrpSpPr>
          <p:grpSpPr bwMode="auto">
            <a:xfrm>
              <a:off x="1296" y="2400"/>
              <a:ext cx="480" cy="385"/>
              <a:chOff x="1258" y="2446"/>
              <a:chExt cx="480" cy="385"/>
            </a:xfrm>
          </p:grpSpPr>
          <p:sp>
            <p:nvSpPr>
              <p:cNvPr id="54" name="Rectangle 26">
                <a:extLst>
                  <a:ext uri="{FF2B5EF4-FFF2-40B4-BE49-F238E27FC236}">
                    <a16:creationId xmlns:a16="http://schemas.microsoft.com/office/drawing/2014/main" id="{84EA2B5A-F95B-4A9C-8FF2-773EB6686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2592"/>
                <a:ext cx="480" cy="239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5" name="Rectangle 28">
                <a:extLst>
                  <a:ext uri="{FF2B5EF4-FFF2-40B4-BE49-F238E27FC236}">
                    <a16:creationId xmlns:a16="http://schemas.microsoft.com/office/drawing/2014/main" id="{976A9B08-1D78-4174-B2CA-4D674BA96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6" y="2446"/>
                <a:ext cx="164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50000"/>
                  </a:spcBef>
                  <a:spcAft>
                    <a:spcPct val="0"/>
                  </a:spcAft>
                  <a:defRPr kumimoji="1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AX</a:t>
                </a:r>
                <a:endPara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40458C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4DCA3DB8-F937-4D25-B80C-0C299D50C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592"/>
              <a:ext cx="3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10F0H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37">
            <a:extLst>
              <a:ext uri="{FF2B5EF4-FFF2-40B4-BE49-F238E27FC236}">
                <a16:creationId xmlns:a16="http://schemas.microsoft.com/office/drawing/2014/main" id="{62916071-F2A3-45A8-8274-4D2C41B0B1DB}"/>
              </a:ext>
            </a:extLst>
          </p:cNvPr>
          <p:cNvGrpSpPr/>
          <p:nvPr/>
        </p:nvGrpSpPr>
        <p:grpSpPr bwMode="auto">
          <a:xfrm>
            <a:off x="5957117" y="5104848"/>
            <a:ext cx="1144191" cy="206575"/>
            <a:chOff x="1498" y="2831"/>
            <a:chExt cx="961" cy="303"/>
          </a:xfrm>
        </p:grpSpPr>
        <p:sp>
          <p:nvSpPr>
            <p:cNvPr id="57" name="Line 23">
              <a:extLst>
                <a:ext uri="{FF2B5EF4-FFF2-40B4-BE49-F238E27FC236}">
                  <a16:creationId xmlns:a16="http://schemas.microsoft.com/office/drawing/2014/main" id="{226293F4-A4CB-49C6-8DBE-D1645E3E8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8" y="3109"/>
              <a:ext cx="88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Line 25">
              <a:extLst>
                <a:ext uri="{FF2B5EF4-FFF2-40B4-BE49-F238E27FC236}">
                  <a16:creationId xmlns:a16="http://schemas.microsoft.com/office/drawing/2014/main" id="{F4C89FFE-AB4B-4908-B3D6-EE677764FA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98" y="2831"/>
              <a:ext cx="1" cy="27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Freeform 29">
              <a:extLst>
                <a:ext uri="{FF2B5EF4-FFF2-40B4-BE49-F238E27FC236}">
                  <a16:creationId xmlns:a16="http://schemas.microsoft.com/office/drawing/2014/main" id="{65516F85-5F3A-41C9-B391-EE7AF0A6F773}"/>
                </a:ext>
              </a:extLst>
            </p:cNvPr>
            <p:cNvSpPr/>
            <p:nvPr/>
          </p:nvSpPr>
          <p:spPr bwMode="auto">
            <a:xfrm>
              <a:off x="2355" y="3096"/>
              <a:ext cx="104" cy="38"/>
            </a:xfrm>
            <a:custGeom>
              <a:avLst/>
              <a:gdLst>
                <a:gd name="T0" fmla="*/ 0 w 313"/>
                <a:gd name="T1" fmla="*/ 0 h 113"/>
                <a:gd name="T2" fmla="*/ 57 w 313"/>
                <a:gd name="T3" fmla="*/ 56 h 113"/>
                <a:gd name="T4" fmla="*/ 0 w 313"/>
                <a:gd name="T5" fmla="*/ 113 h 113"/>
                <a:gd name="T6" fmla="*/ 313 w 313"/>
                <a:gd name="T7" fmla="*/ 56 h 113"/>
                <a:gd name="T8" fmla="*/ 0 w 313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3"/>
                <a:gd name="T16" fmla="*/ 0 h 113"/>
                <a:gd name="T17" fmla="*/ 313 w 313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3" h="113">
                  <a:moveTo>
                    <a:pt x="0" y="0"/>
                  </a:moveTo>
                  <a:lnTo>
                    <a:pt x="57" y="56"/>
                  </a:lnTo>
                  <a:lnTo>
                    <a:pt x="0" y="113"/>
                  </a:lnTo>
                  <a:lnTo>
                    <a:pt x="313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" name="Group 40">
            <a:extLst>
              <a:ext uri="{FF2B5EF4-FFF2-40B4-BE49-F238E27FC236}">
                <a16:creationId xmlns:a16="http://schemas.microsoft.com/office/drawing/2014/main" id="{D8D9DD18-5BFF-4E45-9370-5D581FCEAD00}"/>
              </a:ext>
            </a:extLst>
          </p:cNvPr>
          <p:cNvGrpSpPr/>
          <p:nvPr/>
        </p:nvGrpSpPr>
        <p:grpSpPr bwMode="auto">
          <a:xfrm>
            <a:off x="5657079" y="4139848"/>
            <a:ext cx="571500" cy="458390"/>
            <a:chOff x="1258" y="1969"/>
            <a:chExt cx="480" cy="385"/>
          </a:xfrm>
        </p:grpSpPr>
        <p:sp>
          <p:nvSpPr>
            <p:cNvPr id="61" name="Rectangle 33">
              <a:extLst>
                <a:ext uri="{FF2B5EF4-FFF2-40B4-BE49-F238E27FC236}">
                  <a16:creationId xmlns:a16="http://schemas.microsoft.com/office/drawing/2014/main" id="{4145141F-014D-4BAB-AA59-75134078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" y="2115"/>
              <a:ext cx="480" cy="23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Rectangle 34">
              <a:extLst>
                <a:ext uri="{FF2B5EF4-FFF2-40B4-BE49-F238E27FC236}">
                  <a16:creationId xmlns:a16="http://schemas.microsoft.com/office/drawing/2014/main" id="{22EBE705-4720-44C7-8CD5-50132A074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2168"/>
              <a:ext cx="30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0120H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Rectangle 35">
              <a:extLst>
                <a:ext uri="{FF2B5EF4-FFF2-40B4-BE49-F238E27FC236}">
                  <a16:creationId xmlns:a16="http://schemas.microsoft.com/office/drawing/2014/main" id="{1C53AD77-62B6-4925-B5DF-EE3C516AF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969"/>
              <a:ext cx="1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DX</a:t>
              </a:r>
              <a:endParaRPr kumimoji="1" lang="en-US" altLang="zh-CN" sz="1800" b="0" i="0" u="none" strike="noStrike" kern="0" cap="none" spc="0" normalizeH="0" baseline="0" noProof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" name="Group 39">
            <a:extLst>
              <a:ext uri="{FF2B5EF4-FFF2-40B4-BE49-F238E27FC236}">
                <a16:creationId xmlns:a16="http://schemas.microsoft.com/office/drawing/2014/main" id="{54952E43-4A3A-4F27-AA56-F6A0A3C30367}"/>
              </a:ext>
            </a:extLst>
          </p:cNvPr>
          <p:cNvGrpSpPr/>
          <p:nvPr/>
        </p:nvGrpSpPr>
        <p:grpSpPr bwMode="auto">
          <a:xfrm>
            <a:off x="6242868" y="4466076"/>
            <a:ext cx="719138" cy="819439"/>
            <a:chOff x="1738" y="2234"/>
            <a:chExt cx="321" cy="775"/>
          </a:xfrm>
        </p:grpSpPr>
        <p:sp>
          <p:nvSpPr>
            <p:cNvPr id="65" name="Line 30">
              <a:extLst>
                <a:ext uri="{FF2B5EF4-FFF2-40B4-BE49-F238E27FC236}">
                  <a16:creationId xmlns:a16="http://schemas.microsoft.com/office/drawing/2014/main" id="{96EEB24A-E041-4FCA-8BC6-8DF7FF33D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9" y="2990"/>
              <a:ext cx="16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Freeform 31">
              <a:extLst>
                <a:ext uri="{FF2B5EF4-FFF2-40B4-BE49-F238E27FC236}">
                  <a16:creationId xmlns:a16="http://schemas.microsoft.com/office/drawing/2014/main" id="{A070D3F5-6414-4304-856D-4F15BC25C367}"/>
                </a:ext>
              </a:extLst>
            </p:cNvPr>
            <p:cNvSpPr/>
            <p:nvPr/>
          </p:nvSpPr>
          <p:spPr bwMode="auto">
            <a:xfrm>
              <a:off x="1955" y="2971"/>
              <a:ext cx="104" cy="38"/>
            </a:xfrm>
            <a:custGeom>
              <a:avLst/>
              <a:gdLst>
                <a:gd name="T0" fmla="*/ 0 w 311"/>
                <a:gd name="T1" fmla="*/ 0 h 113"/>
                <a:gd name="T2" fmla="*/ 56 w 311"/>
                <a:gd name="T3" fmla="*/ 56 h 113"/>
                <a:gd name="T4" fmla="*/ 0 w 311"/>
                <a:gd name="T5" fmla="*/ 113 h 113"/>
                <a:gd name="T6" fmla="*/ 311 w 311"/>
                <a:gd name="T7" fmla="*/ 56 h 113"/>
                <a:gd name="T8" fmla="*/ 0 w 311"/>
                <a:gd name="T9" fmla="*/ 0 h 1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1"/>
                <a:gd name="T16" fmla="*/ 0 h 113"/>
                <a:gd name="T17" fmla="*/ 311 w 311"/>
                <a:gd name="T18" fmla="*/ 113 h 11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1" h="113">
                  <a:moveTo>
                    <a:pt x="0" y="0"/>
                  </a:moveTo>
                  <a:lnTo>
                    <a:pt x="56" y="56"/>
                  </a:lnTo>
                  <a:lnTo>
                    <a:pt x="0" y="113"/>
                  </a:lnTo>
                  <a:lnTo>
                    <a:pt x="311" y="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4763">
              <a:solidFill>
                <a:srgbClr val="FF0000"/>
              </a:solidFill>
              <a:prstDash val="solid"/>
              <a:round/>
            </a:ln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Line 32">
              <a:extLst>
                <a:ext uri="{FF2B5EF4-FFF2-40B4-BE49-F238E27FC236}">
                  <a16:creationId xmlns:a16="http://schemas.microsoft.com/office/drawing/2014/main" id="{3D9B11AF-3606-475D-B9EC-ED9DF5A883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9" y="2234"/>
              <a:ext cx="1" cy="7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36">
              <a:extLst>
                <a:ext uri="{FF2B5EF4-FFF2-40B4-BE49-F238E27FC236}">
                  <a16:creationId xmlns:a16="http://schemas.microsoft.com/office/drawing/2014/main" id="{01EF5712-D901-407A-8153-ED45EB594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8" y="2234"/>
              <a:ext cx="161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44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32" grpId="0" autoUpdateAnimBg="0"/>
      <p:bldP spid="3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13" name="Text Box 1028">
            <a:extLst>
              <a:ext uri="{FF2B5EF4-FFF2-40B4-BE49-F238E27FC236}">
                <a16:creationId xmlns:a16="http://schemas.microsoft.com/office/drawing/2014/main" id="{1065D918-5B53-427D-B17F-E99DC30CC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538" y="5321544"/>
            <a:ext cx="84574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：在转移指令中给出一个存储单元的地址，用该地址所指的两个相邻字单元的内容（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位）来取代（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）和（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）中的内容，从而达到段间转移的目的。</a:t>
            </a:r>
          </a:p>
        </p:txBody>
      </p:sp>
      <p:sp>
        <p:nvSpPr>
          <p:cNvPr id="14" name="Rectangle 1029">
            <a:extLst>
              <a:ext uri="{FF2B5EF4-FFF2-40B4-BE49-F238E27FC236}">
                <a16:creationId xmlns:a16="http://schemas.microsoft.com/office/drawing/2014/main" id="{022048B4-2BF5-4375-8BD2-1C2840A08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14" y="1572439"/>
            <a:ext cx="2800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kern="0" dirty="0">
                <a:solidFill>
                  <a:srgbClr val="00267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</a:t>
            </a:r>
            <a:r>
              <a:rPr lang="en-US" altLang="zh-CN" kern="0" dirty="0">
                <a:solidFill>
                  <a:srgbClr val="00267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kern="0" dirty="0">
                <a:solidFill>
                  <a:srgbClr val="00267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段内转移的寻址方式：</a:t>
            </a:r>
          </a:p>
        </p:txBody>
      </p:sp>
      <p:sp>
        <p:nvSpPr>
          <p:cNvPr id="15" name="Rectangle 1031">
            <a:extLst>
              <a:ext uri="{FF2B5EF4-FFF2-40B4-BE49-F238E27FC236}">
                <a16:creationId xmlns:a16="http://schemas.microsoft.com/office/drawing/2014/main" id="{CF20E698-672A-4359-917F-02B5404E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12" y="3188423"/>
            <a:ext cx="84238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由转移指令中指定一个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位寄存器或存储器字单元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的内容做为转移的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直接取代（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）的内容。</a:t>
            </a:r>
          </a:p>
        </p:txBody>
      </p:sp>
      <p:sp>
        <p:nvSpPr>
          <p:cNvPr id="16" name="Rectangle 1032">
            <a:extLst>
              <a:ext uri="{FF2B5EF4-FFF2-40B4-BE49-F238E27FC236}">
                <a16:creationId xmlns:a16="http://schemas.microsoft.com/office/drawing/2014/main" id="{2DF860EB-B0A7-4B53-A3B8-EA1228177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14" y="3838792"/>
            <a:ext cx="2919389" cy="37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00267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●   </a:t>
            </a:r>
            <a:r>
              <a:rPr lang="zh-CN" altLang="en-US" kern="0" dirty="0">
                <a:solidFill>
                  <a:srgbClr val="002676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段间转移的寻址方式：</a:t>
            </a:r>
          </a:p>
        </p:txBody>
      </p:sp>
      <p:sp>
        <p:nvSpPr>
          <p:cNvPr id="17" name="Rectangle 1033">
            <a:extLst>
              <a:ext uri="{FF2B5EF4-FFF2-40B4-BE49-F238E27FC236}">
                <a16:creationId xmlns:a16="http://schemas.microsoft.com/office/drawing/2014/main" id="{79F32824-DA2A-42CC-ABCD-EFBC3BDAE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66" y="4274832"/>
            <a:ext cx="8466534" cy="9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：转移指令中直接给出了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转向目标的段基址和段内偏移地址，</a:t>
            </a:r>
            <a:endParaRPr lang="en-US" altLang="zh-CN" sz="1600" b="0" kern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用此地址分别取代（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CS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）和（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）中的内容，</a:t>
            </a:r>
            <a:endParaRPr lang="en-US" altLang="zh-CN" sz="1600" b="0" kern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完成从当前段向另一个段的转移</a:t>
            </a:r>
          </a:p>
        </p:txBody>
      </p:sp>
      <p:grpSp>
        <p:nvGrpSpPr>
          <p:cNvPr id="18" name="Group 1035">
            <a:extLst>
              <a:ext uri="{FF2B5EF4-FFF2-40B4-BE49-F238E27FC236}">
                <a16:creationId xmlns:a16="http://schemas.microsoft.com/office/drawing/2014/main" id="{2C0AA1DE-0172-439C-9135-7AE491CBE90B}"/>
              </a:ext>
            </a:extLst>
          </p:cNvPr>
          <p:cNvGrpSpPr/>
          <p:nvPr/>
        </p:nvGrpSpPr>
        <p:grpSpPr bwMode="auto">
          <a:xfrm>
            <a:off x="677466" y="2069735"/>
            <a:ext cx="8424700" cy="959646"/>
            <a:chOff x="288" y="912"/>
            <a:chExt cx="7111" cy="806"/>
          </a:xfrm>
        </p:grpSpPr>
        <p:sp>
          <p:nvSpPr>
            <p:cNvPr id="19" name="Rectangle 1030">
              <a:extLst>
                <a:ext uri="{FF2B5EF4-FFF2-40B4-BE49-F238E27FC236}">
                  <a16:creationId xmlns:a16="http://schemas.microsoft.com/office/drawing/2014/main" id="{FA562FF4-F878-45C5-AD21-59EDF3F11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7111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400" b="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段内直接寻址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：在转移指令中直接给出 </a:t>
              </a:r>
              <a:r>
                <a:rPr lang="en-US" altLang="zh-CN" sz="14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位或 </a:t>
              </a:r>
              <a:r>
                <a:rPr lang="en-US" altLang="zh-CN" sz="14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位的相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对位移量，指令转向的有效地址为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:  </a:t>
              </a:r>
            </a:p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(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当前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IP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的内容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)           ( IP )</a:t>
              </a:r>
            </a:p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位移量为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8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短转移；位移量为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16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段内直接近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转移</a:t>
              </a:r>
            </a:p>
          </p:txBody>
        </p:sp>
        <p:sp>
          <p:nvSpPr>
            <p:cNvPr id="20" name="Line 1034">
              <a:extLst>
                <a:ext uri="{FF2B5EF4-FFF2-40B4-BE49-F238E27FC236}">
                  <a16:creationId xmlns:a16="http://schemas.microsoft.com/office/drawing/2014/main" id="{74662115-5E27-4F56-B9BD-E90D21C9F2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0" y="1315"/>
              <a:ext cx="29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12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段内转移的寻址方式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① 指令名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SHORT  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转移目标地址标号（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8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位）</a:t>
            </a:r>
          </a:p>
          <a:p>
            <a:pPr marL="912600" lvl="2" indent="0">
              <a:buNone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② 指令名   转移目标地址标号（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位）</a:t>
            </a:r>
          </a:p>
          <a:p>
            <a:pPr marL="912600" lvl="2" indent="0">
              <a:buNone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③ 指令名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NEAR  PTR 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转移目标地址标号（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位）</a:t>
            </a:r>
          </a:p>
          <a:p>
            <a:pPr lvl="1"/>
            <a:r>
              <a:rPr lang="en-US" altLang="zh-CN" sz="1600" kern="0" dirty="0">
                <a:latin typeface="微软雅黑" panose="020B0503020204020204" pitchFamily="34" charset="-122"/>
              </a:rPr>
              <a:t>CS</a:t>
            </a:r>
            <a:r>
              <a:rPr lang="zh-CN" altLang="en-US" sz="1600" kern="0" dirty="0">
                <a:latin typeface="微软雅黑" panose="020B0503020204020204" pitchFamily="34" charset="-122"/>
              </a:rPr>
              <a:t>寄存器内容保持不变</a:t>
            </a:r>
            <a:endParaRPr lang="en-US" altLang="zh-CN" sz="1600" kern="0" dirty="0">
              <a:latin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21" name="Group 1035">
            <a:extLst>
              <a:ext uri="{FF2B5EF4-FFF2-40B4-BE49-F238E27FC236}">
                <a16:creationId xmlns:a16="http://schemas.microsoft.com/office/drawing/2014/main" id="{67C66981-8C92-414F-9E48-FB7C2DB758A1}"/>
              </a:ext>
            </a:extLst>
          </p:cNvPr>
          <p:cNvGrpSpPr/>
          <p:nvPr/>
        </p:nvGrpSpPr>
        <p:grpSpPr bwMode="auto">
          <a:xfrm>
            <a:off x="814587" y="2135350"/>
            <a:ext cx="8281601" cy="959646"/>
            <a:chOff x="269" y="1018"/>
            <a:chExt cx="7111" cy="806"/>
          </a:xfrm>
        </p:grpSpPr>
        <p:sp>
          <p:nvSpPr>
            <p:cNvPr id="22" name="Rectangle 1030">
              <a:extLst>
                <a:ext uri="{FF2B5EF4-FFF2-40B4-BE49-F238E27FC236}">
                  <a16:creationId xmlns:a16="http://schemas.microsoft.com/office/drawing/2014/main" id="{7AD5A4E0-9032-4312-850C-187957DC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" y="1018"/>
              <a:ext cx="7111" cy="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① </a:t>
              </a:r>
              <a:r>
                <a:rPr lang="zh-CN" altLang="en-US" sz="1600" kern="0" dirty="0">
                  <a:solidFill>
                    <a:srgbClr val="FF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段内直接寻址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：在转移指令中直接给出 </a:t>
              </a:r>
              <a:r>
                <a:rPr lang="en-US" altLang="zh-CN" sz="14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8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位或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/</a:t>
              </a:r>
              <a:r>
                <a:rPr lang="en-US" altLang="zh-CN" sz="14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16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位的相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对位移量，指令转向有效地址为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:  </a:t>
              </a:r>
            </a:p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(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当前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IP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的内容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+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相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对位移量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)           ( IP )</a:t>
              </a:r>
            </a:p>
            <a:p>
              <a:pPr defTabSz="914400" eaLnBrk="1" fontAlgn="base" hangingPunct="1">
                <a:spcBef>
                  <a:spcPts val="45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位移量为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8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</a:t>
              </a:r>
              <a:r>
                <a:rPr lang="zh-CN" altLang="en-US" sz="160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直接</a:t>
              </a:r>
              <a:r>
                <a:rPr lang="zh-CN" altLang="en-US" sz="160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短转移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；位移量为 </a:t>
              </a:r>
              <a:r>
                <a:rPr lang="en-US" altLang="zh-CN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16 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位时，称</a:t>
              </a:r>
              <a:r>
                <a:rPr lang="zh-CN" altLang="en-US" sz="1600" b="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段内</a:t>
              </a:r>
              <a:r>
                <a:rPr lang="zh-CN" altLang="en-US" sz="160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直接近</a:t>
              </a:r>
              <a:r>
                <a:rPr lang="zh-CN" altLang="en-US" sz="1600" kern="0" dirty="0">
                  <a:solidFill>
                    <a:srgbClr val="002676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转移</a:t>
              </a:r>
            </a:p>
          </p:txBody>
        </p:sp>
        <p:sp>
          <p:nvSpPr>
            <p:cNvPr id="23" name="Line 1034">
              <a:extLst>
                <a:ext uri="{FF2B5EF4-FFF2-40B4-BE49-F238E27FC236}">
                  <a16:creationId xmlns:a16="http://schemas.microsoft.com/office/drawing/2014/main" id="{2EDC6E4C-4605-4440-9B7A-86B2D12B0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1422"/>
              <a:ext cx="41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600" kern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id="{C7593148-432D-494A-839E-A1AB57D2B949}"/>
              </a:ext>
            </a:extLst>
          </p:cNvPr>
          <p:cNvGrpSpPr>
            <a:grpSpLocks/>
          </p:cNvGrpSpPr>
          <p:nvPr/>
        </p:nvGrpSpPr>
        <p:grpSpPr bwMode="auto">
          <a:xfrm>
            <a:off x="997237" y="5117697"/>
            <a:ext cx="7149526" cy="1020456"/>
            <a:chOff x="334" y="10480"/>
            <a:chExt cx="8978" cy="872"/>
          </a:xfrm>
        </p:grpSpPr>
        <p:sp>
          <p:nvSpPr>
            <p:cNvPr id="41" name="Rectangle 19">
              <a:extLst>
                <a:ext uri="{FF2B5EF4-FFF2-40B4-BE49-F238E27FC236}">
                  <a16:creationId xmlns:a16="http://schemas.microsoft.com/office/drawing/2014/main" id="{5A3B9604-B49B-4C16-9EFE-0639DE895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5" y="10713"/>
              <a:ext cx="2688" cy="4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indent="269875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转移目标地址的偏移地址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2" name="Rectangle 18">
              <a:extLst>
                <a:ext uri="{FF2B5EF4-FFF2-40B4-BE49-F238E27FC236}">
                  <a16:creationId xmlns:a16="http://schemas.microsoft.com/office/drawing/2014/main" id="{7029A21E-5559-4A96-A094-AFA1694A2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" y="10480"/>
              <a:ext cx="1159" cy="34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728BA5F6-0BF3-4022-8BFE-9C2E7358E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" y="10480"/>
              <a:ext cx="1470" cy="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0" bIns="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位移量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4" name="Rectangle 16">
              <a:extLst>
                <a:ext uri="{FF2B5EF4-FFF2-40B4-BE49-F238E27FC236}">
                  <a16:creationId xmlns:a16="http://schemas.microsoft.com/office/drawing/2014/main" id="{0958FCCF-26FF-4001-9D22-91CAF8434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4" y="10742"/>
              <a:ext cx="1575" cy="5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45" name="Rectangle 15">
              <a:extLst>
                <a:ext uri="{FF2B5EF4-FFF2-40B4-BE49-F238E27FC236}">
                  <a16:creationId xmlns:a16="http://schemas.microsoft.com/office/drawing/2014/main" id="{49B7480D-D439-4D8C-9B07-1202D81A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11041"/>
              <a:ext cx="147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F86D3337-99D6-4EBC-90A7-CF90E7E5B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" y="10747"/>
              <a:ext cx="2520" cy="407"/>
            </a:xfrm>
            <a:custGeom>
              <a:avLst/>
              <a:gdLst>
                <a:gd name="T0" fmla="*/ 0 w 3255"/>
                <a:gd name="T1" fmla="*/ 0 h 624"/>
                <a:gd name="T2" fmla="*/ 1951 w 3255"/>
                <a:gd name="T3" fmla="*/ 0 h 624"/>
                <a:gd name="T4" fmla="*/ 1951 w 3255"/>
                <a:gd name="T5" fmla="*/ 265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55" h="624">
                  <a:moveTo>
                    <a:pt x="0" y="0"/>
                  </a:moveTo>
                  <a:lnTo>
                    <a:pt x="3255" y="0"/>
                  </a:lnTo>
                  <a:lnTo>
                    <a:pt x="3255" y="624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8F34F4D7-0D12-45C7-A237-6260AB380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11131"/>
              <a:ext cx="210" cy="21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8" name="Line 12">
              <a:extLst>
                <a:ext uri="{FF2B5EF4-FFF2-40B4-BE49-F238E27FC236}">
                  <a16:creationId xmlns:a16="http://schemas.microsoft.com/office/drawing/2014/main" id="{2E1DB72F-BE8E-4B9A-8C69-D5C8FB1346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" y="11239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49" name="Line 11">
              <a:extLst>
                <a:ext uri="{FF2B5EF4-FFF2-40B4-BE49-F238E27FC236}">
                  <a16:creationId xmlns:a16="http://schemas.microsoft.com/office/drawing/2014/main" id="{A626D792-1316-4060-BC85-10441E8447A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5180" y="11236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0" name="Line 10">
              <a:extLst>
                <a:ext uri="{FF2B5EF4-FFF2-40B4-BE49-F238E27FC236}">
                  <a16:creationId xmlns:a16="http://schemas.microsoft.com/office/drawing/2014/main" id="{11430DEB-38AE-4E3E-8D7A-67346F122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3" y="11242"/>
              <a:ext cx="94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1" name="Line 9">
              <a:extLst>
                <a:ext uri="{FF2B5EF4-FFF2-40B4-BE49-F238E27FC236}">
                  <a16:creationId xmlns:a16="http://schemas.microsoft.com/office/drawing/2014/main" id="{C445401A-61F6-4E87-816F-BD01954ECA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5" y="11213"/>
              <a:ext cx="2433" cy="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52" name="Rectangle 8">
              <a:extLst>
                <a:ext uri="{FF2B5EF4-FFF2-40B4-BE49-F238E27FC236}">
                  <a16:creationId xmlns:a16="http://schemas.microsoft.com/office/drawing/2014/main" id="{5B8102C6-2C8A-465C-BB26-554855D77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37" y="10642"/>
              <a:ext cx="1575" cy="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1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53" name="Rectangle 7">
              <a:extLst>
                <a:ext uri="{FF2B5EF4-FFF2-40B4-BE49-F238E27FC236}">
                  <a16:creationId xmlns:a16="http://schemas.microsoft.com/office/drawing/2014/main" id="{31940817-F784-4984-A01A-6AC59DF4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2" y="11026"/>
              <a:ext cx="1293" cy="32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4" name="Oval 6">
              <a:extLst>
                <a:ext uri="{FF2B5EF4-FFF2-40B4-BE49-F238E27FC236}">
                  <a16:creationId xmlns:a16="http://schemas.microsoft.com/office/drawing/2014/main" id="{8CB7E9A4-E6FB-4DEB-BF5E-7214FAECF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1" y="10723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1F56994E-8951-4A4E-A7DE-633B2E2CA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4" y="11216"/>
              <a:ext cx="57" cy="5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3183122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段内转移的寻址方式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455400" lvl="1" indent="0">
              <a:buNone/>
            </a:pP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255500" lvl="2" indent="-342900">
              <a:buFont typeface="+mj-ea"/>
              <a:buAutoNum type="circleNumDbPlain"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指令名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16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位寄存器名</a:t>
            </a:r>
          </a:p>
          <a:p>
            <a:pPr marL="1255500" lvl="2" indent="-342900">
              <a:buFont typeface="+mj-ea"/>
              <a:buAutoNum type="circleNumDbPlain"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指令名   </a:t>
            </a:r>
            <a:r>
              <a:rPr lang="en-US" altLang="zh-CN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WORD  PTR </a:t>
            </a: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存储器寻址方式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255500" lvl="2" indent="-342900">
              <a:buFont typeface="+mj-ea"/>
              <a:buAutoNum type="circleNumDbPlain"/>
            </a:pPr>
            <a:r>
              <a:rPr lang="zh-CN" altLang="en-US" sz="1600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指令名    存储器寻址方式</a:t>
            </a:r>
            <a:endParaRPr lang="en-US" altLang="zh-CN" sz="16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只改变</a:t>
            </a:r>
            <a:r>
              <a:rPr lang="en-US" altLang="zh-CN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寄存器的值而不改变</a:t>
            </a:r>
            <a:r>
              <a:rPr lang="en-US" altLang="zh-CN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CS</a:t>
            </a:r>
            <a:r>
              <a:rPr lang="zh-CN" altLang="en-US" sz="1600" dirty="0">
                <a:latin typeface="宋体" panose="02010600030101010101" pitchFamily="2" charset="-122"/>
                <a:cs typeface="Times New Roman" panose="02020603050405020304" pitchFamily="18" charset="0"/>
              </a:rPr>
              <a:t>寄存器的值</a:t>
            </a:r>
            <a:endParaRPr lang="en-US" altLang="zh-CN" sz="1600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Rectangle 1031">
            <a:extLst>
              <a:ext uri="{FF2B5EF4-FFF2-40B4-BE49-F238E27FC236}">
                <a16:creationId xmlns:a16="http://schemas.microsoft.com/office/drawing/2014/main" id="{981084C3-3BF3-4B63-82B1-85A41FC6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40" y="2026144"/>
            <a:ext cx="79925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由转移指令中指定一个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位寄存器或存储器字单元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的内容做为转移的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直接取代（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）的内容。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7DF53D06-D3DC-4AC5-A877-D8525E39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5" y="4535819"/>
            <a:ext cx="6823587" cy="1674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280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段间转移的寻址方式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① 指令名    </a:t>
            </a:r>
            <a:r>
              <a:rPr lang="en-US" altLang="zh-CN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FAR  PTR  </a:t>
            </a: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转移地址标号</a:t>
            </a:r>
          </a:p>
          <a:p>
            <a:pPr marL="912600" lvl="2" indent="0">
              <a:buNone/>
            </a:pPr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② 指令名    段地址：段偏移地址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endParaRPr lang="zh-CN" altLang="en-US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zh-CN" altLang="en-US" sz="1600" kern="0" dirty="0">
                <a:latin typeface="微软雅黑" panose="020B0503020204020204" pitchFamily="34" charset="-122"/>
              </a:rPr>
              <a:t>机器取指令操作码之后的第一个字送入</a:t>
            </a:r>
            <a:r>
              <a:rPr lang="en-US" altLang="zh-CN" sz="1600" kern="0" dirty="0">
                <a:latin typeface="微软雅黑" panose="020B0503020204020204" pitchFamily="34" charset="-122"/>
              </a:rPr>
              <a:t>IP</a:t>
            </a:r>
            <a:r>
              <a:rPr lang="zh-CN" altLang="en-US" sz="1600" kern="0" dirty="0">
                <a:latin typeface="微软雅黑" panose="020B0503020204020204" pitchFamily="34" charset="-122"/>
              </a:rPr>
              <a:t>寄存器中，取操作码之后的第二个字送入</a:t>
            </a:r>
            <a:r>
              <a:rPr lang="en-US" altLang="zh-CN" sz="1600" kern="0" dirty="0">
                <a:latin typeface="微软雅黑" panose="020B0503020204020204" pitchFamily="34" charset="-122"/>
              </a:rPr>
              <a:t>CS</a:t>
            </a:r>
            <a:r>
              <a:rPr lang="zh-CN" altLang="en-US" sz="1600" kern="0" dirty="0">
                <a:latin typeface="微软雅黑" panose="020B0503020204020204" pitchFamily="34" charset="-122"/>
              </a:rPr>
              <a:t>寄存器中</a:t>
            </a:r>
            <a:endParaRPr lang="en-US" altLang="zh-CN" sz="1600" kern="0" dirty="0">
              <a:latin typeface="微软雅黑" panose="020B0503020204020204" pitchFamily="34" charset="-122"/>
            </a:endParaRPr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Rectangle 1033">
            <a:extLst>
              <a:ext uri="{FF2B5EF4-FFF2-40B4-BE49-F238E27FC236}">
                <a16:creationId xmlns:a16="http://schemas.microsoft.com/office/drawing/2014/main" id="{70B09578-06AB-4A78-994E-3F78F46A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5" y="1966798"/>
            <a:ext cx="8466534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：转移指令中直接给出了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转向目标的段基址和段内偏移地址，用此地址</a:t>
            </a:r>
            <a:endParaRPr lang="en-US" altLang="zh-CN" sz="1600" b="0" kern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                          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分别取代（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CS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）和（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IP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）中的内容，完成从当前段向另一个段的转移。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9A7C1CA8-A689-4ACD-9CBE-43C89B46A2EA}"/>
              </a:ext>
            </a:extLst>
          </p:cNvPr>
          <p:cNvGrpSpPr>
            <a:grpSpLocks/>
          </p:cNvGrpSpPr>
          <p:nvPr/>
        </p:nvGrpSpPr>
        <p:grpSpPr bwMode="auto">
          <a:xfrm>
            <a:off x="460064" y="5059129"/>
            <a:ext cx="8364395" cy="1124853"/>
            <a:chOff x="1858" y="6257"/>
            <a:chExt cx="6479" cy="803"/>
          </a:xfrm>
        </p:grpSpPr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62F7AEAF-35DE-4411-AEE3-76E11561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" y="6798"/>
              <a:ext cx="247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转移目标地址的段地址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A1A1CDC-48FA-452B-BF62-C6670D414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6257"/>
              <a:ext cx="2448" cy="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600" b="1" dirty="0">
                  <a:latin typeface="Times New Roman" panose="02020603050405020304" pitchFamily="18" charset="0"/>
                </a:rPr>
                <a:t>     </a:t>
              </a:r>
              <a:r>
                <a:rPr lang="zh-CN" altLang="en-US" sz="1600" b="1" dirty="0">
                  <a:latin typeface="Times New Roman" panose="02020603050405020304" pitchFamily="18" charset="0"/>
                </a:rPr>
                <a:t>转移目标地址的偏移地址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0CE2D87A-7479-44F3-8568-1542AEA9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8" y="6495"/>
              <a:ext cx="105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</a:rPr>
                <a:t>指令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2D41FA7D-1F5A-45B7-9E96-3325B78F4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" y="6664"/>
              <a:ext cx="1143" cy="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2000"/>
                </a:lnSpc>
              </a:pPr>
              <a:r>
                <a:rPr lang="en-US" altLang="zh-CN" sz="1600" b="1">
                  <a:latin typeface="Times New Roman" panose="02020603050405020304" pitchFamily="18" charset="0"/>
                </a:rPr>
                <a:t>   CS</a:t>
              </a:r>
              <a:r>
                <a:rPr lang="zh-CN" altLang="en-US" sz="1600" b="1">
                  <a:latin typeface="Times New Roman" panose="02020603050405020304" pitchFamily="18" charset="0"/>
                </a:rPr>
                <a:t>寄存器</a:t>
              </a:r>
              <a:endParaRPr lang="zh-CN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A3F48E7-220C-4E78-8AD4-12AAC2A0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" y="6283"/>
              <a:ext cx="157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72000"/>
                </a:lnSpc>
              </a:pPr>
              <a:r>
                <a:rPr lang="en-US" altLang="zh-CN" sz="1600" b="1">
                  <a:latin typeface="Times New Roman" panose="02020603050405020304" pitchFamily="18" charset="0"/>
                </a:rPr>
                <a:t>         IP</a:t>
              </a:r>
              <a:r>
                <a:rPr lang="zh-CN" altLang="en-US" sz="1600" b="1">
                  <a:latin typeface="Times New Roman" panose="02020603050405020304" pitchFamily="18" charset="0"/>
                </a:rPr>
                <a:t>寄存器</a:t>
              </a:r>
              <a:endParaRPr lang="zh-CN" altLang="en-US" sz="1600" b="1">
                <a:latin typeface="Arial" panose="020B0604020202020204" pitchFamily="34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F9C3D858-F929-44F9-8212-6E546D26B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" y="6309"/>
              <a:ext cx="1083" cy="2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600" b="1">
                <a:latin typeface="Arial" panose="020B0604020202020204" pitchFamily="34" charset="0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F23709AE-6CAC-4184-8DCB-BB7620B8B3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6467"/>
              <a:ext cx="2373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B45293FA-DB09-4AD9-85FF-7C9CF9992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6268"/>
              <a:ext cx="1083" cy="3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2000"/>
                </a:lnSpc>
              </a:pPr>
              <a:r>
                <a:rPr lang="zh-CN" altLang="en-US" sz="1600" b="1" dirty="0">
                  <a:latin typeface="Times New Roman" panose="02020603050405020304" pitchFamily="18" charset="0"/>
                </a:rPr>
                <a:t>偏移地址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450677CE-9012-47C4-98C3-DA3A6C6BB4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5" y="6619"/>
              <a:ext cx="1083" cy="3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</a:rPr>
                <a:t>段地址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418FC481-0CF4-4DB0-8A70-CBE088F3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2" y="6661"/>
              <a:ext cx="1083" cy="29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50195"/>
                    </a:srgbClr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sz="1600" b="1">
                <a:latin typeface="Arial" panose="020B0604020202020204" pitchFamily="34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DDFE9423-25E9-42CF-8DFB-1E7AA26534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2" y="6781"/>
              <a:ext cx="2373" cy="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146118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66380-36B7-4E46-AA5E-52B7FD2FD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4.1 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4100E-4E13-44AA-83FF-76CA75B7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指令的基本概念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指令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要求计算机执行特定操作的命令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指令系统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计算机所能执行的全部指令的集合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机器指令</a:t>
            </a:r>
            <a:endParaRPr lang="en-US" altLang="zh-CN" b="1" dirty="0">
              <a:solidFill>
                <a:srgbClr val="7030A0"/>
              </a:solidFill>
            </a:endParaRPr>
          </a:p>
          <a:p>
            <a:pPr lvl="2"/>
            <a:r>
              <a:rPr lang="zh-CN" altLang="en-US" dirty="0"/>
              <a:t>用一组二进制编码来表示，是机器所能直接理解和执行的指令。</a:t>
            </a:r>
          </a:p>
          <a:p>
            <a:pPr lvl="1"/>
            <a:r>
              <a:rPr lang="zh-CN" altLang="en-US" b="1" dirty="0">
                <a:solidFill>
                  <a:srgbClr val="7030A0"/>
                </a:solidFill>
                <a:cs typeface="Times New Roman" panose="02020603050405020304" pitchFamily="18" charset="0"/>
              </a:rPr>
              <a:t>汇编指令</a:t>
            </a:r>
            <a:endParaRPr lang="en-US" altLang="zh-CN" b="1" dirty="0">
              <a:solidFill>
                <a:srgbClr val="7030A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用助记符来代替二进制表示的指令</a:t>
            </a:r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B1955-F314-4313-84F6-F8CF745A0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D19F5C-6EAB-4494-B8A9-666457A8B2C0}"/>
              </a:ext>
            </a:extLst>
          </p:cNvPr>
          <p:cNvSpPr/>
          <p:nvPr/>
        </p:nvSpPr>
        <p:spPr>
          <a:xfrm>
            <a:off x="3409585" y="5168258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4.1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减一</a:t>
            </a:r>
            <a:r>
              <a:rPr lang="zh-CN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FC2139F-4636-4C76-A952-69EEDB650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67137"/>
              </p:ext>
            </p:extLst>
          </p:nvPr>
        </p:nvGraphicFramePr>
        <p:xfrm>
          <a:off x="957491" y="5555364"/>
          <a:ext cx="7463984" cy="426720"/>
        </p:xfrm>
        <a:graphic>
          <a:graphicData uri="http://schemas.openxmlformats.org/drawingml/2006/table">
            <a:tbl>
              <a:tblPr/>
              <a:tblGrid>
                <a:gridCol w="1865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5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66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机器指令（二进制）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十六进制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汇编指令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功能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01001011</a:t>
                      </a:r>
                      <a:endParaRPr lang="zh-CN" sz="1400" b="1" kern="10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4BH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DEC BX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将寄存器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BX</a:t>
                      </a:r>
                      <a:r>
                        <a:rPr lang="zh-CN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的内容减</a:t>
                      </a:r>
                      <a:r>
                        <a:rPr lang="en-US" sz="1400" b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1400" b="1" kern="100" dirty="0"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1435" marR="514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85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  <a:p>
            <a:pPr lvl="1"/>
            <a:r>
              <a:rPr lang="zh-CN" altLang="en-US" b="1" kern="0" dirty="0">
                <a:solidFill>
                  <a:srgbClr val="FF0000"/>
                </a:solidFill>
                <a:latin typeface="微软雅黑" panose="020B0503020204020204" pitchFamily="34" charset="-122"/>
              </a:rPr>
              <a:t>段间转移的寻址方式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1255500" lvl="2" indent="-342900">
              <a:buFont typeface="+mj-ea"/>
              <a:buAutoNum type="circleNumDbPlain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指令名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DWORD  PTR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存储器寻址方式</a:t>
            </a:r>
            <a:endParaRPr lang="en-US" altLang="zh-CN" b="1" kern="0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en-US" altLang="zh-CN" b="1" dirty="0"/>
          </a:p>
          <a:p>
            <a:pPr lvl="1"/>
            <a:r>
              <a:rPr lang="zh-CN" altLang="en-US" sz="1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寻址到存储器中相继的二个字，把第一个字送入</a:t>
            </a:r>
            <a:r>
              <a:rPr lang="en-US" altLang="zh-CN" sz="1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IP</a:t>
            </a:r>
            <a:r>
              <a:rPr lang="zh-CN" altLang="en-US" sz="1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寄存器中，把第二个字送入</a:t>
            </a:r>
            <a:r>
              <a:rPr lang="en-US" altLang="zh-CN" sz="1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CS</a:t>
            </a:r>
            <a:r>
              <a:rPr lang="zh-CN" altLang="en-US" sz="1800" dirty="0"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altLang="zh-CN" sz="1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Text Box 1028">
            <a:extLst>
              <a:ext uri="{FF2B5EF4-FFF2-40B4-BE49-F238E27FC236}">
                <a16:creationId xmlns:a16="http://schemas.microsoft.com/office/drawing/2014/main" id="{DB2C38B8-D05F-49CE-8D3E-8C63DC52B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466" y="1983434"/>
            <a:ext cx="8466534" cy="648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1600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段间间接寻址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：在转移指令中给出一个存储单元的地址，用该地址所指的两个相邻字单</a:t>
            </a:r>
            <a:endParaRPr lang="en-US" altLang="zh-CN" sz="1600" b="0" kern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spcBef>
                <a:spcPts val="45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元的内容（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32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位）来取代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中的内容，从而达到段间转移的目的。                                       </a:t>
            </a: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0A24AF79-6581-4BB5-A773-72C5D25C8B57}"/>
              </a:ext>
            </a:extLst>
          </p:cNvPr>
          <p:cNvGrpSpPr>
            <a:grpSpLocks/>
          </p:cNvGrpSpPr>
          <p:nvPr/>
        </p:nvGrpSpPr>
        <p:grpSpPr bwMode="auto">
          <a:xfrm>
            <a:off x="952928" y="4632852"/>
            <a:ext cx="7706411" cy="1660735"/>
            <a:chOff x="1530" y="4029"/>
            <a:chExt cx="7188" cy="12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EAB02F7-FF99-4A38-9CC3-A034969C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7" y="4897"/>
              <a:ext cx="1540" cy="3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转移目标地</a:t>
              </a:r>
              <a:endParaRPr lang="zh-CN" altLang="en-US" sz="16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址的段地址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133BD73-1E21-4508-83CC-C3AFFAD60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2" y="5081"/>
              <a:ext cx="112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4AC86EFC-1435-4DA2-B008-4BE9323D7C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7" y="4233"/>
              <a:ext cx="171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根据寻址方式计算</a:t>
              </a:r>
              <a:endParaRPr lang="zh-CN" altLang="en-US" sz="1600" b="1" dirty="0">
                <a:latin typeface="Arial" panose="020B0604020202020204" pitchFamily="34" charset="0"/>
              </a:endParaRPr>
            </a:p>
            <a:p>
              <a:pPr algn="just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出</a:t>
              </a:r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位物理地址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86C3FDE3-A81E-4581-9376-2D4D63A9D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1" y="4094"/>
              <a:ext cx="1575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指令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6DF030E3-A588-4640-943B-C460B7CA2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0" y="4363"/>
              <a:ext cx="1576" cy="43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存储器寻址方式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B3CA6C17-3A93-4BCE-A545-1D3385D74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3" y="4034"/>
              <a:ext cx="1820" cy="4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转移目标地址</a:t>
              </a:r>
              <a:endParaRPr lang="zh-CN" altLang="en-US" sz="1600" b="1" dirty="0">
                <a:latin typeface="Arial" panose="020B0604020202020204" pitchFamily="34" charset="0"/>
              </a:endParaRPr>
            </a:p>
            <a:p>
              <a:pPr algn="ctr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的偏移地址址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CFFB6347-CDB2-41F1-AB79-5A9980EE0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" y="4029"/>
              <a:ext cx="1186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IP</a:t>
              </a:r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寄存器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DDC13C46-1854-4687-9A02-B050325C9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" y="4311"/>
              <a:ext cx="1033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B631D4B9-290F-491F-9B5C-88D6B9842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6" y="4660"/>
              <a:ext cx="1909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179ED94E-EB39-42E1-96B5-81BF6B8C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3" y="4064"/>
              <a:ext cx="95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存储器</a:t>
              </a:r>
              <a:endParaRPr lang="zh-CN" altLang="en-US" sz="1600" b="1" dirty="0">
                <a:latin typeface="Arial" panose="020B0604020202020204" pitchFamily="34" charset="0"/>
              </a:endParaRPr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64E7CD22-7204-42A7-918F-66EDAC552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7" y="4486"/>
              <a:ext cx="1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D8681235-569B-4EA6-8420-C6D902CA14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7" y="4909"/>
              <a:ext cx="182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2D492783-B38D-4DA4-A3B5-ABBEFA471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7" y="4728"/>
              <a:ext cx="1033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6640756F-B562-46E2-82AA-C52EB3217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" y="4326"/>
              <a:ext cx="1033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5A096648-28B7-4B0E-B477-9578692E7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4" y="4683"/>
              <a:ext cx="1033" cy="3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4078106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1087A-01C6-4525-AB98-29FEBD065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425AEA-F33D-44A5-A9D0-0E430B3FD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指令寻址方式</a:t>
            </a:r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473C78-24DB-4675-80AA-DA89097D6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30" name="Rectangle 4">
            <a:extLst>
              <a:ext uri="{FF2B5EF4-FFF2-40B4-BE49-F238E27FC236}">
                <a16:creationId xmlns:a16="http://schemas.microsoft.com/office/drawing/2014/main" id="{C6EB6A3E-7BDF-4C3A-B6C8-1833D31C7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81" y="1641373"/>
            <a:ext cx="7807972" cy="66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例：段内间接寻址方式</a:t>
            </a:r>
          </a:p>
          <a:p>
            <a:pPr defTabSz="914400" eaLnBrk="1" fontAlgn="base" hangingPunct="1">
              <a:spcBef>
                <a:spcPts val="600"/>
              </a:spcBef>
              <a:spcAft>
                <a:spcPct val="0"/>
              </a:spcAft>
            </a:pP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假设（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2000H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1256H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528FH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，（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264E5H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2450H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2C88BEB4-E923-43C9-BC9F-7CC5558B5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11" y="2461329"/>
            <a:ext cx="64805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BX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　　 　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则执行该指令后（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1256H</a:t>
            </a:r>
            <a:endParaRPr kumimoji="0" lang="en-US" altLang="zh-CN" sz="16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7172D90D-E991-4163-B33C-C1E0A34C3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11" y="2919498"/>
            <a:ext cx="69866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[BX][SI]</a:t>
            </a:r>
            <a:r>
              <a:rPr kumimoji="0" lang="zh-CN" altLang="en-US" sz="1600" b="0" dirty="0">
                <a:solidFill>
                  <a:srgbClr val="74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    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则指令执行后（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  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））</a:t>
            </a:r>
            <a:endParaRPr kumimoji="0" lang="en-US" altLang="zh-CN" sz="1600" b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=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20000H + 1256H + 528FH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kumimoji="0" lang="en-US" altLang="zh-CN" sz="1600" b="0" dirty="0">
              <a:solidFill>
                <a:srgbClr val="00267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=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264E5H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2450H</a:t>
            </a:r>
            <a:endParaRPr kumimoji="0" lang="en-US" altLang="zh-CN" sz="1600" b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DC6E7082-4C5A-41FF-A2B2-43829F459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80" y="3803844"/>
            <a:ext cx="22365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sz="1600" dirty="0">
                <a:solidFill>
                  <a:srgbClr val="00206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例：段间间接寻址方式</a:t>
            </a:r>
          </a:p>
        </p:txBody>
      </p:sp>
      <p:sp>
        <p:nvSpPr>
          <p:cNvPr id="37" name="Rectangle 11">
            <a:extLst>
              <a:ext uri="{FF2B5EF4-FFF2-40B4-BE49-F238E27FC236}">
                <a16:creationId xmlns:a16="http://schemas.microsoft.com/office/drawing/2014/main" id="{9CC58DD4-9486-4796-BFCB-5545A4B74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80" y="4317384"/>
            <a:ext cx="6795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    DWORD    PTR [SI]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                 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））</a:t>
            </a:r>
            <a:b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　　　　　　　　  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                 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　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FCCD5B1A-1AB6-4EB2-A5B5-21DFAB2BD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080" y="4986197"/>
            <a:ext cx="79795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JMP     DWORD    PTR [TABLE+BX]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TABLE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b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　　　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　                                               ；（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16d ×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 TABLE +2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1600" b="0" dirty="0">
                <a:ea typeface="微软雅黑" panose="020B0503020204020204" pitchFamily="34" charset="-122"/>
                <a:cs typeface="Times New Roman" panose="02020603050405020304" pitchFamily="18" charset="0"/>
              </a:rPr>
              <a:t> 　</a:t>
            </a:r>
          </a:p>
        </p:txBody>
      </p:sp>
    </p:spTree>
    <p:extLst>
      <p:ext uri="{BB962C8B-B14F-4D97-AF65-F5344CB8AC3E}">
        <p14:creationId xmlns:p14="http://schemas.microsoft.com/office/powerpoint/2010/main" val="869279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  <p:bldP spid="31" grpId="0" autoUpdateAnimBg="0"/>
      <p:bldP spid="32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6E143-1F50-416D-AE06-29BA6355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90B53-E794-47D1-AAFD-095416CB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8086 CPU</a:t>
            </a: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提供</a:t>
            </a:r>
            <a:r>
              <a:rPr lang="en-US" altLang="zh-CN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133</a:t>
            </a:r>
            <a:r>
              <a:rPr lang="zh-CN" altLang="en-US" b="1" dirty="0">
                <a:latin typeface="微软雅黑" panose="020B0503020204020204" pitchFamily="34" charset="-122"/>
                <a:cs typeface="Times New Roman" panose="02020603050405020304" pitchFamily="18" charset="0"/>
              </a:rPr>
              <a:t>条基本指令</a:t>
            </a:r>
            <a:endParaRPr lang="en-US" altLang="zh-CN" b="1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cs typeface="Times New Roman" panose="02020603050405020304" pitchFamily="18" charset="0"/>
              </a:rPr>
              <a:t>按功能又可分为以下六类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① 数据传送指令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② 算术运算指令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③ 逻辑运算和移位指令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④ 串操作指令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⑤ 程序控制指令</a:t>
            </a: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3366FF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    ⑥ 处理器控制指令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3EC14-5C9B-420D-81D4-781F50C5B6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32</a:t>
            </a:fld>
            <a:endParaRPr lang="zh-CN" altLang="en-US"/>
          </a:p>
        </p:txBody>
      </p:sp>
      <p:pic>
        <p:nvPicPr>
          <p:cNvPr id="12290" name="Picture 2" descr="https://images2018.cnblogs.com/blog/1209017/201712/1209017-20171226202719370-295453405.png">
            <a:extLst>
              <a:ext uri="{FF2B5EF4-FFF2-40B4-BE49-F238E27FC236}">
                <a16:creationId xmlns:a16="http://schemas.microsoft.com/office/drawing/2014/main" id="{3822E8F4-63F9-4679-B897-C7804484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083" y="1064850"/>
            <a:ext cx="4151215" cy="5246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037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EA91-7E84-40A0-9344-D2723E8F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F5663-4DFA-40E8-8714-06F94C61E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b="1" dirty="0"/>
              <a:t>数据传送指令</a:t>
            </a:r>
            <a:r>
              <a:rPr lang="zh-CN" altLang="en-US" b="1" dirty="0"/>
              <a:t>：</a:t>
            </a:r>
            <a:r>
              <a:rPr lang="zh-CN" altLang="en-US" kern="0" dirty="0">
                <a:cs typeface="Times New Roman" panose="02020603050405020304" pitchFamily="18" charset="0"/>
              </a:rPr>
              <a:t>负责把数据、地址或立即数送到寄存器或存储单元中。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D0198-E82E-41FE-BC22-C13463115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6460EF-BAE7-41DE-84BB-BF0BB592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625" y="1919291"/>
            <a:ext cx="6918477" cy="42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511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0EA91-7E84-40A0-9344-D2723E8F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F5663-4DFA-40E8-8714-06F94C61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51738"/>
            <a:ext cx="8635578" cy="438872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1D0198-E82E-41FE-BC22-C13463115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47" name="Rectangle 4">
            <a:extLst>
              <a:ext uri="{FF2B5EF4-FFF2-40B4-BE49-F238E27FC236}">
                <a16:creationId xmlns:a16="http://schemas.microsoft.com/office/drawing/2014/main" id="{6CC9151B-B001-4FD8-8016-D65277522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11" y="5537934"/>
            <a:ext cx="38175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tabLst>
                <a:tab pos="266700" algn="l"/>
                <a:tab pos="457200" algn="l"/>
              </a:tabLs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60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是立即数时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不能是段寄存器，必须通过通用寄存器作中介； </a:t>
            </a:r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A1BFBBB6-D817-4045-8F46-42A028B8B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6" y="2772265"/>
            <a:ext cx="236449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1600" b="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指令的特点</a:t>
            </a:r>
            <a:endParaRPr kumimoji="0" lang="zh-CN" altLang="en-US" sz="1600" b="0" dirty="0">
              <a:solidFill>
                <a:srgbClr val="002676"/>
              </a:solidFill>
              <a:latin typeface="宋体" panose="02010600030101010101" pitchFamily="2" charset="-122"/>
            </a:endParaRP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B3D955AE-6AC8-4875-9047-85872C5F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49" y="3179771"/>
            <a:ext cx="410457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这里的传送实际上是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复制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，把</a:t>
            </a: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的内容复制带</a:t>
            </a: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内容不变；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1DE17F94-0FB5-4D2D-AEA0-9A9125C7A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2" y="3880764"/>
            <a:ext cx="43843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必须类型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一致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（都是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位或者</a:t>
            </a:r>
            <a:r>
              <a:rPr kumimoji="0" lang="en-US" altLang="zh-CN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位）； 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1CE6AD1E-B0A2-46D8-A92C-55B114184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1" y="4297094"/>
            <a:ext cx="20473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zh-CN" sz="1600" b="0" dirty="0" err="1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不能是立即数；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A82D405-923C-479D-96DD-8030DADB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32" y="4704600"/>
            <a:ext cx="3631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两个操作数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不能都是存储器操作数；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0E68D671-6DB6-4D17-B639-6B9DE7FE7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11" y="5137466"/>
            <a:ext cx="386588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两个操作数</a:t>
            </a:r>
            <a:r>
              <a:rPr kumimoji="0" lang="zh-CN" altLang="en-US" sz="16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不能都是段寄存器操作数</a:t>
            </a:r>
            <a:r>
              <a:rPr kumimoji="0" lang="zh-CN" altLang="en-US" sz="1600" b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4F30E95-7F25-4568-85A7-6EF1DEF517E5}"/>
              </a:ext>
            </a:extLst>
          </p:cNvPr>
          <p:cNvSpPr/>
          <p:nvPr/>
        </p:nvSpPr>
        <p:spPr>
          <a:xfrm>
            <a:off x="4826495" y="1068174"/>
            <a:ext cx="3923023" cy="126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⑴ 立即数传送给通用寄存器或存储器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AL,12H		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传送到寄存器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AX,3456H	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3456H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传送到寄存器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06F76E1-25DA-4A13-A32C-39E9AD326CF7}"/>
              </a:ext>
            </a:extLst>
          </p:cNvPr>
          <p:cNvSpPr/>
          <p:nvPr/>
        </p:nvSpPr>
        <p:spPr>
          <a:xfrm>
            <a:off x="4826496" y="2323563"/>
            <a:ext cx="4215904" cy="126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⑵ 通用寄存器之间相互传送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AX,BX		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中的数据传送到寄存器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CL,BH		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BH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中的数据传送到寄存器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CL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CCE68AB1-670C-4D8E-8841-98750CF924FA}"/>
              </a:ext>
            </a:extLst>
          </p:cNvPr>
          <p:cNvSpPr/>
          <p:nvPr/>
        </p:nvSpPr>
        <p:spPr>
          <a:xfrm>
            <a:off x="4826495" y="3577045"/>
            <a:ext cx="4078471" cy="1734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⑶ 通用寄存器和存储器之间相互传送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AX,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	</a:t>
            </a:r>
            <a:endParaRPr lang="en-US" altLang="zh-CN" sz="140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16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指定的连续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个字节中的数据传送到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SI], DH	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8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位数据传送，将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DH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中的数据传送到由</a:t>
            </a: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指定的内存单元中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2D43481-0B91-4851-BDFA-BF10179DE44C}"/>
              </a:ext>
            </a:extLst>
          </p:cNvPr>
          <p:cNvSpPr/>
          <p:nvPr/>
        </p:nvSpPr>
        <p:spPr>
          <a:xfrm>
            <a:off x="4826494" y="5296090"/>
            <a:ext cx="4153911" cy="102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⑷ 段寄存器与通用寄存器、存储器之间的相互传送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DS, AX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ES, [SI</a:t>
            </a:r>
            <a:r>
              <a:rPr lang="zh-CN" altLang="en-US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algn="just"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[DI], SS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C539F8E2-2938-4816-9ED8-C572ECE3A426}"/>
              </a:ext>
            </a:extLst>
          </p:cNvPr>
          <p:cNvGrpSpPr/>
          <p:nvPr/>
        </p:nvGrpSpPr>
        <p:grpSpPr>
          <a:xfrm>
            <a:off x="484234" y="1430256"/>
            <a:ext cx="3543300" cy="1249060"/>
            <a:chOff x="303336" y="1336683"/>
            <a:chExt cx="3543300" cy="1249060"/>
          </a:xfrm>
        </p:grpSpPr>
        <p:sp>
          <p:nvSpPr>
            <p:cNvPr id="58" name="Text Box 8">
              <a:extLst>
                <a:ext uri="{FF2B5EF4-FFF2-40B4-BE49-F238E27FC236}">
                  <a16:creationId xmlns:a16="http://schemas.microsoft.com/office/drawing/2014/main" id="{C521676A-1429-4673-8338-1A5F7DDB8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36" y="1336683"/>
              <a:ext cx="3543300" cy="1249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1.</a:t>
              </a:r>
              <a:r>
                <a:rPr lang="zh-CN" altLang="en-US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传送字或字节</a:t>
              </a:r>
              <a:r>
                <a:rPr lang="zh-CN" altLang="en-US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  </a:t>
              </a:r>
              <a:r>
                <a:rPr lang="en-US" altLang="zh-CN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格式：</a:t>
              </a: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  </a:t>
              </a:r>
              <a:r>
                <a:rPr lang="en-US" altLang="zh-CN" sz="1600" kern="0" dirty="0" err="1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, </a:t>
              </a:r>
              <a:r>
                <a:rPr lang="en-US" altLang="zh-CN" sz="1600" kern="0" dirty="0" err="1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; </a:t>
              </a:r>
            </a:p>
            <a:p>
              <a:pPr eaLnBrk="1" fontAlgn="base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</a:t>
              </a:r>
              <a:r>
                <a:rPr lang="zh-CN" altLang="en-US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功能</a:t>
              </a: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:       </a:t>
              </a:r>
              <a:r>
                <a:rPr lang="en-US" altLang="zh-CN" sz="1600" kern="0" dirty="0" err="1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src</a:t>
              </a:r>
              <a:r>
                <a:rPr lang="en-US" altLang="zh-CN" sz="1600" kern="0" dirty="0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</a:t>
              </a:r>
              <a:r>
                <a:rPr lang="en-US" altLang="zh-CN" sz="1600" kern="0" dirty="0" err="1">
                  <a:solidFill>
                    <a:schemeClr val="tx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dst</a:t>
              </a:r>
              <a:endParaRPr lang="en-US" altLang="zh-CN" sz="160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Line 4">
              <a:extLst>
                <a:ext uri="{FF2B5EF4-FFF2-40B4-BE49-F238E27FC236}">
                  <a16:creationId xmlns:a16="http://schemas.microsoft.com/office/drawing/2014/main" id="{18AFEA1A-B5BA-43F2-A800-ED5046B03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049" y="2374013"/>
              <a:ext cx="2857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/>
      <p:bldP spid="55" grpId="0"/>
      <p:bldP spid="56" grpId="0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44" y="1289482"/>
            <a:ext cx="5679720" cy="4571822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堆栈操作指令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堆栈是一个“先进后出”的主存区域，位于堆栈段中，使用</a:t>
            </a:r>
            <a:r>
              <a:rPr lang="en-US" altLang="zh-CN" dirty="0">
                <a:latin typeface="微软雅黑" panose="020B0503020204020204" pitchFamily="34" charset="-122"/>
              </a:rPr>
              <a:t>SS</a:t>
            </a:r>
            <a:r>
              <a:rPr lang="zh-CN" altLang="en-US" dirty="0">
                <a:latin typeface="微软雅黑" panose="020B0503020204020204" pitchFamily="34" charset="-122"/>
              </a:rPr>
              <a:t>段寄存器记录其段地址。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栈只有一个出口，即当前栈顶。</a:t>
            </a:r>
            <a:endParaRPr lang="en-US" altLang="zh-CN" dirty="0">
              <a:latin typeface="微软雅黑" panose="020B0503020204020204" pitchFamily="34" charset="-122"/>
            </a:endParaRPr>
          </a:p>
          <a:p>
            <a:pPr lvl="2"/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8088/8086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的堆栈操作特点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向下生长</a:t>
            </a:r>
            <a:r>
              <a:rPr lang="en-US" altLang="zh-CN" dirty="0">
                <a:latin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</a:rPr>
              <a:t>向低地址方向生长；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双字节操作</a:t>
            </a:r>
            <a:r>
              <a:rPr lang="en-US" altLang="zh-CN" dirty="0">
                <a:latin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</a:rPr>
              <a:t>高对高，低对低；</a:t>
            </a:r>
          </a:p>
          <a:p>
            <a:pPr lvl="2"/>
            <a:r>
              <a:rPr lang="zh-CN" altLang="en-US" dirty="0">
                <a:latin typeface="微软雅黑" panose="020B0503020204020204" pitchFamily="34" charset="-122"/>
              </a:rPr>
              <a:t>栈顶总满</a:t>
            </a:r>
            <a:r>
              <a:rPr lang="en-US" altLang="zh-CN" dirty="0">
                <a:latin typeface="微软雅黑" panose="020B0503020204020204" pitchFamily="34" charset="-122"/>
              </a:rPr>
              <a:t>——</a:t>
            </a:r>
            <a:r>
              <a:rPr lang="zh-CN" altLang="en-US" dirty="0">
                <a:latin typeface="微软雅黑" panose="020B0503020204020204" pitchFamily="34" charset="-122"/>
              </a:rPr>
              <a:t>栈顶已经堆有数据。</a:t>
            </a:r>
          </a:p>
          <a:p>
            <a:pPr lvl="2"/>
            <a:endParaRPr lang="zh-CN" altLang="en-US" dirty="0">
              <a:latin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5" name="Picture 5" descr="hbja206a">
            <a:extLst>
              <a:ext uri="{FF2B5EF4-FFF2-40B4-BE49-F238E27FC236}">
                <a16:creationId xmlns:a16="http://schemas.microsoft.com/office/drawing/2014/main" id="{A4A98E38-2193-4A00-BC0D-55D7A46E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964" y="2505456"/>
            <a:ext cx="2691972" cy="296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685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堆栈操作指令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0415C32-96C0-486C-AE1B-BF87FBFA9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48" y="2820604"/>
            <a:ext cx="6286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出栈格式：</a:t>
            </a:r>
            <a:r>
              <a:rPr lang="en-US" altLang="zh-CN" sz="160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     </a:t>
            </a:r>
            <a:r>
              <a:rPr lang="en-US" altLang="zh-CN" sz="160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          </a:t>
            </a:r>
            <a:r>
              <a:rPr lang="en-US" altLang="zh-CN" sz="1600" b="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{ MEM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 }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功能：将当前栈顶的字弹出到 </a:t>
            </a:r>
            <a:r>
              <a:rPr lang="en-US" altLang="zh-CN" sz="1600" b="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dst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6B37A00-EDAB-492D-80AE-32A8FB6AF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348" y="1988832"/>
            <a:ext cx="53799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入栈格式：</a:t>
            </a:r>
            <a:r>
              <a:rPr lang="en-US" altLang="zh-CN" sz="160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    </a:t>
            </a:r>
            <a:r>
              <a:rPr lang="en-US" altLang="zh-CN" sz="160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60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         </a:t>
            </a:r>
            <a:r>
              <a:rPr lang="en-US" altLang="zh-CN" sz="1600" b="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{ MEM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 }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功能：将</a:t>
            </a:r>
            <a:r>
              <a:rPr lang="en-US" altLang="zh-CN" sz="1600" b="0" kern="0" dirty="0" err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src</a:t>
            </a:r>
            <a:r>
              <a:rPr lang="zh-CN" altLang="en-US" sz="1600" b="0" kern="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指示的字数据压入当前栈顶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FFED80-09B0-45D3-AE09-588ED87A57F9}"/>
              </a:ext>
            </a:extLst>
          </p:cNvPr>
          <p:cNvSpPr/>
          <p:nvPr/>
        </p:nvSpPr>
        <p:spPr>
          <a:xfrm>
            <a:off x="736349" y="3601697"/>
            <a:ext cx="8065482" cy="2621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注意几点：</a:t>
            </a:r>
            <a:b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）因为堆栈指针</a:t>
            </a:r>
            <a:r>
              <a:rPr lang="en-US" altLang="zh-CN" sz="1600" b="1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总是指向已经存入数据的</a:t>
            </a:r>
            <a:r>
              <a:rPr lang="zh-CN" altLang="en-US" sz="1600" b="1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栈顶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（不是空单元），所以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指令是先将（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）减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，后将内容压栈（即先修改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使之指向空单元，后压入数据），而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是先从栈顶弹出一个字，后将堆栈指针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b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）因为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总是指向栈顶，而用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指令存取数时都是在栈顶进行的，所以堆栈是“先进后出”或叫“后进先出”的。栈底在高地址，堆栈是从高地址向低地址延伸的，所以栈底就是最初的栈顶。</a:t>
            </a:r>
            <a:b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）用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指令和</a:t>
            </a:r>
            <a:r>
              <a:rPr lang="en-US" altLang="zh-CN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</a:t>
            </a:r>
            <a:r>
              <a:rPr lang="zh-CN" altLang="en-US" sz="1600" dirty="0">
                <a:solidFill>
                  <a:srgbClr val="080808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指令时只能按字访问堆栈，不能按字节访问堆栈。</a:t>
            </a:r>
          </a:p>
        </p:txBody>
      </p:sp>
    </p:spTree>
    <p:extLst>
      <p:ext uri="{BB962C8B-B14F-4D97-AF65-F5344CB8AC3E}">
        <p14:creationId xmlns:p14="http://schemas.microsoft.com/office/powerpoint/2010/main" val="165360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堆栈操作指令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42D7E3A-97B9-4385-85FC-489C918B1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18" y="2453388"/>
            <a:ext cx="28575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>
              <a:spcBef>
                <a:spcPts val="1800"/>
              </a:spcBef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2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建栈</a:t>
            </a:r>
            <a:r>
              <a:rPr lang="zh-CN" altLang="en-US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 </a:t>
            </a:r>
            <a:r>
              <a:rPr lang="zh-CN" altLang="en-US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1050H</a:t>
            </a:r>
          </a:p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MOV   SS </a:t>
            </a:r>
            <a:r>
              <a:rPr lang="zh-CN" altLang="en-US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MOV  SP </a:t>
            </a:r>
            <a:r>
              <a:rPr lang="zh-CN" altLang="en-US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000EH </a:t>
            </a:r>
          </a:p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050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     </a:t>
            </a:r>
          </a:p>
        </p:txBody>
      </p:sp>
      <p:sp>
        <p:nvSpPr>
          <p:cNvPr id="62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8D7A2EF-DBF9-4911-940D-7F81EDC92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2176" y="2659274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2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进栈</a:t>
            </a:r>
            <a:r>
              <a:rPr lang="zh-CN" altLang="en-US" sz="105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    AX    </a:t>
            </a:r>
            <a:r>
              <a:rPr lang="zh-CN" altLang="en-US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（设 </a:t>
            </a:r>
            <a:r>
              <a:rPr lang="en-US" altLang="zh-CN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AX=</a:t>
            </a:r>
            <a:r>
              <a:rPr lang="en-US" altLang="zh-CN" sz="1050" b="1" kern="0" dirty="0">
                <a:solidFill>
                  <a:srgbClr val="005BD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1234H</a:t>
            </a:r>
            <a:r>
              <a:rPr lang="zh-CN" altLang="en-US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    BX    </a:t>
            </a:r>
            <a:r>
              <a:rPr lang="zh-CN" altLang="en-US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（设 </a:t>
            </a:r>
            <a:r>
              <a:rPr lang="en-US" altLang="zh-CN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</a:t>
            </a:r>
            <a:r>
              <a:rPr lang="en-US" altLang="zh-CN" sz="1050" b="1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5CF8H</a:t>
            </a:r>
            <a:r>
              <a:rPr lang="zh-CN" altLang="en-US" sz="105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63" name="Rectangle 5">
            <a:extLst>
              <a:ext uri="{FF2B5EF4-FFF2-40B4-BE49-F238E27FC236}">
                <a16:creationId xmlns:a16="http://schemas.microsoft.com/office/drawing/2014/main" id="{DCE940D0-1C3C-4506-8F6C-E85204AFA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4776" y="3205119"/>
            <a:ext cx="800100" cy="2171700"/>
          </a:xfrm>
          <a:prstGeom prst="rect">
            <a:avLst/>
          </a:prstGeom>
          <a:noFill/>
          <a:ln w="9525">
            <a:solidFill>
              <a:srgbClr val="40458C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4" name="Line 6">
            <a:extLst>
              <a:ext uri="{FF2B5EF4-FFF2-40B4-BE49-F238E27FC236}">
                <a16:creationId xmlns:a16="http://schemas.microsoft.com/office/drawing/2014/main" id="{5AF7A826-63E1-4434-B87B-F89FB3444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76" y="5205369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5" name="Line 7">
            <a:extLst>
              <a:ext uri="{FF2B5EF4-FFF2-40B4-BE49-F238E27FC236}">
                <a16:creationId xmlns:a16="http://schemas.microsoft.com/office/drawing/2014/main" id="{71992C37-AE0E-44A1-A4DE-310A0D6E1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76" y="3376569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6" name="Text Box 8">
            <a:extLst>
              <a:ext uri="{FF2B5EF4-FFF2-40B4-BE49-F238E27FC236}">
                <a16:creationId xmlns:a16="http://schemas.microsoft.com/office/drawing/2014/main" id="{DF948F7B-12A7-4B8D-B6E6-8CE7C67CB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864" y="3135677"/>
            <a:ext cx="77509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67" name="Text Box 9">
            <a:extLst>
              <a:ext uri="{FF2B5EF4-FFF2-40B4-BE49-F238E27FC236}">
                <a16:creationId xmlns:a16="http://schemas.microsoft.com/office/drawing/2014/main" id="{E7254450-B88B-40F5-8E1D-33C3724AA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686" y="5181171"/>
            <a:ext cx="72808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10500H</a:t>
            </a:r>
          </a:p>
        </p:txBody>
      </p:sp>
      <p:sp>
        <p:nvSpPr>
          <p:cNvPr id="68" name="Text Box 10">
            <a:extLst>
              <a:ext uri="{FF2B5EF4-FFF2-40B4-BE49-F238E27FC236}">
                <a16:creationId xmlns:a16="http://schemas.microsoft.com/office/drawing/2014/main" id="{D14D68B2-6F34-49C1-BBA9-737E0C84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818" y="3339671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初始栈顶</a:t>
            </a:r>
          </a:p>
        </p:txBody>
      </p:sp>
      <p:sp>
        <p:nvSpPr>
          <p:cNvPr id="69" name="Text Box 11">
            <a:extLst>
              <a:ext uri="{FF2B5EF4-FFF2-40B4-BE49-F238E27FC236}">
                <a16:creationId xmlns:a16="http://schemas.microsoft.com/office/drawing/2014/main" id="{F8C5E4E0-4605-4AFB-ADF3-BD68B2300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579" y="3563507"/>
            <a:ext cx="94535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栈底</a:t>
            </a:r>
          </a:p>
        </p:txBody>
      </p:sp>
      <p:sp>
        <p:nvSpPr>
          <p:cNvPr id="70" name="Text Box 12">
            <a:extLst>
              <a:ext uri="{FF2B5EF4-FFF2-40B4-BE49-F238E27FC236}">
                <a16:creationId xmlns:a16="http://schemas.microsoft.com/office/drawing/2014/main" id="{8EC34C5A-B737-41C7-9694-5803B6CC1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70" y="3312322"/>
            <a:ext cx="884048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SP=000EH</a:t>
            </a:r>
          </a:p>
        </p:txBody>
      </p:sp>
      <p:sp>
        <p:nvSpPr>
          <p:cNvPr id="71" name="Text Box 13">
            <a:extLst>
              <a:ext uri="{FF2B5EF4-FFF2-40B4-BE49-F238E27FC236}">
                <a16:creationId xmlns:a16="http://schemas.microsoft.com/office/drawing/2014/main" id="{6C316490-0DB5-4E77-91CC-CBA0A5EB1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438" y="5364526"/>
            <a:ext cx="90922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SS= 1050H</a:t>
            </a:r>
          </a:p>
        </p:txBody>
      </p:sp>
      <p:sp>
        <p:nvSpPr>
          <p:cNvPr id="72" name="Text Box 14">
            <a:extLst>
              <a:ext uri="{FF2B5EF4-FFF2-40B4-BE49-F238E27FC236}">
                <a16:creationId xmlns:a16="http://schemas.microsoft.com/office/drawing/2014/main" id="{E7ABA42D-3A27-4FCB-BFE6-AC105D70C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5024" y="5181171"/>
            <a:ext cx="95410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堆栈起地址</a:t>
            </a:r>
          </a:p>
        </p:txBody>
      </p:sp>
      <p:sp>
        <p:nvSpPr>
          <p:cNvPr id="73" name="Text Box 15">
            <a:extLst>
              <a:ext uri="{FF2B5EF4-FFF2-40B4-BE49-F238E27FC236}">
                <a16:creationId xmlns:a16="http://schemas.microsoft.com/office/drawing/2014/main" id="{4BAF53B9-07B0-4C66-8F31-216D7CD97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146" y="3933455"/>
            <a:ext cx="369332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栈的范围</a:t>
            </a:r>
          </a:p>
        </p:txBody>
      </p:sp>
      <p:sp>
        <p:nvSpPr>
          <p:cNvPr id="74" name="AutoShape 16">
            <a:extLst>
              <a:ext uri="{FF2B5EF4-FFF2-40B4-BE49-F238E27FC236}">
                <a16:creationId xmlns:a16="http://schemas.microsoft.com/office/drawing/2014/main" id="{4175B03C-72A4-43D4-A650-D74ABAA29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76" y="3205119"/>
            <a:ext cx="57150" cy="685800"/>
          </a:xfrm>
          <a:prstGeom prst="upArrow">
            <a:avLst>
              <a:gd name="adj1" fmla="val 50000"/>
              <a:gd name="adj2" fmla="val 30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17">
            <a:extLst>
              <a:ext uri="{FF2B5EF4-FFF2-40B4-BE49-F238E27FC236}">
                <a16:creationId xmlns:a16="http://schemas.microsoft.com/office/drawing/2014/main" id="{DF4370C5-2962-4797-90BB-770283F4D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376" y="4691019"/>
            <a:ext cx="57150" cy="685800"/>
          </a:xfrm>
          <a:prstGeom prst="downArrow">
            <a:avLst>
              <a:gd name="adj1" fmla="val 50000"/>
              <a:gd name="adj2" fmla="val 30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18">
            <a:extLst>
              <a:ext uri="{FF2B5EF4-FFF2-40B4-BE49-F238E27FC236}">
                <a16:creationId xmlns:a16="http://schemas.microsoft.com/office/drawing/2014/main" id="{3ED2BAB3-ECCC-43EE-B76D-FA6146641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186" y="3280712"/>
            <a:ext cx="800100" cy="217170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6B71E87A-096B-46C3-A390-93432D9DED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3452162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03CAE4CC-B29F-400D-9E7A-DF0336D54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3680762"/>
            <a:ext cx="800100" cy="0"/>
          </a:xfrm>
          <a:prstGeom prst="line">
            <a:avLst/>
          </a:prstGeom>
          <a:noFill/>
          <a:ln w="38100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CB50CEAD-F062-4E7B-AF3E-37E20EA93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3909362"/>
            <a:ext cx="800100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Line 22">
            <a:extLst>
              <a:ext uri="{FF2B5EF4-FFF2-40B4-BE49-F238E27FC236}">
                <a16:creationId xmlns:a16="http://schemas.microsoft.com/office/drawing/2014/main" id="{3363F66F-06CA-4AD0-9E40-5B406E1599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5223812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23">
            <a:extLst>
              <a:ext uri="{FF2B5EF4-FFF2-40B4-BE49-F238E27FC236}">
                <a16:creationId xmlns:a16="http://schemas.microsoft.com/office/drawing/2014/main" id="{39EB51B8-12D8-4F21-9094-B696F678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075" y="3460261"/>
            <a:ext cx="851059" cy="2616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SP= 000EH</a:t>
            </a:r>
          </a:p>
        </p:txBody>
      </p:sp>
      <p:sp>
        <p:nvSpPr>
          <p:cNvPr id="82" name="Text Box 24">
            <a:extLst>
              <a:ext uri="{FF2B5EF4-FFF2-40B4-BE49-F238E27FC236}">
                <a16:creationId xmlns:a16="http://schemas.microsoft.com/office/drawing/2014/main" id="{71FB426C-00B8-4EA6-8CC6-645D34106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273" y="3668468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83" name="Text Box 25">
            <a:extLst>
              <a:ext uri="{FF2B5EF4-FFF2-40B4-BE49-F238E27FC236}">
                <a16:creationId xmlns:a16="http://schemas.microsoft.com/office/drawing/2014/main" id="{694116DC-1BCD-4466-A09A-69A273BD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0273" y="3897068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84" name="Text Box 26">
            <a:extLst>
              <a:ext uri="{FF2B5EF4-FFF2-40B4-BE49-F238E27FC236}">
                <a16:creationId xmlns:a16="http://schemas.microsoft.com/office/drawing/2014/main" id="{AD41708F-4B8E-4B1B-8991-9B3171BB2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618" y="3899183"/>
            <a:ext cx="92365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005BD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 000CH</a:t>
            </a: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E748A3A3-F083-4CFA-AA8E-0AB674855C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4137962"/>
            <a:ext cx="800100" cy="0"/>
          </a:xfrm>
          <a:prstGeom prst="line">
            <a:avLst/>
          </a:prstGeom>
          <a:noFill/>
          <a:ln w="38100">
            <a:solidFill>
              <a:srgbClr val="33993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Text Box 28">
            <a:extLst>
              <a:ext uri="{FF2B5EF4-FFF2-40B4-BE49-F238E27FC236}">
                <a16:creationId xmlns:a16="http://schemas.microsoft.com/office/drawing/2014/main" id="{21BDD3D4-CEE4-4652-A9C8-C2AD77632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609" y="4125668"/>
            <a:ext cx="49244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  <a:endParaRPr kumimoji="1" lang="en-US" altLang="zh-CN" sz="120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Text Box 29">
            <a:extLst>
              <a:ext uri="{FF2B5EF4-FFF2-40B4-BE49-F238E27FC236}">
                <a16:creationId xmlns:a16="http://schemas.microsoft.com/office/drawing/2014/main" id="{E6B6D7C8-DF96-412C-9CD0-EDE66C136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576" y="4354268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  <a:endParaRPr kumimoji="1" lang="en-US" altLang="zh-CN" sz="120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426D3FAB-0083-4F3A-9ADA-675D0E3BD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4366562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407A186F-C632-4B1F-B169-7E69175DE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8186" y="4595162"/>
            <a:ext cx="8001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Text Box 32">
            <a:extLst>
              <a:ext uri="{FF2B5EF4-FFF2-40B4-BE49-F238E27FC236}">
                <a16:creationId xmlns:a16="http://schemas.microsoft.com/office/drawing/2014/main" id="{12599F94-8AF1-46DE-A9B2-6C13D7BEC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438" y="4354268"/>
            <a:ext cx="93615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 000AH</a:t>
            </a: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C7D25C41-4944-429C-A313-56B2E699F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232" y="5199612"/>
            <a:ext cx="68961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10500H</a:t>
            </a:r>
          </a:p>
        </p:txBody>
      </p:sp>
      <p:sp>
        <p:nvSpPr>
          <p:cNvPr id="92" name="Text Box 34">
            <a:extLst>
              <a:ext uri="{FF2B5EF4-FFF2-40B4-BE49-F238E27FC236}">
                <a16:creationId xmlns:a16="http://schemas.microsoft.com/office/drawing/2014/main" id="{DD43F3C2-3F52-4FE4-B02D-7ADD3F2B3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014" y="5173248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（不变）</a:t>
            </a:r>
          </a:p>
        </p:txBody>
      </p:sp>
      <p:sp>
        <p:nvSpPr>
          <p:cNvPr id="93" name="Text Box 35">
            <a:extLst>
              <a:ext uri="{FF2B5EF4-FFF2-40B4-BE49-F238E27FC236}">
                <a16:creationId xmlns:a16="http://schemas.microsoft.com/office/drawing/2014/main" id="{57976A8C-1357-46C8-A6DD-79B367083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285" y="3199270"/>
            <a:ext cx="74057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94" name="Text Box 36">
            <a:extLst>
              <a:ext uri="{FF2B5EF4-FFF2-40B4-BE49-F238E27FC236}">
                <a16:creationId xmlns:a16="http://schemas.microsoft.com/office/drawing/2014/main" id="{64E49CF4-27A1-40AB-ACA6-BF3A3B8B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1182" y="5199612"/>
            <a:ext cx="94769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= 1050H</a:t>
            </a:r>
          </a:p>
        </p:txBody>
      </p:sp>
      <p:sp>
        <p:nvSpPr>
          <p:cNvPr id="96" name="Line 38">
            <a:extLst>
              <a:ext uri="{FF2B5EF4-FFF2-40B4-BE49-F238E27FC236}">
                <a16:creationId xmlns:a16="http://schemas.microsoft.com/office/drawing/2014/main" id="{ADE14D77-8B8F-48E8-889A-BFD697B8D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58" y="3602195"/>
            <a:ext cx="0" cy="42146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F0290B60-1164-4E73-AD3F-434306DB1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58" y="402577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Line 40">
            <a:extLst>
              <a:ext uri="{FF2B5EF4-FFF2-40B4-BE49-F238E27FC236}">
                <a16:creationId xmlns:a16="http://schemas.microsoft.com/office/drawing/2014/main" id="{7B57999D-B26E-45E8-AF12-7F1EB00E8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58" y="4023662"/>
            <a:ext cx="0" cy="4572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Line 41">
            <a:extLst>
              <a:ext uri="{FF2B5EF4-FFF2-40B4-BE49-F238E27FC236}">
                <a16:creationId xmlns:a16="http://schemas.microsoft.com/office/drawing/2014/main" id="{74D7BEE9-A49C-4145-BAEE-A4B8EA1CE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9758" y="4480862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Text Box 42">
            <a:extLst>
              <a:ext uri="{FF2B5EF4-FFF2-40B4-BE49-F238E27FC236}">
                <a16:creationId xmlns:a16="http://schemas.microsoft.com/office/drawing/2014/main" id="{9AAF7267-4C68-467C-AF20-501BB992F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136" y="3782768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101" name="Text Box 43">
            <a:extLst>
              <a:ext uri="{FF2B5EF4-FFF2-40B4-BE49-F238E27FC236}">
                <a16:creationId xmlns:a16="http://schemas.microsoft.com/office/drawing/2014/main" id="{3D0FCBE5-66B0-4FBD-9763-CC5CA4B22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136" y="4125668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- 2</a:t>
            </a:r>
            <a:endParaRPr kumimoji="1" lang="en-US" altLang="zh-CN" sz="1200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2" name="Text Box 44">
            <a:extLst>
              <a:ext uri="{FF2B5EF4-FFF2-40B4-BE49-F238E27FC236}">
                <a16:creationId xmlns:a16="http://schemas.microsoft.com/office/drawing/2014/main" id="{5B194B82-9614-4501-9F59-A982DB881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804" y="4559585"/>
            <a:ext cx="82391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当前栈顶  </a:t>
            </a:r>
          </a:p>
        </p:txBody>
      </p:sp>
      <p:sp>
        <p:nvSpPr>
          <p:cNvPr id="103" name="Text Box 45">
            <a:extLst>
              <a:ext uri="{FF2B5EF4-FFF2-40B4-BE49-F238E27FC236}">
                <a16:creationId xmlns:a16="http://schemas.microsoft.com/office/drawing/2014/main" id="{A28BC0AB-4434-4234-AF66-430FA897A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864" y="5711268"/>
            <a:ext cx="2326278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进栈后的</a:t>
            </a:r>
            <a:r>
              <a:rPr kumimoji="1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SP=000AH  SS=1050H</a:t>
            </a:r>
          </a:p>
        </p:txBody>
      </p:sp>
      <p:sp>
        <p:nvSpPr>
          <p:cNvPr id="104" name="Text Box 46">
            <a:extLst>
              <a:ext uri="{FF2B5EF4-FFF2-40B4-BE49-F238E27FC236}">
                <a16:creationId xmlns:a16="http://schemas.microsoft.com/office/drawing/2014/main" id="{3D2A917A-35C2-44FF-B4AD-1CB40F11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7510" y="5734512"/>
            <a:ext cx="2095446" cy="5539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进栈前</a:t>
            </a:r>
            <a:r>
              <a:rPr kumimoji="1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SP=000EH   SS=1050H</a:t>
            </a:r>
          </a:p>
        </p:txBody>
      </p:sp>
      <p:sp>
        <p:nvSpPr>
          <p:cNvPr id="105" name="Text Box 47">
            <a:extLst>
              <a:ext uri="{FF2B5EF4-FFF2-40B4-BE49-F238E27FC236}">
                <a16:creationId xmlns:a16="http://schemas.microsoft.com/office/drawing/2014/main" id="{7278BD8B-7B9F-4842-9DF3-7CE0505A8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423" y="4796651"/>
            <a:ext cx="112633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（变化）</a:t>
            </a:r>
          </a:p>
        </p:txBody>
      </p:sp>
      <p:sp>
        <p:nvSpPr>
          <p:cNvPr id="106" name="AutoShape 48">
            <a:extLst>
              <a:ext uri="{FF2B5EF4-FFF2-40B4-BE49-F238E27FC236}">
                <a16:creationId xmlns:a16="http://schemas.microsoft.com/office/drawing/2014/main" id="{78A88A97-4257-4F9B-ACA6-0CD87CA07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36" y="3795062"/>
            <a:ext cx="400050" cy="171450"/>
          </a:xfrm>
          <a:prstGeom prst="leftArrow">
            <a:avLst>
              <a:gd name="adj1" fmla="val 50000"/>
              <a:gd name="adj2" fmla="val 58333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49">
            <a:extLst>
              <a:ext uri="{FF2B5EF4-FFF2-40B4-BE49-F238E27FC236}">
                <a16:creationId xmlns:a16="http://schemas.microsoft.com/office/drawing/2014/main" id="{1EAA5C71-C4A2-4B7E-BAF2-D0D67EDF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5436" y="4252262"/>
            <a:ext cx="342900" cy="17145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Text Box 50">
            <a:extLst>
              <a:ext uri="{FF2B5EF4-FFF2-40B4-BE49-F238E27FC236}">
                <a16:creationId xmlns:a16="http://schemas.microsoft.com/office/drawing/2014/main" id="{03312127-1CE9-4668-A3F2-D41DA92A5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5629" y="3725618"/>
            <a:ext cx="585417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(AX)</a:t>
            </a:r>
          </a:p>
        </p:txBody>
      </p:sp>
      <p:sp>
        <p:nvSpPr>
          <p:cNvPr id="109" name="Text Box 51">
            <a:extLst>
              <a:ext uri="{FF2B5EF4-FFF2-40B4-BE49-F238E27FC236}">
                <a16:creationId xmlns:a16="http://schemas.microsoft.com/office/drawing/2014/main" id="{170E34A3-AB94-4053-A31E-E4B0B46CC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684" y="4216157"/>
            <a:ext cx="500458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(BX)</a:t>
            </a:r>
          </a:p>
        </p:txBody>
      </p:sp>
      <p:sp>
        <p:nvSpPr>
          <p:cNvPr id="110" name="Text Box 52">
            <a:extLst>
              <a:ext uri="{FF2B5EF4-FFF2-40B4-BE49-F238E27FC236}">
                <a16:creationId xmlns:a16="http://schemas.microsoft.com/office/drawing/2014/main" id="{AEF0030A-C96D-4E2E-B11B-43D1197F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2" y="2008333"/>
            <a:ext cx="299541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8086</a:t>
            </a: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通过赋值</a:t>
            </a:r>
            <a:r>
              <a:rPr kumimoji="1" lang="en-US" altLang="zh-CN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建栈</a:t>
            </a:r>
          </a:p>
        </p:txBody>
      </p:sp>
      <p:sp>
        <p:nvSpPr>
          <p:cNvPr id="111" name="Text Box 53">
            <a:extLst>
              <a:ext uri="{FF2B5EF4-FFF2-40B4-BE49-F238E27FC236}">
                <a16:creationId xmlns:a16="http://schemas.microsoft.com/office/drawing/2014/main" id="{D11438FF-7E7B-4E85-99B9-58F27EC79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628" y="2008333"/>
            <a:ext cx="3683413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进栈操作：先</a:t>
            </a:r>
            <a:r>
              <a:rPr kumimoji="1" lang="en-US" altLang="zh-CN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减 </a:t>
            </a:r>
            <a:r>
              <a:rPr kumimoji="1" lang="en-US" altLang="zh-CN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267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，再内容进栈</a:t>
            </a:r>
          </a:p>
        </p:txBody>
      </p:sp>
      <p:sp>
        <p:nvSpPr>
          <p:cNvPr id="112" name="Line 54">
            <a:extLst>
              <a:ext uri="{FF2B5EF4-FFF2-40B4-BE49-F238E27FC236}">
                <a16:creationId xmlns:a16="http://schemas.microsoft.com/office/drawing/2014/main" id="{95E191CC-0007-4EFA-86AE-CB8E297FE6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4776" y="3548019"/>
            <a:ext cx="800100" cy="0"/>
          </a:xfrm>
          <a:prstGeom prst="line">
            <a:avLst/>
          </a:prstGeom>
          <a:noFill/>
          <a:ln w="2857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55">
            <a:extLst>
              <a:ext uri="{FF2B5EF4-FFF2-40B4-BE49-F238E27FC236}">
                <a16:creationId xmlns:a16="http://schemas.microsoft.com/office/drawing/2014/main" id="{D92ABA80-95E9-4762-B8C5-111CCD1E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35" y="3175160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114" name="Line 56">
            <a:extLst>
              <a:ext uri="{FF2B5EF4-FFF2-40B4-BE49-F238E27FC236}">
                <a16:creationId xmlns:a16="http://schemas.microsoft.com/office/drawing/2014/main" id="{119ED98B-41B1-4C2D-B290-DBA0C60638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4615" y="3427958"/>
            <a:ext cx="0" cy="1828800"/>
          </a:xfrm>
          <a:prstGeom prst="line">
            <a:avLst/>
          </a:prstGeom>
          <a:noFill/>
          <a:ln w="2857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5" name="Text Box 57">
            <a:extLst>
              <a:ext uri="{FF2B5EF4-FFF2-40B4-BE49-F238E27FC236}">
                <a16:creationId xmlns:a16="http://schemas.microsoft.com/office/drawing/2014/main" id="{728B2A84-1720-4017-B8E1-B65B8831B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5935" y="5232560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116" name="Rectangle 58">
            <a:extLst>
              <a:ext uri="{FF2B5EF4-FFF2-40B4-BE49-F238E27FC236}">
                <a16:creationId xmlns:a16="http://schemas.microsoft.com/office/drawing/2014/main" id="{5426D7F4-7459-49B7-8C6C-4C7D9DAE3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370" y="3280714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Line 39">
            <a:extLst>
              <a:ext uri="{FF2B5EF4-FFF2-40B4-BE49-F238E27FC236}">
                <a16:creationId xmlns:a16="http://schemas.microsoft.com/office/drawing/2014/main" id="{5D388AB6-B422-931F-8BFE-D9AE792AC3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6583" y="3602195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6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3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3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300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build="p" autoUpdateAnimBg="0"/>
      <p:bldP spid="70" grpId="0" build="p" autoUpdateAnimBg="0"/>
      <p:bldP spid="81" grpId="0"/>
      <p:bldP spid="82" grpId="0" build="p" autoUpdateAnimBg="0"/>
      <p:bldP spid="83" grpId="0" build="p" autoUpdateAnimBg="0"/>
      <p:bldP spid="84" grpId="0" build="p" autoUpdateAnimBg="0"/>
      <p:bldP spid="86" grpId="0" build="p" autoUpdateAnimBg="0"/>
      <p:bldP spid="87" grpId="0" build="p" autoUpdateAnimBg="0"/>
      <p:bldP spid="90" grpId="0" build="p" autoUpdateAnimBg="0"/>
      <p:bldP spid="100" grpId="0" build="p" autoUpdateAnimBg="0"/>
      <p:bldP spid="10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堆栈操作指令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D4331D69-3B26-4625-B58B-7DBFBF188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02" y="1976911"/>
            <a:ext cx="6723459" cy="40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hangingPunct="1"/>
            <a:r>
              <a:rPr lang="zh-CN" altLang="en-US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出栈操作：先栈顶内容出栈，再修改</a:t>
            </a:r>
            <a:r>
              <a:rPr lang="en-US" altLang="zh-CN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，使</a:t>
            </a:r>
            <a:r>
              <a:rPr lang="en-US" altLang="zh-CN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800" b="1" kern="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。－（字操作）</a:t>
            </a:r>
          </a:p>
        </p:txBody>
      </p:sp>
      <p:sp>
        <p:nvSpPr>
          <p:cNvPr id="7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4A0C6C8-86D4-4CD2-97DB-8EBD7FE40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284" y="2739815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zh-CN" altLang="en-US" sz="120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出栈   </a:t>
            </a:r>
            <a:r>
              <a:rPr lang="en-US" altLang="zh-CN" sz="120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POP    CX</a:t>
            </a:r>
          </a:p>
          <a:p>
            <a:pPr defTabSz="914400" eaLnBrk="1" hangingPunct="1">
              <a:buClr>
                <a:srgbClr val="6F89F7"/>
              </a:buClr>
              <a:buFont typeface="Wingdings" panose="05000000000000000000" pitchFamily="2" charset="2"/>
              <a:buNone/>
              <a:defRPr/>
            </a:pPr>
            <a:r>
              <a:rPr lang="en-US" altLang="zh-CN" sz="1200" b="1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POP    DS</a:t>
            </a:r>
          </a:p>
        </p:txBody>
      </p:sp>
      <p:sp>
        <p:nvSpPr>
          <p:cNvPr id="75" name="Rectangle 4">
            <a:extLst>
              <a:ext uri="{FF2B5EF4-FFF2-40B4-BE49-F238E27FC236}">
                <a16:creationId xmlns:a16="http://schemas.microsoft.com/office/drawing/2014/main" id="{4A1746F5-8FE5-4909-AFD3-A84CF10B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4" y="3311315"/>
            <a:ext cx="971550" cy="20574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b="0" i="0" u="none" strike="noStrike" kern="0" cap="none" spc="0" normalizeH="0" baseline="0" noProof="0">
              <a:ln>
                <a:noFill/>
              </a:ln>
              <a:solidFill>
                <a:srgbClr val="339933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6" name="Rectangle 5">
            <a:extLst>
              <a:ext uri="{FF2B5EF4-FFF2-40B4-BE49-F238E27FC236}">
                <a16:creationId xmlns:a16="http://schemas.microsoft.com/office/drawing/2014/main" id="{7F3C9EA2-6D87-4E23-AE22-85B1F36CB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951" y="2699267"/>
            <a:ext cx="28575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975" b="0" kern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7" name="Rectangle 6">
            <a:extLst>
              <a:ext uri="{FF2B5EF4-FFF2-40B4-BE49-F238E27FC236}">
                <a16:creationId xmlns:a16="http://schemas.microsoft.com/office/drawing/2014/main" id="{DF60B075-F6F6-4990-8D3E-2326A8B23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1101" y="2985017"/>
            <a:ext cx="800100" cy="21717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Line 7">
            <a:extLst>
              <a:ext uri="{FF2B5EF4-FFF2-40B4-BE49-F238E27FC236}">
                <a16:creationId xmlns:a16="http://schemas.microsoft.com/office/drawing/2014/main" id="{C999D4AE-3674-4ACB-ACD2-98D84CC44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315646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9" name="Line 8">
            <a:extLst>
              <a:ext uri="{FF2B5EF4-FFF2-40B4-BE49-F238E27FC236}">
                <a16:creationId xmlns:a16="http://schemas.microsoft.com/office/drawing/2014/main" id="{8018793C-B917-43ED-B586-80F6E432A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3385067"/>
            <a:ext cx="8001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endParaRPr kumimoji="1" lang="zh-CN" altLang="en-US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0" name="Line 9">
            <a:extLst>
              <a:ext uri="{FF2B5EF4-FFF2-40B4-BE49-F238E27FC236}">
                <a16:creationId xmlns:a16="http://schemas.microsoft.com/office/drawing/2014/main" id="{E31663B2-7884-40BA-9CAF-83CA2EB0B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361366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Line 10">
            <a:extLst>
              <a:ext uri="{FF2B5EF4-FFF2-40B4-BE49-F238E27FC236}">
                <a16:creationId xmlns:a16="http://schemas.microsoft.com/office/drawing/2014/main" id="{9653FC62-1917-4FAA-B954-F3A3C79BB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492811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11">
            <a:extLst>
              <a:ext uri="{FF2B5EF4-FFF2-40B4-BE49-F238E27FC236}">
                <a16:creationId xmlns:a16="http://schemas.microsoft.com/office/drawing/2014/main" id="{EE56AEC4-486F-4F51-8F0B-FF268A8B5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021" y="3136553"/>
            <a:ext cx="88456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SP=000EH</a:t>
            </a:r>
          </a:p>
        </p:txBody>
      </p:sp>
      <p:sp>
        <p:nvSpPr>
          <p:cNvPr id="83" name="Text Box 12">
            <a:extLst>
              <a:ext uri="{FF2B5EF4-FFF2-40B4-BE49-F238E27FC236}">
                <a16:creationId xmlns:a16="http://schemas.microsoft.com/office/drawing/2014/main" id="{9B1075DC-25C0-4ED2-AEA3-A831DDF1F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188" y="3372774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84" name="Text Box 13">
            <a:extLst>
              <a:ext uri="{FF2B5EF4-FFF2-40B4-BE49-F238E27FC236}">
                <a16:creationId xmlns:a16="http://schemas.microsoft.com/office/drawing/2014/main" id="{F827E829-FF27-4B0B-8BFE-014B194A7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3188" y="3601374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85" name="Text Box 14">
            <a:extLst>
              <a:ext uri="{FF2B5EF4-FFF2-40B4-BE49-F238E27FC236}">
                <a16:creationId xmlns:a16="http://schemas.microsoft.com/office/drawing/2014/main" id="{6F10A3EB-62F9-4A9B-AE23-513484D8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142" y="3601374"/>
            <a:ext cx="923651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 000CH</a:t>
            </a:r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B2C9F6DF-632C-4F6D-9DD0-6528C2BFB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384226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Text Box 16">
            <a:extLst>
              <a:ext uri="{FF2B5EF4-FFF2-40B4-BE49-F238E27FC236}">
                <a16:creationId xmlns:a16="http://schemas.microsoft.com/office/drawing/2014/main" id="{EEFC83B9-BFBF-4EE9-8166-53D9C5107C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0523" y="3829974"/>
            <a:ext cx="49244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  <a:endParaRPr kumimoji="1" lang="en-US" altLang="zh-CN" sz="120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Text Box 17">
            <a:extLst>
              <a:ext uri="{FF2B5EF4-FFF2-40B4-BE49-F238E27FC236}">
                <a16:creationId xmlns:a16="http://schemas.microsoft.com/office/drawing/2014/main" id="{B9A7B3A4-2E59-4983-8473-EEA6CAC63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490" y="4058574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  <a:endParaRPr kumimoji="1" lang="en-US" altLang="zh-CN" sz="120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65093F6E-0785-4254-B0D1-C0582C343ACA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407086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EFBD4C68-4937-4C70-97FA-187DAB2BB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1101" y="4299467"/>
            <a:ext cx="8001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1" name="Text Box 20">
            <a:extLst>
              <a:ext uri="{FF2B5EF4-FFF2-40B4-BE49-F238E27FC236}">
                <a16:creationId xmlns:a16="http://schemas.microsoft.com/office/drawing/2014/main" id="{AAACE3FD-810B-461A-AEBD-21C2F10C5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142" y="4058574"/>
            <a:ext cx="93166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 000AH</a:t>
            </a:r>
            <a:endParaRPr kumimoji="1" lang="en-US" altLang="zh-CN" sz="1200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4277A2B0-42EF-4AD0-9F4D-5CF35F67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149" y="4903917"/>
            <a:ext cx="68961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10500H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EE1247F8-1F6C-43DF-BBFF-4547890E7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9702" y="5087274"/>
            <a:ext cx="80022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（不变）</a:t>
            </a:r>
          </a:p>
        </p:txBody>
      </p:sp>
      <p:sp>
        <p:nvSpPr>
          <p:cNvPr id="94" name="Text Box 23">
            <a:extLst>
              <a:ext uri="{FF2B5EF4-FFF2-40B4-BE49-F238E27FC236}">
                <a16:creationId xmlns:a16="http://schemas.microsoft.com/office/drawing/2014/main" id="{0BF71A4C-C110-4700-8AF1-BA778551A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28" y="2903667"/>
            <a:ext cx="70724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5D610B84-C195-42DC-9866-E78B901D9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096" y="4903917"/>
            <a:ext cx="94769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 = 1050H</a:t>
            </a:r>
          </a:p>
        </p:txBody>
      </p:sp>
      <p:sp>
        <p:nvSpPr>
          <p:cNvPr id="97" name="Line 26">
            <a:extLst>
              <a:ext uri="{FF2B5EF4-FFF2-40B4-BE49-F238E27FC236}">
                <a16:creationId xmlns:a16="http://schemas.microsoft.com/office/drawing/2014/main" id="{B8E4A8B6-2CC0-42FD-84AE-112F2BAAA2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36" y="3287115"/>
            <a:ext cx="0" cy="44085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Line 27">
            <a:extLst>
              <a:ext uri="{FF2B5EF4-FFF2-40B4-BE49-F238E27FC236}">
                <a16:creationId xmlns:a16="http://schemas.microsoft.com/office/drawing/2014/main" id="{AF203C89-7A85-40ED-89EB-BF0137A38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36" y="372796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Line 28">
            <a:extLst>
              <a:ext uri="{FF2B5EF4-FFF2-40B4-BE49-F238E27FC236}">
                <a16:creationId xmlns:a16="http://schemas.microsoft.com/office/drawing/2014/main" id="{C0F0638E-D705-4FAC-BBAC-8EA4B4A91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36" y="3727967"/>
            <a:ext cx="0" cy="4572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0" name="Line 29">
            <a:extLst>
              <a:ext uri="{FF2B5EF4-FFF2-40B4-BE49-F238E27FC236}">
                <a16:creationId xmlns:a16="http://schemas.microsoft.com/office/drawing/2014/main" id="{75D23454-741F-4463-B547-63B96E6120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2836" y="4185167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9F58B9A7-5C88-4DA3-B264-B5C8161E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53" y="3372774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- 2</a:t>
            </a:r>
          </a:p>
        </p:txBody>
      </p:sp>
      <p:sp>
        <p:nvSpPr>
          <p:cNvPr id="102" name="Text Box 31">
            <a:extLst>
              <a:ext uri="{FF2B5EF4-FFF2-40B4-BE49-F238E27FC236}">
                <a16:creationId xmlns:a16="http://schemas.microsoft.com/office/drawing/2014/main" id="{7994E1FE-73F2-47C0-8490-B09D70954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6053" y="3831704"/>
            <a:ext cx="351379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kumimoji="1" lang="en-US" altLang="zh-CN" sz="1200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" name="Text Box 32">
            <a:extLst>
              <a:ext uri="{FF2B5EF4-FFF2-40B4-BE49-F238E27FC236}">
                <a16:creationId xmlns:a16="http://schemas.microsoft.com/office/drawing/2014/main" id="{199C2207-A933-4ACF-8303-A4238B7C7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673" y="3818067"/>
            <a:ext cx="87716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当前栈顶  </a:t>
            </a:r>
          </a:p>
        </p:txBody>
      </p:sp>
      <p:sp>
        <p:nvSpPr>
          <p:cNvPr id="104" name="Text Box 33">
            <a:extLst>
              <a:ext uri="{FF2B5EF4-FFF2-40B4-BE49-F238E27FC236}">
                <a16:creationId xmlns:a16="http://schemas.microsoft.com/office/drawing/2014/main" id="{A102F35B-A529-4DD8-B519-8B77F5CA0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292" y="5557964"/>
            <a:ext cx="2082621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出栈前的</a:t>
            </a:r>
            <a:r>
              <a:rPr kumimoji="1" lang="en-US" altLang="zh-CN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6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SP=000AH SS=1050H</a:t>
            </a:r>
          </a:p>
        </p:txBody>
      </p:sp>
      <p:sp>
        <p:nvSpPr>
          <p:cNvPr id="105" name="Text Box 34">
            <a:extLst>
              <a:ext uri="{FF2B5EF4-FFF2-40B4-BE49-F238E27FC236}">
                <a16:creationId xmlns:a16="http://schemas.microsoft.com/office/drawing/2014/main" id="{A6112537-309A-4157-96FC-88C183720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039" y="4046667"/>
            <a:ext cx="106952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（变化）</a:t>
            </a:r>
          </a:p>
        </p:txBody>
      </p:sp>
      <p:sp>
        <p:nvSpPr>
          <p:cNvPr id="106" name="Line 35">
            <a:extLst>
              <a:ext uri="{FF2B5EF4-FFF2-40B4-BE49-F238E27FC236}">
                <a16:creationId xmlns:a16="http://schemas.microsoft.com/office/drawing/2014/main" id="{67662BAF-502F-42C3-A791-AF641AEC7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634" y="3482765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85B3D95A-0F08-4474-A69C-14ADDDA94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634" y="3654215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 dirty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8" name="Text Box 37">
            <a:extLst>
              <a:ext uri="{FF2B5EF4-FFF2-40B4-BE49-F238E27FC236}">
                <a16:creationId xmlns:a16="http://schemas.microsoft.com/office/drawing/2014/main" id="{BF21CAFB-2218-43DF-AA59-2EFDD6D7A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382" y="3404805"/>
            <a:ext cx="164660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SP= 000EH</a:t>
            </a:r>
          </a:p>
        </p:txBody>
      </p:sp>
      <p:sp>
        <p:nvSpPr>
          <p:cNvPr id="109" name="Text Box 38">
            <a:extLst>
              <a:ext uri="{FF2B5EF4-FFF2-40B4-BE49-F238E27FC236}">
                <a16:creationId xmlns:a16="http://schemas.microsoft.com/office/drawing/2014/main" id="{2E946AE3-07D7-467C-9FFF-D50E27549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7531" y="4195563"/>
            <a:ext cx="13811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0" name="Text Box 39">
            <a:extLst>
              <a:ext uri="{FF2B5EF4-FFF2-40B4-BE49-F238E27FC236}">
                <a16:creationId xmlns:a16="http://schemas.microsoft.com/office/drawing/2014/main" id="{7DA61ACF-C566-41EB-94F2-9CC27F5C0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956" y="4099122"/>
            <a:ext cx="170431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CX=5CF8H</a:t>
            </a:r>
          </a:p>
        </p:txBody>
      </p:sp>
      <p:sp>
        <p:nvSpPr>
          <p:cNvPr id="111" name="Text Box 40">
            <a:extLst>
              <a:ext uri="{FF2B5EF4-FFF2-40B4-BE49-F238E27FC236}">
                <a16:creationId xmlns:a16="http://schemas.microsoft.com/office/drawing/2014/main" id="{485E864C-A760-4578-AFE3-35FA1C482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187" y="3436482"/>
            <a:ext cx="14287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DS=1234H</a:t>
            </a:r>
          </a:p>
        </p:txBody>
      </p:sp>
      <p:sp>
        <p:nvSpPr>
          <p:cNvPr id="112" name="Line 41">
            <a:extLst>
              <a:ext uri="{FF2B5EF4-FFF2-40B4-BE49-F238E27FC236}">
                <a16:creationId xmlns:a16="http://schemas.microsoft.com/office/drawing/2014/main" id="{C5E5AD6E-3852-4E5B-A40D-02399CFDA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634" y="5140115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3" name="Text Box 42">
            <a:extLst>
              <a:ext uri="{FF2B5EF4-FFF2-40B4-BE49-F238E27FC236}">
                <a16:creationId xmlns:a16="http://schemas.microsoft.com/office/drawing/2014/main" id="{77F9736A-C04C-463B-90AF-68C7ACC7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8209" y="5138161"/>
            <a:ext cx="1447832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SS=1050H</a:t>
            </a:r>
          </a:p>
        </p:txBody>
      </p:sp>
      <p:sp>
        <p:nvSpPr>
          <p:cNvPr id="114" name="Text Box 43">
            <a:extLst>
              <a:ext uri="{FF2B5EF4-FFF2-40B4-BE49-F238E27FC236}">
                <a16:creationId xmlns:a16="http://schemas.microsoft.com/office/drawing/2014/main" id="{D8399429-663E-4447-81BD-73D8AAC05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1337" y="5595520"/>
            <a:ext cx="2111475" cy="8309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出栈后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SS</a:t>
            </a:r>
            <a:r>
              <a:rPr kumimoji="1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的值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D2D2D2">
                    <a:lumMod val="25000"/>
                  </a:srgbClr>
                </a:solidFill>
                <a:effectLst/>
                <a:uLnTx/>
                <a:uFillTx/>
              </a:rPr>
              <a:t>SP=000EH SS=1050H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D2D2D2">
                  <a:lumMod val="25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</a:endParaRPr>
          </a:p>
        </p:txBody>
      </p:sp>
      <p:sp>
        <p:nvSpPr>
          <p:cNvPr id="115" name="Rectangle 44">
            <a:extLst>
              <a:ext uri="{FF2B5EF4-FFF2-40B4-BE49-F238E27FC236}">
                <a16:creationId xmlns:a16="http://schemas.microsoft.com/office/drawing/2014/main" id="{B08EC8B9-C9AA-4B20-B54E-E019F7233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7633" y="4054265"/>
            <a:ext cx="971550" cy="400050"/>
          </a:xfrm>
          <a:prstGeom prst="rect">
            <a:avLst/>
          </a:prstGeom>
          <a:solidFill>
            <a:srgbClr val="FFFFFF">
              <a:lumMod val="95000"/>
            </a:srgbClr>
          </a:solidFill>
          <a:ln w="9525">
            <a:solidFill>
              <a:srgbClr val="40458C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6" name="Line 45">
            <a:extLst>
              <a:ext uri="{FF2B5EF4-FFF2-40B4-BE49-F238E27FC236}">
                <a16:creationId xmlns:a16="http://schemas.microsoft.com/office/drawing/2014/main" id="{2DF723CE-DD4C-4CA2-B509-A577681C0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634" y="4241590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7" name="Line 46">
            <a:extLst>
              <a:ext uri="{FF2B5EF4-FFF2-40B4-BE49-F238E27FC236}">
                <a16:creationId xmlns:a16="http://schemas.microsoft.com/office/drawing/2014/main" id="{B12A6ABC-E08F-41D7-B689-0E7A4A5E5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634" y="3870115"/>
            <a:ext cx="9715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47">
            <a:extLst>
              <a:ext uri="{FF2B5EF4-FFF2-40B4-BE49-F238E27FC236}">
                <a16:creationId xmlns:a16="http://schemas.microsoft.com/office/drawing/2014/main" id="{DFC2BE4D-24F7-4418-987C-E1DCE0EB8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784" y="4168565"/>
            <a:ext cx="457200" cy="17145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9" name="AutoShape 48">
            <a:extLst>
              <a:ext uri="{FF2B5EF4-FFF2-40B4-BE49-F238E27FC236}">
                <a16:creationId xmlns:a16="http://schemas.microsoft.com/office/drawing/2014/main" id="{770C140B-A09B-41B8-9FBC-DF1670E60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784" y="3654215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CD882"/>
          </a:solidFill>
          <a:ln w="9525">
            <a:solidFill>
              <a:srgbClr val="40458C"/>
            </a:solidFill>
            <a:miter lim="800000"/>
          </a:ln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0" name="AutoShape 49">
            <a:extLst>
              <a:ext uri="{FF2B5EF4-FFF2-40B4-BE49-F238E27FC236}">
                <a16:creationId xmlns:a16="http://schemas.microsoft.com/office/drawing/2014/main" id="{0A6A18FD-EA9F-40CD-A3BD-A734C0F37E77}"/>
              </a:ext>
            </a:extLst>
          </p:cNvPr>
          <p:cNvSpPr/>
          <p:nvPr/>
        </p:nvSpPr>
        <p:spPr bwMode="auto">
          <a:xfrm>
            <a:off x="6529184" y="3654215"/>
            <a:ext cx="114300" cy="400050"/>
          </a:xfrm>
          <a:prstGeom prst="rightBrace">
            <a:avLst>
              <a:gd name="adj1" fmla="val 29167"/>
              <a:gd name="adj2" fmla="val 34898"/>
            </a:avLst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1" name="AutoShape 50">
            <a:extLst>
              <a:ext uri="{FF2B5EF4-FFF2-40B4-BE49-F238E27FC236}">
                <a16:creationId xmlns:a16="http://schemas.microsoft.com/office/drawing/2014/main" id="{DBA307EF-2B06-4A7E-A4C9-B08669D8184C}"/>
              </a:ext>
            </a:extLst>
          </p:cNvPr>
          <p:cNvSpPr/>
          <p:nvPr/>
        </p:nvSpPr>
        <p:spPr bwMode="auto">
          <a:xfrm>
            <a:off x="6529184" y="4111415"/>
            <a:ext cx="114300" cy="342900"/>
          </a:xfrm>
          <a:prstGeom prst="rightBrace">
            <a:avLst>
              <a:gd name="adj1" fmla="val 25000"/>
              <a:gd name="adj2" fmla="val 50000"/>
            </a:avLst>
          </a:prstGeom>
          <a:noFill/>
          <a:ln w="9525">
            <a:solidFill>
              <a:srgbClr val="40458C"/>
            </a:solidFill>
            <a:round/>
          </a:ln>
          <a:effectLst/>
        </p:spPr>
        <p:txBody>
          <a:bodyPr vert="eaVert"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zh-CN" sz="1200" kern="0">
              <a:solidFill>
                <a:srgbClr val="FF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2" name="Text Box 51">
            <a:extLst>
              <a:ext uri="{FF2B5EF4-FFF2-40B4-BE49-F238E27FC236}">
                <a16:creationId xmlns:a16="http://schemas.microsoft.com/office/drawing/2014/main" id="{73282D27-0954-4732-AC86-C02724AC7FC6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998040" y="4101504"/>
            <a:ext cx="28575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FF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</a:p>
        </p:txBody>
      </p:sp>
      <p:sp>
        <p:nvSpPr>
          <p:cNvPr id="123" name="Text Box 52">
            <a:extLst>
              <a:ext uri="{FF2B5EF4-FFF2-40B4-BE49-F238E27FC236}">
                <a16:creationId xmlns:a16="http://schemas.microsoft.com/office/drawing/2014/main" id="{2CEA3CEE-213D-443A-93F6-EC26507D8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896" y="4012681"/>
            <a:ext cx="118348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SP=000AH</a:t>
            </a:r>
          </a:p>
        </p:txBody>
      </p:sp>
      <p:sp>
        <p:nvSpPr>
          <p:cNvPr id="124" name="Text Box 53">
            <a:extLst>
              <a:ext uri="{FF2B5EF4-FFF2-40B4-BE49-F238E27FC236}">
                <a16:creationId xmlns:a16="http://schemas.microsoft.com/office/drawing/2014/main" id="{A59F11FB-3607-49ED-9275-904544434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1746" y="3786964"/>
            <a:ext cx="910793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SP=000CH</a:t>
            </a:r>
          </a:p>
        </p:txBody>
      </p:sp>
      <p:sp>
        <p:nvSpPr>
          <p:cNvPr id="126" name="Line 55">
            <a:extLst>
              <a:ext uri="{FF2B5EF4-FFF2-40B4-BE49-F238E27FC236}">
                <a16:creationId xmlns:a16="http://schemas.microsoft.com/office/drawing/2014/main" id="{5E0670FB-F327-40F6-959D-DD15D609B9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59113" y="3539915"/>
            <a:ext cx="0" cy="80010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7" name="Line 56">
            <a:extLst>
              <a:ext uri="{FF2B5EF4-FFF2-40B4-BE49-F238E27FC236}">
                <a16:creationId xmlns:a16="http://schemas.microsoft.com/office/drawing/2014/main" id="{E85CD764-45AC-46B7-830F-A5D3ED6A7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113" y="3939965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8" name="Line 57">
            <a:extLst>
              <a:ext uri="{FF2B5EF4-FFF2-40B4-BE49-F238E27FC236}">
                <a16:creationId xmlns:a16="http://schemas.microsoft.com/office/drawing/2014/main" id="{723BD1C8-B114-411B-8CED-944CEFDE1E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113" y="3539915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9" name="Text Box 58">
            <a:extLst>
              <a:ext uri="{FF2B5EF4-FFF2-40B4-BE49-F238E27FC236}">
                <a16:creationId xmlns:a16="http://schemas.microsoft.com/office/drawing/2014/main" id="{F8248324-E5D7-46B3-95E2-B993DB52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844" y="4041972"/>
            <a:ext cx="3497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130" name="Text Box 59">
            <a:extLst>
              <a:ext uri="{FF2B5EF4-FFF2-40B4-BE49-F238E27FC236}">
                <a16:creationId xmlns:a16="http://schemas.microsoft.com/office/drawing/2014/main" id="{23FB0797-5D1A-48D0-B635-492413716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6216" y="3584772"/>
            <a:ext cx="38840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+2</a:t>
            </a:r>
          </a:p>
        </p:txBody>
      </p:sp>
      <p:sp>
        <p:nvSpPr>
          <p:cNvPr id="135" name="Text Box 64">
            <a:extLst>
              <a:ext uri="{FF2B5EF4-FFF2-40B4-BE49-F238E27FC236}">
                <a16:creationId xmlns:a16="http://schemas.microsoft.com/office/drawing/2014/main" id="{88CAB3BE-CCC1-421F-8452-A1037DB18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1315" y="3287115"/>
            <a:ext cx="707245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1050FH</a:t>
            </a:r>
          </a:p>
        </p:txBody>
      </p:sp>
      <p:sp>
        <p:nvSpPr>
          <p:cNvPr id="136" name="Text Box 65">
            <a:extLst>
              <a:ext uri="{FF2B5EF4-FFF2-40B4-BE49-F238E27FC236}">
                <a16:creationId xmlns:a16="http://schemas.microsoft.com/office/drawing/2014/main" id="{9CAF3605-6C4C-420F-A16B-24C2DE1D4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70" y="2903667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高</a:t>
            </a:r>
          </a:p>
        </p:txBody>
      </p:sp>
      <p:sp>
        <p:nvSpPr>
          <p:cNvPr id="137" name="Line 66">
            <a:extLst>
              <a:ext uri="{FF2B5EF4-FFF2-40B4-BE49-F238E27FC236}">
                <a16:creationId xmlns:a16="http://schemas.microsoft.com/office/drawing/2014/main" id="{CEB93248-7A5A-4B2E-B072-E906F99DF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988051" y="3213617"/>
            <a:ext cx="0" cy="1485900"/>
          </a:xfrm>
          <a:prstGeom prst="line">
            <a:avLst/>
          </a:prstGeom>
          <a:noFill/>
          <a:ln w="38100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8" name="Text Box 67">
            <a:extLst>
              <a:ext uri="{FF2B5EF4-FFF2-40B4-BE49-F238E27FC236}">
                <a16:creationId xmlns:a16="http://schemas.microsoft.com/office/drawing/2014/main" id="{E0F29C42-933D-470C-A88B-604859CF7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370" y="4846767"/>
            <a:ext cx="338554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</a:t>
            </a:r>
          </a:p>
        </p:txBody>
      </p:sp>
      <p:sp>
        <p:nvSpPr>
          <p:cNvPr id="139" name="Rectangle 68">
            <a:extLst>
              <a:ext uri="{FF2B5EF4-FFF2-40B4-BE49-F238E27FC236}">
                <a16:creationId xmlns:a16="http://schemas.microsoft.com/office/drawing/2014/main" id="{9A298851-026D-498B-A997-C1217E1B9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541" y="3311318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0" name="Rectangle 69">
            <a:extLst>
              <a:ext uri="{FF2B5EF4-FFF2-40B4-BE49-F238E27FC236}">
                <a16:creationId xmlns:a16="http://schemas.microsoft.com/office/drawing/2014/main" id="{F6FC192D-82EA-481F-94B5-D2F74852A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284" y="2985020"/>
            <a:ext cx="439735" cy="70950"/>
          </a:xfrm>
          <a:prstGeom prst="rect">
            <a:avLst/>
          </a:prstGeom>
          <a:solidFill>
            <a:srgbClr val="66FFCC">
              <a:alpha val="50195"/>
            </a:srgbClr>
          </a:solidFill>
          <a:ln w="19050" cap="sq">
            <a:solidFill>
              <a:srgbClr val="993300"/>
            </a:solidFill>
            <a:miter lim="800000"/>
            <a:headEnd type="none" w="sm" len="sm"/>
            <a:tailEnd type="none" w="sm" len="sm"/>
          </a:ln>
        </p:spPr>
        <p:txBody>
          <a:bodyPr vert="eaVert" wrap="none" lIns="67500" tIns="35100" rIns="67500" bIns="35100" anchor="ctr"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lang="zh-CN" altLang="en-US" b="0" kern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1" name="Text Box 60">
            <a:extLst>
              <a:ext uri="{FF2B5EF4-FFF2-40B4-BE49-F238E27FC236}">
                <a16:creationId xmlns:a16="http://schemas.microsoft.com/office/drawing/2014/main" id="{046255A8-5C71-42FE-9641-22CEE8CE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4820" y="4209392"/>
            <a:ext cx="45717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F8H</a:t>
            </a:r>
          </a:p>
        </p:txBody>
      </p:sp>
      <p:sp>
        <p:nvSpPr>
          <p:cNvPr id="132" name="Text Box 61">
            <a:extLst>
              <a:ext uri="{FF2B5EF4-FFF2-40B4-BE49-F238E27FC236}">
                <a16:creationId xmlns:a16="http://schemas.microsoft.com/office/drawing/2014/main" id="{EBA0941F-7A40-4CB7-8F5D-0B2EE1C7F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33" y="4011026"/>
            <a:ext cx="472746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5CH</a:t>
            </a:r>
          </a:p>
        </p:txBody>
      </p:sp>
      <p:sp>
        <p:nvSpPr>
          <p:cNvPr id="133" name="Text Box 62">
            <a:extLst>
              <a:ext uri="{FF2B5EF4-FFF2-40B4-BE49-F238E27FC236}">
                <a16:creationId xmlns:a16="http://schemas.microsoft.com/office/drawing/2014/main" id="{40DB0E11-9C0A-48A8-8494-0759CB021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068" y="3832621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34H</a:t>
            </a:r>
          </a:p>
        </p:txBody>
      </p:sp>
      <p:sp>
        <p:nvSpPr>
          <p:cNvPr id="134" name="Text Box 63">
            <a:extLst>
              <a:ext uri="{FF2B5EF4-FFF2-40B4-BE49-F238E27FC236}">
                <a16:creationId xmlns:a16="http://schemas.microsoft.com/office/drawing/2014/main" id="{7C929C59-C6F9-438D-B079-8A59628BD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302" y="3631859"/>
            <a:ext cx="458780" cy="276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dirty="0">
                <a:ea typeface="微软雅黑" panose="020B0503020204020204" pitchFamily="34" charset="-122"/>
                <a:cs typeface="Times New Roman" panose="02020603050405020304" pitchFamily="18" charset="0"/>
              </a:rPr>
              <a:t>12H</a:t>
            </a:r>
          </a:p>
        </p:txBody>
      </p:sp>
      <p:sp>
        <p:nvSpPr>
          <p:cNvPr id="5" name="Line 27">
            <a:extLst>
              <a:ext uri="{FF2B5EF4-FFF2-40B4-BE49-F238E27FC236}">
                <a16:creationId xmlns:a16="http://schemas.microsoft.com/office/drawing/2014/main" id="{F7C4374F-63D6-9C5A-DCF8-58C36798C8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9417" y="3287115"/>
            <a:ext cx="17145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Line 56">
            <a:extLst>
              <a:ext uri="{FF2B5EF4-FFF2-40B4-BE49-F238E27FC236}">
                <a16:creationId xmlns:a16="http://schemas.microsoft.com/office/drawing/2014/main" id="{F2DB9188-9431-78DB-3CB1-25E9E79A1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9113" y="4342918"/>
            <a:ext cx="114300" cy="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wrap="none" anchor="ctr"/>
          <a:lstStyle/>
          <a:p>
            <a:pPr defTabSz="9144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/>
            </a:pPr>
            <a:endParaRPr kumimoji="1" lang="zh-CN" altLang="en-US" kern="0">
              <a:solidFill>
                <a:srgbClr val="0000FF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30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build="p" autoUpdateAnimBg="0"/>
      <p:bldP spid="110" grpId="0" autoUpdateAnimBg="0"/>
      <p:bldP spid="111" grpId="0" autoUpdateAnimBg="0"/>
      <p:bldP spid="124" grpId="0" build="p" autoUpdateAnimBg="0"/>
      <p:bldP spid="129" grpId="0" build="p" autoUpdateAnimBg="0"/>
      <p:bldP spid="130" grpId="0" build="p" autoUpdateAnimBg="0"/>
      <p:bldP spid="131" grpId="0" build="p" autoUpdateAnimBg="0"/>
      <p:bldP spid="132" grpId="0" autoUpdateAnimBg="0"/>
      <p:bldP spid="133" grpId="0" autoUpdateAnimBg="0"/>
      <p:bldP spid="13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2. </a:t>
            </a:r>
            <a:r>
              <a:rPr lang="zh-CN" altLang="en-US" b="1" dirty="0">
                <a:solidFill>
                  <a:srgbClr val="FF0000"/>
                </a:solidFill>
              </a:rPr>
              <a:t>堆栈操作指令</a:t>
            </a:r>
          </a:p>
          <a:p>
            <a:pPr lvl="2"/>
            <a:r>
              <a:rPr kumimoji="1" lang="en-US" altLang="zh-CN" b="1" dirty="0">
                <a:solidFill>
                  <a:srgbClr val="0D0403"/>
                </a:solidFill>
                <a:cs typeface="Times New Roman" panose="02020603050405020304" pitchFamily="18" charset="0"/>
              </a:rPr>
              <a:t>PUSHF</a:t>
            </a:r>
            <a:r>
              <a:rPr kumimoji="1" lang="zh-CN" altLang="en-US" b="1" dirty="0">
                <a:solidFill>
                  <a:srgbClr val="0D0403"/>
                </a:solidFill>
                <a:cs typeface="Times New Roman" panose="02020603050405020304" pitchFamily="18" charset="0"/>
              </a:rPr>
              <a:t>和</a:t>
            </a:r>
            <a:r>
              <a:rPr kumimoji="1" lang="en-US" altLang="zh-CN" b="1" dirty="0">
                <a:solidFill>
                  <a:srgbClr val="0D0403"/>
                </a:solidFill>
                <a:cs typeface="Times New Roman" panose="02020603050405020304" pitchFamily="18" charset="0"/>
              </a:rPr>
              <a:t>POPF</a:t>
            </a:r>
            <a:r>
              <a:rPr kumimoji="1" lang="zh-CN" altLang="en-US" b="1" dirty="0">
                <a:solidFill>
                  <a:srgbClr val="0D0403"/>
                </a:solidFill>
                <a:cs typeface="Times New Roman" panose="02020603050405020304" pitchFamily="18" charset="0"/>
              </a:rPr>
              <a:t>指令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18C0DE-AC03-4CC3-BE83-83E968B6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679" y="2402785"/>
            <a:ext cx="7489825" cy="378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2286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0D0403"/>
              </a:buClr>
            </a:pPr>
            <a:r>
              <a:rPr kumimoji="1"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PUSHF</a:t>
            </a:r>
            <a:r>
              <a:rPr kumimoji="1"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指令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D0403"/>
                </a:solidFill>
              </a:rPr>
              <a:t>   汇编格式：  </a:t>
            </a:r>
            <a:r>
              <a:rPr kumimoji="1" lang="en-US" altLang="zh-CN" dirty="0">
                <a:solidFill>
                  <a:srgbClr val="0D0403"/>
                </a:solidFill>
              </a:rPr>
              <a:t>PUSHF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   </a:t>
            </a:r>
            <a:r>
              <a:rPr kumimoji="1" lang="zh-CN" altLang="en-US" dirty="0">
                <a:solidFill>
                  <a:srgbClr val="0D0403"/>
                </a:solidFill>
              </a:rPr>
              <a:t>执行的操作：</a:t>
            </a:r>
            <a:r>
              <a:rPr kumimoji="1" lang="en-US" altLang="zh-CN" dirty="0">
                <a:solidFill>
                  <a:srgbClr val="0D0403"/>
                </a:solidFill>
              </a:rPr>
              <a:t>(SP)←(SP)</a:t>
            </a:r>
            <a:r>
              <a:rPr kumimoji="1" lang="zh-CN" altLang="en-US" dirty="0">
                <a:solidFill>
                  <a:srgbClr val="0D0403"/>
                </a:solidFill>
              </a:rPr>
              <a:t>－</a:t>
            </a:r>
            <a:r>
              <a:rPr kumimoji="1" lang="en-US" altLang="zh-CN" dirty="0">
                <a:solidFill>
                  <a:srgbClr val="0D0403"/>
                </a:solidFill>
              </a:rPr>
              <a:t>2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		          ((SP)+1</a:t>
            </a:r>
            <a:r>
              <a:rPr kumimoji="1" lang="zh-CN" altLang="en-US" dirty="0">
                <a:solidFill>
                  <a:srgbClr val="0D0403"/>
                </a:solidFill>
              </a:rPr>
              <a:t>，</a:t>
            </a:r>
            <a:r>
              <a:rPr kumimoji="1" lang="en-US" altLang="zh-CN" dirty="0">
                <a:solidFill>
                  <a:srgbClr val="0D0403"/>
                </a:solidFill>
              </a:rPr>
              <a:t>(SP))←PSW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   </a:t>
            </a:r>
            <a:r>
              <a:rPr kumimoji="1" lang="zh-CN" altLang="en-US" dirty="0">
                <a:solidFill>
                  <a:srgbClr val="0D0403"/>
                </a:solidFill>
              </a:rPr>
              <a:t>功能：将标志寄存器内容压入堆栈</a:t>
            </a:r>
            <a:endParaRPr kumimoji="1" lang="en-US" altLang="zh-CN" dirty="0">
              <a:solidFill>
                <a:srgbClr val="0D0403"/>
              </a:solidFill>
            </a:endParaRPr>
          </a:p>
          <a:p>
            <a:pPr marL="342900" indent="-342900">
              <a:spcBef>
                <a:spcPts val="1800"/>
              </a:spcBef>
              <a:buClr>
                <a:srgbClr val="0D0403"/>
              </a:buClr>
            </a:pPr>
            <a:r>
              <a:rPr kumimoji="1"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POPF</a:t>
            </a:r>
            <a:r>
              <a:rPr kumimoji="1"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指令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0D0403"/>
                </a:solidFill>
              </a:rPr>
              <a:t>   汇编格式：</a:t>
            </a:r>
            <a:r>
              <a:rPr kumimoji="1" lang="en-US" altLang="zh-CN" dirty="0">
                <a:solidFill>
                  <a:srgbClr val="0D0403"/>
                </a:solidFill>
              </a:rPr>
              <a:t>POPF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   </a:t>
            </a:r>
            <a:r>
              <a:rPr kumimoji="1" lang="zh-CN" altLang="en-US" dirty="0">
                <a:solidFill>
                  <a:srgbClr val="0D0403"/>
                </a:solidFill>
              </a:rPr>
              <a:t>执行的操作：</a:t>
            </a:r>
            <a:r>
              <a:rPr kumimoji="1" lang="en-US" altLang="zh-CN" dirty="0">
                <a:solidFill>
                  <a:srgbClr val="0D0403"/>
                </a:solidFill>
              </a:rPr>
              <a:t>(PSW)←((SP)+1</a:t>
            </a:r>
            <a:r>
              <a:rPr kumimoji="1" lang="zh-CN" altLang="en-US" dirty="0">
                <a:solidFill>
                  <a:srgbClr val="0D0403"/>
                </a:solidFill>
              </a:rPr>
              <a:t>，</a:t>
            </a:r>
            <a:r>
              <a:rPr kumimoji="1" lang="en-US" altLang="zh-CN" dirty="0">
                <a:solidFill>
                  <a:srgbClr val="0D0403"/>
                </a:solidFill>
              </a:rPr>
              <a:t>(SP))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                           (SP)←(SP)+2</a:t>
            </a:r>
          </a:p>
          <a:p>
            <a:pPr marL="381000" indent="-381000"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D0403"/>
                </a:solidFill>
              </a:rPr>
              <a:t>   </a:t>
            </a:r>
            <a:r>
              <a:rPr kumimoji="1" lang="zh-CN" altLang="en-US" dirty="0">
                <a:solidFill>
                  <a:srgbClr val="0D0403"/>
                </a:solidFill>
              </a:rPr>
              <a:t>功能：将</a:t>
            </a:r>
            <a:r>
              <a:rPr kumimoji="1" lang="en-US" altLang="zh-CN" dirty="0">
                <a:solidFill>
                  <a:srgbClr val="0D0403"/>
                </a:solidFill>
              </a:rPr>
              <a:t>16</a:t>
            </a:r>
            <a:r>
              <a:rPr kumimoji="1" lang="zh-CN" altLang="en-US" dirty="0">
                <a:solidFill>
                  <a:srgbClr val="0D0403"/>
                </a:solidFill>
              </a:rPr>
              <a:t>位堆栈数据弹出送入标志寄存器中</a:t>
            </a:r>
          </a:p>
        </p:txBody>
      </p:sp>
    </p:spTree>
    <p:extLst>
      <p:ext uri="{BB962C8B-B14F-4D97-AF65-F5344CB8AC3E}">
        <p14:creationId xmlns:p14="http://schemas.microsoft.com/office/powerpoint/2010/main" val="356537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BBAB7-EA24-4A40-B87C-38CCF920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9B931-7449-454C-BD6C-FBBAC0DAC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指令格式</a:t>
            </a:r>
            <a:endParaRPr lang="en-US" altLang="zh-CN" b="1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指令通常由</a:t>
            </a:r>
            <a:r>
              <a:rPr lang="zh-CN" altLang="en-US" b="1" dirty="0">
                <a:latin typeface="宋体" panose="02010600030101010101" pitchFamily="2" charset="-122"/>
              </a:rPr>
              <a:t>操作码</a:t>
            </a:r>
            <a:r>
              <a:rPr lang="en-US" altLang="zh-CN" b="1" dirty="0">
                <a:latin typeface="宋体" panose="02010600030101010101" pitchFamily="2" charset="-122"/>
              </a:rPr>
              <a:t>(Operation)</a:t>
            </a:r>
            <a:r>
              <a:rPr lang="zh-CN" altLang="en-US" dirty="0">
                <a:latin typeface="宋体" panose="02010600030101010101" pitchFamily="2" charset="-122"/>
              </a:rPr>
              <a:t>和</a:t>
            </a:r>
            <a:r>
              <a:rPr lang="zh-CN" altLang="en-US" b="1" dirty="0">
                <a:latin typeface="宋体" panose="02010600030101010101" pitchFamily="2" charset="-122"/>
              </a:rPr>
              <a:t>操作数</a:t>
            </a:r>
            <a:r>
              <a:rPr lang="en-US" altLang="zh-CN" b="1" dirty="0">
                <a:latin typeface="宋体" panose="02010600030101010101" pitchFamily="2" charset="-122"/>
              </a:rPr>
              <a:t>(Operand)</a:t>
            </a:r>
            <a:r>
              <a:rPr lang="zh-CN" altLang="en-US" dirty="0">
                <a:latin typeface="宋体" panose="02010600030101010101" pitchFamily="2" charset="-122"/>
              </a:rPr>
              <a:t>组成</a:t>
            </a:r>
            <a:endParaRPr lang="en-US" altLang="zh-CN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操作码规定计算机所执行的操作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/>
              <a:t>操作数部分也称为地址码，用来描述该指令的操作对象。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930AD-8BCB-4081-8CF6-D11B2AE16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7CAA1C-8941-49C4-91D1-31A23DAB46CF}"/>
              </a:ext>
            </a:extLst>
          </p:cNvPr>
          <p:cNvSpPr/>
          <p:nvPr/>
        </p:nvSpPr>
        <p:spPr>
          <a:xfrm>
            <a:off x="802438" y="3458967"/>
            <a:ext cx="7433138" cy="2789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指令字长度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：一个指令字中包含二进制代码的位数。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机器字长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：计算机能直接处理的二进制数据的位数。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：指令字长度等于机器字长的指令。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半字长指令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：指令字长度等于半个机器字长度的指令。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双字长指令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：指令字长度等于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个机器字长度的指令。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等长指令字结构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：各种指令字长度是相等。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200"/>
              </a:lnSpc>
              <a:spcBef>
                <a:spcPts val="600"/>
              </a:spcBef>
            </a:pP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变字长指令字结构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：各种指令字长度随指令功能而异，比如有的指令是单字长指令，有的指令是双字长指令。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Group 22">
            <a:extLst>
              <a:ext uri="{FF2B5EF4-FFF2-40B4-BE49-F238E27FC236}">
                <a16:creationId xmlns:a16="http://schemas.microsoft.com/office/drawing/2014/main" id="{4D6FCDD5-DD22-4AE4-832A-AA1B14CB4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767378"/>
              </p:ext>
            </p:extLst>
          </p:nvPr>
        </p:nvGraphicFramePr>
        <p:xfrm>
          <a:off x="2024923" y="2942093"/>
          <a:ext cx="4384675" cy="401638"/>
        </p:xfrm>
        <a:graphic>
          <a:graphicData uri="http://schemas.openxmlformats.org/drawingml/2006/table">
            <a:tbl>
              <a:tblPr/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0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操作码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/>
                          <a:ea typeface="宋体" pitchFamily="2" charset="-122"/>
                          <a:cs typeface="Times New Roman" pitchFamily="18" charset="0"/>
                        </a:rPr>
                        <a:t>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操作数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6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3. </a:t>
            </a:r>
            <a:r>
              <a:rPr lang="x-none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地址传送指令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25E014-2AE8-49E0-879D-8C379C302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69" y="3301601"/>
            <a:ext cx="6115050" cy="1095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例子：</a:t>
            </a:r>
            <a:r>
              <a:rPr lang="en-US" altLang="zh-CN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LEA BX</a:t>
            </a:r>
            <a:r>
              <a:rPr lang="zh-CN" altLang="en-US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[BX+DI+2000H]</a:t>
            </a:r>
          </a:p>
          <a:p>
            <a:pPr lvl="1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指令执行前：</a:t>
            </a:r>
            <a:r>
              <a:rPr lang="en-US" altLang="zh-CN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BX=4000H</a:t>
            </a:r>
            <a:r>
              <a:rPr lang="zh-CN" altLang="en-US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DI=0100H</a:t>
            </a:r>
          </a:p>
          <a:p>
            <a:pPr lvl="1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指令执行后：</a:t>
            </a:r>
            <a:r>
              <a:rPr lang="en-US" altLang="zh-CN" b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BX=4000+0100+2000H=6100H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46CB880-800C-44CA-9934-125DB940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64" y="2042173"/>
            <a:ext cx="672346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solidFill>
                  <a:srgbClr val="40458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①  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有效地址</a:t>
            </a:r>
            <a:r>
              <a:rPr lang="en-US" altLang="zh-CN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EA</a:t>
            </a:r>
            <a:r>
              <a:rPr lang="zh-CN" altLang="en-US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传送指令</a:t>
            </a:r>
            <a:r>
              <a:rPr lang="zh-CN" altLang="en-US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kern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LEA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格式：</a:t>
            </a:r>
            <a:r>
              <a:rPr lang="en-US" altLang="zh-CN" b="0" kern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LEA   REG</a:t>
            </a:r>
            <a:r>
              <a:rPr lang="zh-CN" altLang="en-US" b="0" kern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0" kern="0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MEM  ;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0" kern="0" dirty="0"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 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功能：将</a:t>
            </a:r>
            <a:r>
              <a:rPr lang="en-US" altLang="zh-CN" kern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MEM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操作数的有效地址</a:t>
            </a:r>
            <a:r>
              <a:rPr lang="en-US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EA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送到寄存器</a:t>
            </a:r>
            <a:r>
              <a:rPr lang="en-US" altLang="zh-CN" kern="0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REG</a:t>
            </a:r>
            <a:r>
              <a:rPr lang="zh-CN" altLang="en-US" b="0" kern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中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1F3222D-A2C3-4B44-9C45-0BAD583F7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68" y="4471758"/>
            <a:ext cx="7876597" cy="138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6F89F7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 lvl="1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源操作数必须是存储器操作数，而目的操作数必须是</a:t>
            </a:r>
            <a:r>
              <a:rPr lang="en-US" altLang="zh-CN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位通用寄存器</a:t>
            </a:r>
          </a:p>
          <a:p>
            <a:pPr lvl="1" defTabSz="91440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0458C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</a:t>
            </a:r>
          </a:p>
        </p:txBody>
      </p:sp>
    </p:spTree>
    <p:extLst>
      <p:ext uri="{BB962C8B-B14F-4D97-AF65-F5344CB8AC3E}">
        <p14:creationId xmlns:p14="http://schemas.microsoft.com/office/powerpoint/2010/main" val="401596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utoUpdateAnimBg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3. </a:t>
            </a:r>
            <a:r>
              <a:rPr lang="x-none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地址传送指令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60E1C14-0E62-411B-8BA2-7BB934995419}"/>
              </a:ext>
            </a:extLst>
          </p:cNvPr>
          <p:cNvGrpSpPr/>
          <p:nvPr/>
        </p:nvGrpSpPr>
        <p:grpSpPr>
          <a:xfrm>
            <a:off x="804231" y="1983577"/>
            <a:ext cx="8202058" cy="1941557"/>
            <a:chOff x="567368" y="1741206"/>
            <a:chExt cx="8202058" cy="1941557"/>
          </a:xfrm>
        </p:grpSpPr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E5DF0D4D-7423-4F6F-86E1-B5F7CC1D2495}"/>
                </a:ext>
              </a:extLst>
            </p:cNvPr>
            <p:cNvSpPr/>
            <p:nvPr/>
          </p:nvSpPr>
          <p:spPr bwMode="auto">
            <a:xfrm>
              <a:off x="3923928" y="2208193"/>
              <a:ext cx="137517" cy="572735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rgbClr val="00349E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6D426742-FE85-4C35-9F41-6B697D4E9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064" y="2294909"/>
              <a:ext cx="370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A0D3029E-3853-4B6E-A0D5-438563BE9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796" y="2708920"/>
              <a:ext cx="3706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2C87FF07-7091-43EE-B68B-220CFF562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368" y="1741206"/>
              <a:ext cx="8202058" cy="1941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② </a:t>
              </a: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数据段寄存器传送指令 </a:t>
              </a:r>
              <a:r>
                <a:rPr kumimoji="1" lang="en-US" altLang="zh-C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LDS 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</a:t>
              </a: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LDS   REG</a:t>
              </a: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MEM  ;          [ MEM ]             REG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            [ MEM</a:t>
              </a:r>
              <a:r>
                <a:rPr kumimoji="1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        DS</a:t>
              </a:r>
            </a:p>
            <a:p>
              <a:pPr marL="0" marR="0" lvl="0" indent="0" defTabSz="914400" eaLnBrk="1" fontAlgn="base" latinLnBrk="0" hangingPunct="1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功能：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从源操作数所指定的存储器单元中取出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个字节的变量地址指针，把前两个字（变量的偏移地址）传送到目标操作数，后两个字节（变量的段基址）传送到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段寄存器中。</a:t>
              </a:r>
            </a:p>
          </p:txBody>
        </p:sp>
      </p:grpSp>
      <p:sp>
        <p:nvSpPr>
          <p:cNvPr id="23" name="Rectangle 9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A42A207-7DF3-4DCF-8935-72C0346E4B4E}"/>
              </a:ext>
            </a:extLst>
          </p:cNvPr>
          <p:cNvSpPr txBox="1">
            <a:spLocks noChangeArrowheads="1"/>
          </p:cNvSpPr>
          <p:nvPr/>
        </p:nvSpPr>
        <p:spPr>
          <a:xfrm>
            <a:off x="864563" y="4049815"/>
            <a:ext cx="7134760" cy="1241822"/>
          </a:xfrm>
          <a:prstGeom prst="rect">
            <a:avLst/>
          </a:prstGeom>
          <a:noFill/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例子：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LDS SI</a:t>
            </a:r>
            <a:r>
              <a:rPr lang="zh-CN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[1000H]</a:t>
            </a:r>
          </a:p>
          <a:p>
            <a:pPr lvl="1" defTabSz="914400">
              <a:lnSpc>
                <a:spcPct val="90000"/>
              </a:lnSpc>
              <a:buClr>
                <a:srgbClr val="002676"/>
              </a:buClr>
            </a:pP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指令执行前：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DS=6000H</a:t>
            </a: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61000H</a:t>
            </a: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=0600H</a:t>
            </a: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，（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61002H</a:t>
            </a: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=2000H</a:t>
            </a:r>
          </a:p>
          <a:p>
            <a:pPr lvl="1" defTabSz="914400">
              <a:lnSpc>
                <a:spcPct val="90000"/>
              </a:lnSpc>
              <a:buClr>
                <a:srgbClr val="002676"/>
              </a:buClr>
            </a:pP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指令执行后：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SI=0600H</a:t>
            </a:r>
            <a:r>
              <a:rPr lang="zh-CN" altLang="en-US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600" kern="0" dirty="0">
                <a:solidFill>
                  <a:srgbClr val="003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DS=2000H</a:t>
            </a:r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18F37E35-253E-4065-8620-BE1A90914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31" y="5251132"/>
            <a:ext cx="7972307" cy="89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7BBFD"/>
              </a:buClr>
              <a:buSzPct val="11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</a:t>
            </a:r>
            <a:r>
              <a:rPr lang="zh-CN" altLang="en-US" b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49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位地址偏移量必须传送至一个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位的通用寄存器，典型为</a:t>
            </a:r>
            <a:r>
              <a:rPr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endParaRPr lang="zh-CN" altLang="en-US" b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91440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49E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不影响标志位</a:t>
            </a:r>
          </a:p>
        </p:txBody>
      </p:sp>
    </p:spTree>
    <p:extLst>
      <p:ext uri="{BB962C8B-B14F-4D97-AF65-F5344CB8AC3E}">
        <p14:creationId xmlns:p14="http://schemas.microsoft.com/office/powerpoint/2010/main" val="274924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  <p:bldP spid="2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3. </a:t>
            </a:r>
            <a:r>
              <a:rPr lang="x-none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地址传送指令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42</a:t>
            </a:fld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B8248EF-A707-419A-8343-81AF7E4871A8}"/>
              </a:ext>
            </a:extLst>
          </p:cNvPr>
          <p:cNvGrpSpPr/>
          <p:nvPr/>
        </p:nvGrpSpPr>
        <p:grpSpPr>
          <a:xfrm>
            <a:off x="701715" y="1957131"/>
            <a:ext cx="8268549" cy="1723549"/>
            <a:chOff x="597708" y="1706625"/>
            <a:chExt cx="11143350" cy="2298066"/>
          </a:xfrm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782961FC-4A4F-4308-AFD5-7E50763DD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8" y="1706625"/>
              <a:ext cx="11143350" cy="2298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kern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③ </a:t>
              </a:r>
              <a:r>
                <a:rPr lang="zh-CN" altLang="en-US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附加段寄存器传送指令 </a:t>
              </a:r>
              <a:r>
                <a:rPr lang="en-US" altLang="zh-CN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LES</a:t>
              </a:r>
            </a:p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LES   REG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，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MEM  ;       [ MEM ]          REG</a:t>
              </a:r>
            </a:p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          [ MEM</a:t>
              </a: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         ES</a:t>
              </a:r>
            </a:p>
            <a:p>
              <a:pPr algn="just" defTabSz="914400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功能：</a:t>
              </a:r>
              <a:r>
                <a:rPr kumimoji="0"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从源操作数所指定的存储器单元中取出</a:t>
              </a:r>
              <a:r>
                <a:rPr kumimoji="0"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r>
                <a:rPr kumimoji="0"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个字节的变量地址指针，把前两个字节（变量的偏移地址）传送到目的操作数，后两个字节（变量的段基址）传送到</a:t>
              </a:r>
              <a:r>
                <a:rPr kumimoji="0" lang="en-US" altLang="zh-CN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ES</a:t>
              </a:r>
              <a:r>
                <a:rPr kumimoji="0" lang="zh-CN" altLang="en-US" sz="16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段寄存器中。</a:t>
              </a:r>
            </a:p>
          </p:txBody>
        </p:sp>
        <p:sp>
          <p:nvSpPr>
            <p:cNvPr id="13" name="AutoShape 6">
              <a:extLst>
                <a:ext uri="{FF2B5EF4-FFF2-40B4-BE49-F238E27FC236}">
                  <a16:creationId xmlns:a16="http://schemas.microsoft.com/office/drawing/2014/main" id="{E7A35669-BE31-4BAF-BD80-7A4197D6D59C}"/>
                </a:ext>
              </a:extLst>
            </p:cNvPr>
            <p:cNvSpPr/>
            <p:nvPr/>
          </p:nvSpPr>
          <p:spPr bwMode="auto">
            <a:xfrm>
              <a:off x="4606374" y="2383724"/>
              <a:ext cx="202607" cy="685800"/>
            </a:xfrm>
            <a:prstGeom prst="leftBrace">
              <a:avLst>
                <a:gd name="adj1" fmla="val 37500"/>
                <a:gd name="adj2" fmla="val 50000"/>
              </a:avLst>
            </a:prstGeom>
            <a:noFill/>
            <a:ln w="9525">
              <a:solidFill>
                <a:srgbClr val="40458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zh-CN" altLang="en-US" sz="2000" b="0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28EF0E2F-373B-4EA6-A042-1313908BA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930" y="2479204"/>
              <a:ext cx="50651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D866AE2B-4A06-4C06-8065-627D249D46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91130" y="2951545"/>
              <a:ext cx="506516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2000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9">
            <a:extLst>
              <a:ext uri="{FF2B5EF4-FFF2-40B4-BE49-F238E27FC236}">
                <a16:creationId xmlns:a16="http://schemas.microsoft.com/office/drawing/2014/main" id="{AADCAE91-D3BE-4F83-8659-314190EFA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70" y="3912995"/>
            <a:ext cx="753223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2667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defRPr kumimoji="1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例：设某双字存储单元偏移地址为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3000H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，双字数据为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12345678H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 </a:t>
            </a:r>
          </a:p>
          <a:p>
            <a:pPr algn="just"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kumimoji="0" lang="zh-CN" altLang="en-US" b="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LDS  SI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[3000H]    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DS=1234H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SI=5678H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LES  DI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[3000H]    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ES=1234H</a:t>
            </a:r>
            <a:r>
              <a:rPr kumimoji="0" lang="zh-CN" altLang="en-US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b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DI=5678H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2DF0BF-F2A5-42E7-96A4-3D34F0C4B2C3}"/>
              </a:ext>
            </a:extLst>
          </p:cNvPr>
          <p:cNvSpPr/>
          <p:nvPr/>
        </p:nvSpPr>
        <p:spPr>
          <a:xfrm>
            <a:off x="701715" y="5236101"/>
            <a:ext cx="6246565" cy="728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注意：① </a:t>
            </a:r>
            <a:r>
              <a:rPr lang="en-US" altLang="zh-CN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LDS</a:t>
            </a: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LES</a:t>
            </a: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指令中的</a:t>
            </a:r>
            <a:r>
              <a:rPr lang="en-US" altLang="zh-CN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</a:t>
            </a: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不允许是段寄存器</a:t>
            </a: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② </a:t>
            </a:r>
            <a:r>
              <a:rPr lang="en-US" altLang="zh-CN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LDS</a:t>
            </a: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LES</a:t>
            </a:r>
            <a:r>
              <a:rPr lang="zh-CN" altLang="en-US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指令均指令不影响标志位</a:t>
            </a:r>
          </a:p>
        </p:txBody>
      </p:sp>
    </p:spTree>
    <p:extLst>
      <p:ext uri="{BB962C8B-B14F-4D97-AF65-F5344CB8AC3E}">
        <p14:creationId xmlns:p14="http://schemas.microsoft.com/office/powerpoint/2010/main" val="282407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DCBB8-8861-4C0B-8592-928B36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4.3 8086 </a:t>
            </a:r>
            <a:r>
              <a:rPr lang="zh-CN" altLang="en-US" dirty="0"/>
              <a:t>指令系统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3A1B61-3592-427A-B5B7-71EF14D1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b="1" dirty="0"/>
              <a:t>数据传送指令</a:t>
            </a:r>
            <a:endParaRPr lang="en-US" altLang="zh-CN" b="1" dirty="0"/>
          </a:p>
          <a:p>
            <a:pPr marL="455400" lvl="1" indent="0">
              <a:buNone/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</a:rPr>
              <a:t>标志寄存器传送指令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marL="912600" lvl="2" indent="0">
              <a:buNone/>
            </a:pP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DEDBCF-94A0-4D89-A049-CD03C5A8E9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43</a:t>
            </a:fld>
            <a:endParaRPr lang="zh-CN" altLang="en-US"/>
          </a:p>
        </p:txBody>
      </p:sp>
      <p:grpSp>
        <p:nvGrpSpPr>
          <p:cNvPr id="130" name="Group 135">
            <a:extLst>
              <a:ext uri="{FF2B5EF4-FFF2-40B4-BE49-F238E27FC236}">
                <a16:creationId xmlns:a16="http://schemas.microsoft.com/office/drawing/2014/main" id="{83748878-C269-4C0B-A589-845E8AFDE362}"/>
              </a:ext>
            </a:extLst>
          </p:cNvPr>
          <p:cNvGrpSpPr/>
          <p:nvPr/>
        </p:nvGrpSpPr>
        <p:grpSpPr bwMode="auto">
          <a:xfrm>
            <a:off x="4912548" y="4623781"/>
            <a:ext cx="4420791" cy="1113235"/>
            <a:chOff x="0" y="3331"/>
            <a:chExt cx="3713" cy="935"/>
          </a:xfrm>
        </p:grpSpPr>
        <p:sp>
          <p:nvSpPr>
            <p:cNvPr id="131" name="Rectangle 2">
              <a:extLst>
                <a:ext uri="{FF2B5EF4-FFF2-40B4-BE49-F238E27FC236}">
                  <a16:creationId xmlns:a16="http://schemas.microsoft.com/office/drawing/2014/main" id="{9AB2EBD6-4EFE-4FD7-9DF5-04A5D0C8D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31"/>
              <a:ext cx="3713" cy="9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</a:p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④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 出栈指令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POPF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格式： 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POPF ;           FR        [ SS×16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SP ]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      SP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＋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        SP      </a:t>
              </a:r>
            </a:p>
          </p:txBody>
        </p:sp>
        <p:sp>
          <p:nvSpPr>
            <p:cNvPr id="132" name="Line 6">
              <a:extLst>
                <a:ext uri="{FF2B5EF4-FFF2-40B4-BE49-F238E27FC236}">
                  <a16:creationId xmlns:a16="http://schemas.microsoft.com/office/drawing/2014/main" id="{56E22108-AA6D-4451-83F6-1DEBAAFE4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3840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3" name="Line 8">
              <a:extLst>
                <a:ext uri="{FF2B5EF4-FFF2-40B4-BE49-F238E27FC236}">
                  <a16:creationId xmlns:a16="http://schemas.microsoft.com/office/drawing/2014/main" id="{B3867235-9AB0-4EE1-A55F-85183E8837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8" y="412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4" name="Group 128">
            <a:extLst>
              <a:ext uri="{FF2B5EF4-FFF2-40B4-BE49-F238E27FC236}">
                <a16:creationId xmlns:a16="http://schemas.microsoft.com/office/drawing/2014/main" id="{7114B3C3-68DD-435B-9946-A2A31DEBA48B}"/>
              </a:ext>
            </a:extLst>
          </p:cNvPr>
          <p:cNvGrpSpPr/>
          <p:nvPr/>
        </p:nvGrpSpPr>
        <p:grpSpPr bwMode="auto">
          <a:xfrm>
            <a:off x="602517" y="2176661"/>
            <a:ext cx="4114800" cy="1165623"/>
            <a:chOff x="0" y="912"/>
            <a:chExt cx="3456" cy="979"/>
          </a:xfrm>
        </p:grpSpPr>
        <p:sp>
          <p:nvSpPr>
            <p:cNvPr id="135" name="Line 3">
              <a:extLst>
                <a:ext uri="{FF2B5EF4-FFF2-40B4-BE49-F238E27FC236}">
                  <a16:creationId xmlns:a16="http://schemas.microsoft.com/office/drawing/2014/main" id="{4529F42D-670E-4678-A378-CAFA6B6F5D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0" y="1648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6" name="Rectangle 10">
              <a:extLst>
                <a:ext uri="{FF2B5EF4-FFF2-40B4-BE49-F238E27FC236}">
                  <a16:creationId xmlns:a16="http://schemas.microsoft.com/office/drawing/2014/main" id="{A7541D20-FC43-44C5-8753-22E28B5E3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12"/>
              <a:ext cx="3456" cy="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①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 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寄存器低八位传送至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指令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LAHF 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LAHF  ;       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FR-L        AH</a:t>
              </a:r>
              <a:endParaRPr lang="en-US" altLang="zh-CN" sz="9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altLang="zh-CN" sz="675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</p:grpSp>
      <p:grpSp>
        <p:nvGrpSpPr>
          <p:cNvPr id="137" name="Group 133">
            <a:extLst>
              <a:ext uri="{FF2B5EF4-FFF2-40B4-BE49-F238E27FC236}">
                <a16:creationId xmlns:a16="http://schemas.microsoft.com/office/drawing/2014/main" id="{BDC16086-5EE3-4321-A7F6-E5AC35293BD4}"/>
              </a:ext>
            </a:extLst>
          </p:cNvPr>
          <p:cNvGrpSpPr/>
          <p:nvPr/>
        </p:nvGrpSpPr>
        <p:grpSpPr bwMode="auto">
          <a:xfrm>
            <a:off x="4619281" y="2082634"/>
            <a:ext cx="4011215" cy="744439"/>
            <a:chOff x="39" y="1776"/>
            <a:chExt cx="3369" cy="610"/>
          </a:xfrm>
        </p:grpSpPr>
        <p:sp>
          <p:nvSpPr>
            <p:cNvPr id="138" name="Line 4">
              <a:extLst>
                <a:ext uri="{FF2B5EF4-FFF2-40B4-BE49-F238E27FC236}">
                  <a16:creationId xmlns:a16="http://schemas.microsoft.com/office/drawing/2014/main" id="{5DA8158C-E103-4E1C-B17A-954B04D96F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2262"/>
              <a:ext cx="259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39" name="Rectangle 11">
              <a:extLst>
                <a:ext uri="{FF2B5EF4-FFF2-40B4-BE49-F238E27FC236}">
                  <a16:creationId xmlns:a16="http://schemas.microsoft.com/office/drawing/2014/main" id="{291DC91C-F16F-4928-9E8C-983F5BA17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" y="1776"/>
              <a:ext cx="3369" cy="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lang="en-US" altLang="zh-CN" sz="1500" b="0" kern="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②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AH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内容送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 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寄存器低八位指令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SAHF 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SAHF ;           AH         FR-L</a:t>
              </a:r>
            </a:p>
          </p:txBody>
        </p:sp>
      </p:grpSp>
      <p:grpSp>
        <p:nvGrpSpPr>
          <p:cNvPr id="140" name="Group 134">
            <a:extLst>
              <a:ext uri="{FF2B5EF4-FFF2-40B4-BE49-F238E27FC236}">
                <a16:creationId xmlns:a16="http://schemas.microsoft.com/office/drawing/2014/main" id="{7A519542-01AC-4B72-8A7F-15B446B1D6A2}"/>
              </a:ext>
            </a:extLst>
          </p:cNvPr>
          <p:cNvGrpSpPr/>
          <p:nvPr/>
        </p:nvGrpSpPr>
        <p:grpSpPr bwMode="auto">
          <a:xfrm>
            <a:off x="570966" y="4594256"/>
            <a:ext cx="4554141" cy="744139"/>
            <a:chOff x="148" y="2851"/>
            <a:chExt cx="3825" cy="625"/>
          </a:xfrm>
        </p:grpSpPr>
        <p:sp>
          <p:nvSpPr>
            <p:cNvPr id="142" name="Rectangle 12">
              <a:extLst>
                <a:ext uri="{FF2B5EF4-FFF2-40B4-BE49-F238E27FC236}">
                  <a16:creationId xmlns:a16="http://schemas.microsoft.com/office/drawing/2014/main" id="{4F80FF2C-1EC3-4AED-90DB-9F7E5B795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" y="2851"/>
              <a:ext cx="3825" cy="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 kumimoji="1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</a:t>
              </a:r>
            </a:p>
            <a:p>
              <a:pPr defTabSz="914400" eaLnBrk="1" fontAlgn="base" hangingPunct="1">
                <a:lnSpc>
                  <a:spcPct val="4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kern="0" dirty="0">
                  <a:solidFill>
                    <a:srgbClr val="00349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③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FR</a:t>
              </a:r>
              <a:r>
                <a:rPr lang="zh-CN" altLang="en-US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寄存器 压栈指令 </a:t>
              </a:r>
              <a:r>
                <a:rPr lang="en-US" altLang="zh-CN" sz="150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PUSHF</a:t>
              </a:r>
            </a:p>
            <a:p>
              <a:pPr defTabSz="914400" eaLnBrk="1" fontAlgn="base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格式：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PUSHF ;        FR        [ SS×16</a:t>
              </a:r>
              <a:r>
                <a:rPr lang="zh-CN" altLang="en-US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SP 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-</a:t>
              </a:r>
              <a:r>
                <a:rPr lang="en-US" altLang="zh-CN" sz="1500" b="0" kern="0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2 ]</a:t>
              </a:r>
            </a:p>
          </p:txBody>
        </p:sp>
        <p:sp>
          <p:nvSpPr>
            <p:cNvPr id="141" name="Line 5">
              <a:extLst>
                <a:ext uri="{FF2B5EF4-FFF2-40B4-BE49-F238E27FC236}">
                  <a16:creationId xmlns:a16="http://schemas.microsoft.com/office/drawing/2014/main" id="{6A243363-367A-4B54-9DFE-D3F04C621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3" y="3329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14400"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endParaRPr kumimoji="1" lang="zh-CN" altLang="en-US" sz="1500" kern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3" name="Group 61">
            <a:extLst>
              <a:ext uri="{FF2B5EF4-FFF2-40B4-BE49-F238E27FC236}">
                <a16:creationId xmlns:a16="http://schemas.microsoft.com/office/drawing/2014/main" id="{D4F1B371-AE48-499F-83A3-46B83695CE51}"/>
              </a:ext>
            </a:extLst>
          </p:cNvPr>
          <p:cNvGrpSpPr/>
          <p:nvPr/>
        </p:nvGrpSpPr>
        <p:grpSpPr bwMode="auto">
          <a:xfrm>
            <a:off x="452686" y="3229910"/>
            <a:ext cx="4114800" cy="939346"/>
            <a:chOff x="0" y="2419"/>
            <a:chExt cx="5554" cy="1513"/>
          </a:xfrm>
        </p:grpSpPr>
        <p:sp>
          <p:nvSpPr>
            <p:cNvPr id="144" name="Rectangle 5">
              <a:extLst>
                <a:ext uri="{FF2B5EF4-FFF2-40B4-BE49-F238E27FC236}">
                  <a16:creationId xmlns:a16="http://schemas.microsoft.com/office/drawing/2014/main" id="{82DFDF21-EF43-45D0-B1C3-278490B0D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3476"/>
              <a:ext cx="4834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5" name="Line 6">
              <a:extLst>
                <a:ext uri="{FF2B5EF4-FFF2-40B4-BE49-F238E27FC236}">
                  <a16:creationId xmlns:a16="http://schemas.microsoft.com/office/drawing/2014/main" id="{31CA26B3-F273-41FF-A899-422EB7B1E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6" y="347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6" name="Line 7">
              <a:extLst>
                <a:ext uri="{FF2B5EF4-FFF2-40B4-BE49-F238E27FC236}">
                  <a16:creationId xmlns:a16="http://schemas.microsoft.com/office/drawing/2014/main" id="{05C7573A-46DD-409A-998A-88382B91A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48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7" name="Line 8">
              <a:extLst>
                <a:ext uri="{FF2B5EF4-FFF2-40B4-BE49-F238E27FC236}">
                  <a16:creationId xmlns:a16="http://schemas.microsoft.com/office/drawing/2014/main" id="{A0F57290-88C4-4A62-A5C9-1B2B35648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2" y="349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8" name="Line 9">
              <a:extLst>
                <a:ext uri="{FF2B5EF4-FFF2-40B4-BE49-F238E27FC236}">
                  <a16:creationId xmlns:a16="http://schemas.microsoft.com/office/drawing/2014/main" id="{27F18653-23D1-4C2F-AE82-1FA38B800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2" y="350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9" name="Line 10">
              <a:extLst>
                <a:ext uri="{FF2B5EF4-FFF2-40B4-BE49-F238E27FC236}">
                  <a16:creationId xmlns:a16="http://schemas.microsoft.com/office/drawing/2014/main" id="{DE57EB49-ECAC-40B0-88AC-3FD5C3B51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9" y="348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0" name="Line 11">
              <a:extLst>
                <a:ext uri="{FF2B5EF4-FFF2-40B4-BE49-F238E27FC236}">
                  <a16:creationId xmlns:a16="http://schemas.microsoft.com/office/drawing/2014/main" id="{55F821F4-6A27-432E-BC2B-CD73E82B5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" y="3481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1" name="Line 12">
              <a:extLst>
                <a:ext uri="{FF2B5EF4-FFF2-40B4-BE49-F238E27FC236}">
                  <a16:creationId xmlns:a16="http://schemas.microsoft.com/office/drawing/2014/main" id="{E3D3B3CC-31ED-4C03-A15C-B5687C38A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48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2" name="Line 13">
              <a:extLst>
                <a:ext uri="{FF2B5EF4-FFF2-40B4-BE49-F238E27FC236}">
                  <a16:creationId xmlns:a16="http://schemas.microsoft.com/office/drawing/2014/main" id="{3B5C7775-B01E-4231-8590-7B2D7F569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8" y="348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3" name="Line 14">
              <a:extLst>
                <a:ext uri="{FF2B5EF4-FFF2-40B4-BE49-F238E27FC236}">
                  <a16:creationId xmlns:a16="http://schemas.microsoft.com/office/drawing/2014/main" id="{0ED9A07F-F259-4C44-B25D-3F9FF7418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4" y="349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4" name="Line 15">
              <a:extLst>
                <a:ext uri="{FF2B5EF4-FFF2-40B4-BE49-F238E27FC236}">
                  <a16:creationId xmlns:a16="http://schemas.microsoft.com/office/drawing/2014/main" id="{69F6FACC-061B-4A6F-8C0F-BA8F8E92C9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1" y="348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5" name="Line 16">
              <a:extLst>
                <a:ext uri="{FF2B5EF4-FFF2-40B4-BE49-F238E27FC236}">
                  <a16:creationId xmlns:a16="http://schemas.microsoft.com/office/drawing/2014/main" id="{7AE0CECE-AABD-4732-80DF-C37A236B3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7" y="349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6" name="Line 17">
              <a:extLst>
                <a:ext uri="{FF2B5EF4-FFF2-40B4-BE49-F238E27FC236}">
                  <a16:creationId xmlns:a16="http://schemas.microsoft.com/office/drawing/2014/main" id="{07B73B5D-BEC1-4B2C-AD03-C1FD4A3F2F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2" y="347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7" name="Line 18">
              <a:extLst>
                <a:ext uri="{FF2B5EF4-FFF2-40B4-BE49-F238E27FC236}">
                  <a16:creationId xmlns:a16="http://schemas.microsoft.com/office/drawing/2014/main" id="{526B3C82-2BD2-4030-823C-901E1FBB2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2" y="349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8" name="Line 19">
              <a:extLst>
                <a:ext uri="{FF2B5EF4-FFF2-40B4-BE49-F238E27FC236}">
                  <a16:creationId xmlns:a16="http://schemas.microsoft.com/office/drawing/2014/main" id="{7CD61681-90AF-434A-B57C-2E65FC4DC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7" y="348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9" name="Line 20">
              <a:extLst>
                <a:ext uri="{FF2B5EF4-FFF2-40B4-BE49-F238E27FC236}">
                  <a16:creationId xmlns:a16="http://schemas.microsoft.com/office/drawing/2014/main" id="{55F87372-D1C4-4ED1-9669-0D79F6027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3" y="348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160" name="Object 21">
              <a:extLst>
                <a:ext uri="{FF2B5EF4-FFF2-40B4-BE49-F238E27FC236}">
                  <a16:creationId xmlns:a16="http://schemas.microsoft.com/office/drawing/2014/main" id="{9E9E3D3B-4AE6-4BA5-AE6A-52526A0107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2419"/>
            <a:ext cx="28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46050" imgH="168275" progId="Equation.3">
                    <p:embed/>
                  </p:oleObj>
                </mc:Choice>
                <mc:Fallback>
                  <p:oleObj name="公式" r:id="rId3" imgW="146050" imgH="168275" progId="Equation.3">
                    <p:embed/>
                    <p:pic>
                      <p:nvPicPr>
                        <p:cNvPr id="35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419"/>
                          <a:ext cx="28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" name="Object 22">
              <a:extLst>
                <a:ext uri="{FF2B5EF4-FFF2-40B4-BE49-F238E27FC236}">
                  <a16:creationId xmlns:a16="http://schemas.microsoft.com/office/drawing/2014/main" id="{008588FB-F347-45C0-AB99-D5C35BB5C5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3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3670" imgH="175260" progId="Equation.3">
                    <p:embed/>
                  </p:oleObj>
                </mc:Choice>
                <mc:Fallback>
                  <p:oleObj name="公式" r:id="rId5" imgW="153670" imgH="175260" progId="Equation.3">
                    <p:embed/>
                    <p:pic>
                      <p:nvPicPr>
                        <p:cNvPr id="36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23">
              <a:extLst>
                <a:ext uri="{FF2B5EF4-FFF2-40B4-BE49-F238E27FC236}">
                  <a16:creationId xmlns:a16="http://schemas.microsoft.com/office/drawing/2014/main" id="{C5BE24BC-EFC3-4E60-8BF9-3D8F2234FA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7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3670" imgH="175260" progId="Equation.3">
                    <p:embed/>
                  </p:oleObj>
                </mc:Choice>
                <mc:Fallback>
                  <p:oleObj name="公式" r:id="rId7" imgW="153670" imgH="175260" progId="Equation.3">
                    <p:embed/>
                    <p:pic>
                      <p:nvPicPr>
                        <p:cNvPr id="37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7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24">
              <a:extLst>
                <a:ext uri="{FF2B5EF4-FFF2-40B4-BE49-F238E27FC236}">
                  <a16:creationId xmlns:a16="http://schemas.microsoft.com/office/drawing/2014/main" id="{3D0D78E0-81C1-4079-85DD-18C55526F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9" y="2419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53670" imgH="175260" progId="Equation.3">
                    <p:embed/>
                  </p:oleObj>
                </mc:Choice>
                <mc:Fallback>
                  <p:oleObj name="公式" r:id="rId9" imgW="153670" imgH="175260" progId="Equation.3">
                    <p:embed/>
                    <p:pic>
                      <p:nvPicPr>
                        <p:cNvPr id="38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2419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" name="Object 25">
              <a:extLst>
                <a:ext uri="{FF2B5EF4-FFF2-40B4-BE49-F238E27FC236}">
                  <a16:creationId xmlns:a16="http://schemas.microsoft.com/office/drawing/2014/main" id="{162DC6EB-2E6B-4814-8672-A6465E4C0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1" y="2419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53670" imgH="175260" progId="Equation.3">
                    <p:embed/>
                  </p:oleObj>
                </mc:Choice>
                <mc:Fallback>
                  <p:oleObj name="公式" r:id="rId11" imgW="153670" imgH="175260" progId="Equation.3">
                    <p:embed/>
                    <p:pic>
                      <p:nvPicPr>
                        <p:cNvPr id="3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1" y="2419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5" name="Object 26">
              <a:extLst>
                <a:ext uri="{FF2B5EF4-FFF2-40B4-BE49-F238E27FC236}">
                  <a16:creationId xmlns:a16="http://schemas.microsoft.com/office/drawing/2014/main" id="{D7E4ED47-6F51-4B6E-8AF2-5460DE4232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8" y="2435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53670" imgH="168275" progId="Equation.3">
                    <p:embed/>
                  </p:oleObj>
                </mc:Choice>
                <mc:Fallback>
                  <p:oleObj name="公式" r:id="rId13" imgW="153670" imgH="168275" progId="Equation.3">
                    <p:embed/>
                    <p:pic>
                      <p:nvPicPr>
                        <p:cNvPr id="4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2435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6" name="Object 27">
              <a:extLst>
                <a:ext uri="{FF2B5EF4-FFF2-40B4-BE49-F238E27FC236}">
                  <a16:creationId xmlns:a16="http://schemas.microsoft.com/office/drawing/2014/main" id="{B1CD16CF-4248-44E1-B6B3-200CE38A82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31" y="2419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53670" imgH="168275" progId="Equation.3">
                    <p:embed/>
                  </p:oleObj>
                </mc:Choice>
                <mc:Fallback>
                  <p:oleObj name="公式" r:id="rId15" imgW="153670" imgH="168275" progId="Equation.3">
                    <p:embed/>
                    <p:pic>
                      <p:nvPicPr>
                        <p:cNvPr id="41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2419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7" name="Object 28">
              <a:extLst>
                <a:ext uri="{FF2B5EF4-FFF2-40B4-BE49-F238E27FC236}">
                  <a16:creationId xmlns:a16="http://schemas.microsoft.com/office/drawing/2014/main" id="{263B0F92-57BD-4FA8-B115-BD6921B8A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52" y="2419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53670" imgH="175260" progId="Equation.3">
                    <p:embed/>
                  </p:oleObj>
                </mc:Choice>
                <mc:Fallback>
                  <p:oleObj name="公式" r:id="rId17" imgW="153670" imgH="175260" progId="Equation.3">
                    <p:embed/>
                    <p:pic>
                      <p:nvPicPr>
                        <p:cNvPr id="42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2" y="2419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8" name="Text Box 29">
              <a:extLst>
                <a:ext uri="{FF2B5EF4-FFF2-40B4-BE49-F238E27FC236}">
                  <a16:creationId xmlns:a16="http://schemas.microsoft.com/office/drawing/2014/main" id="{A7954A8B-AD94-410B-A95A-324E58382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9" y="3459"/>
              <a:ext cx="49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OF</a:t>
              </a:r>
            </a:p>
          </p:txBody>
        </p:sp>
        <p:sp>
          <p:nvSpPr>
            <p:cNvPr id="169" name="Text Box 30">
              <a:extLst>
                <a:ext uri="{FF2B5EF4-FFF2-40B4-BE49-F238E27FC236}">
                  <a16:creationId xmlns:a16="http://schemas.microsoft.com/office/drawing/2014/main" id="{8038C26E-50DF-439B-8A61-80B0BB642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4" y="3458"/>
              <a:ext cx="49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DF</a:t>
              </a:r>
            </a:p>
          </p:txBody>
        </p:sp>
        <p:sp>
          <p:nvSpPr>
            <p:cNvPr id="170" name="Text Box 31">
              <a:extLst>
                <a:ext uri="{FF2B5EF4-FFF2-40B4-BE49-F238E27FC236}">
                  <a16:creationId xmlns:a16="http://schemas.microsoft.com/office/drawing/2014/main" id="{7C340990-22CB-4560-9DA5-49EE2756E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1" y="3454"/>
              <a:ext cx="455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IF</a:t>
              </a:r>
            </a:p>
          </p:txBody>
        </p:sp>
        <p:sp>
          <p:nvSpPr>
            <p:cNvPr id="171" name="Text Box 32">
              <a:extLst>
                <a:ext uri="{FF2B5EF4-FFF2-40B4-BE49-F238E27FC236}">
                  <a16:creationId xmlns:a16="http://schemas.microsoft.com/office/drawing/2014/main" id="{7BB0F542-1977-4179-8D15-13E3A1EC95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0" y="3457"/>
              <a:ext cx="49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TF</a:t>
              </a:r>
            </a:p>
          </p:txBody>
        </p:sp>
        <p:sp>
          <p:nvSpPr>
            <p:cNvPr id="172" name="Text Box 33">
              <a:extLst>
                <a:ext uri="{FF2B5EF4-FFF2-40B4-BE49-F238E27FC236}">
                  <a16:creationId xmlns:a16="http://schemas.microsoft.com/office/drawing/2014/main" id="{BFB90254-3411-44C6-97EA-5586561DF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448"/>
              <a:ext cx="22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SF</a:t>
              </a:r>
            </a:p>
          </p:txBody>
        </p:sp>
        <p:sp>
          <p:nvSpPr>
            <p:cNvPr id="173" name="Text Box 34">
              <a:extLst>
                <a:ext uri="{FF2B5EF4-FFF2-40B4-BE49-F238E27FC236}">
                  <a16:creationId xmlns:a16="http://schemas.microsoft.com/office/drawing/2014/main" id="{0D01A3A5-FBAC-4BE7-8A05-CAB31C9FA8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6" y="3453"/>
              <a:ext cx="240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ZF</a:t>
              </a:r>
            </a:p>
          </p:txBody>
        </p:sp>
        <p:sp>
          <p:nvSpPr>
            <p:cNvPr id="174" name="Text Box 35">
              <a:extLst>
                <a:ext uri="{FF2B5EF4-FFF2-40B4-BE49-F238E27FC236}">
                  <a16:creationId xmlns:a16="http://schemas.microsoft.com/office/drawing/2014/main" id="{75E13C15-2803-419B-9040-B993DCBC8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2" y="3456"/>
              <a:ext cx="254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AF</a:t>
              </a:r>
            </a:p>
          </p:txBody>
        </p:sp>
        <p:sp>
          <p:nvSpPr>
            <p:cNvPr id="175" name="Text Box 36">
              <a:extLst>
                <a:ext uri="{FF2B5EF4-FFF2-40B4-BE49-F238E27FC236}">
                  <a16:creationId xmlns:a16="http://schemas.microsoft.com/office/drawing/2014/main" id="{B364FEBF-51D7-44F6-A2A1-728135FF7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6" y="3441"/>
              <a:ext cx="224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PF</a:t>
              </a:r>
            </a:p>
          </p:txBody>
        </p:sp>
        <p:sp>
          <p:nvSpPr>
            <p:cNvPr id="176" name="Text Box 37">
              <a:extLst>
                <a:ext uri="{FF2B5EF4-FFF2-40B4-BE49-F238E27FC236}">
                  <a16:creationId xmlns:a16="http://schemas.microsoft.com/office/drawing/2014/main" id="{0BD5AA4C-041C-4B17-BA57-227FFF6E64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1" y="3437"/>
              <a:ext cx="263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CF</a:t>
              </a:r>
            </a:p>
          </p:txBody>
        </p:sp>
        <p:sp>
          <p:nvSpPr>
            <p:cNvPr id="177" name="Rectangle 38">
              <a:extLst>
                <a:ext uri="{FF2B5EF4-FFF2-40B4-BE49-F238E27FC236}">
                  <a16:creationId xmlns:a16="http://schemas.microsoft.com/office/drawing/2014/main" id="{8BE79AC4-AC78-4B91-A7BE-801475D44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760"/>
              <a:ext cx="2406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8" name="Line 39">
              <a:extLst>
                <a:ext uri="{FF2B5EF4-FFF2-40B4-BE49-F238E27FC236}">
                  <a16:creationId xmlns:a16="http://schemas.microsoft.com/office/drawing/2014/main" id="{AC9B1992-4A5D-4825-A180-CB86CF2C8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1" y="276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79" name="Line 40">
              <a:extLst>
                <a:ext uri="{FF2B5EF4-FFF2-40B4-BE49-F238E27FC236}">
                  <a16:creationId xmlns:a16="http://schemas.microsoft.com/office/drawing/2014/main" id="{27952BAD-0A47-445E-8C1B-2BF57693A0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277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0" name="Line 41">
              <a:extLst>
                <a:ext uri="{FF2B5EF4-FFF2-40B4-BE49-F238E27FC236}">
                  <a16:creationId xmlns:a16="http://schemas.microsoft.com/office/drawing/2014/main" id="{628ACFC7-A898-4658-B237-9EDB183C3E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" y="276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1" name="Line 42">
              <a:extLst>
                <a:ext uri="{FF2B5EF4-FFF2-40B4-BE49-F238E27FC236}">
                  <a16:creationId xmlns:a16="http://schemas.microsoft.com/office/drawing/2014/main" id="{E4B04192-6EAB-47AA-A601-B263A3FD10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" y="277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2" name="Line 43">
              <a:extLst>
                <a:ext uri="{FF2B5EF4-FFF2-40B4-BE49-F238E27FC236}">
                  <a16:creationId xmlns:a16="http://schemas.microsoft.com/office/drawing/2014/main" id="{AF1CA3E2-D737-4227-87A2-DB4D8C2B7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7" y="275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3" name="Line 44">
              <a:extLst>
                <a:ext uri="{FF2B5EF4-FFF2-40B4-BE49-F238E27FC236}">
                  <a16:creationId xmlns:a16="http://schemas.microsoft.com/office/drawing/2014/main" id="{2EA4AF65-0CED-4A4A-93E3-63198037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277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4" name="Line 45">
              <a:extLst>
                <a:ext uri="{FF2B5EF4-FFF2-40B4-BE49-F238E27FC236}">
                  <a16:creationId xmlns:a16="http://schemas.microsoft.com/office/drawing/2014/main" id="{67B38983-ABFE-4892-92A5-8483EFC14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277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5" name="Line 46">
              <a:extLst>
                <a:ext uri="{FF2B5EF4-FFF2-40B4-BE49-F238E27FC236}">
                  <a16:creationId xmlns:a16="http://schemas.microsoft.com/office/drawing/2014/main" id="{167351D5-8CE4-4634-A904-3F3B7F07D6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18" y="276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6" name="Text Box 47">
              <a:extLst>
                <a:ext uri="{FF2B5EF4-FFF2-40B4-BE49-F238E27FC236}">
                  <a16:creationId xmlns:a16="http://schemas.microsoft.com/office/drawing/2014/main" id="{BC082A85-1610-49CC-BA66-C560E90B1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809"/>
              <a:ext cx="60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AH</a:t>
              </a:r>
            </a:p>
          </p:txBody>
        </p:sp>
        <p:sp>
          <p:nvSpPr>
            <p:cNvPr id="187" name="Line 48">
              <a:extLst>
                <a:ext uri="{FF2B5EF4-FFF2-40B4-BE49-F238E27FC236}">
                  <a16:creationId xmlns:a16="http://schemas.microsoft.com/office/drawing/2014/main" id="{F993E828-9FB6-45C1-B6C7-50DE356229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75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8" name="Line 49">
              <a:extLst>
                <a:ext uri="{FF2B5EF4-FFF2-40B4-BE49-F238E27FC236}">
                  <a16:creationId xmlns:a16="http://schemas.microsoft.com/office/drawing/2014/main" id="{BD4B660A-B193-4326-BC0C-ECBD48154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7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9" name="Line 50">
              <a:extLst>
                <a:ext uri="{FF2B5EF4-FFF2-40B4-BE49-F238E27FC236}">
                  <a16:creationId xmlns:a16="http://schemas.microsoft.com/office/drawing/2014/main" id="{C5453C77-04B9-4428-BFF5-FF9AC0EE00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0" name="Line 51">
              <a:extLst>
                <a:ext uri="{FF2B5EF4-FFF2-40B4-BE49-F238E27FC236}">
                  <a16:creationId xmlns:a16="http://schemas.microsoft.com/office/drawing/2014/main" id="{68EF887E-998C-4A5A-82F0-24D80BDD8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5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1" name="Line 52">
              <a:extLst>
                <a:ext uri="{FF2B5EF4-FFF2-40B4-BE49-F238E27FC236}">
                  <a16:creationId xmlns:a16="http://schemas.microsoft.com/office/drawing/2014/main" id="{03DD21E0-AAF2-4385-AA74-4C75C913F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1" y="3187"/>
              <a:ext cx="0" cy="240"/>
            </a:xfrm>
            <a:prstGeom prst="line">
              <a:avLst/>
            </a:prstGeom>
            <a:noFill/>
            <a:ln w="25400" cap="sq">
              <a:solidFill>
                <a:srgbClr val="C0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2" name="Line 53">
              <a:extLst>
                <a:ext uri="{FF2B5EF4-FFF2-40B4-BE49-F238E27FC236}">
                  <a16:creationId xmlns:a16="http://schemas.microsoft.com/office/drawing/2014/main" id="{18FB44EB-8DFB-4D9D-96B2-2C2FEB7625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7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3" name="Line 54">
              <a:extLst>
                <a:ext uri="{FF2B5EF4-FFF2-40B4-BE49-F238E27FC236}">
                  <a16:creationId xmlns:a16="http://schemas.microsoft.com/office/drawing/2014/main" id="{411961AF-EB07-4DD5-A0DA-AAB426B82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9" y="2755"/>
              <a:ext cx="336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4" name="Line 55">
              <a:extLst>
                <a:ext uri="{FF2B5EF4-FFF2-40B4-BE49-F238E27FC236}">
                  <a16:creationId xmlns:a16="http://schemas.microsoft.com/office/drawing/2014/main" id="{5D79A5B5-A2E7-4969-A28A-8C429FD77B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19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5" name="Line 56">
              <a:extLst>
                <a:ext uri="{FF2B5EF4-FFF2-40B4-BE49-F238E27FC236}">
                  <a16:creationId xmlns:a16="http://schemas.microsoft.com/office/drawing/2014/main" id="{60D5F38C-8D47-4D0C-B864-2F82B43B1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9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6" name="Line 57">
              <a:extLst>
                <a:ext uri="{FF2B5EF4-FFF2-40B4-BE49-F238E27FC236}">
                  <a16:creationId xmlns:a16="http://schemas.microsoft.com/office/drawing/2014/main" id="{FF1A6733-D7F1-457D-BC73-85957C101D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3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7" name="Line 58">
              <a:extLst>
                <a:ext uri="{FF2B5EF4-FFF2-40B4-BE49-F238E27FC236}">
                  <a16:creationId xmlns:a16="http://schemas.microsoft.com/office/drawing/2014/main" id="{05080AC0-3E85-491B-8CFF-FBA4191A1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" y="2755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8" name="Text Box 60">
              <a:extLst>
                <a:ext uri="{FF2B5EF4-FFF2-40B4-BE49-F238E27FC236}">
                  <a16:creationId xmlns:a16="http://schemas.microsoft.com/office/drawing/2014/main" id="{AF5A86C5-19DA-46DE-A5B6-6C7609E21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523"/>
              <a:ext cx="768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FLAG</a:t>
              </a:r>
            </a:p>
          </p:txBody>
        </p:sp>
      </p:grpSp>
      <p:grpSp>
        <p:nvGrpSpPr>
          <p:cNvPr id="199" name="Group 4">
            <a:extLst>
              <a:ext uri="{FF2B5EF4-FFF2-40B4-BE49-F238E27FC236}">
                <a16:creationId xmlns:a16="http://schemas.microsoft.com/office/drawing/2014/main" id="{F6D36155-9464-4CD0-BE08-13FABAA3695C}"/>
              </a:ext>
            </a:extLst>
          </p:cNvPr>
          <p:cNvGrpSpPr/>
          <p:nvPr/>
        </p:nvGrpSpPr>
        <p:grpSpPr bwMode="auto">
          <a:xfrm>
            <a:off x="4610589" y="3163148"/>
            <a:ext cx="4169488" cy="1009072"/>
            <a:chOff x="80" y="1967"/>
            <a:chExt cx="5514" cy="1444"/>
          </a:xfrm>
        </p:grpSpPr>
        <p:sp>
          <p:nvSpPr>
            <p:cNvPr id="200" name="Rectangle 5">
              <a:extLst>
                <a:ext uri="{FF2B5EF4-FFF2-40B4-BE49-F238E27FC236}">
                  <a16:creationId xmlns:a16="http://schemas.microsoft.com/office/drawing/2014/main" id="{97E09EC4-A465-4305-858B-3E7CA6535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24"/>
              <a:ext cx="4834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1" name="Line 6">
              <a:extLst>
                <a:ext uri="{FF2B5EF4-FFF2-40B4-BE49-F238E27FC236}">
                  <a16:creationId xmlns:a16="http://schemas.microsoft.com/office/drawing/2014/main" id="{E2BCA329-FA05-4A9E-90EA-6998D4A4C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6" y="302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2" name="Line 7">
              <a:extLst>
                <a:ext uri="{FF2B5EF4-FFF2-40B4-BE49-F238E27FC236}">
                  <a16:creationId xmlns:a16="http://schemas.microsoft.com/office/drawing/2014/main" id="{D1EED962-99FC-4367-9EE6-FB400170D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0" y="303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3" name="Line 8">
              <a:extLst>
                <a:ext uri="{FF2B5EF4-FFF2-40B4-BE49-F238E27FC236}">
                  <a16:creationId xmlns:a16="http://schemas.microsoft.com/office/drawing/2014/main" id="{2EEA09BB-396D-4091-B66D-919A43E967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2" y="3041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4" name="Line 9">
              <a:extLst>
                <a:ext uri="{FF2B5EF4-FFF2-40B4-BE49-F238E27FC236}">
                  <a16:creationId xmlns:a16="http://schemas.microsoft.com/office/drawing/2014/main" id="{B1DA97E1-1CB0-448E-BB58-CEB2988299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2" y="304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5" name="Line 10">
              <a:extLst>
                <a:ext uri="{FF2B5EF4-FFF2-40B4-BE49-F238E27FC236}">
                  <a16:creationId xmlns:a16="http://schemas.microsoft.com/office/drawing/2014/main" id="{9E50B385-1E57-4E44-849E-30C536EFC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9" y="303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6" name="Line 11">
              <a:extLst>
                <a:ext uri="{FF2B5EF4-FFF2-40B4-BE49-F238E27FC236}">
                  <a16:creationId xmlns:a16="http://schemas.microsoft.com/office/drawing/2014/main" id="{C1D858DC-B150-415C-9A78-8FC7F0FFE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1" y="3029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5EB0E73C-9B53-4716-BE3B-600B905ED3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76" y="303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8" name="Line 13">
              <a:extLst>
                <a:ext uri="{FF2B5EF4-FFF2-40B4-BE49-F238E27FC236}">
                  <a16:creationId xmlns:a16="http://schemas.microsoft.com/office/drawing/2014/main" id="{8D3ABC4B-6C8F-42DB-BF25-A342436301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8" y="303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9" name="Line 14">
              <a:extLst>
                <a:ext uri="{FF2B5EF4-FFF2-40B4-BE49-F238E27FC236}">
                  <a16:creationId xmlns:a16="http://schemas.microsoft.com/office/drawing/2014/main" id="{7DD7112D-77F6-4F82-AC09-A181BAB4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4" y="3038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0" name="Line 15">
              <a:extLst>
                <a:ext uri="{FF2B5EF4-FFF2-40B4-BE49-F238E27FC236}">
                  <a16:creationId xmlns:a16="http://schemas.microsoft.com/office/drawing/2014/main" id="{5098E7A1-370C-4EFF-A9EF-D9111B8CE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1" y="303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1" name="Line 16">
              <a:extLst>
                <a:ext uri="{FF2B5EF4-FFF2-40B4-BE49-F238E27FC236}">
                  <a16:creationId xmlns:a16="http://schemas.microsoft.com/office/drawing/2014/main" id="{B737494C-142D-4AB9-BDE7-6C55682E34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7" y="3042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2" name="Line 17">
              <a:extLst>
                <a:ext uri="{FF2B5EF4-FFF2-40B4-BE49-F238E27FC236}">
                  <a16:creationId xmlns:a16="http://schemas.microsoft.com/office/drawing/2014/main" id="{D1086F72-3A85-42AC-8E12-4197F2B83E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2" y="302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3" name="Line 18">
              <a:extLst>
                <a:ext uri="{FF2B5EF4-FFF2-40B4-BE49-F238E27FC236}">
                  <a16:creationId xmlns:a16="http://schemas.microsoft.com/office/drawing/2014/main" id="{C2EF74B0-AB1E-4F10-8745-5FF4DA95F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2" y="304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4" name="Line 19">
              <a:extLst>
                <a:ext uri="{FF2B5EF4-FFF2-40B4-BE49-F238E27FC236}">
                  <a16:creationId xmlns:a16="http://schemas.microsoft.com/office/drawing/2014/main" id="{2B2D67F8-049F-40D8-B2B8-43FC445F0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7" y="3036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5" name="Line 20">
              <a:extLst>
                <a:ext uri="{FF2B5EF4-FFF2-40B4-BE49-F238E27FC236}">
                  <a16:creationId xmlns:a16="http://schemas.microsoft.com/office/drawing/2014/main" id="{35DCA9C2-3D79-4115-8B4D-49195A60A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" y="303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216" name="Object 21">
              <a:extLst>
                <a:ext uri="{FF2B5EF4-FFF2-40B4-BE49-F238E27FC236}">
                  <a16:creationId xmlns:a16="http://schemas.microsoft.com/office/drawing/2014/main" id="{4405DB51-976D-4C39-8DBE-0E48AB9339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7" y="1967"/>
            <a:ext cx="28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146050" imgH="168275" progId="Equation.3">
                    <p:embed/>
                  </p:oleObj>
                </mc:Choice>
                <mc:Fallback>
                  <p:oleObj name="公式" r:id="rId19" imgW="146050" imgH="168275" progId="Equation.3">
                    <p:embed/>
                    <p:pic>
                      <p:nvPicPr>
                        <p:cNvPr id="9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1967"/>
                          <a:ext cx="28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7" name="Object 22">
              <a:extLst>
                <a:ext uri="{FF2B5EF4-FFF2-40B4-BE49-F238E27FC236}">
                  <a16:creationId xmlns:a16="http://schemas.microsoft.com/office/drawing/2014/main" id="{F3E24B64-1774-4AF6-9F5B-08D3FE0A41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83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1" imgW="153670" imgH="175260" progId="Equation.3">
                    <p:embed/>
                  </p:oleObj>
                </mc:Choice>
                <mc:Fallback>
                  <p:oleObj name="公式" r:id="rId21" imgW="153670" imgH="175260" progId="Equation.3">
                    <p:embed/>
                    <p:pic>
                      <p:nvPicPr>
                        <p:cNvPr id="92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8" name="Object 23">
              <a:extLst>
                <a:ext uri="{FF2B5EF4-FFF2-40B4-BE49-F238E27FC236}">
                  <a16:creationId xmlns:a16="http://schemas.microsoft.com/office/drawing/2014/main" id="{CCDBD196-4259-4D9C-B370-620891B116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7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153670" imgH="175260" progId="Equation.3">
                    <p:embed/>
                  </p:oleObj>
                </mc:Choice>
                <mc:Fallback>
                  <p:oleObj name="公式" r:id="rId23" imgW="153670" imgH="175260" progId="Equation.3">
                    <p:embed/>
                    <p:pic>
                      <p:nvPicPr>
                        <p:cNvPr id="9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9" name="Object 24">
              <a:extLst>
                <a:ext uri="{FF2B5EF4-FFF2-40B4-BE49-F238E27FC236}">
                  <a16:creationId xmlns:a16="http://schemas.microsoft.com/office/drawing/2014/main" id="{B7A7E33B-C9C0-4E3D-A03E-2C5F473BE3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9" y="1967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5" imgW="153670" imgH="175260" progId="Equation.3">
                    <p:embed/>
                  </p:oleObj>
                </mc:Choice>
                <mc:Fallback>
                  <p:oleObj name="公式" r:id="rId25" imgW="153670" imgH="175260" progId="Equation.3">
                    <p:embed/>
                    <p:pic>
                      <p:nvPicPr>
                        <p:cNvPr id="94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" y="1967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0" name="Object 25">
              <a:extLst>
                <a:ext uri="{FF2B5EF4-FFF2-40B4-BE49-F238E27FC236}">
                  <a16:creationId xmlns:a16="http://schemas.microsoft.com/office/drawing/2014/main" id="{FD3B932C-F5FA-4B6A-A2EC-BBF73E539E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1" y="1967"/>
            <a:ext cx="302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7" imgW="153670" imgH="175260" progId="Equation.3">
                    <p:embed/>
                  </p:oleObj>
                </mc:Choice>
                <mc:Fallback>
                  <p:oleObj name="公式" r:id="rId27" imgW="153670" imgH="175260" progId="Equation.3">
                    <p:embed/>
                    <p:pic>
                      <p:nvPicPr>
                        <p:cNvPr id="9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1967"/>
                          <a:ext cx="302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" name="Object 26">
              <a:extLst>
                <a:ext uri="{FF2B5EF4-FFF2-40B4-BE49-F238E27FC236}">
                  <a16:creationId xmlns:a16="http://schemas.microsoft.com/office/drawing/2014/main" id="{E493A002-F63F-457C-A3B4-DC2889DA35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8" y="1983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9" imgW="153670" imgH="168275" progId="Equation.3">
                    <p:embed/>
                  </p:oleObj>
                </mc:Choice>
                <mc:Fallback>
                  <p:oleObj name="公式" r:id="rId29" imgW="153670" imgH="168275" progId="Equation.3">
                    <p:embed/>
                    <p:pic>
                      <p:nvPicPr>
                        <p:cNvPr id="96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1983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2" name="Object 27">
              <a:extLst>
                <a:ext uri="{FF2B5EF4-FFF2-40B4-BE49-F238E27FC236}">
                  <a16:creationId xmlns:a16="http://schemas.microsoft.com/office/drawing/2014/main" id="{AE35E28F-BB46-44D7-8A43-612B5FC0D6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1" y="1967"/>
            <a:ext cx="30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1" imgW="153670" imgH="168275" progId="Equation.3">
                    <p:embed/>
                  </p:oleObj>
                </mc:Choice>
                <mc:Fallback>
                  <p:oleObj name="公式" r:id="rId31" imgW="153670" imgH="168275" progId="Equation.3">
                    <p:embed/>
                    <p:pic>
                      <p:nvPicPr>
                        <p:cNvPr id="97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1" y="1967"/>
                          <a:ext cx="30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3" name="Object 28">
              <a:extLst>
                <a:ext uri="{FF2B5EF4-FFF2-40B4-BE49-F238E27FC236}">
                  <a16:creationId xmlns:a16="http://schemas.microsoft.com/office/drawing/2014/main" id="{A220B3D6-FC1F-4E14-A006-0560AD575E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92" y="1967"/>
            <a:ext cx="30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3" imgW="153670" imgH="175260" progId="Equation.3">
                    <p:embed/>
                  </p:oleObj>
                </mc:Choice>
                <mc:Fallback>
                  <p:oleObj name="公式" r:id="rId33" imgW="153670" imgH="175260" progId="Equation.3">
                    <p:embed/>
                    <p:pic>
                      <p:nvPicPr>
                        <p:cNvPr id="98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1967"/>
                          <a:ext cx="30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4" name="Text Box 29">
              <a:extLst>
                <a:ext uri="{FF2B5EF4-FFF2-40B4-BE49-F238E27FC236}">
                  <a16:creationId xmlns:a16="http://schemas.microsoft.com/office/drawing/2014/main" id="{6581BCCF-90CA-43A3-8A08-3DC19CDE4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6" y="3024"/>
              <a:ext cx="53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OF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CBE6722-F281-4E41-8EAF-B69BEB0E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5" y="3023"/>
              <a:ext cx="53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DF</a:t>
              </a:r>
            </a:p>
          </p:txBody>
        </p:sp>
        <p:sp>
          <p:nvSpPr>
            <p:cNvPr id="226" name="Text Box 31">
              <a:extLst>
                <a:ext uri="{FF2B5EF4-FFF2-40B4-BE49-F238E27FC236}">
                  <a16:creationId xmlns:a16="http://schemas.microsoft.com/office/drawing/2014/main" id="{5EFD79AC-71B0-42D6-BA62-AFE2A9355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3028"/>
              <a:ext cx="45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IF</a:t>
              </a:r>
            </a:p>
          </p:txBody>
        </p:sp>
        <p:sp>
          <p:nvSpPr>
            <p:cNvPr id="227" name="Text Box 32">
              <a:extLst>
                <a:ext uri="{FF2B5EF4-FFF2-40B4-BE49-F238E27FC236}">
                  <a16:creationId xmlns:a16="http://schemas.microsoft.com/office/drawing/2014/main" id="{9F5FE59E-3E92-40FB-AEAF-9C32A744E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7" y="3024"/>
              <a:ext cx="45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TF</a:t>
              </a:r>
            </a:p>
          </p:txBody>
        </p:sp>
        <p:sp>
          <p:nvSpPr>
            <p:cNvPr id="228" name="Text Box 33">
              <a:extLst>
                <a:ext uri="{FF2B5EF4-FFF2-40B4-BE49-F238E27FC236}">
                  <a16:creationId xmlns:a16="http://schemas.microsoft.com/office/drawing/2014/main" id="{3D4AC7C5-E418-4A84-BB08-233A2D846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7" y="3022"/>
              <a:ext cx="475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SF</a:t>
              </a:r>
            </a:p>
          </p:txBody>
        </p:sp>
        <p:sp>
          <p:nvSpPr>
            <p:cNvPr id="229" name="Text Box 34">
              <a:extLst>
                <a:ext uri="{FF2B5EF4-FFF2-40B4-BE49-F238E27FC236}">
                  <a16:creationId xmlns:a16="http://schemas.microsoft.com/office/drawing/2014/main" id="{44460FF3-55B3-4110-96E0-2DAF33CF6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27"/>
              <a:ext cx="256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ZF</a:t>
              </a:r>
            </a:p>
          </p:txBody>
        </p:sp>
        <p:sp>
          <p:nvSpPr>
            <p:cNvPr id="230" name="Text Box 35">
              <a:extLst>
                <a:ext uri="{FF2B5EF4-FFF2-40B4-BE49-F238E27FC236}">
                  <a16:creationId xmlns:a16="http://schemas.microsoft.com/office/drawing/2014/main" id="{2D2F80B9-17DF-403A-93CD-86D3F4746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3" y="3023"/>
              <a:ext cx="530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AF</a:t>
              </a:r>
            </a:p>
          </p:txBody>
        </p:sp>
        <p:sp>
          <p:nvSpPr>
            <p:cNvPr id="231" name="Text Box 36">
              <a:extLst>
                <a:ext uri="{FF2B5EF4-FFF2-40B4-BE49-F238E27FC236}">
                  <a16:creationId xmlns:a16="http://schemas.microsoft.com/office/drawing/2014/main" id="{E0A7BAEC-00CC-4179-850E-0914A225F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0" y="3026"/>
              <a:ext cx="224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PF</a:t>
              </a:r>
            </a:p>
          </p:txBody>
        </p:sp>
        <p:sp>
          <p:nvSpPr>
            <p:cNvPr id="232" name="Text Box 37">
              <a:extLst>
                <a:ext uri="{FF2B5EF4-FFF2-40B4-BE49-F238E27FC236}">
                  <a16:creationId xmlns:a16="http://schemas.microsoft.com/office/drawing/2014/main" id="{95AC88AE-1FE9-44AB-8668-F97EE3EE49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" y="3026"/>
              <a:ext cx="251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CF</a:t>
              </a:r>
            </a:p>
          </p:txBody>
        </p:sp>
        <p:sp>
          <p:nvSpPr>
            <p:cNvPr id="233" name="Rectangle 38">
              <a:extLst>
                <a:ext uri="{FF2B5EF4-FFF2-40B4-BE49-F238E27FC236}">
                  <a16:creationId xmlns:a16="http://schemas.microsoft.com/office/drawing/2014/main" id="{10D7280A-378D-4DED-BA69-821C917F6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8" y="2308"/>
              <a:ext cx="2406" cy="34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4" name="Line 39">
              <a:extLst>
                <a:ext uri="{FF2B5EF4-FFF2-40B4-BE49-F238E27FC236}">
                  <a16:creationId xmlns:a16="http://schemas.microsoft.com/office/drawing/2014/main" id="{AEB295CE-DB76-4BB6-BFA9-B9B2D8D40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1" y="231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5" name="Line 40">
              <a:extLst>
                <a:ext uri="{FF2B5EF4-FFF2-40B4-BE49-F238E27FC236}">
                  <a16:creationId xmlns:a16="http://schemas.microsoft.com/office/drawing/2014/main" id="{FD2B529F-16C2-4792-9204-5765C11434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7" y="2325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6" name="Line 41">
              <a:extLst>
                <a:ext uri="{FF2B5EF4-FFF2-40B4-BE49-F238E27FC236}">
                  <a16:creationId xmlns:a16="http://schemas.microsoft.com/office/drawing/2014/main" id="{8430676C-E193-4940-AA5C-CBAD7921BD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" y="2313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7" name="Line 42">
              <a:extLst>
                <a:ext uri="{FF2B5EF4-FFF2-40B4-BE49-F238E27FC236}">
                  <a16:creationId xmlns:a16="http://schemas.microsoft.com/office/drawing/2014/main" id="{7C0F131A-9370-470F-B90F-D50B605042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1" y="232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8" name="Line 43">
              <a:extLst>
                <a:ext uri="{FF2B5EF4-FFF2-40B4-BE49-F238E27FC236}">
                  <a16:creationId xmlns:a16="http://schemas.microsoft.com/office/drawing/2014/main" id="{80869A17-5CF3-40D9-A3CD-DAA02810D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7" y="230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39" name="Line 44">
              <a:extLst>
                <a:ext uri="{FF2B5EF4-FFF2-40B4-BE49-F238E27FC236}">
                  <a16:creationId xmlns:a16="http://schemas.microsoft.com/office/drawing/2014/main" id="{D8310DFC-E2EF-4ABF-90CB-8ADF516CF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7" y="2324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0" name="Line 45">
              <a:extLst>
                <a:ext uri="{FF2B5EF4-FFF2-40B4-BE49-F238E27FC236}">
                  <a16:creationId xmlns:a16="http://schemas.microsoft.com/office/drawing/2014/main" id="{275EEE11-999D-4220-9D86-6443CCB75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2320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1" name="Line 46">
              <a:extLst>
                <a:ext uri="{FF2B5EF4-FFF2-40B4-BE49-F238E27FC236}">
                  <a16:creationId xmlns:a16="http://schemas.microsoft.com/office/drawing/2014/main" id="{DFC1B811-FDA5-4437-A3DE-164A92F5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8" y="2317"/>
              <a:ext cx="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2" name="Text Box 47">
              <a:extLst>
                <a:ext uri="{FF2B5EF4-FFF2-40B4-BE49-F238E27FC236}">
                  <a16:creationId xmlns:a16="http://schemas.microsoft.com/office/drawing/2014/main" id="{4079C68A-C849-45D4-963B-3B8EB2393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3" y="2359"/>
              <a:ext cx="455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AH</a:t>
              </a:r>
            </a:p>
          </p:txBody>
        </p:sp>
        <p:sp>
          <p:nvSpPr>
            <p:cNvPr id="243" name="Line 48">
              <a:extLst>
                <a:ext uri="{FF2B5EF4-FFF2-40B4-BE49-F238E27FC236}">
                  <a16:creationId xmlns:a16="http://schemas.microsoft.com/office/drawing/2014/main" id="{9D193192-F97E-4E4F-B2CC-0FA103B6C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15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4" name="Line 49">
              <a:extLst>
                <a:ext uri="{FF2B5EF4-FFF2-40B4-BE49-F238E27FC236}">
                  <a16:creationId xmlns:a16="http://schemas.microsoft.com/office/drawing/2014/main" id="{4E0F4518-B09D-4C0C-BF71-F741F44BE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5" name="Line 50">
              <a:extLst>
                <a:ext uri="{FF2B5EF4-FFF2-40B4-BE49-F238E27FC236}">
                  <a16:creationId xmlns:a16="http://schemas.microsoft.com/office/drawing/2014/main" id="{5D606610-D762-4B6E-83A5-C719A4557C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9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6" name="Line 51">
              <a:extLst>
                <a:ext uri="{FF2B5EF4-FFF2-40B4-BE49-F238E27FC236}">
                  <a16:creationId xmlns:a16="http://schemas.microsoft.com/office/drawing/2014/main" id="{AC247137-FE02-424D-93CA-9D86712877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15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7" name="Line 52">
              <a:extLst>
                <a:ext uri="{FF2B5EF4-FFF2-40B4-BE49-F238E27FC236}">
                  <a16:creationId xmlns:a16="http://schemas.microsoft.com/office/drawing/2014/main" id="{7D33023F-1FD6-4B7F-999F-4DF3A71799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" y="2735"/>
              <a:ext cx="0" cy="240"/>
            </a:xfrm>
            <a:prstGeom prst="line">
              <a:avLst/>
            </a:prstGeom>
            <a:noFill/>
            <a:ln w="25400" cap="sq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8" name="Line 53">
              <a:extLst>
                <a:ext uri="{FF2B5EF4-FFF2-40B4-BE49-F238E27FC236}">
                  <a16:creationId xmlns:a16="http://schemas.microsoft.com/office/drawing/2014/main" id="{6972B685-555D-4AAD-A372-4C0D0E8B2B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7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49" name="Line 54">
              <a:extLst>
                <a:ext uri="{FF2B5EF4-FFF2-40B4-BE49-F238E27FC236}">
                  <a16:creationId xmlns:a16="http://schemas.microsoft.com/office/drawing/2014/main" id="{BFDA5DB5-AAF8-43B4-A1EA-45537E19A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2303"/>
              <a:ext cx="336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0" name="Line 55">
              <a:extLst>
                <a:ext uri="{FF2B5EF4-FFF2-40B4-BE49-F238E27FC236}">
                  <a16:creationId xmlns:a16="http://schemas.microsoft.com/office/drawing/2014/main" id="{8D84838F-15B7-43E2-99F1-D8547D1C02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9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1" name="Line 56">
              <a:extLst>
                <a:ext uri="{FF2B5EF4-FFF2-40B4-BE49-F238E27FC236}">
                  <a16:creationId xmlns:a16="http://schemas.microsoft.com/office/drawing/2014/main" id="{B5EE3CF5-898E-4506-8926-1B11A45AC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9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2" name="Line 57">
              <a:extLst>
                <a:ext uri="{FF2B5EF4-FFF2-40B4-BE49-F238E27FC236}">
                  <a16:creationId xmlns:a16="http://schemas.microsoft.com/office/drawing/2014/main" id="{36F7A99D-A8D7-46C5-936A-8E1ABCD83B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3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3" name="Line 58">
              <a:extLst>
                <a:ext uri="{FF2B5EF4-FFF2-40B4-BE49-F238E27FC236}">
                  <a16:creationId xmlns:a16="http://schemas.microsoft.com/office/drawing/2014/main" id="{33D0EE04-5E6B-4CFD-9FCD-C1A8A2470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3" y="2303"/>
              <a:ext cx="288" cy="336"/>
            </a:xfrm>
            <a:prstGeom prst="line">
              <a:avLst/>
            </a:prstGeom>
            <a:noFill/>
            <a:ln w="12700" cap="sq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05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54" name="Text Box 59">
              <a:extLst>
                <a:ext uri="{FF2B5EF4-FFF2-40B4-BE49-F238E27FC236}">
                  <a16:creationId xmlns:a16="http://schemas.microsoft.com/office/drawing/2014/main" id="{505C562B-C658-4F6F-A825-CC71B25CCB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" y="3048"/>
              <a:ext cx="728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</a:rPr>
                <a:t>FLAG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638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0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4D9F7D-989D-4BFA-87D0-E525B6F7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A8E9ED-0CD0-4686-B560-A3CCE555A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709640"/>
          </a:xfrm>
        </p:spPr>
        <p:txBody>
          <a:bodyPr/>
          <a:lstStyle/>
          <a:p>
            <a:r>
              <a:rPr lang="en-US" altLang="zh-CN" b="1" dirty="0"/>
              <a:t>8086</a:t>
            </a:r>
            <a:r>
              <a:rPr lang="zh-CN" altLang="en-US" b="1" dirty="0"/>
              <a:t>汇编语言格式</a:t>
            </a:r>
            <a:endParaRPr lang="en-US" altLang="zh-CN" b="1" dirty="0"/>
          </a:p>
          <a:p>
            <a:pPr lvl="1"/>
            <a:r>
              <a:rPr lang="en-US" altLang="zh-CN" dirty="0"/>
              <a:t>8086 </a:t>
            </a:r>
            <a:r>
              <a:rPr lang="zh-CN" altLang="en-US" dirty="0"/>
              <a:t>指令的一般格式</a:t>
            </a:r>
            <a:endParaRPr lang="en-US" altLang="zh-CN" dirty="0"/>
          </a:p>
          <a:p>
            <a:pPr marL="912600" lvl="2" indent="0">
              <a:buNone/>
            </a:pPr>
            <a:r>
              <a:rPr lang="en-US" altLang="zh-CN" b="1" dirty="0">
                <a:solidFill>
                  <a:srgbClr val="002060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</a:rPr>
              <a:t>标号：</a:t>
            </a:r>
            <a:r>
              <a:rPr lang="en-US" altLang="zh-CN" b="1" dirty="0">
                <a:solidFill>
                  <a:srgbClr val="002060"/>
                </a:solidFill>
                <a:latin typeface="宋体" panose="02010600030101010101" pitchFamily="2" charset="-122"/>
              </a:rPr>
              <a:t>] 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</a:rPr>
              <a:t>操作码   操作数    </a:t>
            </a:r>
            <a:r>
              <a:rPr lang="en-US" altLang="zh-CN" b="1" dirty="0">
                <a:solidFill>
                  <a:srgbClr val="002060"/>
                </a:solidFill>
                <a:latin typeface="宋体" panose="02010600030101010101" pitchFamily="2" charset="-122"/>
              </a:rPr>
              <a:t>[</a:t>
            </a:r>
            <a:r>
              <a:rPr lang="zh-CN" altLang="en-US" b="1" dirty="0">
                <a:solidFill>
                  <a:srgbClr val="002060"/>
                </a:solidFill>
                <a:latin typeface="宋体" panose="02010600030101010101" pitchFamily="2" charset="-122"/>
              </a:rPr>
              <a:t>；注释</a:t>
            </a:r>
            <a:r>
              <a:rPr lang="en-US" altLang="zh-CN" b="1" dirty="0">
                <a:solidFill>
                  <a:srgbClr val="002060"/>
                </a:solidFill>
                <a:latin typeface="宋体" panose="02010600030101010101" pitchFamily="2" charset="-122"/>
              </a:rPr>
              <a:t>]</a:t>
            </a:r>
          </a:p>
          <a:p>
            <a:pPr lvl="1"/>
            <a:endParaRPr lang="zh-CN" altLang="en-US" b="1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1C834D-D8C0-46C7-BB6D-2BC1311D01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7A77E6CD-A7F2-4639-B01B-D9A178A90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638" y="2638223"/>
            <a:ext cx="8108073" cy="18912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标号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表示该条指令在代码段中的偏移地址。</a:t>
            </a:r>
            <a:endParaRPr lang="en-US" altLang="zh-CN" b="1" dirty="0">
              <a:solidFill>
                <a:srgbClr val="0099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操作码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说明指令的性质与功能</a:t>
            </a:r>
            <a:r>
              <a:rPr 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操作数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参与运算的</a:t>
            </a:r>
            <a:r>
              <a:rPr 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操作数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或存放操作数的</a:t>
            </a:r>
            <a:r>
              <a:rPr 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（数值、寄存器、存储器）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srgbClr val="74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指令长度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分固定长度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和可变长度。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X86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CISC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）采用可变长度，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RISC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）采用固定长度。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8086CPU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的机器指令长度为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～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个字节。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9E3458E5-F28B-4BE6-83A2-DFD0D0079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338" y="5133862"/>
            <a:ext cx="8279373" cy="92333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如：汇编指令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 AX，05C7H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的机器指令编码为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B8C705H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，转换成二进制为：</a:t>
            </a:r>
          </a:p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</a:p>
          <a:p>
            <a:pPr algn="ctr" eaLnBrk="1" hangingPunct="1"/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1011 1000</a:t>
            </a: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1100 0111 0000 0101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8738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utoUpdateAnimBg="0"/>
      <p:bldP spid="6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6244D-4ECD-4A07-9306-36AD2CDD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4.1 </a:t>
            </a:r>
            <a:r>
              <a:rPr lang="zh-CN" altLang="en-US" dirty="0"/>
              <a:t>指令系统概述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2040-9BFA-457D-AB30-ACD596EC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8086</a:t>
            </a:r>
            <a:r>
              <a:rPr lang="zh-CN" altLang="en-US" b="1" dirty="0"/>
              <a:t>汇编语言格式</a:t>
            </a:r>
            <a:endParaRPr lang="en-US" altLang="zh-CN" b="1" dirty="0"/>
          </a:p>
          <a:p>
            <a:pPr lvl="1"/>
            <a:r>
              <a:rPr lang="zh-CN" altLang="en-US" dirty="0"/>
              <a:t>双操作数指令，单操作数指令，无操作数指令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943734-E328-48B8-9826-EF09476C6F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FB2EFDE-7125-49D0-B036-AFAC3D961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16" y="2334892"/>
            <a:ext cx="3492620" cy="1371600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349E"/>
            </a:solidFill>
            <a:miter lim="800000"/>
          </a:ln>
        </p:spPr>
        <p:txBody>
          <a:bodyPr vert="horz" wrap="square" lIns="68580" tIns="34290" rIns="68580" bIns="34290" numCol="1" anchor="t" anchorCtr="0" compatLnSpc="1"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7BBFD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双操作数指令（两地址指令）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7BBFD"/>
              </a:buClr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  AX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      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；传送指令。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7BBFD"/>
              </a:buClr>
              <a:buSzTx/>
              <a:buFontTx/>
              <a:buNone/>
              <a:tabLst/>
              <a:defRPr/>
            </a:pP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    AX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BX	</a:t>
            </a:r>
            <a:r>
              <a:rPr kumimoji="0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；加法指令。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31264189-6D02-4BD0-8679-258A738175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8515" y="3597443"/>
            <a:ext cx="22860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349E"/>
              </a:solidFill>
              <a:latin typeface="Arial" panose="020B0604020202020204" pitchFamily="34" charset="0"/>
            </a:endParaRP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8FCC620B-E8BF-4F40-B8F3-6EC8AC9F59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51465" y="3597443"/>
            <a:ext cx="171450" cy="1714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solidFill>
                <a:srgbClr val="00349E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D14FD2A3-3757-4D60-AAB7-FE3FA8284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590" y="3826043"/>
            <a:ext cx="1146468" cy="3231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目的操作数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C279F51-9FBF-4F55-84BF-07D863FF6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616" y="3826043"/>
            <a:ext cx="954107" cy="32316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FFFFFF">
                <a:shade val="50000"/>
              </a:srgbClr>
            </a:solidFill>
            <a:prstDash val="solid"/>
          </a:ln>
          <a:effectLst/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源操作数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7BCDE219-1558-4B70-AE42-5807B48C1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7177" y="2257846"/>
            <a:ext cx="4032448" cy="2342308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349E"/>
            </a:solidFill>
            <a:miter lim="800000"/>
          </a:ln>
          <a:effectLst>
            <a:outerShdw dist="35921" dir="2700000" algn="ctr" rotWithShape="0">
              <a:srgbClr val="D2D2D2"/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17BBFD"/>
              </a:buClr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单操作数指令（一地址指令）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INC  AX	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；加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指令。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MUL	SRC  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；乘法指令。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PUSH  AX  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；进栈指令。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JMP  LA1           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；无条件转移指令。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EE996340-558C-4E57-9877-2350877C2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16" y="4272124"/>
            <a:ext cx="3517131" cy="2036583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349E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无操作数指令（零地址指令）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CBW	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；字节转换为字指令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CLC	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；进位标志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清零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NOP	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；不操作指令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HLT	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；停机指令</a:t>
            </a:r>
          </a:p>
        </p:txBody>
      </p:sp>
      <p:sp>
        <p:nvSpPr>
          <p:cNvPr id="26" name="Text Box 11">
            <a:extLst>
              <a:ext uri="{FF2B5EF4-FFF2-40B4-BE49-F238E27FC236}">
                <a16:creationId xmlns:a16="http://schemas.microsoft.com/office/drawing/2014/main" id="{C427A067-9103-45E3-AE39-306190C41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647" y="4830947"/>
            <a:ext cx="3956978" cy="1408719"/>
          </a:xfrm>
          <a:prstGeom prst="rect">
            <a:avLst/>
          </a:prstGeom>
          <a:solidFill>
            <a:srgbClr val="FFFFFF"/>
          </a:solidFill>
          <a:ln w="57150" cmpd="thinThick">
            <a:solidFill>
              <a:srgbClr val="00349E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三操作数指令（三地址指令）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IMUL   EBX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[ESI]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  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；乘法指令。</a:t>
            </a:r>
          </a:p>
          <a:p>
            <a:pPr marL="0" marR="0" lvl="0" indent="0" defTabSz="91440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（</a:t>
            </a:r>
            <a:r>
              <a:rPr kumimoji="1" lang="en-US" altLang="zh-CN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80386</a:t>
            </a:r>
            <a:r>
              <a:rPr kumimoji="1" lang="zh-CN" alt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机器指令）</a:t>
            </a:r>
          </a:p>
        </p:txBody>
      </p:sp>
    </p:spTree>
    <p:extLst>
      <p:ext uri="{BB962C8B-B14F-4D97-AF65-F5344CB8AC3E}">
        <p14:creationId xmlns:p14="http://schemas.microsoft.com/office/powerpoint/2010/main" val="131953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2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 autoUpdateAnimBg="0" advAuto="0"/>
      <p:bldP spid="16" grpId="0" animBg="1" autoUpdateAnimBg="0"/>
      <p:bldP spid="17" grpId="0" animBg="1" autoUpdateAnimBg="0"/>
      <p:bldP spid="18" grpId="0" animBg="1" autoUpdateAnimBg="0"/>
      <p:bldP spid="22" grpId="0" animBg="1" autoUpdateAnimBg="0"/>
      <p:bldP spid="26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99829-D65F-48F4-9669-01F60293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DABC2E-56D7-4463-990B-3E1B2C16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寻址方式</a:t>
            </a:r>
            <a:endParaRPr lang="en-US" altLang="zh-CN" b="1" dirty="0"/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存储器既可以用来存放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数据</a:t>
            </a:r>
            <a:r>
              <a:rPr lang="zh-CN" altLang="en-US" dirty="0">
                <a:cs typeface="Times New Roman" panose="02020603050405020304" pitchFamily="18" charset="0"/>
              </a:rPr>
              <a:t>，又可以存放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指令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数据地址</a:t>
            </a:r>
            <a:r>
              <a:rPr lang="zh-CN" altLang="en-US" dirty="0"/>
              <a:t>：当某个存储单元存放的是数据的时候，该存储单元序号的就是此数据的地址；</a:t>
            </a:r>
          </a:p>
          <a:p>
            <a:pPr lvl="1"/>
            <a:r>
              <a:rPr lang="zh-CN" altLang="en-US" b="1" dirty="0">
                <a:solidFill>
                  <a:srgbClr val="FF0000"/>
                </a:solidFill>
              </a:rPr>
              <a:t>指令地址</a:t>
            </a:r>
            <a:r>
              <a:rPr lang="zh-CN" altLang="en-US" dirty="0"/>
              <a:t>：当某个存储单元存放的是指令的时候，该存储单元序号的就是此指令的地址。</a:t>
            </a:r>
          </a:p>
          <a:p>
            <a:pPr lvl="1"/>
            <a:r>
              <a:rPr lang="zh-CN" altLang="en-US" dirty="0"/>
              <a:t>形成数据地址或者指令地址的方式，就被称为</a:t>
            </a:r>
            <a:r>
              <a:rPr lang="zh-CN" altLang="en-US" b="1" dirty="0">
                <a:solidFill>
                  <a:srgbClr val="FF0000"/>
                </a:solidFill>
              </a:rPr>
              <a:t>寻址方式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寻址方式分类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数据寻址方式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>
                <a:solidFill>
                  <a:srgbClr val="FF0000"/>
                </a:solidFill>
              </a:rPr>
              <a:t>指令寻址方式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752D24-A2B8-465C-8E8D-07016C760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7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1107378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立即数寻址方式、寄存器寻址方式、存储器寻址方式、</a:t>
            </a:r>
            <a:r>
              <a:rPr lang="en-US" altLang="zh-CN" b="1" dirty="0">
                <a:solidFill>
                  <a:srgbClr val="FF3300"/>
                </a:solidFill>
                <a:latin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FF3300"/>
                </a:solidFill>
                <a:latin typeface="宋体" panose="02010600030101010101" pitchFamily="2" charset="-122"/>
              </a:rPr>
              <a:t>端口寻址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B6138D46-7482-49ED-A207-C5B40FCB53DB}"/>
              </a:ext>
            </a:extLst>
          </p:cNvPr>
          <p:cNvSpPr txBox="1">
            <a:spLocks/>
          </p:cNvSpPr>
          <p:nvPr/>
        </p:nvSpPr>
        <p:spPr>
          <a:xfrm>
            <a:off x="710777" y="2129604"/>
            <a:ext cx="8290003" cy="4073487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操作数包含在指令中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即指令的操作数部分就包含着操作数本身。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AX, 1234            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ADD  AL, 2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操作数包含在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内部寄存器中：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指令中的操作数是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内部的某一个寄存器                    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DS, AX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CCCC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操作数在内存的数据区中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指令中的操作数包含着此操作数的地址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AX, [2000]   </a:t>
            </a:r>
          </a:p>
          <a:p>
            <a:pPr marL="0" marR="0" lvl="0" indent="0" algn="just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MOV  buffer[SI], AX</a:t>
            </a:r>
          </a:p>
          <a:p>
            <a:pPr marL="257175" marR="0" lvl="0" indent="-257175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00267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57175" marR="0" lvl="0" indent="-257175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>
                <a:srgbClr val="00267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操作数在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I/O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端口寄存器中</a:t>
            </a:r>
            <a:r>
              <a:rPr kumimoji="1" lang="zh-CN" altLang="en-US" sz="1800" b="1" dirty="0">
                <a:solidFill>
                  <a:srgbClr val="000066"/>
                </a:solidFill>
              </a:rPr>
              <a:t>：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指令中的操作数包含着此操作数所在端口地址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 IN AL, n; n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是端口号</a:t>
            </a:r>
            <a:endParaRPr kumimoji="1" lang="zh-CN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5BD3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86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A089C-827F-46C9-BD00-E599C5E1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4.2 8086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寻址方式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CC5559-9650-4CD2-8224-F936FF053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28681"/>
          </a:xfrm>
        </p:spPr>
        <p:txBody>
          <a:bodyPr/>
          <a:lstStyle/>
          <a:p>
            <a:r>
              <a:rPr lang="zh-CN" altLang="en-US" b="1" dirty="0"/>
              <a:t>数据寻址方式</a:t>
            </a:r>
            <a:endParaRPr lang="en-US" altLang="zh-CN" b="1" dirty="0"/>
          </a:p>
          <a:p>
            <a:pPr lvl="1"/>
            <a:r>
              <a:rPr lang="zh-CN" altLang="zh-CN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立即寻址（</a:t>
            </a:r>
            <a:r>
              <a:rPr lang="en-US" altLang="zh-CN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Immediate Addressing</a:t>
            </a:r>
            <a:r>
              <a:rPr lang="zh-CN" altLang="zh-CN" b="1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）</a:t>
            </a:r>
            <a:endParaRPr lang="en-US" altLang="zh-CN" b="1" kern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rgbClr val="00349E"/>
                </a:solidFill>
                <a:latin typeface="Arial" panose="020B0604020202020204" pitchFamily="34" charset="0"/>
              </a:rPr>
              <a:t>操作数直接存放在指令中，紧跟在操作码之后，作为指令的一部分，存放在代码段里，这种操作数称为</a:t>
            </a:r>
            <a:r>
              <a:rPr lang="zh-CN" altLang="en-US" b="1" dirty="0">
                <a:solidFill>
                  <a:srgbClr val="740000"/>
                </a:solidFill>
                <a:latin typeface="Arial" panose="020B0604020202020204" pitchFamily="34" charset="0"/>
              </a:rPr>
              <a:t>立即数</a:t>
            </a:r>
            <a:r>
              <a:rPr lang="zh-CN" altLang="en-US" dirty="0">
                <a:solidFill>
                  <a:srgbClr val="00349E"/>
                </a:solidFill>
                <a:latin typeface="Arial" panose="020B0604020202020204" pitchFamily="34" charset="0"/>
              </a:rPr>
              <a:t>。常用来给寄存器赋值。</a:t>
            </a:r>
            <a:endParaRPr lang="zh-CN" altLang="zh-CN" b="1" kern="0" dirty="0"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anose="02020603050405020304" pitchFamily="18" charset="0"/>
            </a:endParaRPr>
          </a:p>
          <a:p>
            <a:pPr lvl="1"/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C28423-D8A4-4F4A-A19B-64EA4427C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76" name="Object 4">
            <a:extLst>
              <a:ext uri="{FF2B5EF4-FFF2-40B4-BE49-F238E27FC236}">
                <a16:creationId xmlns:a16="http://schemas.microsoft.com/office/drawing/2014/main" id="{ADD0304E-DC85-461F-9D67-A3582576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049605"/>
              </p:ext>
            </p:extLst>
          </p:nvPr>
        </p:nvGraphicFramePr>
        <p:xfrm>
          <a:off x="794612" y="3313759"/>
          <a:ext cx="2484835" cy="227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98112" imgH="3862647" progId="Visio.Drawing.11">
                  <p:embed/>
                </p:oleObj>
              </mc:Choice>
              <mc:Fallback>
                <p:oleObj name="Visio" r:id="rId2" imgW="4198112" imgH="3862647" progId="Visio.Drawing.11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12" y="3313759"/>
                        <a:ext cx="2484835" cy="227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Text Box 6">
            <a:extLst>
              <a:ext uri="{FF2B5EF4-FFF2-40B4-BE49-F238E27FC236}">
                <a16:creationId xmlns:a16="http://schemas.microsoft.com/office/drawing/2014/main" id="{61CB2CA1-D8A4-4F65-8DFA-9893A38F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289" y="2738609"/>
            <a:ext cx="248483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指令：</a:t>
            </a:r>
            <a:r>
              <a:rPr lang="en-US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AL，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</a:p>
          <a:p>
            <a:pPr algn="just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99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lang="zh-CN" altLang="zh-CN" sz="1600" b="1" dirty="0">
              <a:solidFill>
                <a:srgbClr val="0099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8" name="Text Box 6">
            <a:extLst>
              <a:ext uri="{FF2B5EF4-FFF2-40B4-BE49-F238E27FC236}">
                <a16:creationId xmlns:a16="http://schemas.microsoft.com/office/drawing/2014/main" id="{C37D8D6B-6AC2-4C60-970C-0A6BB8534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4592" y="2759108"/>
            <a:ext cx="2986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指令：</a:t>
            </a:r>
            <a:r>
              <a:rPr lang="en-US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lang="zh-CN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1A2B</a:t>
            </a:r>
            <a:r>
              <a:rPr lang="en-US" altLang="zh-CN" sz="16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</a:t>
            </a:r>
            <a:endParaRPr lang="zh-CN" altLang="zh-CN" sz="1600" b="1" dirty="0">
              <a:solidFill>
                <a:srgbClr val="74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9" name="Object 7">
            <a:extLst>
              <a:ext uri="{FF2B5EF4-FFF2-40B4-BE49-F238E27FC236}">
                <a16:creationId xmlns:a16="http://schemas.microsoft.com/office/drawing/2014/main" id="{9B0EB405-AB34-48D4-B2C8-F08E6910AC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132224"/>
              </p:ext>
            </p:extLst>
          </p:nvPr>
        </p:nvGraphicFramePr>
        <p:xfrm>
          <a:off x="3896889" y="3377676"/>
          <a:ext cx="2484835" cy="2272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082415" imgH="3759200" progId="Visio.Drawing.11">
                  <p:embed/>
                </p:oleObj>
              </mc:Choice>
              <mc:Fallback>
                <p:oleObj r:id="rId4" imgW="4082415" imgH="3759200" progId="Visio.Drawing.11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6889" y="3377676"/>
                        <a:ext cx="2484835" cy="2272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Rectangle 22">
            <a:extLst>
              <a:ext uri="{FF2B5EF4-FFF2-40B4-BE49-F238E27FC236}">
                <a16:creationId xmlns:a16="http://schemas.microsoft.com/office/drawing/2014/main" id="{4DD163DD-D798-428E-B858-A7D102835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83" y="5696391"/>
            <a:ext cx="2930409" cy="65289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00349E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7BBFD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</a:t>
            </a:r>
            <a:r>
              <a:rPr kumimoji="0" lang="zh-CN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3，AL 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7BBFD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 AH, 3064H</a:t>
            </a:r>
          </a:p>
        </p:txBody>
      </p:sp>
      <p:grpSp>
        <p:nvGrpSpPr>
          <p:cNvPr id="81" name="Group 24">
            <a:extLst>
              <a:ext uri="{FF2B5EF4-FFF2-40B4-BE49-F238E27FC236}">
                <a16:creationId xmlns:a16="http://schemas.microsoft.com/office/drawing/2014/main" id="{A05B62DD-EFB3-44B0-B6FD-BA2056445D94}"/>
              </a:ext>
            </a:extLst>
          </p:cNvPr>
          <p:cNvGrpSpPr/>
          <p:nvPr/>
        </p:nvGrpSpPr>
        <p:grpSpPr bwMode="auto">
          <a:xfrm>
            <a:off x="6467603" y="3120567"/>
            <a:ext cx="2351484" cy="1237060"/>
            <a:chOff x="3255" y="3041"/>
            <a:chExt cx="1975" cy="1039"/>
          </a:xfrm>
        </p:grpSpPr>
        <p:sp>
          <p:nvSpPr>
            <p:cNvPr id="82" name="AutoShape 5">
              <a:extLst>
                <a:ext uri="{FF2B5EF4-FFF2-40B4-BE49-F238E27FC236}">
                  <a16:creationId xmlns:a16="http://schemas.microsoft.com/office/drawing/2014/main" id="{08003FED-E0B5-4219-9FF0-09D21805F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5" y="3041"/>
              <a:ext cx="1975" cy="1039"/>
            </a:xfrm>
            <a:prstGeom prst="wedgeRectCallout">
              <a:avLst>
                <a:gd name="adj1" fmla="val -93197"/>
                <a:gd name="adj2" fmla="val 55562"/>
              </a:avLst>
            </a:prstGeom>
            <a:gradFill rotWithShape="1">
              <a:gsLst>
                <a:gs pos="0">
                  <a:srgbClr val="FFFFFF">
                    <a:tint val="100000"/>
                    <a:shade val="90000"/>
                    <a:hueMod val="100000"/>
                    <a:satMod val="200000"/>
                  </a:srgbClr>
                </a:gs>
                <a:gs pos="50000">
                  <a:srgbClr val="FFFFFF">
                    <a:tint val="100000"/>
                    <a:shade val="60000"/>
                    <a:hueMod val="100000"/>
                    <a:satMod val="180000"/>
                  </a:srgbClr>
                </a:gs>
                <a:gs pos="100000">
                  <a:srgbClr val="FFFFFF">
                    <a:tint val="100000"/>
                    <a:shade val="90000"/>
                    <a:hueMod val="100000"/>
                    <a:satMod val="200000"/>
                  </a:srgbClr>
                </a:gs>
              </a:gsLst>
              <a:lin ang="540000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</a:ln>
            <a:effectLst>
              <a:glow rad="101600">
                <a:srgbClr val="FFFFFF">
                  <a:alpha val="60000"/>
                </a:srgbClr>
              </a:glow>
            </a:effectLst>
            <a:scene3d>
              <a:camera prst="isometricLeftDown" fov="0">
                <a:rot lat="0" lon="0" rev="0"/>
              </a:camera>
              <a:lightRig rig="harsh" dir="tl">
                <a:rot lat="0" lon="0" rev="14280000"/>
              </a:lightRig>
            </a:scene3d>
            <a:sp3d prstMaterial="flat">
              <a:bevelT w="38100" h="50800" prst="softRound"/>
            </a:sp3d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5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6">
              <a:extLst>
                <a:ext uri="{FF2B5EF4-FFF2-40B4-BE49-F238E27FC236}">
                  <a16:creationId xmlns:a16="http://schemas.microsoft.com/office/drawing/2014/main" id="{D4113728-154E-4E62-9A49-B71E21B95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3694"/>
              <a:ext cx="628" cy="2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7BBFD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1AH</a:t>
              </a:r>
            </a:p>
          </p:txBody>
        </p:sp>
        <p:sp>
          <p:nvSpPr>
            <p:cNvPr id="84" name="Rectangle 7">
              <a:extLst>
                <a:ext uri="{FF2B5EF4-FFF2-40B4-BE49-F238E27FC236}">
                  <a16:creationId xmlns:a16="http://schemas.microsoft.com/office/drawing/2014/main" id="{DF8D22CC-6E5E-4D99-B1BD-8AD3E7F01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3406"/>
              <a:ext cx="628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7BBFD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2BH</a:t>
              </a:r>
            </a:p>
          </p:txBody>
        </p:sp>
        <p:sp>
          <p:nvSpPr>
            <p:cNvPr id="85" name="Rectangle 8">
              <a:extLst>
                <a:ext uri="{FF2B5EF4-FFF2-40B4-BE49-F238E27FC236}">
                  <a16:creationId xmlns:a16="http://schemas.microsoft.com/office/drawing/2014/main" id="{765B78B4-4DED-4A70-8F24-8C6977385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" y="3118"/>
              <a:ext cx="628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7BBFD"/>
                </a:buClr>
                <a:buSzPct val="70000"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B8H</a:t>
              </a:r>
            </a:p>
          </p:txBody>
        </p:sp>
        <p:sp>
          <p:nvSpPr>
            <p:cNvPr id="86" name="Line 9">
              <a:extLst>
                <a:ext uri="{FF2B5EF4-FFF2-40B4-BE49-F238E27FC236}">
                  <a16:creationId xmlns:a16="http://schemas.microsoft.com/office/drawing/2014/main" id="{1B392CEF-6C41-47CE-890A-B5F2F56C7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118"/>
              <a:ext cx="628" cy="0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50D8AB07-DE2B-4233-9CAC-6AFB7C978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981"/>
              <a:ext cx="628" cy="0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1" i="0" u="none" strike="noStrike" kern="0" cap="none" spc="0" normalizeH="0" baseline="0" noProof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88" name="Line 11">
              <a:extLst>
                <a:ext uri="{FF2B5EF4-FFF2-40B4-BE49-F238E27FC236}">
                  <a16:creationId xmlns:a16="http://schemas.microsoft.com/office/drawing/2014/main" id="{79A5269F-B002-445D-99E7-9A8B3F53CB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118"/>
              <a:ext cx="0" cy="863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89" name="Line 12">
              <a:extLst>
                <a:ext uri="{FF2B5EF4-FFF2-40B4-BE49-F238E27FC236}">
                  <a16:creationId xmlns:a16="http://schemas.microsoft.com/office/drawing/2014/main" id="{2922FC6D-B858-40AD-A269-C90E35CBF2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118"/>
              <a:ext cx="0" cy="863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0D11D5FE-88A7-4837-B5E5-458F42B8E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406"/>
              <a:ext cx="628" cy="0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91" name="Line 14">
              <a:extLst>
                <a:ext uri="{FF2B5EF4-FFF2-40B4-BE49-F238E27FC236}">
                  <a16:creationId xmlns:a16="http://schemas.microsoft.com/office/drawing/2014/main" id="{D1A6A40C-33C1-470B-9F55-1D5FF2373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2" y="3694"/>
              <a:ext cx="628" cy="0"/>
            </a:xfrm>
            <a:prstGeom prst="line">
              <a:avLst/>
            </a:prstGeom>
            <a:noFill/>
            <a:ln w="12700" cap="sq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1" i="0" u="none" strike="noStrike" kern="0" cap="none" spc="0" normalizeH="0" baseline="0" noProof="0">
                <a:ln>
                  <a:noFill/>
                </a:ln>
                <a:solidFill>
                  <a:srgbClr val="002676"/>
                </a:solidFill>
                <a:effectLst/>
                <a:uLnTx/>
                <a:uFillTx/>
                <a:cs typeface="Times New Roman" panose="02020603050405020304" pitchFamily="18" charset="0"/>
              </a:endParaRPr>
            </a:p>
          </p:txBody>
        </p:sp>
        <p:sp>
          <p:nvSpPr>
            <p:cNvPr id="92" name="Text Box 15">
              <a:extLst>
                <a:ext uri="{FF2B5EF4-FFF2-40B4-BE49-F238E27FC236}">
                  <a16:creationId xmlns:a16="http://schemas.microsoft.com/office/drawing/2014/main" id="{C8E46A74-B5C8-4B8C-8A65-22B526060B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113"/>
              <a:ext cx="648" cy="19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74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操作码</a:t>
              </a:r>
            </a:p>
          </p:txBody>
        </p:sp>
        <p:sp>
          <p:nvSpPr>
            <p:cNvPr id="93" name="AutoShape 16">
              <a:extLst>
                <a:ext uri="{FF2B5EF4-FFF2-40B4-BE49-F238E27FC236}">
                  <a16:creationId xmlns:a16="http://schemas.microsoft.com/office/drawing/2014/main" id="{0337CD89-9045-4133-BAAA-2571AC55C483}"/>
                </a:ext>
              </a:extLst>
            </p:cNvPr>
            <p:cNvSpPr/>
            <p:nvPr/>
          </p:nvSpPr>
          <p:spPr bwMode="auto">
            <a:xfrm>
              <a:off x="4332" y="3523"/>
              <a:ext cx="166" cy="292"/>
            </a:xfrm>
            <a:prstGeom prst="rightBrace">
              <a:avLst>
                <a:gd name="adj1" fmla="val 24096"/>
                <a:gd name="adj2" fmla="val 50000"/>
              </a:avLst>
            </a:prstGeom>
            <a:noFill/>
            <a:ln w="9525">
              <a:solidFill>
                <a:srgbClr val="00267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500" b="0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Text Box 17">
              <a:extLst>
                <a:ext uri="{FF2B5EF4-FFF2-40B4-BE49-F238E27FC236}">
                  <a16:creationId xmlns:a16="http://schemas.microsoft.com/office/drawing/2014/main" id="{6D2C8624-C03F-4FEF-B781-A886A94A3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3" y="3521"/>
              <a:ext cx="589" cy="19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500" b="1" i="0" u="none" strike="noStrike" kern="0" cap="none" spc="0" normalizeH="0" baseline="0" noProof="0" dirty="0">
                  <a:ln>
                    <a:noFill/>
                  </a:ln>
                  <a:solidFill>
                    <a:srgbClr val="74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立即数</a:t>
              </a:r>
            </a:p>
          </p:txBody>
        </p:sp>
        <p:sp>
          <p:nvSpPr>
            <p:cNvPr id="95" name="Text Box 20">
              <a:extLst>
                <a:ext uri="{FF2B5EF4-FFF2-40B4-BE49-F238E27FC236}">
                  <a16:creationId xmlns:a16="http://schemas.microsoft.com/office/drawing/2014/main" id="{1AB38637-3AF7-4457-A077-4BF1737E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3154"/>
              <a:ext cx="278" cy="271"/>
            </a:xfrm>
            <a:prstGeom prst="rect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低</a:t>
              </a:r>
            </a:p>
          </p:txBody>
        </p:sp>
        <p:sp>
          <p:nvSpPr>
            <p:cNvPr id="96" name="Text Box 23">
              <a:extLst>
                <a:ext uri="{FF2B5EF4-FFF2-40B4-BE49-F238E27FC236}">
                  <a16:creationId xmlns:a16="http://schemas.microsoft.com/office/drawing/2014/main" id="{E7C44651-FC3B-49A4-BEC6-27CA2EF7CA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9" y="3701"/>
              <a:ext cx="278" cy="271"/>
            </a:xfrm>
            <a:prstGeom prst="rect">
              <a:avLst/>
            </a:prstGeom>
            <a:solidFill>
              <a:sysClr val="window" lastClr="FFFFFF"/>
            </a:solidFill>
            <a:ln w="28575">
              <a:solidFill>
                <a:sysClr val="window" lastClr="FFFFFF"/>
              </a:solidFill>
              <a:miter lim="800000"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0" cap="none" spc="0" normalizeH="0" baseline="0" noProof="0" dirty="0">
                  <a:ln>
                    <a:noFill/>
                  </a:ln>
                  <a:solidFill>
                    <a:srgbClr val="00267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高</a:t>
              </a:r>
            </a:p>
          </p:txBody>
        </p:sp>
      </p:grpSp>
      <p:sp>
        <p:nvSpPr>
          <p:cNvPr id="5" name="Rectangle 22">
            <a:extLst>
              <a:ext uri="{FF2B5EF4-FFF2-40B4-BE49-F238E27FC236}">
                <a16:creationId xmlns:a16="http://schemas.microsoft.com/office/drawing/2014/main" id="{B46FD607-294F-B8A2-0C4B-E4F84D1B6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499" y="5681809"/>
            <a:ext cx="1186707" cy="652890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00349E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SzPct val="10000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17BBFD"/>
              </a:buClr>
              <a:buSzTx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267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常见错误！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74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2EE4FB-5BE5-73EA-FAB8-9D3CFA271C26}"/>
              </a:ext>
            </a:extLst>
          </p:cNvPr>
          <p:cNvSpPr/>
          <p:nvPr/>
        </p:nvSpPr>
        <p:spPr>
          <a:xfrm flipH="1">
            <a:off x="4063776" y="5784643"/>
            <a:ext cx="451221" cy="447221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5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1" dur="1" fill="hold"/>
                                        <p:tgtEl>
                                          <p:spTgt spid="8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ldLvl="0" autoUpdateAnimBg="0"/>
      <p:bldP spid="78" grpId="0" bldLvl="0" autoUpdateAnimBg="0"/>
      <p:bldP spid="80" grpId="0" bldLvl="0" animBg="1" autoUpdateAnimBg="0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10118</TotalTime>
  <Words>5423</Words>
  <Application>Microsoft Office PowerPoint</Application>
  <PresentationFormat>全屏显示(4:3)</PresentationFormat>
  <Paragraphs>807</Paragraphs>
  <Slides>44</Slides>
  <Notes>16</Notes>
  <HiddenSlides>1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59" baseType="lpstr">
      <vt:lpstr>等线</vt:lpstr>
      <vt:lpstr>宋体</vt:lpstr>
      <vt:lpstr>微软雅黑</vt:lpstr>
      <vt:lpstr>Arial</vt:lpstr>
      <vt:lpstr>Arial Black</vt:lpstr>
      <vt:lpstr>Cambria Math</vt:lpstr>
      <vt:lpstr>Tahoma</vt:lpstr>
      <vt:lpstr>Times New Roman</vt:lpstr>
      <vt:lpstr>Verdana</vt:lpstr>
      <vt:lpstr>Wingdings</vt:lpstr>
      <vt:lpstr>Office 主题​​</vt:lpstr>
      <vt:lpstr>Visio</vt:lpstr>
      <vt:lpstr>Visio.Drawing.11</vt:lpstr>
      <vt:lpstr>Equation.3</vt:lpstr>
      <vt:lpstr>公式</vt:lpstr>
      <vt:lpstr>微机原理</vt:lpstr>
      <vt:lpstr>第4章 寻址方式与指令系统</vt:lpstr>
      <vt:lpstr>4.1 指令系统概述</vt:lpstr>
      <vt:lpstr>4.1 指令系统概述</vt:lpstr>
      <vt:lpstr>4.1 指令系统概述</vt:lpstr>
      <vt:lpstr>4.1 指令系统概述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4.2 8086寻址方式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4.3 8086 指令系统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lcmsy</dc:creator>
  <cp:lastModifiedBy>T H</cp:lastModifiedBy>
  <cp:revision>442</cp:revision>
  <dcterms:created xsi:type="dcterms:W3CDTF">2022-02-16T09:08:09Z</dcterms:created>
  <dcterms:modified xsi:type="dcterms:W3CDTF">2024-10-29T13:18:45Z</dcterms:modified>
</cp:coreProperties>
</file>