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5" r:id="rId1"/>
  </p:sldMasterIdLst>
  <p:notesMasterIdLst>
    <p:notesMasterId r:id="rId65"/>
  </p:notesMasterIdLst>
  <p:sldIdLst>
    <p:sldId id="263" r:id="rId2"/>
    <p:sldId id="266" r:id="rId3"/>
    <p:sldId id="265" r:id="rId4"/>
    <p:sldId id="264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4" r:id="rId21"/>
    <p:sldId id="287" r:id="rId22"/>
    <p:sldId id="288" r:id="rId23"/>
    <p:sldId id="290" r:id="rId24"/>
    <p:sldId id="298" r:id="rId25"/>
    <p:sldId id="296" r:id="rId26"/>
    <p:sldId id="295" r:id="rId27"/>
    <p:sldId id="304" r:id="rId28"/>
    <p:sldId id="305" r:id="rId29"/>
    <p:sldId id="729" r:id="rId30"/>
    <p:sldId id="306" r:id="rId31"/>
    <p:sldId id="730" r:id="rId32"/>
    <p:sldId id="731" r:id="rId33"/>
    <p:sldId id="732" r:id="rId34"/>
    <p:sldId id="736" r:id="rId35"/>
    <p:sldId id="737" r:id="rId36"/>
    <p:sldId id="735" r:id="rId37"/>
    <p:sldId id="738" r:id="rId38"/>
    <p:sldId id="741" r:id="rId39"/>
    <p:sldId id="739" r:id="rId40"/>
    <p:sldId id="740" r:id="rId41"/>
    <p:sldId id="742" r:id="rId42"/>
    <p:sldId id="746" r:id="rId43"/>
    <p:sldId id="745" r:id="rId44"/>
    <p:sldId id="749" r:id="rId45"/>
    <p:sldId id="748" r:id="rId46"/>
    <p:sldId id="752" r:id="rId47"/>
    <p:sldId id="750" r:id="rId48"/>
    <p:sldId id="751" r:id="rId49"/>
    <p:sldId id="753" r:id="rId50"/>
    <p:sldId id="788" r:id="rId51"/>
    <p:sldId id="789" r:id="rId52"/>
    <p:sldId id="754" r:id="rId53"/>
    <p:sldId id="785" r:id="rId54"/>
    <p:sldId id="784" r:id="rId55"/>
    <p:sldId id="787" r:id="rId56"/>
    <p:sldId id="793" r:id="rId57"/>
    <p:sldId id="794" r:id="rId58"/>
    <p:sldId id="795" r:id="rId59"/>
    <p:sldId id="796" r:id="rId60"/>
    <p:sldId id="809" r:id="rId61"/>
    <p:sldId id="810" r:id="rId62"/>
    <p:sldId id="712" r:id="rId63"/>
    <p:sldId id="260" r:id="rId6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Z" initials="S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72" autoAdjust="0"/>
    <p:restoredTop sz="89215" autoAdjust="0"/>
  </p:normalViewPr>
  <p:slideViewPr>
    <p:cSldViewPr snapToGrid="0">
      <p:cViewPr varScale="1">
        <p:scale>
          <a:sx n="79" d="100"/>
          <a:sy n="79" d="100"/>
        </p:scale>
        <p:origin x="951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DEB9BC-BDD3-4B4C-BE37-1E406883AB0F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4E3AE69-D9C2-4041-9B64-A5D27C67B82C}">
      <dgm:prSet phldrT="[文本]" custT="1"/>
      <dgm:spPr>
        <a:solidFill>
          <a:srgbClr val="00B050"/>
        </a:solidFill>
      </dgm:spPr>
      <dgm:t>
        <a:bodyPr/>
        <a:lstStyle/>
        <a:p>
          <a:r>
            <a: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5.1  </a:t>
          </a:r>
          <a:r>
            <a:rPr lang="zh-CN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汇编语言程序基本格式</a:t>
          </a:r>
          <a:endParaRPr lang="zh-CN" altLang="en-US" sz="2400"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BC01CC-552E-4824-BDFD-94430D18ED9E}" type="parTrans" cxnId="{8C26174C-1E13-4296-A095-C46BB259BF2F}">
      <dgm:prSet/>
      <dgm:spPr/>
      <dgm:t>
        <a:bodyPr/>
        <a:lstStyle/>
        <a:p>
          <a:endParaRPr lang="zh-CN" altLang="en-US" sz="2800" b="1"/>
        </a:p>
      </dgm:t>
    </dgm:pt>
    <dgm:pt modelId="{73861DD5-AFDF-493C-BD80-7262D36F78BE}" type="sibTrans" cxnId="{8C26174C-1E13-4296-A095-C46BB259BF2F}">
      <dgm:prSet/>
      <dgm:spPr/>
      <dgm:t>
        <a:bodyPr/>
        <a:lstStyle/>
        <a:p>
          <a:endParaRPr lang="zh-CN" altLang="en-US" sz="2800" b="1"/>
        </a:p>
      </dgm:t>
    </dgm:pt>
    <dgm:pt modelId="{99C711EC-105A-4146-A409-905AC13352D8}">
      <dgm:prSet phldrT="[文本]" custT="1"/>
      <dgm:spPr>
        <a:solidFill>
          <a:srgbClr val="00B050"/>
        </a:solidFill>
      </dgm:spPr>
      <dgm:t>
        <a:bodyPr/>
        <a:lstStyle/>
        <a:p>
          <a:r>
            <a: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5.2  </a:t>
          </a:r>
          <a:r>
            <a:rPr lang="zh-CN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汇编语言中</a:t>
          </a:r>
          <a:r>
            <a:rPr lang="zh-CN" altLang="en-US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基本语法</a:t>
          </a:r>
          <a:endParaRPr lang="zh-CN" altLang="en-US" sz="2400"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DC6CA9-E447-4154-9C44-CD871B725799}" type="parTrans" cxnId="{9FDECEA2-5532-4A7B-B5D2-BCE888BCCA33}">
      <dgm:prSet/>
      <dgm:spPr/>
      <dgm:t>
        <a:bodyPr/>
        <a:lstStyle/>
        <a:p>
          <a:endParaRPr lang="zh-CN" altLang="en-US" sz="2800" b="1"/>
        </a:p>
      </dgm:t>
    </dgm:pt>
    <dgm:pt modelId="{5E0C42B1-17FA-4DBB-B0F6-FBC00D98B60F}" type="sibTrans" cxnId="{9FDECEA2-5532-4A7B-B5D2-BCE888BCCA33}">
      <dgm:prSet/>
      <dgm:spPr/>
      <dgm:t>
        <a:bodyPr/>
        <a:lstStyle/>
        <a:p>
          <a:endParaRPr lang="zh-CN" altLang="en-US" sz="2800" b="1"/>
        </a:p>
      </dgm:t>
    </dgm:pt>
    <dgm:pt modelId="{C3C7F3A4-7136-421D-8688-E45FA81C030E}">
      <dgm:prSet phldrT="[文本]" custT="1"/>
      <dgm:spPr>
        <a:solidFill>
          <a:srgbClr val="00B050"/>
        </a:solidFill>
      </dgm:spPr>
      <dgm:t>
        <a:bodyPr/>
        <a:lstStyle/>
        <a:p>
          <a:r>
            <a: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5.3  </a:t>
          </a:r>
          <a:r>
            <a:rPr lang="zh-CN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伪指令</a:t>
          </a:r>
          <a:endParaRPr lang="zh-CN" altLang="en-US" sz="2400" b="1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105BDC-A443-46A4-9258-C3780BAB092D}" type="parTrans" cxnId="{53B0AA14-DC04-4FFB-A398-060E18647E18}">
      <dgm:prSet/>
      <dgm:spPr/>
      <dgm:t>
        <a:bodyPr/>
        <a:lstStyle/>
        <a:p>
          <a:endParaRPr lang="zh-CN" altLang="en-US" sz="2800" b="1"/>
        </a:p>
      </dgm:t>
    </dgm:pt>
    <dgm:pt modelId="{3766C3C8-4AFD-4562-BD6C-412449E9FBFF}" type="sibTrans" cxnId="{53B0AA14-DC04-4FFB-A398-060E18647E18}">
      <dgm:prSet/>
      <dgm:spPr/>
      <dgm:t>
        <a:bodyPr/>
        <a:lstStyle/>
        <a:p>
          <a:endParaRPr lang="zh-CN" altLang="en-US" sz="2800" b="1"/>
        </a:p>
      </dgm:t>
    </dgm:pt>
    <dgm:pt modelId="{1A34C6ED-A508-4A92-B514-CAAB8A6D5E24}">
      <dgm:prSet phldrT="[文本]" custT="1"/>
      <dgm:spPr>
        <a:solidFill>
          <a:srgbClr val="00B050"/>
        </a:solidFill>
      </dgm:spPr>
      <dgm:t>
        <a:bodyPr/>
        <a:lstStyle/>
        <a:p>
          <a:r>
            <a: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5.5 </a:t>
          </a:r>
          <a:r>
            <a: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宏指令</a:t>
          </a:r>
        </a:p>
      </dgm:t>
    </dgm:pt>
    <dgm:pt modelId="{CC207D73-7DAB-4C53-86A5-22C245BA5988}" type="parTrans" cxnId="{095FF5D9-02FD-4EEC-B83D-DA42CCC7E89B}">
      <dgm:prSet/>
      <dgm:spPr/>
      <dgm:t>
        <a:bodyPr/>
        <a:lstStyle/>
        <a:p>
          <a:endParaRPr lang="zh-CN" altLang="en-US" sz="2800" b="1"/>
        </a:p>
      </dgm:t>
    </dgm:pt>
    <dgm:pt modelId="{92AF45BF-3A59-48BD-AC1B-A8E1421B4435}" type="sibTrans" cxnId="{095FF5D9-02FD-4EEC-B83D-DA42CCC7E89B}">
      <dgm:prSet/>
      <dgm:spPr/>
      <dgm:t>
        <a:bodyPr/>
        <a:lstStyle/>
        <a:p>
          <a:endParaRPr lang="zh-CN" altLang="en-US" sz="2800" b="1"/>
        </a:p>
      </dgm:t>
    </dgm:pt>
    <dgm:pt modelId="{6E8CE13C-F524-4DA7-9B41-5005F6835970}">
      <dgm:prSet phldrT="[文本]" custT="1"/>
      <dgm:spPr>
        <a:solidFill>
          <a:srgbClr val="00B050"/>
        </a:solidFill>
      </dgm:spPr>
      <dgm:t>
        <a:bodyPr/>
        <a:lstStyle/>
        <a:p>
          <a:r>
            <a: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5.6 </a:t>
          </a:r>
          <a:r>
            <a: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汇编语言程序设计举例</a:t>
          </a:r>
        </a:p>
      </dgm:t>
    </dgm:pt>
    <dgm:pt modelId="{A7720599-BFC8-41B6-A4ED-D6CC401359B1}" type="parTrans" cxnId="{B50D4F16-279E-4B6A-BE24-7867E2243113}">
      <dgm:prSet/>
      <dgm:spPr/>
      <dgm:t>
        <a:bodyPr/>
        <a:lstStyle/>
        <a:p>
          <a:endParaRPr lang="zh-CN" altLang="en-US" sz="2800" b="1"/>
        </a:p>
      </dgm:t>
    </dgm:pt>
    <dgm:pt modelId="{57F53DC9-A1B2-4765-840B-959C4E2E8488}" type="sibTrans" cxnId="{B50D4F16-279E-4B6A-BE24-7867E2243113}">
      <dgm:prSet/>
      <dgm:spPr/>
      <dgm:t>
        <a:bodyPr/>
        <a:lstStyle/>
        <a:p>
          <a:endParaRPr lang="zh-CN" altLang="en-US" sz="2800" b="1"/>
        </a:p>
      </dgm:t>
    </dgm:pt>
    <dgm:pt modelId="{B3BEAF8E-0FDF-4F41-9791-A1411A5B0D34}">
      <dgm:prSet phldrT="[文本]" custT="1"/>
      <dgm:spPr>
        <a:solidFill>
          <a:srgbClr val="00B050"/>
        </a:solidFill>
      </dgm:spPr>
      <dgm:t>
        <a:bodyPr/>
        <a:lstStyle/>
        <a:p>
          <a:r>
            <a: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5.7 </a:t>
          </a:r>
          <a:r>
            <a: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汇编语言上机过程</a:t>
          </a:r>
        </a:p>
      </dgm:t>
    </dgm:pt>
    <dgm:pt modelId="{C176C7FF-E806-4029-AFE1-637E690BCB2E}" type="parTrans" cxnId="{5910D46C-D2D1-45A7-A1AF-78844F86BE5C}">
      <dgm:prSet/>
      <dgm:spPr/>
      <dgm:t>
        <a:bodyPr/>
        <a:lstStyle/>
        <a:p>
          <a:endParaRPr lang="zh-CN" altLang="en-US" sz="2800" b="1"/>
        </a:p>
      </dgm:t>
    </dgm:pt>
    <dgm:pt modelId="{EE92C95C-902C-4E82-AE33-BBF3D4B898BD}" type="sibTrans" cxnId="{5910D46C-D2D1-45A7-A1AF-78844F86BE5C}">
      <dgm:prSet/>
      <dgm:spPr/>
      <dgm:t>
        <a:bodyPr/>
        <a:lstStyle/>
        <a:p>
          <a:endParaRPr lang="zh-CN" altLang="en-US" sz="2800" b="1"/>
        </a:p>
      </dgm:t>
    </dgm:pt>
    <dgm:pt modelId="{08A19833-A77F-4866-8771-64804AB27CDE}">
      <dgm:prSet phldrT="[文本]" custT="1"/>
      <dgm:spPr>
        <a:solidFill>
          <a:srgbClr val="00B050"/>
        </a:solidFill>
      </dgm:spPr>
      <dgm:t>
        <a:bodyPr/>
        <a:lstStyle/>
        <a:p>
          <a:r>
            <a: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5.4 </a:t>
          </a:r>
          <a:r>
            <a: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系统功能调用</a:t>
          </a:r>
        </a:p>
      </dgm:t>
    </dgm:pt>
    <dgm:pt modelId="{244044C2-A46C-4373-BB06-48E59EA12444}" type="sibTrans" cxnId="{31072306-0C7C-4115-844A-84D58795BB51}">
      <dgm:prSet/>
      <dgm:spPr/>
      <dgm:t>
        <a:bodyPr/>
        <a:lstStyle/>
        <a:p>
          <a:endParaRPr lang="zh-CN" altLang="en-US" sz="2800" b="1"/>
        </a:p>
      </dgm:t>
    </dgm:pt>
    <dgm:pt modelId="{F79511EB-3244-4840-B211-9E827F0AE966}" type="parTrans" cxnId="{31072306-0C7C-4115-844A-84D58795BB51}">
      <dgm:prSet/>
      <dgm:spPr/>
      <dgm:t>
        <a:bodyPr/>
        <a:lstStyle/>
        <a:p>
          <a:endParaRPr lang="zh-CN" altLang="en-US" sz="2800" b="1"/>
        </a:p>
      </dgm:t>
    </dgm:pt>
    <dgm:pt modelId="{0AFAC87B-0B7B-4035-B291-5B6B8D49C2C8}" type="pres">
      <dgm:prSet presAssocID="{1FDEB9BC-BDD3-4B4C-BE37-1E406883AB0F}" presName="Name0" presStyleCnt="0">
        <dgm:presLayoutVars>
          <dgm:chMax val="7"/>
          <dgm:chPref val="7"/>
          <dgm:dir/>
        </dgm:presLayoutVars>
      </dgm:prSet>
      <dgm:spPr/>
    </dgm:pt>
    <dgm:pt modelId="{F6239AA0-43FC-4408-8AFA-0CFEEA33CD06}" type="pres">
      <dgm:prSet presAssocID="{1FDEB9BC-BDD3-4B4C-BE37-1E406883AB0F}" presName="Name1" presStyleCnt="0"/>
      <dgm:spPr/>
    </dgm:pt>
    <dgm:pt modelId="{63DAE219-F3C0-4BEC-8CC7-D36034A6E01A}" type="pres">
      <dgm:prSet presAssocID="{1FDEB9BC-BDD3-4B4C-BE37-1E406883AB0F}" presName="cycle" presStyleCnt="0"/>
      <dgm:spPr/>
    </dgm:pt>
    <dgm:pt modelId="{DB603C04-31AF-48C0-897B-B7BB97CD9770}" type="pres">
      <dgm:prSet presAssocID="{1FDEB9BC-BDD3-4B4C-BE37-1E406883AB0F}" presName="srcNode" presStyleLbl="node1" presStyleIdx="0" presStyleCnt="7"/>
      <dgm:spPr/>
    </dgm:pt>
    <dgm:pt modelId="{9CC6F949-AF55-4D12-ADE7-79C8167C79D2}" type="pres">
      <dgm:prSet presAssocID="{1FDEB9BC-BDD3-4B4C-BE37-1E406883AB0F}" presName="conn" presStyleLbl="parChTrans1D2" presStyleIdx="0" presStyleCnt="1"/>
      <dgm:spPr/>
    </dgm:pt>
    <dgm:pt modelId="{9B1759C1-74B9-4A80-81DF-9FE517E05FAC}" type="pres">
      <dgm:prSet presAssocID="{1FDEB9BC-BDD3-4B4C-BE37-1E406883AB0F}" presName="extraNode" presStyleLbl="node1" presStyleIdx="0" presStyleCnt="7"/>
      <dgm:spPr/>
    </dgm:pt>
    <dgm:pt modelId="{4AFA4877-19D4-404B-8414-39307CC6EA73}" type="pres">
      <dgm:prSet presAssocID="{1FDEB9BC-BDD3-4B4C-BE37-1E406883AB0F}" presName="dstNode" presStyleLbl="node1" presStyleIdx="0" presStyleCnt="7"/>
      <dgm:spPr/>
    </dgm:pt>
    <dgm:pt modelId="{16D7557E-7F31-41D2-811E-F6D45427D648}" type="pres">
      <dgm:prSet presAssocID="{24E3AE69-D9C2-4041-9B64-A5D27C67B82C}" presName="text_1" presStyleLbl="node1" presStyleIdx="0" presStyleCnt="7">
        <dgm:presLayoutVars>
          <dgm:bulletEnabled val="1"/>
        </dgm:presLayoutVars>
      </dgm:prSet>
      <dgm:spPr/>
    </dgm:pt>
    <dgm:pt modelId="{CF12A80F-9D9F-47B3-9E8A-94F0C88D1CBC}" type="pres">
      <dgm:prSet presAssocID="{24E3AE69-D9C2-4041-9B64-A5D27C67B82C}" presName="accent_1" presStyleCnt="0"/>
      <dgm:spPr/>
    </dgm:pt>
    <dgm:pt modelId="{F892A235-905C-4C4F-990D-E496ECD1944E}" type="pres">
      <dgm:prSet presAssocID="{24E3AE69-D9C2-4041-9B64-A5D27C67B82C}" presName="accentRepeatNode" presStyleLbl="solidFgAcc1" presStyleIdx="0" presStyleCnt="7"/>
      <dgm:spPr/>
    </dgm:pt>
    <dgm:pt modelId="{7E71C056-0CBA-431A-ADEC-78D17D2F708B}" type="pres">
      <dgm:prSet presAssocID="{99C711EC-105A-4146-A409-905AC13352D8}" presName="text_2" presStyleLbl="node1" presStyleIdx="1" presStyleCnt="7">
        <dgm:presLayoutVars>
          <dgm:bulletEnabled val="1"/>
        </dgm:presLayoutVars>
      </dgm:prSet>
      <dgm:spPr/>
    </dgm:pt>
    <dgm:pt modelId="{65C524A6-1459-4D0B-94AC-055D9C282E71}" type="pres">
      <dgm:prSet presAssocID="{99C711EC-105A-4146-A409-905AC13352D8}" presName="accent_2" presStyleCnt="0"/>
      <dgm:spPr/>
    </dgm:pt>
    <dgm:pt modelId="{D35FC8E3-9FB6-4445-A5F0-723245CA3323}" type="pres">
      <dgm:prSet presAssocID="{99C711EC-105A-4146-A409-905AC13352D8}" presName="accentRepeatNode" presStyleLbl="solidFgAcc1" presStyleIdx="1" presStyleCnt="7"/>
      <dgm:spPr/>
    </dgm:pt>
    <dgm:pt modelId="{6D501A96-F6DE-4F0B-A55B-C67519565871}" type="pres">
      <dgm:prSet presAssocID="{C3C7F3A4-7136-421D-8688-E45FA81C030E}" presName="text_3" presStyleLbl="node1" presStyleIdx="2" presStyleCnt="7">
        <dgm:presLayoutVars>
          <dgm:bulletEnabled val="1"/>
        </dgm:presLayoutVars>
      </dgm:prSet>
      <dgm:spPr/>
    </dgm:pt>
    <dgm:pt modelId="{18E62319-5187-42D5-BC09-1A297C103195}" type="pres">
      <dgm:prSet presAssocID="{C3C7F3A4-7136-421D-8688-E45FA81C030E}" presName="accent_3" presStyleCnt="0"/>
      <dgm:spPr/>
    </dgm:pt>
    <dgm:pt modelId="{02895CF2-BEBF-4F66-A692-5507D09618D5}" type="pres">
      <dgm:prSet presAssocID="{C3C7F3A4-7136-421D-8688-E45FA81C030E}" presName="accentRepeatNode" presStyleLbl="solidFgAcc1" presStyleIdx="2" presStyleCnt="7"/>
      <dgm:spPr/>
    </dgm:pt>
    <dgm:pt modelId="{8A800BAD-A32B-4AC1-9EED-6163F2AC3813}" type="pres">
      <dgm:prSet presAssocID="{08A19833-A77F-4866-8771-64804AB27CDE}" presName="text_4" presStyleLbl="node1" presStyleIdx="3" presStyleCnt="7">
        <dgm:presLayoutVars>
          <dgm:bulletEnabled val="1"/>
        </dgm:presLayoutVars>
      </dgm:prSet>
      <dgm:spPr/>
    </dgm:pt>
    <dgm:pt modelId="{1BD876D1-BD29-46F8-968C-31A702BCD7DB}" type="pres">
      <dgm:prSet presAssocID="{08A19833-A77F-4866-8771-64804AB27CDE}" presName="accent_4" presStyleCnt="0"/>
      <dgm:spPr/>
    </dgm:pt>
    <dgm:pt modelId="{92B832B2-5867-4599-8E78-E894B1B7002C}" type="pres">
      <dgm:prSet presAssocID="{08A19833-A77F-4866-8771-64804AB27CDE}" presName="accentRepeatNode" presStyleLbl="solidFgAcc1" presStyleIdx="3" presStyleCnt="7"/>
      <dgm:spPr/>
    </dgm:pt>
    <dgm:pt modelId="{32320EAC-1A8E-49B7-AE1F-E3BF9172E6B2}" type="pres">
      <dgm:prSet presAssocID="{1A34C6ED-A508-4A92-B514-CAAB8A6D5E24}" presName="text_5" presStyleLbl="node1" presStyleIdx="4" presStyleCnt="7">
        <dgm:presLayoutVars>
          <dgm:bulletEnabled val="1"/>
        </dgm:presLayoutVars>
      </dgm:prSet>
      <dgm:spPr/>
    </dgm:pt>
    <dgm:pt modelId="{1CFA8D79-E3E5-46CA-A5F0-ADF46E5BD6B4}" type="pres">
      <dgm:prSet presAssocID="{1A34C6ED-A508-4A92-B514-CAAB8A6D5E24}" presName="accent_5" presStyleCnt="0"/>
      <dgm:spPr/>
    </dgm:pt>
    <dgm:pt modelId="{B777E610-0513-4564-99E5-8F389BC21065}" type="pres">
      <dgm:prSet presAssocID="{1A34C6ED-A508-4A92-B514-CAAB8A6D5E24}" presName="accentRepeatNode" presStyleLbl="solidFgAcc1" presStyleIdx="4" presStyleCnt="7"/>
      <dgm:spPr/>
    </dgm:pt>
    <dgm:pt modelId="{5F05475B-9A14-4722-BDC1-4B5BFA3422B5}" type="pres">
      <dgm:prSet presAssocID="{6E8CE13C-F524-4DA7-9B41-5005F6835970}" presName="text_6" presStyleLbl="node1" presStyleIdx="5" presStyleCnt="7">
        <dgm:presLayoutVars>
          <dgm:bulletEnabled val="1"/>
        </dgm:presLayoutVars>
      </dgm:prSet>
      <dgm:spPr/>
    </dgm:pt>
    <dgm:pt modelId="{48B806C2-FF4E-482E-B3B3-2D3160272851}" type="pres">
      <dgm:prSet presAssocID="{6E8CE13C-F524-4DA7-9B41-5005F6835970}" presName="accent_6" presStyleCnt="0"/>
      <dgm:spPr/>
    </dgm:pt>
    <dgm:pt modelId="{6E4C25C7-1030-479E-9D08-5EECCE2DEFC8}" type="pres">
      <dgm:prSet presAssocID="{6E8CE13C-F524-4DA7-9B41-5005F6835970}" presName="accentRepeatNode" presStyleLbl="solidFgAcc1" presStyleIdx="5" presStyleCnt="7"/>
      <dgm:spPr/>
    </dgm:pt>
    <dgm:pt modelId="{4A3AA2F3-5F1C-4B6A-BB38-0F3378BDB5C9}" type="pres">
      <dgm:prSet presAssocID="{B3BEAF8E-0FDF-4F41-9791-A1411A5B0D34}" presName="text_7" presStyleLbl="node1" presStyleIdx="6" presStyleCnt="7">
        <dgm:presLayoutVars>
          <dgm:bulletEnabled val="1"/>
        </dgm:presLayoutVars>
      </dgm:prSet>
      <dgm:spPr/>
    </dgm:pt>
    <dgm:pt modelId="{5C302D2F-A1AE-4341-947B-B5DD85922A46}" type="pres">
      <dgm:prSet presAssocID="{B3BEAF8E-0FDF-4F41-9791-A1411A5B0D34}" presName="accent_7" presStyleCnt="0"/>
      <dgm:spPr/>
    </dgm:pt>
    <dgm:pt modelId="{CF7513A9-F974-4A1C-A4EC-4A30052710D0}" type="pres">
      <dgm:prSet presAssocID="{B3BEAF8E-0FDF-4F41-9791-A1411A5B0D34}" presName="accentRepeatNode" presStyleLbl="solidFgAcc1" presStyleIdx="6" presStyleCnt="7"/>
      <dgm:spPr/>
    </dgm:pt>
  </dgm:ptLst>
  <dgm:cxnLst>
    <dgm:cxn modelId="{C3C01D03-8431-453E-AC9E-41727AFB4ABD}" type="presOf" srcId="{24E3AE69-D9C2-4041-9B64-A5D27C67B82C}" destId="{16D7557E-7F31-41D2-811E-F6D45427D648}" srcOrd="0" destOrd="0" presId="urn:microsoft.com/office/officeart/2008/layout/VerticalCurvedList"/>
    <dgm:cxn modelId="{31072306-0C7C-4115-844A-84D58795BB51}" srcId="{1FDEB9BC-BDD3-4B4C-BE37-1E406883AB0F}" destId="{08A19833-A77F-4866-8771-64804AB27CDE}" srcOrd="3" destOrd="0" parTransId="{F79511EB-3244-4840-B211-9E827F0AE966}" sibTransId="{244044C2-A46C-4373-BB06-48E59EA12444}"/>
    <dgm:cxn modelId="{53B0AA14-DC04-4FFB-A398-060E18647E18}" srcId="{1FDEB9BC-BDD3-4B4C-BE37-1E406883AB0F}" destId="{C3C7F3A4-7136-421D-8688-E45FA81C030E}" srcOrd="2" destOrd="0" parTransId="{23105BDC-A443-46A4-9258-C3780BAB092D}" sibTransId="{3766C3C8-4AFD-4562-BD6C-412449E9FBFF}"/>
    <dgm:cxn modelId="{B50D4F16-279E-4B6A-BE24-7867E2243113}" srcId="{1FDEB9BC-BDD3-4B4C-BE37-1E406883AB0F}" destId="{6E8CE13C-F524-4DA7-9B41-5005F6835970}" srcOrd="5" destOrd="0" parTransId="{A7720599-BFC8-41B6-A4ED-D6CC401359B1}" sibTransId="{57F53DC9-A1B2-4765-840B-959C4E2E8488}"/>
    <dgm:cxn modelId="{8491BF27-020D-4498-9B0C-AB8476D96F94}" type="presOf" srcId="{B3BEAF8E-0FDF-4F41-9791-A1411A5B0D34}" destId="{4A3AA2F3-5F1C-4B6A-BB38-0F3378BDB5C9}" srcOrd="0" destOrd="0" presId="urn:microsoft.com/office/officeart/2008/layout/VerticalCurvedList"/>
    <dgm:cxn modelId="{C37A1D42-AB71-43F1-8E3B-8D48CE9DF078}" type="presOf" srcId="{73861DD5-AFDF-493C-BD80-7262D36F78BE}" destId="{9CC6F949-AF55-4D12-ADE7-79C8167C79D2}" srcOrd="0" destOrd="0" presId="urn:microsoft.com/office/officeart/2008/layout/VerticalCurvedList"/>
    <dgm:cxn modelId="{9F1F2342-B641-412A-A874-8B8F63A18ED4}" type="presOf" srcId="{99C711EC-105A-4146-A409-905AC13352D8}" destId="{7E71C056-0CBA-431A-ADEC-78D17D2F708B}" srcOrd="0" destOrd="0" presId="urn:microsoft.com/office/officeart/2008/layout/VerticalCurvedList"/>
    <dgm:cxn modelId="{F068A744-0488-4952-B36A-654E04BA2273}" type="presOf" srcId="{1FDEB9BC-BDD3-4B4C-BE37-1E406883AB0F}" destId="{0AFAC87B-0B7B-4035-B291-5B6B8D49C2C8}" srcOrd="0" destOrd="0" presId="urn:microsoft.com/office/officeart/2008/layout/VerticalCurvedList"/>
    <dgm:cxn modelId="{8C26174C-1E13-4296-A095-C46BB259BF2F}" srcId="{1FDEB9BC-BDD3-4B4C-BE37-1E406883AB0F}" destId="{24E3AE69-D9C2-4041-9B64-A5D27C67B82C}" srcOrd="0" destOrd="0" parTransId="{1EBC01CC-552E-4824-BDFD-94430D18ED9E}" sibTransId="{73861DD5-AFDF-493C-BD80-7262D36F78BE}"/>
    <dgm:cxn modelId="{5910D46C-D2D1-45A7-A1AF-78844F86BE5C}" srcId="{1FDEB9BC-BDD3-4B4C-BE37-1E406883AB0F}" destId="{B3BEAF8E-0FDF-4F41-9791-A1411A5B0D34}" srcOrd="6" destOrd="0" parTransId="{C176C7FF-E806-4029-AFE1-637E690BCB2E}" sibTransId="{EE92C95C-902C-4E82-AE33-BBF3D4B898BD}"/>
    <dgm:cxn modelId="{AE3B4D72-6D74-406E-B41D-D2CFED7053C0}" type="presOf" srcId="{08A19833-A77F-4866-8771-64804AB27CDE}" destId="{8A800BAD-A32B-4AC1-9EED-6163F2AC3813}" srcOrd="0" destOrd="0" presId="urn:microsoft.com/office/officeart/2008/layout/VerticalCurvedList"/>
    <dgm:cxn modelId="{022BA179-AF02-4C44-A594-C4505880523E}" type="presOf" srcId="{C3C7F3A4-7136-421D-8688-E45FA81C030E}" destId="{6D501A96-F6DE-4F0B-A55B-C67519565871}" srcOrd="0" destOrd="0" presId="urn:microsoft.com/office/officeart/2008/layout/VerticalCurvedList"/>
    <dgm:cxn modelId="{9FDECEA2-5532-4A7B-B5D2-BCE888BCCA33}" srcId="{1FDEB9BC-BDD3-4B4C-BE37-1E406883AB0F}" destId="{99C711EC-105A-4146-A409-905AC13352D8}" srcOrd="1" destOrd="0" parTransId="{D7DC6CA9-E447-4154-9C44-CD871B725799}" sibTransId="{5E0C42B1-17FA-4DBB-B0F6-FBC00D98B60F}"/>
    <dgm:cxn modelId="{5FDDFDB1-D87F-4C41-A9D0-D823D29AA826}" type="presOf" srcId="{6E8CE13C-F524-4DA7-9B41-5005F6835970}" destId="{5F05475B-9A14-4722-BDC1-4B5BFA3422B5}" srcOrd="0" destOrd="0" presId="urn:microsoft.com/office/officeart/2008/layout/VerticalCurvedList"/>
    <dgm:cxn modelId="{ED7631CD-AEBD-4E77-925A-EE5EE7C56868}" type="presOf" srcId="{1A34C6ED-A508-4A92-B514-CAAB8A6D5E24}" destId="{32320EAC-1A8E-49B7-AE1F-E3BF9172E6B2}" srcOrd="0" destOrd="0" presId="urn:microsoft.com/office/officeart/2008/layout/VerticalCurvedList"/>
    <dgm:cxn modelId="{095FF5D9-02FD-4EEC-B83D-DA42CCC7E89B}" srcId="{1FDEB9BC-BDD3-4B4C-BE37-1E406883AB0F}" destId="{1A34C6ED-A508-4A92-B514-CAAB8A6D5E24}" srcOrd="4" destOrd="0" parTransId="{CC207D73-7DAB-4C53-86A5-22C245BA5988}" sibTransId="{92AF45BF-3A59-48BD-AC1B-A8E1421B4435}"/>
    <dgm:cxn modelId="{4F3BC741-A934-4CBA-8023-0525A36882DC}" type="presParOf" srcId="{0AFAC87B-0B7B-4035-B291-5B6B8D49C2C8}" destId="{F6239AA0-43FC-4408-8AFA-0CFEEA33CD06}" srcOrd="0" destOrd="0" presId="urn:microsoft.com/office/officeart/2008/layout/VerticalCurvedList"/>
    <dgm:cxn modelId="{4B5E4A58-4FA5-4E35-B094-B57870DAEDF7}" type="presParOf" srcId="{F6239AA0-43FC-4408-8AFA-0CFEEA33CD06}" destId="{63DAE219-F3C0-4BEC-8CC7-D36034A6E01A}" srcOrd="0" destOrd="0" presId="urn:microsoft.com/office/officeart/2008/layout/VerticalCurvedList"/>
    <dgm:cxn modelId="{AB65A7BF-A66F-42E1-9843-0CA7523FAF48}" type="presParOf" srcId="{63DAE219-F3C0-4BEC-8CC7-D36034A6E01A}" destId="{DB603C04-31AF-48C0-897B-B7BB97CD9770}" srcOrd="0" destOrd="0" presId="urn:microsoft.com/office/officeart/2008/layout/VerticalCurvedList"/>
    <dgm:cxn modelId="{6CFD3869-F0EC-47CB-BC9A-79E9C7D4E0FD}" type="presParOf" srcId="{63DAE219-F3C0-4BEC-8CC7-D36034A6E01A}" destId="{9CC6F949-AF55-4D12-ADE7-79C8167C79D2}" srcOrd="1" destOrd="0" presId="urn:microsoft.com/office/officeart/2008/layout/VerticalCurvedList"/>
    <dgm:cxn modelId="{3AB28176-D059-4940-A49E-BE0E8F5F0FAA}" type="presParOf" srcId="{63DAE219-F3C0-4BEC-8CC7-D36034A6E01A}" destId="{9B1759C1-74B9-4A80-81DF-9FE517E05FAC}" srcOrd="2" destOrd="0" presId="urn:microsoft.com/office/officeart/2008/layout/VerticalCurvedList"/>
    <dgm:cxn modelId="{DFF64869-23DD-456E-88FF-6005B896D90A}" type="presParOf" srcId="{63DAE219-F3C0-4BEC-8CC7-D36034A6E01A}" destId="{4AFA4877-19D4-404B-8414-39307CC6EA73}" srcOrd="3" destOrd="0" presId="urn:microsoft.com/office/officeart/2008/layout/VerticalCurvedList"/>
    <dgm:cxn modelId="{79C6270F-0D62-4B43-8A0F-74CAB778FA54}" type="presParOf" srcId="{F6239AA0-43FC-4408-8AFA-0CFEEA33CD06}" destId="{16D7557E-7F31-41D2-811E-F6D45427D648}" srcOrd="1" destOrd="0" presId="urn:microsoft.com/office/officeart/2008/layout/VerticalCurvedList"/>
    <dgm:cxn modelId="{DA60B2BC-666D-4C0C-A8A9-93C7DC87344B}" type="presParOf" srcId="{F6239AA0-43FC-4408-8AFA-0CFEEA33CD06}" destId="{CF12A80F-9D9F-47B3-9E8A-94F0C88D1CBC}" srcOrd="2" destOrd="0" presId="urn:microsoft.com/office/officeart/2008/layout/VerticalCurvedList"/>
    <dgm:cxn modelId="{D3FC0DAE-62DD-4158-BE30-16E669F18A60}" type="presParOf" srcId="{CF12A80F-9D9F-47B3-9E8A-94F0C88D1CBC}" destId="{F892A235-905C-4C4F-990D-E496ECD1944E}" srcOrd="0" destOrd="0" presId="urn:microsoft.com/office/officeart/2008/layout/VerticalCurvedList"/>
    <dgm:cxn modelId="{3C9A5BDB-8016-4458-979D-6DE84D933F03}" type="presParOf" srcId="{F6239AA0-43FC-4408-8AFA-0CFEEA33CD06}" destId="{7E71C056-0CBA-431A-ADEC-78D17D2F708B}" srcOrd="3" destOrd="0" presId="urn:microsoft.com/office/officeart/2008/layout/VerticalCurvedList"/>
    <dgm:cxn modelId="{AA8A6578-9152-467A-ACA2-B67AA6E0B814}" type="presParOf" srcId="{F6239AA0-43FC-4408-8AFA-0CFEEA33CD06}" destId="{65C524A6-1459-4D0B-94AC-055D9C282E71}" srcOrd="4" destOrd="0" presId="urn:microsoft.com/office/officeart/2008/layout/VerticalCurvedList"/>
    <dgm:cxn modelId="{C89B8B0D-52A8-409B-9941-9ED85AE81D0E}" type="presParOf" srcId="{65C524A6-1459-4D0B-94AC-055D9C282E71}" destId="{D35FC8E3-9FB6-4445-A5F0-723245CA3323}" srcOrd="0" destOrd="0" presId="urn:microsoft.com/office/officeart/2008/layout/VerticalCurvedList"/>
    <dgm:cxn modelId="{42C09A8A-E7C9-4F63-BE78-60F15AC38B8E}" type="presParOf" srcId="{F6239AA0-43FC-4408-8AFA-0CFEEA33CD06}" destId="{6D501A96-F6DE-4F0B-A55B-C67519565871}" srcOrd="5" destOrd="0" presId="urn:microsoft.com/office/officeart/2008/layout/VerticalCurvedList"/>
    <dgm:cxn modelId="{78D50059-0D71-49E0-B42A-110C297A822D}" type="presParOf" srcId="{F6239AA0-43FC-4408-8AFA-0CFEEA33CD06}" destId="{18E62319-5187-42D5-BC09-1A297C103195}" srcOrd="6" destOrd="0" presId="urn:microsoft.com/office/officeart/2008/layout/VerticalCurvedList"/>
    <dgm:cxn modelId="{EA6DEE9F-8D3A-4358-A20D-AE101EA124B0}" type="presParOf" srcId="{18E62319-5187-42D5-BC09-1A297C103195}" destId="{02895CF2-BEBF-4F66-A692-5507D09618D5}" srcOrd="0" destOrd="0" presId="urn:microsoft.com/office/officeart/2008/layout/VerticalCurvedList"/>
    <dgm:cxn modelId="{194321C8-1D50-4C2E-A301-DF02D1290065}" type="presParOf" srcId="{F6239AA0-43FC-4408-8AFA-0CFEEA33CD06}" destId="{8A800BAD-A32B-4AC1-9EED-6163F2AC3813}" srcOrd="7" destOrd="0" presId="urn:microsoft.com/office/officeart/2008/layout/VerticalCurvedList"/>
    <dgm:cxn modelId="{42C05361-4265-4136-AA3F-D88CA6FF725D}" type="presParOf" srcId="{F6239AA0-43FC-4408-8AFA-0CFEEA33CD06}" destId="{1BD876D1-BD29-46F8-968C-31A702BCD7DB}" srcOrd="8" destOrd="0" presId="urn:microsoft.com/office/officeart/2008/layout/VerticalCurvedList"/>
    <dgm:cxn modelId="{6D4DE2AF-AA21-44A6-B3B9-B678F2FD8563}" type="presParOf" srcId="{1BD876D1-BD29-46F8-968C-31A702BCD7DB}" destId="{92B832B2-5867-4599-8E78-E894B1B7002C}" srcOrd="0" destOrd="0" presId="urn:microsoft.com/office/officeart/2008/layout/VerticalCurvedList"/>
    <dgm:cxn modelId="{BEDBFFC3-555B-4B9C-A883-878F346FAA77}" type="presParOf" srcId="{F6239AA0-43FC-4408-8AFA-0CFEEA33CD06}" destId="{32320EAC-1A8E-49B7-AE1F-E3BF9172E6B2}" srcOrd="9" destOrd="0" presId="urn:microsoft.com/office/officeart/2008/layout/VerticalCurvedList"/>
    <dgm:cxn modelId="{12BF7FEF-E0A1-459E-AAD2-9C94808FB621}" type="presParOf" srcId="{F6239AA0-43FC-4408-8AFA-0CFEEA33CD06}" destId="{1CFA8D79-E3E5-46CA-A5F0-ADF46E5BD6B4}" srcOrd="10" destOrd="0" presId="urn:microsoft.com/office/officeart/2008/layout/VerticalCurvedList"/>
    <dgm:cxn modelId="{3389B80A-9E9B-401A-A8AE-DC19AE0027D5}" type="presParOf" srcId="{1CFA8D79-E3E5-46CA-A5F0-ADF46E5BD6B4}" destId="{B777E610-0513-4564-99E5-8F389BC21065}" srcOrd="0" destOrd="0" presId="urn:microsoft.com/office/officeart/2008/layout/VerticalCurvedList"/>
    <dgm:cxn modelId="{AAC0E88B-BCCB-4EF0-91E2-831951F839F8}" type="presParOf" srcId="{F6239AA0-43FC-4408-8AFA-0CFEEA33CD06}" destId="{5F05475B-9A14-4722-BDC1-4B5BFA3422B5}" srcOrd="11" destOrd="0" presId="urn:microsoft.com/office/officeart/2008/layout/VerticalCurvedList"/>
    <dgm:cxn modelId="{1F6714D8-AC06-44C8-82FA-99E8B05E8E46}" type="presParOf" srcId="{F6239AA0-43FC-4408-8AFA-0CFEEA33CD06}" destId="{48B806C2-FF4E-482E-B3B3-2D3160272851}" srcOrd="12" destOrd="0" presId="urn:microsoft.com/office/officeart/2008/layout/VerticalCurvedList"/>
    <dgm:cxn modelId="{7F8C2C86-B2E2-4C5A-BDFC-151CA154A182}" type="presParOf" srcId="{48B806C2-FF4E-482E-B3B3-2D3160272851}" destId="{6E4C25C7-1030-479E-9D08-5EECCE2DEFC8}" srcOrd="0" destOrd="0" presId="urn:microsoft.com/office/officeart/2008/layout/VerticalCurvedList"/>
    <dgm:cxn modelId="{22F646D6-D75F-4461-B50A-277A18EEEA88}" type="presParOf" srcId="{F6239AA0-43FC-4408-8AFA-0CFEEA33CD06}" destId="{4A3AA2F3-5F1C-4B6A-BB38-0F3378BDB5C9}" srcOrd="13" destOrd="0" presId="urn:microsoft.com/office/officeart/2008/layout/VerticalCurvedList"/>
    <dgm:cxn modelId="{069C78AC-CC41-4492-A286-2E5AC4767433}" type="presParOf" srcId="{F6239AA0-43FC-4408-8AFA-0CFEEA33CD06}" destId="{5C302D2F-A1AE-4341-947B-B5DD85922A46}" srcOrd="14" destOrd="0" presId="urn:microsoft.com/office/officeart/2008/layout/VerticalCurvedList"/>
    <dgm:cxn modelId="{FA1F4C1F-9470-427D-B6CB-CFEDDACB37E9}" type="presParOf" srcId="{5C302D2F-A1AE-4341-947B-B5DD85922A46}" destId="{CF7513A9-F974-4A1C-A4EC-4A30052710D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C6F949-AF55-4D12-ADE7-79C8167C79D2}">
      <dsp:nvSpPr>
        <dsp:cNvPr id="0" name=""/>
        <dsp:cNvSpPr/>
      </dsp:nvSpPr>
      <dsp:spPr>
        <a:xfrm>
          <a:off x="-5490274" y="-841051"/>
          <a:ext cx="6540540" cy="6540540"/>
        </a:xfrm>
        <a:prstGeom prst="blockArc">
          <a:avLst>
            <a:gd name="adj1" fmla="val 18900000"/>
            <a:gd name="adj2" fmla="val 2700000"/>
            <a:gd name="adj3" fmla="val 33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D7557E-7F31-41D2-811E-F6D45427D648}">
      <dsp:nvSpPr>
        <dsp:cNvPr id="0" name=""/>
        <dsp:cNvSpPr/>
      </dsp:nvSpPr>
      <dsp:spPr>
        <a:xfrm>
          <a:off x="340819" y="220864"/>
          <a:ext cx="7069265" cy="441534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046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5.1  </a:t>
          </a:r>
          <a:r>
            <a:rPr lang="zh-CN" altLang="zh-CN" sz="24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汇编语言程序基本格式</a:t>
          </a:r>
          <a:endParaRPr lang="zh-CN" altLang="en-US" sz="24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0819" y="220864"/>
        <a:ext cx="7069265" cy="441534"/>
      </dsp:txXfrm>
    </dsp:sp>
    <dsp:sp modelId="{F892A235-905C-4C4F-990D-E496ECD1944E}">
      <dsp:nvSpPr>
        <dsp:cNvPr id="0" name=""/>
        <dsp:cNvSpPr/>
      </dsp:nvSpPr>
      <dsp:spPr>
        <a:xfrm>
          <a:off x="64860" y="165672"/>
          <a:ext cx="551918" cy="5519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1C056-0CBA-431A-ADEC-78D17D2F708B}">
      <dsp:nvSpPr>
        <dsp:cNvPr id="0" name=""/>
        <dsp:cNvSpPr/>
      </dsp:nvSpPr>
      <dsp:spPr>
        <a:xfrm>
          <a:off x="740668" y="883555"/>
          <a:ext cx="6669415" cy="441534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046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5.2  </a:t>
          </a:r>
          <a:r>
            <a:rPr lang="zh-CN" altLang="zh-CN" sz="24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汇编语言中</a:t>
          </a:r>
          <a:r>
            <a:rPr lang="zh-CN" altLang="en-US" sz="24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基本语法</a:t>
          </a:r>
          <a:endParaRPr lang="zh-CN" altLang="en-US" sz="24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40668" y="883555"/>
        <a:ext cx="6669415" cy="441534"/>
      </dsp:txXfrm>
    </dsp:sp>
    <dsp:sp modelId="{D35FC8E3-9FB6-4445-A5F0-723245CA3323}">
      <dsp:nvSpPr>
        <dsp:cNvPr id="0" name=""/>
        <dsp:cNvSpPr/>
      </dsp:nvSpPr>
      <dsp:spPr>
        <a:xfrm>
          <a:off x="464709" y="828363"/>
          <a:ext cx="551918" cy="5519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501A96-F6DE-4F0B-A55B-C67519565871}">
      <dsp:nvSpPr>
        <dsp:cNvPr id="0" name=""/>
        <dsp:cNvSpPr/>
      </dsp:nvSpPr>
      <dsp:spPr>
        <a:xfrm>
          <a:off x="959784" y="1545760"/>
          <a:ext cx="6450300" cy="441534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046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5.3  </a:t>
          </a:r>
          <a:r>
            <a:rPr lang="zh-CN" altLang="zh-CN" sz="2400" b="1" kern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rPr>
            <a:t>伪指令</a:t>
          </a:r>
          <a:endParaRPr lang="zh-CN" altLang="en-US" sz="2400" b="1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59784" y="1545760"/>
        <a:ext cx="6450300" cy="441534"/>
      </dsp:txXfrm>
    </dsp:sp>
    <dsp:sp modelId="{02895CF2-BEBF-4F66-A692-5507D09618D5}">
      <dsp:nvSpPr>
        <dsp:cNvPr id="0" name=""/>
        <dsp:cNvSpPr/>
      </dsp:nvSpPr>
      <dsp:spPr>
        <a:xfrm>
          <a:off x="683825" y="1490568"/>
          <a:ext cx="551918" cy="5519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800BAD-A32B-4AC1-9EED-6163F2AC3813}">
      <dsp:nvSpPr>
        <dsp:cNvPr id="0" name=""/>
        <dsp:cNvSpPr/>
      </dsp:nvSpPr>
      <dsp:spPr>
        <a:xfrm>
          <a:off x="1029745" y="2208451"/>
          <a:ext cx="6380338" cy="441534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046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5.4 </a:t>
          </a:r>
          <a:r>
            <a:rPr lang="zh-CN" altLang="en-US" sz="2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系统功能调用</a:t>
          </a:r>
        </a:p>
      </dsp:txBody>
      <dsp:txXfrm>
        <a:off x="1029745" y="2208451"/>
        <a:ext cx="6380338" cy="441534"/>
      </dsp:txXfrm>
    </dsp:sp>
    <dsp:sp modelId="{92B832B2-5867-4599-8E78-E894B1B7002C}">
      <dsp:nvSpPr>
        <dsp:cNvPr id="0" name=""/>
        <dsp:cNvSpPr/>
      </dsp:nvSpPr>
      <dsp:spPr>
        <a:xfrm>
          <a:off x="753786" y="2153259"/>
          <a:ext cx="551918" cy="5519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320EAC-1A8E-49B7-AE1F-E3BF9172E6B2}">
      <dsp:nvSpPr>
        <dsp:cNvPr id="0" name=""/>
        <dsp:cNvSpPr/>
      </dsp:nvSpPr>
      <dsp:spPr>
        <a:xfrm>
          <a:off x="959784" y="2871142"/>
          <a:ext cx="6450300" cy="441534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046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5.5 </a:t>
          </a:r>
          <a:r>
            <a:rPr lang="zh-CN" altLang="en-US" sz="2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宏指令</a:t>
          </a:r>
        </a:p>
      </dsp:txBody>
      <dsp:txXfrm>
        <a:off x="959784" y="2871142"/>
        <a:ext cx="6450300" cy="441534"/>
      </dsp:txXfrm>
    </dsp:sp>
    <dsp:sp modelId="{B777E610-0513-4564-99E5-8F389BC21065}">
      <dsp:nvSpPr>
        <dsp:cNvPr id="0" name=""/>
        <dsp:cNvSpPr/>
      </dsp:nvSpPr>
      <dsp:spPr>
        <a:xfrm>
          <a:off x="683825" y="2815950"/>
          <a:ext cx="551918" cy="5519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05475B-9A14-4722-BDC1-4B5BFA3422B5}">
      <dsp:nvSpPr>
        <dsp:cNvPr id="0" name=""/>
        <dsp:cNvSpPr/>
      </dsp:nvSpPr>
      <dsp:spPr>
        <a:xfrm>
          <a:off x="740668" y="3533347"/>
          <a:ext cx="6669415" cy="441534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046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5.6 </a:t>
          </a:r>
          <a:r>
            <a:rPr lang="zh-CN" altLang="en-US" sz="2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汇编语言程序设计举例</a:t>
          </a:r>
        </a:p>
      </dsp:txBody>
      <dsp:txXfrm>
        <a:off x="740668" y="3533347"/>
        <a:ext cx="6669415" cy="441534"/>
      </dsp:txXfrm>
    </dsp:sp>
    <dsp:sp modelId="{6E4C25C7-1030-479E-9D08-5EECCE2DEFC8}">
      <dsp:nvSpPr>
        <dsp:cNvPr id="0" name=""/>
        <dsp:cNvSpPr/>
      </dsp:nvSpPr>
      <dsp:spPr>
        <a:xfrm>
          <a:off x="464709" y="3478155"/>
          <a:ext cx="551918" cy="5519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AA2F3-5F1C-4B6A-BB38-0F3378BDB5C9}">
      <dsp:nvSpPr>
        <dsp:cNvPr id="0" name=""/>
        <dsp:cNvSpPr/>
      </dsp:nvSpPr>
      <dsp:spPr>
        <a:xfrm>
          <a:off x="340819" y="4196038"/>
          <a:ext cx="7069265" cy="441534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046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5.7 </a:t>
          </a:r>
          <a:r>
            <a:rPr lang="zh-CN" altLang="en-US" sz="24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汇编语言上机过程</a:t>
          </a:r>
        </a:p>
      </dsp:txBody>
      <dsp:txXfrm>
        <a:off x="340819" y="4196038"/>
        <a:ext cx="7069265" cy="441534"/>
      </dsp:txXfrm>
    </dsp:sp>
    <dsp:sp modelId="{CF7513A9-F974-4A1C-A4EC-4A30052710D0}">
      <dsp:nvSpPr>
        <dsp:cNvPr id="0" name=""/>
        <dsp:cNvSpPr/>
      </dsp:nvSpPr>
      <dsp:spPr>
        <a:xfrm>
          <a:off x="64860" y="4140846"/>
          <a:ext cx="551918" cy="55191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7961B-94B7-41B1-817A-9187B87B8D20}" type="datetimeFigureOut">
              <a:rPr lang="zh-CN" altLang="en-US" smtClean="0"/>
              <a:t>2024/12/3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6BF62-5EBE-48FF-92EC-35402FAF84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203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BF62-5EBE-48FF-92EC-35402FAF84B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890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BF62-5EBE-48FF-92EC-35402FAF84B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91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BF62-5EBE-48FF-92EC-35402FAF84B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319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BF62-5EBE-48FF-92EC-35402FAF84B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148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BF62-5EBE-48FF-92EC-35402FAF84B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979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BF62-5EBE-48FF-92EC-35402FAF84B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48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BF62-5EBE-48FF-92EC-35402FAF84B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739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BF62-5EBE-48FF-92EC-35402FAF84B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51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BF62-5EBE-48FF-92EC-35402FAF84B9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680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dirty="0">
              <a:latin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BF62-5EBE-48FF-92EC-35402FAF84B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142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BF62-5EBE-48FF-92EC-35402FAF84B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617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BF62-5EBE-48FF-92EC-35402FAF84B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95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BF62-5EBE-48FF-92EC-35402FAF84B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2022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BF62-5EBE-48FF-92EC-35402FAF84B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862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BF62-5EBE-48FF-92EC-35402FAF84B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634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BF62-5EBE-48FF-92EC-35402FAF84B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784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BF62-5EBE-48FF-92EC-35402FAF84B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078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1086" y="1164784"/>
            <a:ext cx="7772400" cy="2387600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8286" y="3644459"/>
            <a:ext cx="6858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35FC14E-20AA-448E-AFF9-F4F88B61C8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218" y="478136"/>
            <a:ext cx="2373064" cy="68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989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4DEE88-0BAF-4FE1-ABEF-F67604A7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62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4DEE88-0BAF-4FE1-ABEF-F67604A7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129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4DEE88-0BAF-4FE1-ABEF-F67604A7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596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3054350"/>
            <a:ext cx="9144000" cy="33338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8" name="图片 10" descr="笔墨纸砚－周韧林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"/>
            <a:ext cx="9144000" cy="3311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83" y="5511453"/>
            <a:ext cx="2133333" cy="74540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82A4A9A-CC9C-4AB5-A821-2BB387B196CC}"/>
              </a:ext>
            </a:extLst>
          </p:cNvPr>
          <p:cNvSpPr/>
          <p:nvPr userDrawn="1"/>
        </p:nvSpPr>
        <p:spPr>
          <a:xfrm>
            <a:off x="2623833" y="3892660"/>
            <a:ext cx="3454792" cy="923330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  <a:scene3d>
            <a:camera prst="perspectiveRelaxedModerately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 eaLnBrk="1" latinLnBrk="1" hangingPunct="1"/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  <a:ea typeface="黑体" panose="02010609060101010101" pitchFamily="49" charset="-122"/>
              </a:rPr>
              <a:t>THANKS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006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388" y="187976"/>
            <a:ext cx="8635578" cy="801834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388" y="1006018"/>
            <a:ext cx="8635578" cy="5345458"/>
          </a:xfrm>
        </p:spPr>
        <p:txBody>
          <a:bodyPr>
            <a:normAutofit/>
          </a:bodyPr>
          <a:lstStyle>
            <a:lvl1pPr indent="-230400" font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indent="-230400" font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0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indent="-230400" font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8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indent="-230400" font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6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indent="-230400" font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16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76E26DD-9CC9-47F9-9B13-5EE7D0BBBE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495" y="210899"/>
            <a:ext cx="2246472" cy="690559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D33AD93-9FC2-48B0-A968-4D7062CBFA85}"/>
              </a:ext>
            </a:extLst>
          </p:cNvPr>
          <p:cNvCxnSpPr>
            <a:cxnSpLocks/>
          </p:cNvCxnSpPr>
          <p:nvPr userDrawn="1"/>
        </p:nvCxnSpPr>
        <p:spPr>
          <a:xfrm flipV="1">
            <a:off x="108407" y="989810"/>
            <a:ext cx="8950751" cy="16207"/>
          </a:xfrm>
          <a:prstGeom prst="line">
            <a:avLst/>
          </a:prstGeom>
          <a:ln w="50800"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39E495-8343-4EE0-AE20-5D2E1609EE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36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3054350"/>
            <a:ext cx="9144000" cy="33338"/>
          </a:xfrm>
          <a:prstGeom prst="rect">
            <a:avLst/>
          </a:prstGeom>
          <a:solidFill>
            <a:srgbClr val="000099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350" b="0" i="0" u="none" strike="noStrike" kern="1200" cap="none" spc="0" normalizeH="0" baseline="0" noProof="0" dirty="0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148" name="图片 10" descr="笔墨纸砚－周韧林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"/>
            <a:ext cx="9144000" cy="3311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283" y="5511453"/>
            <a:ext cx="2133333" cy="74540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F82A4A9A-CC9C-4AB5-A821-2BB387B196CC}"/>
              </a:ext>
            </a:extLst>
          </p:cNvPr>
          <p:cNvSpPr/>
          <p:nvPr userDrawn="1"/>
        </p:nvSpPr>
        <p:spPr>
          <a:xfrm>
            <a:off x="3055681" y="3892661"/>
            <a:ext cx="2591095" cy="692497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  <a:scene3d>
            <a:camera prst="perspectiveRelaxedModerately"/>
            <a:lightRig rig="threePt" dir="t"/>
          </a:scene3d>
        </p:spPr>
        <p:txBody>
          <a:bodyPr wrap="none" lIns="68580" tIns="34290" rIns="68580" bIns="34290">
            <a:spAutoFit/>
          </a:bodyPr>
          <a:lstStyle/>
          <a:p>
            <a:pPr algn="ctr" eaLnBrk="1" latinLnBrk="1" hangingPunct="1"/>
            <a:r>
              <a:rPr lang="en-US" altLang="zh-CN" sz="405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  <a:ea typeface="黑体" panose="02010609060101010101" pitchFamily="49" charset="-122"/>
              </a:rPr>
              <a:t>THANKS</a:t>
            </a:r>
            <a:endParaRPr lang="zh-CN" altLang="en-US" sz="405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Arial Black" panose="020B0A04020102020204" pitchFamily="34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07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4DEE88-0BAF-4FE1-ABEF-F67604A7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50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4DEE88-0BAF-4FE1-ABEF-F67604A7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032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4DEE88-0BAF-4FE1-ABEF-F67604A7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81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4DEE88-0BAF-4FE1-ABEF-F67604A7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9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4DEE88-0BAF-4FE1-ABEF-F67604A7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334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54DEE88-0BAF-4FE1-ABEF-F67604A7B8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86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1C86178-A661-4A9E-A8AB-AA69A5CFA6A3}"/>
              </a:ext>
            </a:extLst>
          </p:cNvPr>
          <p:cNvSpPr/>
          <p:nvPr userDrawn="1"/>
        </p:nvSpPr>
        <p:spPr>
          <a:xfrm>
            <a:off x="0" y="6360161"/>
            <a:ext cx="9144000" cy="497839"/>
          </a:xfrm>
          <a:prstGeom prst="rect">
            <a:avLst/>
          </a:prstGeom>
          <a:solidFill>
            <a:schemeClr val="accent1"/>
          </a:solidFill>
          <a:ln w="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9741" y="208680"/>
            <a:ext cx="8544519" cy="8348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742" y="1061064"/>
            <a:ext cx="8544518" cy="529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5955F3-420E-4481-BA31-F4FE0417B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543300" y="642651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fld id="{7AFE5A2B-B3C5-4F85-9608-05BEA16851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845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28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ctr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ctr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b="1" kern="1200" baseline="0">
          <a:solidFill>
            <a:srgbClr val="FF0000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ctr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ctr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ctr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86183121-42B4-C4A8-DF16-83F48FD896FE}"/>
              </a:ext>
            </a:extLst>
          </p:cNvPr>
          <p:cNvSpPr>
            <a:spLocks noGrp="1"/>
          </p:cNvSpPr>
          <p:nvPr/>
        </p:nvSpPr>
        <p:spPr>
          <a:xfrm>
            <a:off x="2351448" y="1719837"/>
            <a:ext cx="4441104" cy="11909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7200" b="1" dirty="0"/>
              <a:t>微机原理</a:t>
            </a:r>
          </a:p>
        </p:txBody>
      </p:sp>
      <p:sp>
        <p:nvSpPr>
          <p:cNvPr id="9" name="副标题 2">
            <a:extLst>
              <a:ext uri="{FF2B5EF4-FFF2-40B4-BE49-F238E27FC236}">
                <a16:creationId xmlns:a16="http://schemas.microsoft.com/office/drawing/2014/main" id="{D20273F1-309B-43AC-6386-DFFF10AF2B13}"/>
              </a:ext>
            </a:extLst>
          </p:cNvPr>
          <p:cNvSpPr>
            <a:spLocks noGrp="1"/>
          </p:cNvSpPr>
          <p:nvPr/>
        </p:nvSpPr>
        <p:spPr>
          <a:xfrm>
            <a:off x="1889929" y="3336486"/>
            <a:ext cx="5364142" cy="18016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fontAlgn="ctr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3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fontAlgn="ctr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fontAlgn="ctr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371600" indent="0" algn="ctr" defTabSz="914400" rtl="0" eaLnBrk="1" fontAlgn="ctr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1828800" indent="0" algn="ctr" defTabSz="914400" rtl="0" eaLnBrk="1" fontAlgn="ctr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+mn-lt"/>
                <a:ea typeface="+mj-ea"/>
              </a:rPr>
              <a:t>授课教师：何涛 副教授</a:t>
            </a:r>
            <a:endParaRPr lang="en-US" altLang="zh-CN" sz="2800" b="1" dirty="0">
              <a:latin typeface="+mn-lt"/>
              <a:ea typeface="+mj-ea"/>
            </a:endParaRPr>
          </a:p>
          <a:p>
            <a:r>
              <a:rPr lang="en-US" altLang="zh-CN" sz="2800" b="1" dirty="0">
                <a:latin typeface="+mn-lt"/>
                <a:ea typeface="+mj-ea"/>
              </a:rPr>
              <a:t>Email</a:t>
            </a:r>
            <a:r>
              <a:rPr lang="zh-CN" altLang="en-US" sz="2800" b="1" dirty="0">
                <a:latin typeface="+mn-lt"/>
                <a:ea typeface="+mj-ea"/>
              </a:rPr>
              <a:t>：</a:t>
            </a:r>
            <a:r>
              <a:rPr lang="en-US" altLang="zh-CN" sz="2800" b="1" dirty="0">
                <a:latin typeface="+mn-lt"/>
                <a:ea typeface="+mj-ea"/>
              </a:rPr>
              <a:t>hetao29@mail.sysu.edu.cn</a:t>
            </a:r>
          </a:p>
          <a:p>
            <a:r>
              <a:rPr lang="zh-CN" altLang="en-US" sz="2800" b="1" dirty="0">
                <a:latin typeface="+mn-lt"/>
                <a:ea typeface="+mj-ea"/>
              </a:rPr>
              <a:t>中山大学 智能工程学院</a:t>
            </a:r>
          </a:p>
        </p:txBody>
      </p:sp>
    </p:spTree>
    <p:extLst>
      <p:ext uri="{BB962C8B-B14F-4D97-AF65-F5344CB8AC3E}">
        <p14:creationId xmlns:p14="http://schemas.microsoft.com/office/powerpoint/2010/main" val="3603455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A37A8-F382-4BF6-AEBE-D59E9B68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汇编语言中基本语法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79275-0FA5-4F22-9450-C4B8B3CAF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5BD9E5-411B-4A08-A82C-3FDBB9B051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D63268-6856-45EB-96E6-138EC06D811F}"/>
              </a:ext>
            </a:extLst>
          </p:cNvPr>
          <p:cNvSpPr/>
          <p:nvPr/>
        </p:nvSpPr>
        <p:spPr>
          <a:xfrm>
            <a:off x="603756" y="1501555"/>
            <a:ext cx="7909929" cy="2085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ts val="6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变量有三种属性：</a:t>
            </a:r>
            <a:r>
              <a:rPr lang="zh-CN" altLang="en-US" sz="24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段属性、偏移属性、类型属性</a:t>
            </a:r>
            <a:r>
              <a:rPr lang="zh-CN" altLang="en-US" sz="2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lvl="1" defTabSz="914400" fontAlgn="base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① </a:t>
            </a:r>
            <a:r>
              <a:rPr lang="zh-CN" altLang="en-US" sz="24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段属性</a:t>
            </a:r>
            <a:r>
              <a:rPr lang="zh-CN" altLang="en-US" sz="2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SEGMENT</a:t>
            </a:r>
            <a:r>
              <a:rPr lang="zh-CN" altLang="en-US" sz="2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b="1" dirty="0">
              <a:solidFill>
                <a:srgbClr val="00349E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defTabSz="914400" fontAlgn="base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② </a:t>
            </a:r>
            <a:r>
              <a:rPr lang="zh-CN" altLang="en-US" sz="24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偏移属性</a:t>
            </a:r>
            <a:r>
              <a:rPr lang="zh-CN" altLang="en-US" sz="2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OFFSET</a:t>
            </a:r>
            <a:r>
              <a:rPr lang="zh-CN" altLang="en-US" sz="2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en-US" altLang="zh-CN" sz="2400" b="1" dirty="0">
              <a:solidFill>
                <a:srgbClr val="00349E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defTabSz="914400" fontAlgn="base">
              <a:lnSpc>
                <a:spcPct val="13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③ </a:t>
            </a:r>
            <a:r>
              <a:rPr lang="zh-CN" altLang="en-US" sz="24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类型属性</a:t>
            </a:r>
            <a:r>
              <a:rPr lang="zh-CN" altLang="en-US" sz="2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TYPE</a:t>
            </a:r>
            <a:r>
              <a:rPr lang="zh-CN" altLang="en-US" sz="2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2400" b="1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11E3C2-E4C8-4A38-9B83-C5281E8466BB}"/>
              </a:ext>
            </a:extLst>
          </p:cNvPr>
          <p:cNvSpPr/>
          <p:nvPr/>
        </p:nvSpPr>
        <p:spPr>
          <a:xfrm>
            <a:off x="603756" y="3934188"/>
            <a:ext cx="82708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变量的使用</a:t>
            </a:r>
          </a:p>
          <a:p>
            <a:pPr lvl="1">
              <a:spcBef>
                <a:spcPts val="6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① 变量名作为存储单元的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直接地址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：变量的类型必须与指令的要求相符合。</a:t>
            </a:r>
          </a:p>
          <a:p>
            <a:pPr lvl="1">
              <a:spcBef>
                <a:spcPts val="6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AB 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已定义字节变量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AW 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定义为字变量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用变量名作直接寻址形式如下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>
              <a:spcBef>
                <a:spcPts val="6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MOV   AH, AB</a:t>
            </a:r>
          </a:p>
          <a:p>
            <a:pPr lvl="1">
              <a:spcBef>
                <a:spcPts val="600"/>
              </a:spcBef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MOV   AX, AW</a:t>
            </a:r>
          </a:p>
        </p:txBody>
      </p:sp>
    </p:spTree>
    <p:extLst>
      <p:ext uri="{BB962C8B-B14F-4D97-AF65-F5344CB8AC3E}">
        <p14:creationId xmlns:p14="http://schemas.microsoft.com/office/powerpoint/2010/main" val="151755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57381-5290-4037-99B8-BEFC69A1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汇编语言中基本语法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A9A412-58DD-480B-9865-9D3599F8E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defTabSz="457200"/>
            <a:r>
              <a:rPr lang="zh-CN" altLang="en-US" dirty="0">
                <a:solidFill>
                  <a:srgbClr val="00349E"/>
                </a:solidFill>
                <a:latin typeface="+mn-lt"/>
                <a:cs typeface="Times New Roman" panose="02020603050405020304" pitchFamily="18" charset="0"/>
              </a:rPr>
              <a:t>变量的使用</a:t>
            </a:r>
            <a:endParaRPr lang="en-US" altLang="zh-CN" dirty="0">
              <a:solidFill>
                <a:srgbClr val="00349E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BEEEB7-2FB0-47EB-B946-F5FEEEC3A6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95C7FF1-7765-4DF3-AD8D-95F59EA782A5}"/>
              </a:ext>
            </a:extLst>
          </p:cNvPr>
          <p:cNvSpPr/>
          <p:nvPr/>
        </p:nvSpPr>
        <p:spPr>
          <a:xfrm>
            <a:off x="611560" y="1516793"/>
            <a:ext cx="792088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ts val="12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② </a:t>
            </a:r>
            <a:r>
              <a:rPr lang="zh-CN" altLang="en-US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变量名仅对应</a:t>
            </a:r>
            <a:r>
              <a:rPr lang="zh-CN" altLang="en-US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数据区第一个数据项</a:t>
            </a:r>
          </a:p>
          <a:p>
            <a:pPr lvl="1" defTabSz="914400" fontAlgn="base">
              <a:spcBef>
                <a:spcPts val="600"/>
              </a:spcBef>
              <a:spcAft>
                <a:spcPct val="0"/>
              </a:spcAft>
            </a:pPr>
            <a:r>
              <a:rPr lang="zh-CN" altLang="en-US" sz="16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例如</a:t>
            </a:r>
            <a:r>
              <a:rPr lang="en-US" altLang="zh-CN" sz="16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: WORD   DW 20 DUP( ?)</a:t>
            </a:r>
          </a:p>
          <a:p>
            <a:pPr lvl="1" defTabSz="914400"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16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           MOV    AX, WORD			; </a:t>
            </a:r>
            <a:r>
              <a:rPr lang="zh-CN" altLang="en-US" sz="16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第一个元素送</a:t>
            </a:r>
            <a:r>
              <a:rPr lang="en-US" altLang="zh-CN" sz="16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AX,</a:t>
            </a:r>
          </a:p>
          <a:p>
            <a:pPr lvl="1" defTabSz="914400"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16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           MOV    AX, WORD+ 38			; </a:t>
            </a:r>
            <a:r>
              <a:rPr lang="zh-CN" altLang="en-US" sz="16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lang="en-US" altLang="zh-CN" sz="16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zh-CN" altLang="en-US" sz="16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个元素送</a:t>
            </a:r>
            <a:r>
              <a:rPr lang="en-US" altLang="zh-CN" sz="16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AX.</a:t>
            </a:r>
          </a:p>
          <a:p>
            <a:pPr defTabSz="914400" fontAlgn="base">
              <a:spcBef>
                <a:spcPts val="12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③ 变量名作为</a:t>
            </a:r>
            <a:r>
              <a:rPr lang="zh-CN" altLang="en-US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相对寻址中的偏移量</a:t>
            </a:r>
          </a:p>
          <a:p>
            <a:pPr lvl="1" defTabSz="914400" fontAlgn="base">
              <a:spcBef>
                <a:spcPts val="600"/>
              </a:spcBef>
              <a:spcAft>
                <a:spcPct val="0"/>
              </a:spcAft>
            </a:pPr>
            <a:r>
              <a:rPr lang="zh-CN" altLang="en-US" sz="16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例如，</a:t>
            </a:r>
            <a:r>
              <a:rPr lang="en-US" altLang="zh-CN" sz="16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AB </a:t>
            </a:r>
            <a:r>
              <a:rPr lang="zh-CN" altLang="en-US" sz="16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已定义字节变量</a:t>
            </a:r>
            <a:r>
              <a:rPr lang="en-US" altLang="zh-CN" sz="16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, AW </a:t>
            </a:r>
            <a:r>
              <a:rPr lang="zh-CN" altLang="en-US" sz="16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定义为字变量，在如下指令序列中：</a:t>
            </a:r>
          </a:p>
          <a:p>
            <a:pPr lvl="1" defTabSz="914400"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16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             MOV  AX, AB[SI]</a:t>
            </a:r>
          </a:p>
          <a:p>
            <a:pPr lvl="1" defTabSz="914400" fontAlgn="base">
              <a:spcBef>
                <a:spcPts val="600"/>
              </a:spcBef>
              <a:spcAft>
                <a:spcPct val="0"/>
              </a:spcAft>
            </a:pPr>
            <a:r>
              <a:rPr lang="zh-CN" altLang="en-US" sz="16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常用于数组或表格操作。</a:t>
            </a:r>
          </a:p>
          <a:p>
            <a:pPr defTabSz="914400" fontAlgn="base">
              <a:spcBef>
                <a:spcPts val="12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④ </a:t>
            </a:r>
            <a:r>
              <a:rPr lang="zh-CN" altLang="en-US" b="1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用合成运算符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PTR</a:t>
            </a:r>
            <a:r>
              <a:rPr lang="zh-CN" altLang="en-US" b="1" dirty="0">
                <a:solidFill>
                  <a:srgbClr val="00349E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可以临时改变变量类型</a:t>
            </a:r>
          </a:p>
          <a:p>
            <a:pPr lvl="1" defTabSz="914400" fontAlgn="base">
              <a:spcBef>
                <a:spcPts val="600"/>
              </a:spcBef>
              <a:spcAft>
                <a:spcPct val="0"/>
              </a:spcAft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例如，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 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已定义字节变量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AW 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定义为字变量，指令序列如下：</a:t>
            </a:r>
          </a:p>
          <a:p>
            <a:pPr lvl="1" defTabSz="914400"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MOV   CX, WORD PTR AB</a:t>
            </a:r>
          </a:p>
          <a:p>
            <a:pPr lvl="1" defTabSz="914400"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MOV   CL, BYTE PTR AW</a:t>
            </a:r>
          </a:p>
          <a:p>
            <a:pPr lvl="1" defTabSz="914400" fontAlgn="base">
              <a:spcBef>
                <a:spcPts val="600"/>
              </a:spcBef>
              <a:spcAft>
                <a:spcPct val="0"/>
              </a:spcAft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则临时把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 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变为字类型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AW 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变为字节类型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但段和偏移属性不变。</a:t>
            </a:r>
            <a:endParaRPr lang="en-US" altLang="zh-CN" sz="1600" b="1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33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C98AF-F6AF-43D0-BB74-D3199A9C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汇编语言中基本语法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BE868F-34E1-45FB-A280-A5D39F58E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标号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7075B2-3AC5-4EEC-A7D0-1E1587D41F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7E2372-5778-4EB3-B761-65537D6B99E8}"/>
              </a:ext>
            </a:extLst>
          </p:cNvPr>
          <p:cNvSpPr/>
          <p:nvPr/>
        </p:nvSpPr>
        <p:spPr>
          <a:xfrm>
            <a:off x="683967" y="1448243"/>
            <a:ext cx="7272808" cy="2259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●  在指令语句中，标号表示本条语句的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符号地址</a:t>
            </a: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●  标号、名字统称为标识符，都具备</a:t>
            </a:r>
            <a:r>
              <a:rPr lang="en-US" altLang="zh-CN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种属性</a:t>
            </a:r>
            <a:endParaRPr lang="en-US" altLang="zh-CN" sz="2000" b="1" dirty="0">
              <a:solidFill>
                <a:srgbClr val="00349E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——</a:t>
            </a:r>
            <a:r>
              <a:rPr lang="zh-CN" altLang="en-US" sz="20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段属性、偏移属性及类型属性</a:t>
            </a: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b="1" dirty="0">
              <a:solidFill>
                <a:srgbClr val="00349E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-533400"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标号在代码段中定义，后面跟着冒号；也可以用</a:t>
            </a:r>
            <a:r>
              <a:rPr lang="en-US" altLang="zh-CN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LABEL</a:t>
            </a:r>
            <a:r>
              <a:rPr lang="zh-CN" altLang="en-US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EQU</a:t>
            </a:r>
            <a:r>
              <a:rPr lang="zh-CN" altLang="en-US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伪操作来定义。此外，它还可以作为过程。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928C5D-B370-4EE9-BF84-BACD18B9F41F}"/>
              </a:ext>
            </a:extLst>
          </p:cNvPr>
          <p:cNvSpPr/>
          <p:nvPr/>
        </p:nvSpPr>
        <p:spPr>
          <a:xfrm>
            <a:off x="740404" y="3998412"/>
            <a:ext cx="793122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① 标号的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段属性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是定义标号在程序段的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段地址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。当程序中引用一个标号时，该标号的段值应在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寄存器中。</a:t>
            </a:r>
          </a:p>
          <a:p>
            <a:pPr>
              <a:spcBef>
                <a:spcPts val="1200"/>
              </a:spcBef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② 标号的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偏移量属性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表示标号所在段的起始地址到定义该标号的地址之间的字节数。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③ 标号的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类型属性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有两种：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NEAR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。前一种标号可以在段内被引用，地址指针为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字节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；后一种标号可以在其他段被引用，地址指针为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字节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9164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C98AF-F6AF-43D0-BB74-D3199A9C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汇编语言中基本语法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BE868F-34E1-45FB-A280-A5D39F58E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06017"/>
            <a:ext cx="8635578" cy="5420499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cs typeface="Times New Roman" panose="02020603050405020304" pitchFamily="18" charset="0"/>
              </a:rPr>
              <a:t>运算符与表达式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cs typeface="Times New Roman" panose="02020603050405020304" pitchFamily="18" charset="0"/>
              </a:rPr>
              <a:t>运算符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cs typeface="Times New Roman" panose="02020603050405020304" pitchFamily="18" charset="0"/>
              </a:rPr>
              <a:t>操作数用于代表一个数据或一个地址。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</a:pPr>
            <a:r>
              <a:rPr lang="zh-CN" altLang="en-US" dirty="0">
                <a:cs typeface="Times New Roman" panose="02020603050405020304" pitchFamily="18" charset="0"/>
              </a:rPr>
              <a:t>表达式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2"/>
            <a:r>
              <a:rPr lang="zh-CN" altLang="en-US" dirty="0"/>
              <a:t>由数字、算符、括号、变量等以能求得数值的有意义排列方法所得的组合。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7075B2-3AC5-4EEC-A7D0-1E1587D41F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13</a:t>
            </a:fld>
            <a:endParaRPr lang="zh-CN" altLang="en-US"/>
          </a:p>
        </p:txBody>
      </p:sp>
      <p:grpSp>
        <p:nvGrpSpPr>
          <p:cNvPr id="5" name="Group 33">
            <a:extLst>
              <a:ext uri="{FF2B5EF4-FFF2-40B4-BE49-F238E27FC236}">
                <a16:creationId xmlns:a16="http://schemas.microsoft.com/office/drawing/2014/main" id="{BC001C53-9FD7-419E-9E43-860A9395D84B}"/>
              </a:ext>
            </a:extLst>
          </p:cNvPr>
          <p:cNvGrpSpPr>
            <a:grpSpLocks/>
          </p:cNvGrpSpPr>
          <p:nvPr/>
        </p:nvGrpSpPr>
        <p:grpSpPr bwMode="auto">
          <a:xfrm>
            <a:off x="976886" y="2340139"/>
            <a:ext cx="8101012" cy="2710010"/>
            <a:chOff x="521" y="1071"/>
            <a:chExt cx="5103" cy="1828"/>
          </a:xfrm>
        </p:grpSpPr>
        <p:grpSp>
          <p:nvGrpSpPr>
            <p:cNvPr id="6" name="Group 29">
              <a:extLst>
                <a:ext uri="{FF2B5EF4-FFF2-40B4-BE49-F238E27FC236}">
                  <a16:creationId xmlns:a16="http://schemas.microsoft.com/office/drawing/2014/main" id="{BA124681-666F-4E90-9957-F47C11C3F6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5" y="1071"/>
              <a:ext cx="4809" cy="1828"/>
              <a:chOff x="838" y="845"/>
              <a:chExt cx="4809" cy="1828"/>
            </a:xfrm>
          </p:grpSpPr>
          <p:sp>
            <p:nvSpPr>
              <p:cNvPr id="8" name="Text Box 24">
                <a:extLst>
                  <a:ext uri="{FF2B5EF4-FFF2-40B4-BE49-F238E27FC236}">
                    <a16:creationId xmlns:a16="http://schemas.microsoft.com/office/drawing/2014/main" id="{EB7CE889-0119-49E1-A820-33EBF21CC7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8" y="845"/>
                <a:ext cx="3969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算术运算符</a:t>
                </a:r>
                <a:r>
                  <a:rPr kumimoji="1"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：＋、－、*、</a:t>
                </a:r>
                <a:r>
                  <a:rPr kumimoji="1"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kumimoji="1"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kumimoji="1"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</a:t>
                </a:r>
              </a:p>
            </p:txBody>
          </p:sp>
          <p:sp>
            <p:nvSpPr>
              <p:cNvPr id="9" name="Text Box 25">
                <a:extLst>
                  <a:ext uri="{FF2B5EF4-FFF2-40B4-BE49-F238E27FC236}">
                    <a16:creationId xmlns:a16="http://schemas.microsoft.com/office/drawing/2014/main" id="{2C7ED956-FFD2-433A-BE8B-B39EF8072F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8" y="1249"/>
                <a:ext cx="4627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逻辑运算符</a:t>
                </a:r>
                <a:r>
                  <a:rPr kumimoji="1"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kumimoji="1"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kumimoji="1"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kumimoji="1"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  <a:r>
                  <a:rPr kumimoji="1"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kumimoji="1"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XOR</a:t>
                </a:r>
                <a:r>
                  <a:rPr kumimoji="1"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kumimoji="1"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</a:t>
                </a:r>
              </a:p>
            </p:txBody>
          </p:sp>
          <p:sp>
            <p:nvSpPr>
              <p:cNvPr id="10" name="Text Box 26">
                <a:extLst>
                  <a:ext uri="{FF2B5EF4-FFF2-40B4-BE49-F238E27FC236}">
                    <a16:creationId xmlns:a16="http://schemas.microsoft.com/office/drawing/2014/main" id="{6449DDD0-9907-4EB3-907D-EDC653D43F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9" y="1661"/>
                <a:ext cx="4445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lnSpc>
                    <a:spcPct val="90000"/>
                  </a:lnSpc>
                </a:pPr>
                <a:r>
                  <a:rPr kumimoji="1"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关系运算符</a:t>
                </a:r>
                <a:r>
                  <a:rPr kumimoji="1"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kumimoji="1"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</a:t>
                </a:r>
                <a:r>
                  <a:rPr kumimoji="1"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kumimoji="1"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LT</a:t>
                </a:r>
                <a:r>
                  <a:rPr kumimoji="1"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kumimoji="1"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</a:t>
                </a:r>
                <a:r>
                  <a:rPr kumimoji="1"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kumimoji="1"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GT</a:t>
                </a:r>
                <a:r>
                  <a:rPr kumimoji="1"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kumimoji="1"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</a:t>
                </a:r>
                <a:r>
                  <a:rPr kumimoji="1"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kumimoji="1"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</a:t>
                </a:r>
                <a:endPara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 Box 27">
                <a:extLst>
                  <a:ext uri="{FF2B5EF4-FFF2-40B4-BE49-F238E27FC236}">
                    <a16:creationId xmlns:a16="http://schemas.microsoft.com/office/drawing/2014/main" id="{86062C0B-4378-44D5-8814-25EC6E0C63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9" y="2045"/>
                <a:ext cx="4808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取值运算符</a:t>
                </a:r>
                <a:r>
                  <a:rPr lang="zh-CN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 </a:t>
                </a:r>
                <a:r>
                  <a:rPr kumimoji="1"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SEG</a:t>
                </a:r>
                <a:r>
                  <a:rPr kumimoji="1"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kumimoji="1"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OFFSET</a:t>
                </a:r>
                <a:r>
                  <a:rPr kumimoji="1"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kumimoji="1"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</a:t>
                </a:r>
                <a:r>
                  <a:rPr kumimoji="1"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kumimoji="1"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LENGTH</a:t>
                </a:r>
                <a:r>
                  <a:rPr kumimoji="1"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kumimoji="1"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SIZE</a:t>
                </a:r>
              </a:p>
            </p:txBody>
          </p:sp>
          <p:sp>
            <p:nvSpPr>
              <p:cNvPr id="12" name="Text Box 28">
                <a:extLst>
                  <a:ext uri="{FF2B5EF4-FFF2-40B4-BE49-F238E27FC236}">
                    <a16:creationId xmlns:a16="http://schemas.microsoft.com/office/drawing/2014/main" id="{A5E58C01-7409-445F-A5D9-EC69DCA683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9" y="2424"/>
                <a:ext cx="3810" cy="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合成运算符</a:t>
                </a:r>
                <a:r>
                  <a:rPr kumimoji="1"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kumimoji="1"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PTR</a:t>
                </a:r>
                <a:r>
                  <a:rPr kumimoji="1" lang="zh-CN" altLang="en-US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kumimoji="1" lang="en-US" altLang="zh-CN" b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</a:t>
                </a:r>
              </a:p>
            </p:txBody>
          </p:sp>
        </p:grpSp>
        <p:sp>
          <p:nvSpPr>
            <p:cNvPr id="7" name="AutoShape 32">
              <a:extLst>
                <a:ext uri="{FF2B5EF4-FFF2-40B4-BE49-F238E27FC236}">
                  <a16:creationId xmlns:a16="http://schemas.microsoft.com/office/drawing/2014/main" id="{8E792A42-4BC6-4DC9-96D5-240FC57EB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" y="1162"/>
              <a:ext cx="227" cy="1678"/>
            </a:xfrm>
            <a:prstGeom prst="leftBrace">
              <a:avLst>
                <a:gd name="adj1" fmla="val 6160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/>
            </a:p>
          </p:txBody>
        </p:sp>
      </p:grpSp>
    </p:spTree>
    <p:extLst>
      <p:ext uri="{BB962C8B-B14F-4D97-AF65-F5344CB8AC3E}">
        <p14:creationId xmlns:p14="http://schemas.microsoft.com/office/powerpoint/2010/main" val="679689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DD8FE-9320-4D4D-8526-5CF20CD08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汇编语言中基本语法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031F3C-DB34-4EFC-BC16-89E9280EC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70670"/>
            <a:ext cx="8635578" cy="5126927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cs typeface="Times New Roman" panose="02020603050405020304" pitchFamily="18" charset="0"/>
              </a:rPr>
              <a:t>运算符与表达式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455400" lvl="1" indent="0">
              <a:buNone/>
            </a:pP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算术运算符：两个地址</a:t>
            </a:r>
            <a:r>
              <a:rPr lang="zh-CN" altLang="en-US" sz="1800" dirty="0">
                <a:cs typeface="Times New Roman" panose="02020603050405020304" pitchFamily="18" charset="0"/>
              </a:rPr>
              <a:t>相加、相乘、相除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是没意义的</a:t>
            </a:r>
            <a:endParaRPr lang="en-US" altLang="zh-CN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455400" lvl="1" indent="0">
              <a:buNone/>
            </a:pP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逻辑运算符：逻辑运算符的功能在</a:t>
            </a:r>
            <a:r>
              <a:rPr lang="zh-CN" altLang="en-US" sz="1800" dirty="0">
                <a:cs typeface="Times New Roman" panose="02020603050405020304" pitchFamily="18" charset="0"/>
              </a:rPr>
              <a:t>汇编阶段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完成，不同于</a:t>
            </a:r>
            <a:r>
              <a:rPr lang="zh-CN" altLang="en-US" sz="1800" dirty="0">
                <a:cs typeface="Times New Roman" panose="02020603050405020304" pitchFamily="18" charset="0"/>
              </a:rPr>
              <a:t>逻辑运算指令</a:t>
            </a:r>
            <a:endParaRPr lang="en-US" altLang="zh-CN" sz="1800" dirty="0">
              <a:cs typeface="Times New Roman" panose="02020603050405020304" pitchFamily="18" charset="0"/>
            </a:endParaRPr>
          </a:p>
          <a:p>
            <a:pPr marL="912600" lvl="2" indent="0">
              <a:buNone/>
            </a:pPr>
            <a:r>
              <a:rPr lang="en-US" altLang="zh-CN" sz="1600" dirty="0">
                <a:cs typeface="Times New Roman" panose="02020603050405020304" pitchFamily="18" charset="0"/>
              </a:rPr>
              <a:t>AND AL, 78H AND 0FH  </a:t>
            </a:r>
            <a:r>
              <a:rPr lang="zh-CN" altLang="en-US" sz="1600" dirty="0">
                <a:cs typeface="Times New Roman" panose="02020603050405020304" pitchFamily="18" charset="0"/>
              </a:rPr>
              <a:t>等价于  </a:t>
            </a:r>
            <a:r>
              <a:rPr lang="en-US" altLang="zh-CN" sz="1600" dirty="0">
                <a:cs typeface="Times New Roman" panose="02020603050405020304" pitchFamily="18" charset="0"/>
              </a:rPr>
              <a:t>AND AL, 08H</a:t>
            </a:r>
          </a:p>
          <a:p>
            <a:pPr marL="455400" lvl="1" indent="0">
              <a:buNone/>
            </a:pP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关系运算符：如果关系是真，则结果为 </a:t>
            </a:r>
            <a:r>
              <a:rPr lang="en-US" altLang="zh-CN" sz="1800" dirty="0">
                <a:cs typeface="Times New Roman" panose="02020603050405020304" pitchFamily="18" charset="0"/>
              </a:rPr>
              <a:t>0FFFFH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，</a:t>
            </a:r>
            <a:r>
              <a:rPr lang="zh-CN" altLang="en-US" sz="1800" dirty="0"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如果关系是假，则结果为</a:t>
            </a:r>
            <a:r>
              <a:rPr lang="en-US" altLang="zh-CN" sz="1800" dirty="0">
                <a:cs typeface="Times New Roman" panose="02020603050405020304" pitchFamily="18" charset="0"/>
              </a:rPr>
              <a:t>0000H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。</a:t>
            </a:r>
            <a:endParaRPr lang="en-US" altLang="zh-CN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455400" lvl="1" indent="0">
              <a:buNone/>
            </a:pPr>
            <a:endParaRPr lang="en-US" altLang="zh-CN" sz="1800" dirty="0">
              <a:cs typeface="Times New Roman" panose="02020603050405020304" pitchFamily="18" charset="0"/>
            </a:endParaRPr>
          </a:p>
          <a:p>
            <a:pPr marL="455400" lvl="1" indent="0">
              <a:buNone/>
            </a:pPr>
            <a:endParaRPr lang="en-US" altLang="zh-CN" sz="1800" dirty="0">
              <a:cs typeface="Times New Roman" panose="02020603050405020304" pitchFamily="18" charset="0"/>
            </a:endParaRPr>
          </a:p>
          <a:p>
            <a:pPr marL="455400" lvl="1" indent="0">
              <a:buNone/>
            </a:pPr>
            <a:endParaRPr lang="en-US" altLang="zh-CN" sz="1800" dirty="0">
              <a:cs typeface="Times New Roman" panose="02020603050405020304" pitchFamily="18" charset="0"/>
            </a:endParaRPr>
          </a:p>
          <a:p>
            <a:pPr marL="455400" lvl="1" indent="0">
              <a:buNone/>
            </a:pPr>
            <a:endParaRPr lang="en-US" altLang="zh-CN" sz="1800" dirty="0">
              <a:cs typeface="Times New Roman" panose="02020603050405020304" pitchFamily="18" charset="0"/>
            </a:endParaRPr>
          </a:p>
          <a:p>
            <a:pPr marL="455400" lvl="1" indent="0">
              <a:buNone/>
            </a:pPr>
            <a:endParaRPr lang="en-US" altLang="zh-CN" sz="1800" dirty="0">
              <a:cs typeface="Times New Roman" panose="02020603050405020304" pitchFamily="18" charset="0"/>
            </a:endParaRPr>
          </a:p>
          <a:p>
            <a:pPr marL="457200" lvl="1" indent="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None/>
            </a:pP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取值运算符：</a:t>
            </a:r>
            <a:r>
              <a:rPr lang="zh-CN" altLang="en-US" sz="1800" dirty="0">
                <a:solidFill>
                  <a:srgbClr val="3333CC"/>
                </a:solidFill>
                <a:cs typeface="Times New Roman" panose="02020603050405020304" pitchFamily="18" charset="0"/>
              </a:rPr>
              <a:t>取存储单元偏移：</a:t>
            </a:r>
            <a:r>
              <a:rPr lang="en-US" altLang="zh-CN" sz="1800" dirty="0">
                <a:solidFill>
                  <a:srgbClr val="A50021"/>
                </a:solidFill>
                <a:cs typeface="Times New Roman" panose="02020603050405020304" pitchFamily="18" charset="0"/>
              </a:rPr>
              <a:t>OFFSET</a:t>
            </a:r>
            <a:r>
              <a:rPr lang="zh-CN" altLang="en-US" sz="1800" dirty="0">
                <a:solidFill>
                  <a:srgbClr val="A50021"/>
                </a:solidFill>
                <a:cs typeface="Times New Roman" panose="02020603050405020304" pitchFamily="18" charset="0"/>
              </a:rPr>
              <a:t>；</a:t>
            </a:r>
            <a:r>
              <a:rPr lang="zh-CN" altLang="en-US" sz="1800" dirty="0">
                <a:solidFill>
                  <a:srgbClr val="3333CC"/>
                </a:solidFill>
                <a:cs typeface="Times New Roman" panose="02020603050405020304" pitchFamily="18" charset="0"/>
              </a:rPr>
              <a:t>取存储单元段：</a:t>
            </a:r>
            <a:r>
              <a:rPr lang="zh-CN" altLang="en-US" sz="1800" dirty="0">
                <a:solidFill>
                  <a:srgbClr val="A5002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A50021"/>
                </a:solidFill>
                <a:cs typeface="Times New Roman" panose="02020603050405020304" pitchFamily="18" charset="0"/>
              </a:rPr>
              <a:t>SEG</a:t>
            </a:r>
            <a:r>
              <a:rPr lang="zh-CN" altLang="en-US" sz="1800" dirty="0">
                <a:solidFill>
                  <a:srgbClr val="A50021"/>
                </a:solidFill>
                <a:cs typeface="Times New Roman" panose="02020603050405020304" pitchFamily="18" charset="0"/>
              </a:rPr>
              <a:t>；</a:t>
            </a:r>
            <a:r>
              <a:rPr lang="zh-CN" altLang="en-US" sz="1800" dirty="0">
                <a:solidFill>
                  <a:srgbClr val="3333CC"/>
                </a:solidFill>
                <a:cs typeface="Times New Roman" panose="02020603050405020304" pitchFamily="18" charset="0"/>
              </a:rPr>
              <a:t>取类型：</a:t>
            </a:r>
            <a:r>
              <a:rPr lang="en-US" altLang="zh-CN" sz="1800" dirty="0">
                <a:solidFill>
                  <a:srgbClr val="A50021"/>
                </a:solidFill>
                <a:cs typeface="Times New Roman" panose="02020603050405020304" pitchFamily="18" charset="0"/>
              </a:rPr>
              <a:t>TYPE</a:t>
            </a:r>
            <a:r>
              <a:rPr lang="zh-CN" altLang="en-US" sz="1800" dirty="0">
                <a:solidFill>
                  <a:srgbClr val="A50021"/>
                </a:solidFill>
                <a:cs typeface="Times New Roman" panose="02020603050405020304" pitchFamily="18" charset="0"/>
              </a:rPr>
              <a:t>；</a:t>
            </a:r>
            <a:r>
              <a:rPr lang="zh-CN" altLang="en-US" sz="1800" dirty="0">
                <a:solidFill>
                  <a:srgbClr val="3333CC"/>
                </a:solidFill>
                <a:cs typeface="Times New Roman" panose="02020603050405020304" pitchFamily="18" charset="0"/>
              </a:rPr>
              <a:t>取字节数：</a:t>
            </a:r>
            <a:r>
              <a:rPr lang="zh-CN" altLang="en-US" sz="1800" dirty="0">
                <a:solidFill>
                  <a:srgbClr val="A50021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A50021"/>
                </a:solidFill>
                <a:cs typeface="Times New Roman" panose="02020603050405020304" pitchFamily="18" charset="0"/>
              </a:rPr>
              <a:t>SIZE</a:t>
            </a:r>
            <a:r>
              <a:rPr lang="zh-CN" altLang="en-US" sz="1800" dirty="0">
                <a:solidFill>
                  <a:srgbClr val="A50021"/>
                </a:solidFill>
                <a:cs typeface="Times New Roman" panose="02020603050405020304" pitchFamily="18" charset="0"/>
              </a:rPr>
              <a:t>；</a:t>
            </a:r>
            <a:r>
              <a:rPr lang="zh-CN" altLang="en-US" sz="1800" dirty="0">
                <a:solidFill>
                  <a:srgbClr val="3333CC"/>
                </a:solidFill>
                <a:cs typeface="Times New Roman" panose="02020603050405020304" pitchFamily="18" charset="0"/>
              </a:rPr>
              <a:t>按类型取长度：</a:t>
            </a:r>
            <a:r>
              <a:rPr lang="en-US" altLang="zh-CN" sz="1800" dirty="0">
                <a:solidFill>
                  <a:srgbClr val="A50021"/>
                </a:solidFill>
                <a:cs typeface="Times New Roman" panose="02020603050405020304" pitchFamily="18" charset="0"/>
              </a:rPr>
              <a:t>LENGTH</a:t>
            </a:r>
            <a:endParaRPr lang="zh-CN" altLang="en-US" sz="1800" dirty="0">
              <a:cs typeface="Times New Roman" panose="02020603050405020304" pitchFamily="18" charset="0"/>
            </a:endParaRPr>
          </a:p>
          <a:p>
            <a:pPr marL="455400" lvl="1" indent="0">
              <a:buNone/>
            </a:pPr>
            <a:endParaRPr lang="en-US" altLang="zh-CN" dirty="0">
              <a:cs typeface="Times New Roman" panose="02020603050405020304" pitchFamily="18" charset="0"/>
            </a:endParaRPr>
          </a:p>
          <a:p>
            <a:pPr marL="455400" lvl="1" indent="0">
              <a:buNone/>
            </a:pP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27CF36-85D5-48E5-B7C5-DCFA0FA5CB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14</a:t>
            </a:fld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1DA7B762-0006-4499-B1D7-3EB95F92D723}"/>
              </a:ext>
            </a:extLst>
          </p:cNvPr>
          <p:cNvGrpSpPr/>
          <p:nvPr/>
        </p:nvGrpSpPr>
        <p:grpSpPr>
          <a:xfrm>
            <a:off x="1069678" y="3435200"/>
            <a:ext cx="7034997" cy="2031325"/>
            <a:chOff x="555625" y="2794754"/>
            <a:chExt cx="7034997" cy="2859081"/>
          </a:xfrm>
        </p:grpSpPr>
        <p:sp>
          <p:nvSpPr>
            <p:cNvPr id="5" name="Text Box 2">
              <a:extLst>
                <a:ext uri="{FF2B5EF4-FFF2-40B4-BE49-F238E27FC236}">
                  <a16:creationId xmlns:a16="http://schemas.microsoft.com/office/drawing/2014/main" id="{25375913-25A9-437C-BD82-9A2C8D7F0C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625" y="2794754"/>
              <a:ext cx="7034997" cy="28590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rgbClr val="3333C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MOV   BX,  </a:t>
              </a:r>
              <a:r>
                <a:rPr lang="en-US" altLang="zh-CN" b="1" u="sng" dirty="0">
                  <a:solidFill>
                    <a:srgbClr val="3333C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DATA1  </a:t>
              </a:r>
              <a:r>
                <a:rPr lang="en-US" altLang="zh-CN" b="1" u="sng" dirty="0">
                  <a:solidFill>
                    <a:srgbClr val="A5002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LT</a:t>
              </a:r>
              <a:r>
                <a:rPr lang="en-US" altLang="zh-CN" b="1" u="sng" dirty="0">
                  <a:solidFill>
                    <a:srgbClr val="3333C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0010H</a:t>
              </a:r>
              <a:r>
                <a:rPr lang="en-US" altLang="zh-CN" b="1" dirty="0">
                  <a:solidFill>
                    <a:srgbClr val="3333C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MOV   BX,   0FFFFH</a:t>
              </a:r>
              <a:endParaRPr lang="en-US" altLang="zh-CN" b="1" u="sng" dirty="0">
                <a:solidFill>
                  <a:srgbClr val="3333CC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rgbClr val="3333C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     </a:t>
              </a: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r>
                <a:rPr lang="en-US" altLang="zh-CN" b="1" dirty="0">
                  <a:solidFill>
                    <a:srgbClr val="3333C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MOV   BX,  </a:t>
              </a:r>
              <a:r>
                <a:rPr lang="en-US" altLang="zh-CN" b="1" u="sng" dirty="0">
                  <a:solidFill>
                    <a:srgbClr val="3333C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DATA1  </a:t>
              </a:r>
              <a:r>
                <a:rPr lang="en-US" altLang="zh-CN" b="1" u="sng" dirty="0">
                  <a:solidFill>
                    <a:srgbClr val="A50021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LT</a:t>
              </a:r>
              <a:r>
                <a:rPr lang="en-US" altLang="zh-CN" b="1" u="sng" dirty="0">
                  <a:solidFill>
                    <a:srgbClr val="3333C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0010H</a:t>
              </a:r>
              <a:r>
                <a:rPr lang="en-US" altLang="zh-CN" b="1" dirty="0">
                  <a:solidFill>
                    <a:srgbClr val="3333C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MOV  BX,  0000H  </a:t>
              </a: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en-US" altLang="zh-CN" b="1" dirty="0">
                <a:solidFill>
                  <a:srgbClr val="3333CC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b="1" dirty="0">
                <a:solidFill>
                  <a:srgbClr val="3333CC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375A7C6-03FF-47ED-A608-F5CF1A114070}"/>
                </a:ext>
              </a:extLst>
            </p:cNvPr>
            <p:cNvGrpSpPr/>
            <p:nvPr/>
          </p:nvGrpSpPr>
          <p:grpSpPr>
            <a:xfrm>
              <a:off x="3917577" y="2947929"/>
              <a:ext cx="458788" cy="109538"/>
              <a:chOff x="4956461" y="3581400"/>
              <a:chExt cx="458788" cy="109538"/>
            </a:xfrm>
          </p:grpSpPr>
          <p:sp>
            <p:nvSpPr>
              <p:cNvPr id="7" name="Line 3">
                <a:extLst>
                  <a:ext uri="{FF2B5EF4-FFF2-40B4-BE49-F238E27FC236}">
                    <a16:creationId xmlns:a16="http://schemas.microsoft.com/office/drawing/2014/main" id="{3504427D-0A44-4DB5-B545-943E24E9B2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56461" y="3581400"/>
                <a:ext cx="44926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>
                  <a:buFont typeface="Arial" panose="020B0604020202020204" pitchFamily="34" charset="0"/>
                  <a:buNone/>
                  <a:defRPr/>
                </a:pPr>
                <a:endParaRPr lang="zh-CN" altLang="en-US" b="1" kern="0">
                  <a:solidFill>
                    <a:srgbClr val="3333C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Line 4">
                <a:extLst>
                  <a:ext uri="{FF2B5EF4-FFF2-40B4-BE49-F238E27FC236}">
                    <a16:creationId xmlns:a16="http://schemas.microsoft.com/office/drawing/2014/main" id="{8897E0DB-CB80-4200-82FB-4DD3A28F10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5986" y="3690938"/>
                <a:ext cx="44926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>
                  <a:buFont typeface="Arial" panose="020B0604020202020204" pitchFamily="34" charset="0"/>
                  <a:buNone/>
                  <a:defRPr/>
                </a:pPr>
                <a:endParaRPr lang="zh-CN" altLang="en-US" b="1" kern="0">
                  <a:solidFill>
                    <a:srgbClr val="3333C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D9B4512-2102-48E4-9EC0-B8B305E7259E}"/>
                </a:ext>
              </a:extLst>
            </p:cNvPr>
            <p:cNvGrpSpPr/>
            <p:nvPr/>
          </p:nvGrpSpPr>
          <p:grpSpPr>
            <a:xfrm>
              <a:off x="2667325" y="3467863"/>
              <a:ext cx="2867274" cy="571500"/>
              <a:chOff x="3576508" y="4208430"/>
              <a:chExt cx="2867274" cy="571500"/>
            </a:xfrm>
          </p:grpSpPr>
          <p:sp>
            <p:nvSpPr>
              <p:cNvPr id="10" name="AutoShape 5">
                <a:extLst>
                  <a:ext uri="{FF2B5EF4-FFF2-40B4-BE49-F238E27FC236}">
                    <a16:creationId xmlns:a16="http://schemas.microsoft.com/office/drawing/2014/main" id="{383B0501-9341-4DC5-A688-01F9B1AA6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6508" y="4208430"/>
                <a:ext cx="2713037" cy="571500"/>
              </a:xfrm>
              <a:prstGeom prst="wedgeEllipseCallout">
                <a:avLst>
                  <a:gd name="adj1" fmla="val -38065"/>
                  <a:gd name="adj2" fmla="val -90782"/>
                </a:avLst>
              </a:prstGeom>
              <a:solidFill>
                <a:srgbClr val="FFCC99"/>
              </a:solidFill>
              <a:ln w="9525">
                <a:solidFill>
                  <a:srgbClr val="FF66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b="1">
                  <a:solidFill>
                    <a:srgbClr val="3333C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 Box 6">
                <a:extLst>
                  <a:ext uri="{FF2B5EF4-FFF2-40B4-BE49-F238E27FC236}">
                    <a16:creationId xmlns:a16="http://schemas.microsoft.com/office/drawing/2014/main" id="{E11973DB-E275-4D5F-BF70-F8FAD6DEDD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1232" y="4231669"/>
                <a:ext cx="2622550" cy="369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914400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en-US" b="1" dirty="0">
                    <a:solidFill>
                      <a:srgbClr val="A50021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当 </a:t>
                </a:r>
                <a:r>
                  <a:rPr lang="en-US" altLang="zh-CN" b="1" dirty="0">
                    <a:solidFill>
                      <a:srgbClr val="A50021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DATA1&lt; 0010H  </a:t>
                </a:r>
                <a:r>
                  <a:rPr lang="zh-CN" altLang="en-US" b="1" dirty="0">
                    <a:solidFill>
                      <a:srgbClr val="A50021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</a:t>
                </a:r>
                <a:r>
                  <a:rPr lang="zh-CN" altLang="en-US" b="1" dirty="0">
                    <a:solidFill>
                      <a:srgbClr val="3333CC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85CCC8D3-A43B-48D3-8950-0D58EEE7D5F2}"/>
                </a:ext>
              </a:extLst>
            </p:cNvPr>
            <p:cNvGrpSpPr/>
            <p:nvPr/>
          </p:nvGrpSpPr>
          <p:grpSpPr>
            <a:xfrm>
              <a:off x="3902400" y="4180610"/>
              <a:ext cx="449263" cy="117512"/>
              <a:chOff x="5287040" y="4850956"/>
              <a:chExt cx="449263" cy="117512"/>
            </a:xfrm>
          </p:grpSpPr>
          <p:sp>
            <p:nvSpPr>
              <p:cNvPr id="13" name="Line 7">
                <a:extLst>
                  <a:ext uri="{FF2B5EF4-FFF2-40B4-BE49-F238E27FC236}">
                    <a16:creationId xmlns:a16="http://schemas.microsoft.com/office/drawing/2014/main" id="{ED0C6FE5-365F-4EA7-9D45-382ADFBBFF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7040" y="4850956"/>
                <a:ext cx="44926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>
                  <a:buFont typeface="Arial" panose="020B0604020202020204" pitchFamily="34" charset="0"/>
                  <a:buNone/>
                  <a:defRPr/>
                </a:pPr>
                <a:endParaRPr lang="zh-CN" altLang="en-US" b="1" kern="0">
                  <a:solidFill>
                    <a:srgbClr val="3333C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Line 8">
                <a:extLst>
                  <a:ext uri="{FF2B5EF4-FFF2-40B4-BE49-F238E27FC236}">
                    <a16:creationId xmlns:a16="http://schemas.microsoft.com/office/drawing/2014/main" id="{A27415D1-843E-42FD-AC87-76E81BAAAB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7040" y="4968468"/>
                <a:ext cx="449263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914400">
                  <a:buFont typeface="Arial" panose="020B0604020202020204" pitchFamily="34" charset="0"/>
                  <a:buNone/>
                  <a:defRPr/>
                </a:pPr>
                <a:endParaRPr lang="zh-CN" altLang="en-US" b="1" kern="0">
                  <a:solidFill>
                    <a:srgbClr val="3333C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86FBB04D-8F31-4AD8-9DD1-86393F1D1938}"/>
                </a:ext>
              </a:extLst>
            </p:cNvPr>
            <p:cNvGrpSpPr/>
            <p:nvPr/>
          </p:nvGrpSpPr>
          <p:grpSpPr>
            <a:xfrm>
              <a:off x="2667326" y="4584139"/>
              <a:ext cx="2795682" cy="710521"/>
              <a:chOff x="4139598" y="5278213"/>
              <a:chExt cx="2795682" cy="731838"/>
            </a:xfrm>
          </p:grpSpPr>
          <p:sp>
            <p:nvSpPr>
              <p:cNvPr id="16" name="AutoShape 9">
                <a:extLst>
                  <a:ext uri="{FF2B5EF4-FFF2-40B4-BE49-F238E27FC236}">
                    <a16:creationId xmlns:a16="http://schemas.microsoft.com/office/drawing/2014/main" id="{BA146C5A-DF74-43F2-A7EA-60D1B1838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9598" y="5278213"/>
                <a:ext cx="2713037" cy="731838"/>
              </a:xfrm>
              <a:prstGeom prst="wedgeEllipseCallout">
                <a:avLst>
                  <a:gd name="adj1" fmla="val -41982"/>
                  <a:gd name="adj2" fmla="val -71100"/>
                </a:avLst>
              </a:prstGeom>
              <a:solidFill>
                <a:srgbClr val="FFCC99"/>
              </a:solidFill>
              <a:ln w="9525">
                <a:solidFill>
                  <a:srgbClr val="FF66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CN" altLang="en-US" b="1">
                  <a:solidFill>
                    <a:srgbClr val="3333CC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 Box 10">
                <a:extLst>
                  <a:ext uri="{FF2B5EF4-FFF2-40B4-BE49-F238E27FC236}">
                    <a16:creationId xmlns:a16="http://schemas.microsoft.com/office/drawing/2014/main" id="{E0E9434B-3C59-4FF8-853C-D4AF255197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2730" y="5466768"/>
                <a:ext cx="2622550" cy="3804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defTabSz="914400" fontAlgn="base">
                  <a:spcBef>
                    <a:spcPct val="5000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zh-CN" altLang="en-US" b="1" dirty="0">
                    <a:solidFill>
                      <a:srgbClr val="A50021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当 </a:t>
                </a:r>
                <a:r>
                  <a:rPr lang="en-US" altLang="zh-CN" b="1" dirty="0">
                    <a:solidFill>
                      <a:srgbClr val="A50021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DATA1 &gt; 0010H  </a:t>
                </a:r>
                <a:r>
                  <a:rPr lang="zh-CN" altLang="en-US" b="1" dirty="0">
                    <a:solidFill>
                      <a:srgbClr val="A50021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时</a:t>
                </a:r>
                <a:r>
                  <a:rPr lang="zh-CN" altLang="en-US" b="1" dirty="0">
                    <a:solidFill>
                      <a:srgbClr val="3333CC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9648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BFCD08-3313-404E-ABAD-EC4D58174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88" y="187976"/>
            <a:ext cx="8635578" cy="801834"/>
          </a:xfrm>
        </p:spPr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汇编语言中基本语法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C61297-1C76-4E42-9DE5-2CE42650B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06018"/>
            <a:ext cx="8635578" cy="514310"/>
          </a:xfrm>
        </p:spPr>
        <p:txBody>
          <a:bodyPr/>
          <a:lstStyle/>
          <a:p>
            <a:r>
              <a:rPr lang="zh-CN" altLang="en-US" dirty="0"/>
              <a:t>运算符与表达式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56F750-1C85-45C7-B178-99E93AD420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39" name="Text Box 2">
            <a:extLst>
              <a:ext uri="{FF2B5EF4-FFF2-40B4-BE49-F238E27FC236}">
                <a16:creationId xmlns:a16="http://schemas.microsoft.com/office/drawing/2014/main" id="{26A88C7D-CF0C-4EFA-A67C-15DB0B616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97" y="1475938"/>
            <a:ext cx="6010275" cy="4794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14400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33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设有数据段中使用</a:t>
            </a:r>
          </a:p>
          <a:p>
            <a:pPr defTabSz="914400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33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</a:t>
            </a:r>
            <a:r>
              <a:rPr lang="en-US" altLang="zh-CN" b="1" dirty="0">
                <a:solidFill>
                  <a:srgbClr val="A5002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DATA1      DB  ?</a:t>
            </a:r>
          </a:p>
          <a:p>
            <a:pPr defTabSz="914400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33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定义了一个单元，则</a:t>
            </a:r>
          </a:p>
          <a:p>
            <a:pPr defTabSz="914400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33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</a:t>
            </a:r>
            <a:r>
              <a:rPr lang="en-US" altLang="zh-CN" b="1" dirty="0">
                <a:solidFill>
                  <a:srgbClr val="A5002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MOV  AL, DATA1</a:t>
            </a:r>
            <a:r>
              <a:rPr lang="en-US" altLang="zh-CN" b="1" dirty="0">
                <a:solidFill>
                  <a:srgbClr val="33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defTabSz="914400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33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可将</a:t>
            </a:r>
            <a:r>
              <a:rPr lang="en-US" altLang="zh-CN" b="1" dirty="0">
                <a:solidFill>
                  <a:srgbClr val="33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DATA1</a:t>
            </a:r>
            <a:r>
              <a:rPr lang="zh-CN" altLang="en-US" b="1" dirty="0">
                <a:solidFill>
                  <a:srgbClr val="33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中的数传送到</a:t>
            </a:r>
            <a:r>
              <a:rPr lang="en-US" altLang="zh-CN" b="1" dirty="0">
                <a:solidFill>
                  <a:srgbClr val="33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AL</a:t>
            </a:r>
            <a:r>
              <a:rPr lang="zh-CN" altLang="en-US" b="1" dirty="0">
                <a:solidFill>
                  <a:srgbClr val="33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中，        </a:t>
            </a:r>
            <a:r>
              <a:rPr lang="en-US" altLang="zh-CN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AL=05H</a:t>
            </a:r>
          </a:p>
          <a:p>
            <a:pPr defTabSz="914400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33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</a:t>
            </a:r>
            <a:r>
              <a:rPr lang="en-US" altLang="zh-CN" b="1" dirty="0">
                <a:solidFill>
                  <a:srgbClr val="A5002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MOV  AX, SEG  DATA1</a:t>
            </a:r>
          </a:p>
          <a:p>
            <a:pPr defTabSz="914400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33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可将</a:t>
            </a:r>
            <a:r>
              <a:rPr lang="en-US" altLang="zh-CN" b="1" dirty="0">
                <a:solidFill>
                  <a:srgbClr val="33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DATA1</a:t>
            </a:r>
            <a:r>
              <a:rPr lang="zh-CN" altLang="en-US" b="1" dirty="0">
                <a:solidFill>
                  <a:srgbClr val="33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的所在段地址传到</a:t>
            </a:r>
            <a:r>
              <a:rPr lang="en-US" altLang="zh-CN" b="1" dirty="0">
                <a:solidFill>
                  <a:srgbClr val="33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lang="zh-CN" altLang="en-US" b="1" dirty="0">
                <a:solidFill>
                  <a:srgbClr val="33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中，</a:t>
            </a:r>
            <a:r>
              <a:rPr lang="en-US" altLang="zh-CN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AX=2000H</a:t>
            </a:r>
          </a:p>
          <a:p>
            <a:pPr defTabSz="914400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A5002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MOV  AX,  OFFSET  DATA1</a:t>
            </a:r>
          </a:p>
          <a:p>
            <a:pPr defTabSz="914400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33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可将</a:t>
            </a:r>
            <a:r>
              <a:rPr lang="en-US" altLang="zh-CN" b="1" dirty="0">
                <a:solidFill>
                  <a:srgbClr val="33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DATA1</a:t>
            </a:r>
            <a:r>
              <a:rPr lang="zh-CN" altLang="en-US" b="1" dirty="0">
                <a:solidFill>
                  <a:srgbClr val="33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的偏移地址传入</a:t>
            </a:r>
            <a:r>
              <a:rPr lang="en-US" altLang="zh-CN" b="1" dirty="0">
                <a:solidFill>
                  <a:srgbClr val="33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lang="zh-CN" altLang="en-US" b="1" dirty="0">
                <a:solidFill>
                  <a:srgbClr val="33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en-US" altLang="zh-CN" b="1" dirty="0">
                <a:solidFill>
                  <a:srgbClr val="33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       </a:t>
            </a:r>
            <a:r>
              <a:rPr lang="en-US" altLang="zh-CN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AX=1500H</a:t>
            </a:r>
            <a:r>
              <a:rPr lang="en-US" altLang="zh-CN" b="1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endParaRPr lang="en-US" altLang="zh-CN" b="1" dirty="0">
              <a:solidFill>
                <a:srgbClr val="3333CC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10000"/>
              </a:lnSpc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A5002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A5002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2:   </a:t>
            </a:r>
            <a:r>
              <a:rPr lang="zh-CN" altLang="en-US" b="1" dirty="0">
                <a:solidFill>
                  <a:srgbClr val="33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设有数据段中使用</a:t>
            </a:r>
          </a:p>
          <a:p>
            <a:pPr defTabSz="914400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33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</a:t>
            </a:r>
            <a:r>
              <a:rPr lang="en-US" altLang="zh-CN" b="1" dirty="0">
                <a:solidFill>
                  <a:srgbClr val="A5002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DATA1      DW    100  DUP (?)</a:t>
            </a:r>
            <a:r>
              <a:rPr lang="en-US" altLang="zh-CN" b="1" dirty="0">
                <a:solidFill>
                  <a:srgbClr val="33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defTabSz="914400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33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定义了</a:t>
            </a:r>
            <a:r>
              <a:rPr lang="en-US" altLang="zh-CN" b="1" dirty="0">
                <a:solidFill>
                  <a:srgbClr val="33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100</a:t>
            </a:r>
            <a:r>
              <a:rPr lang="zh-CN" altLang="en-US" b="1" dirty="0">
                <a:solidFill>
                  <a:srgbClr val="33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个字单元，则</a:t>
            </a:r>
          </a:p>
          <a:p>
            <a:pPr defTabSz="914400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3333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 dirty="0">
                <a:solidFill>
                  <a:srgbClr val="A5002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MOV  AX, TYPE  DATA1             AX=2</a:t>
            </a:r>
          </a:p>
          <a:p>
            <a:pPr defTabSz="914400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A5002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MOV  AX,  LENGTH  DATA1     AX=100</a:t>
            </a:r>
          </a:p>
          <a:p>
            <a:pPr defTabSz="914400" fontAlgn="base">
              <a:lnSpc>
                <a:spcPct val="110000"/>
              </a:lnSpc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A5002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MOV   AX,  SIZE  DATA1            AX=200</a:t>
            </a:r>
            <a:endParaRPr lang="en-US" altLang="zh-CN" b="1" dirty="0">
              <a:solidFill>
                <a:srgbClr val="3333CC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" name="Rectangle 3">
            <a:extLst>
              <a:ext uri="{FF2B5EF4-FFF2-40B4-BE49-F238E27FC236}">
                <a16:creationId xmlns:a16="http://schemas.microsoft.com/office/drawing/2014/main" id="{65E754E4-E907-446F-97A5-65829434F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1712" y="1095612"/>
            <a:ext cx="623888" cy="5239087"/>
          </a:xfrm>
          <a:prstGeom prst="rect">
            <a:avLst/>
          </a:prstGeom>
          <a:solidFill>
            <a:srgbClr val="B2B2B2"/>
          </a:soli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1" name="Line 4">
            <a:extLst>
              <a:ext uri="{FF2B5EF4-FFF2-40B4-BE49-F238E27FC236}">
                <a16:creationId xmlns:a16="http://schemas.microsoft.com/office/drawing/2014/main" id="{B8EF4109-56A1-4208-86BC-577A25F7B44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6475" y="3034743"/>
            <a:ext cx="6238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</a:endParaRPr>
          </a:p>
        </p:txBody>
      </p:sp>
      <p:sp>
        <p:nvSpPr>
          <p:cNvPr id="42" name="Line 5">
            <a:extLst>
              <a:ext uri="{FF2B5EF4-FFF2-40B4-BE49-F238E27FC236}">
                <a16:creationId xmlns:a16="http://schemas.microsoft.com/office/drawing/2014/main" id="{22D039B3-59FB-4BEF-9255-F2E23EAFF728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6475" y="3296680"/>
            <a:ext cx="6238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</a:endParaRPr>
          </a:p>
        </p:txBody>
      </p:sp>
      <p:sp>
        <p:nvSpPr>
          <p:cNvPr id="43" name="Line 6">
            <a:extLst>
              <a:ext uri="{FF2B5EF4-FFF2-40B4-BE49-F238E27FC236}">
                <a16:creationId xmlns:a16="http://schemas.microsoft.com/office/drawing/2014/main" id="{67A46A9E-11DB-4441-ADF3-CAB9532D194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1712" y="4878442"/>
            <a:ext cx="6238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</a:endParaRPr>
          </a:p>
        </p:txBody>
      </p:sp>
      <p:sp>
        <p:nvSpPr>
          <p:cNvPr id="44" name="Line 7">
            <a:extLst>
              <a:ext uri="{FF2B5EF4-FFF2-40B4-BE49-F238E27FC236}">
                <a16:creationId xmlns:a16="http://schemas.microsoft.com/office/drawing/2014/main" id="{6DA85BAD-D004-493D-90F0-6949CB8C549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6475" y="3558618"/>
            <a:ext cx="6238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</a:endParaRPr>
          </a:p>
        </p:txBody>
      </p:sp>
      <p:sp>
        <p:nvSpPr>
          <p:cNvPr id="45" name="Line 8">
            <a:extLst>
              <a:ext uri="{FF2B5EF4-FFF2-40B4-BE49-F238E27FC236}">
                <a16:creationId xmlns:a16="http://schemas.microsoft.com/office/drawing/2014/main" id="{FE2C9174-8AB9-4B9E-A33F-A485AA6BF65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6475" y="3820555"/>
            <a:ext cx="6238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</a:endParaRPr>
          </a:p>
        </p:txBody>
      </p:sp>
      <p:sp>
        <p:nvSpPr>
          <p:cNvPr id="46" name="Line 9">
            <a:extLst>
              <a:ext uri="{FF2B5EF4-FFF2-40B4-BE49-F238E27FC236}">
                <a16:creationId xmlns:a16="http://schemas.microsoft.com/office/drawing/2014/main" id="{C9719893-BEAB-4716-A7EA-B73F8BA502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6475" y="4082493"/>
            <a:ext cx="6238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</a:endParaRPr>
          </a:p>
        </p:txBody>
      </p:sp>
      <p:sp>
        <p:nvSpPr>
          <p:cNvPr id="47" name="Line 10">
            <a:extLst>
              <a:ext uri="{FF2B5EF4-FFF2-40B4-BE49-F238E27FC236}">
                <a16:creationId xmlns:a16="http://schemas.microsoft.com/office/drawing/2014/main" id="{E8F02526-AC79-4A97-8337-C5E29BAC5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6475" y="4346018"/>
            <a:ext cx="6238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</a:endParaRPr>
          </a:p>
        </p:txBody>
      </p:sp>
      <p:sp>
        <p:nvSpPr>
          <p:cNvPr id="48" name="Line 11">
            <a:extLst>
              <a:ext uri="{FF2B5EF4-FFF2-40B4-BE49-F238E27FC236}">
                <a16:creationId xmlns:a16="http://schemas.microsoft.com/office/drawing/2014/main" id="{BB32E215-64B5-4D2F-9AC5-EFB236AA9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6475" y="4607955"/>
            <a:ext cx="6238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</a:endParaRPr>
          </a:p>
        </p:txBody>
      </p:sp>
      <p:sp>
        <p:nvSpPr>
          <p:cNvPr id="49" name="Line 12">
            <a:extLst>
              <a:ext uri="{FF2B5EF4-FFF2-40B4-BE49-F238E27FC236}">
                <a16:creationId xmlns:a16="http://schemas.microsoft.com/office/drawing/2014/main" id="{D4928EEE-2D3E-4656-BA3B-B184006DF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1712" y="5140380"/>
            <a:ext cx="6238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</a:endParaRPr>
          </a:p>
        </p:txBody>
      </p:sp>
      <p:sp>
        <p:nvSpPr>
          <p:cNvPr id="50" name="Line 13">
            <a:extLst>
              <a:ext uri="{FF2B5EF4-FFF2-40B4-BE49-F238E27FC236}">
                <a16:creationId xmlns:a16="http://schemas.microsoft.com/office/drawing/2014/main" id="{1DC4B0B1-0067-44FF-9F7B-040B5260B6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1712" y="5402317"/>
            <a:ext cx="6238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</a:endParaRPr>
          </a:p>
        </p:txBody>
      </p:sp>
      <p:sp>
        <p:nvSpPr>
          <p:cNvPr id="51" name="Text Box 14">
            <a:extLst>
              <a:ext uri="{FF2B5EF4-FFF2-40B4-BE49-F238E27FC236}">
                <a16:creationId xmlns:a16="http://schemas.microsoft.com/office/drawing/2014/main" id="{4AEF043E-FD3E-4962-A0F1-CA793F4A0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7648" y="3103006"/>
            <a:ext cx="590545" cy="1534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05H</a:t>
            </a:r>
          </a:p>
          <a:p>
            <a:pPr marL="0" marR="0" lvl="0" indent="0" defTabSz="914400" eaLnBrk="1" fontAlgn="base" latinLnBrk="0" hangingPunct="1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A2H</a:t>
            </a:r>
          </a:p>
          <a:p>
            <a:pPr marL="0" marR="0" lvl="0" indent="0" defTabSz="914400" eaLnBrk="1" fontAlgn="base" latinLnBrk="0" hangingPunct="1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00H</a:t>
            </a:r>
          </a:p>
          <a:p>
            <a:pPr marL="0" marR="0" lvl="0" indent="0" defTabSz="914400" eaLnBrk="1" fontAlgn="base" latinLnBrk="0" hangingPunct="1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10H</a:t>
            </a:r>
          </a:p>
          <a:p>
            <a:pPr marL="0" marR="0" lvl="0" indent="0" defTabSz="914400" eaLnBrk="1" fontAlgn="base" latinLnBrk="0" hangingPunct="1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85H</a:t>
            </a:r>
          </a:p>
          <a:p>
            <a:pPr marL="0" marR="0" lvl="0" indent="0" defTabSz="914400" eaLnBrk="1" fontAlgn="base" latinLnBrk="0" hangingPunct="1">
              <a:lnSpc>
                <a:spcPct val="5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2" name="Line 15">
            <a:extLst>
              <a:ext uri="{FF2B5EF4-FFF2-40B4-BE49-F238E27FC236}">
                <a16:creationId xmlns:a16="http://schemas.microsoft.com/office/drawing/2014/main" id="{58D7EE6D-6D3D-4EBA-AFE9-D06BAB01E0A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6475" y="1095612"/>
            <a:ext cx="6238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</a:endParaRPr>
          </a:p>
        </p:txBody>
      </p:sp>
      <p:sp>
        <p:nvSpPr>
          <p:cNvPr id="53" name="Line 16">
            <a:extLst>
              <a:ext uri="{FF2B5EF4-FFF2-40B4-BE49-F238E27FC236}">
                <a16:creationId xmlns:a16="http://schemas.microsoft.com/office/drawing/2014/main" id="{860BB6BA-97C6-4650-B5B7-8DD5963E2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6475" y="1357549"/>
            <a:ext cx="6238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</a:endParaRPr>
          </a:p>
        </p:txBody>
      </p:sp>
      <p:sp>
        <p:nvSpPr>
          <p:cNvPr id="54" name="Line 17">
            <a:extLst>
              <a:ext uri="{FF2B5EF4-FFF2-40B4-BE49-F238E27FC236}">
                <a16:creationId xmlns:a16="http://schemas.microsoft.com/office/drawing/2014/main" id="{163F6674-6CBD-47F5-B35C-F7C0900A70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6475" y="1619487"/>
            <a:ext cx="6238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</a:endParaRPr>
          </a:p>
        </p:txBody>
      </p:sp>
      <p:sp>
        <p:nvSpPr>
          <p:cNvPr id="55" name="Line 18">
            <a:extLst>
              <a:ext uri="{FF2B5EF4-FFF2-40B4-BE49-F238E27FC236}">
                <a16:creationId xmlns:a16="http://schemas.microsoft.com/office/drawing/2014/main" id="{43F7D67F-9D01-4F7A-A36D-7B037939AA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6475" y="1881424"/>
            <a:ext cx="6238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</a:endParaRPr>
          </a:p>
        </p:txBody>
      </p:sp>
      <p:sp>
        <p:nvSpPr>
          <p:cNvPr id="56" name="Line 19">
            <a:extLst>
              <a:ext uri="{FF2B5EF4-FFF2-40B4-BE49-F238E27FC236}">
                <a16:creationId xmlns:a16="http://schemas.microsoft.com/office/drawing/2014/main" id="{5CB86FA4-F9FF-4ADB-9FB0-57AD42F12D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6475" y="2143362"/>
            <a:ext cx="6238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</a:endParaRPr>
          </a:p>
        </p:txBody>
      </p:sp>
      <p:sp>
        <p:nvSpPr>
          <p:cNvPr id="57" name="Line 20">
            <a:extLst>
              <a:ext uri="{FF2B5EF4-FFF2-40B4-BE49-F238E27FC236}">
                <a16:creationId xmlns:a16="http://schemas.microsoft.com/office/drawing/2014/main" id="{69418F41-F8AD-4994-9803-A2663ACE1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6475" y="2406887"/>
            <a:ext cx="6238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</a:endParaRPr>
          </a:p>
        </p:txBody>
      </p:sp>
      <p:sp>
        <p:nvSpPr>
          <p:cNvPr id="58" name="Line 21">
            <a:extLst>
              <a:ext uri="{FF2B5EF4-FFF2-40B4-BE49-F238E27FC236}">
                <a16:creationId xmlns:a16="http://schemas.microsoft.com/office/drawing/2014/main" id="{7C10EAC9-4F54-4176-9F64-4E49AE9C22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6475" y="2668824"/>
            <a:ext cx="6238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</a:endParaRPr>
          </a:p>
        </p:txBody>
      </p:sp>
      <p:sp>
        <p:nvSpPr>
          <p:cNvPr id="59" name="AutoShape 22">
            <a:extLst>
              <a:ext uri="{FF2B5EF4-FFF2-40B4-BE49-F238E27FC236}">
                <a16:creationId xmlns:a16="http://schemas.microsoft.com/office/drawing/2014/main" id="{837D4DDD-1ECC-4891-B951-429E1E3023F6}"/>
              </a:ext>
            </a:extLst>
          </p:cNvPr>
          <p:cNvSpPr/>
          <p:nvPr/>
        </p:nvSpPr>
        <p:spPr bwMode="auto">
          <a:xfrm>
            <a:off x="7957037" y="3034743"/>
            <a:ext cx="161925" cy="3299947"/>
          </a:xfrm>
          <a:prstGeom prst="rightBrace">
            <a:avLst>
              <a:gd name="adj1" fmla="val 195399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</a:endParaRPr>
          </a:p>
        </p:txBody>
      </p:sp>
      <p:sp>
        <p:nvSpPr>
          <p:cNvPr id="60" name="Text Box 23">
            <a:extLst>
              <a:ext uri="{FF2B5EF4-FFF2-40B4-BE49-F238E27FC236}">
                <a16:creationId xmlns:a16="http://schemas.microsoft.com/office/drawing/2014/main" id="{8941F959-92A4-4794-BA3E-2840BEE6A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4687" y="4496831"/>
            <a:ext cx="292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DS</a:t>
            </a:r>
          </a:p>
        </p:txBody>
      </p:sp>
      <p:sp>
        <p:nvSpPr>
          <p:cNvPr id="61" name="AutoShape 24">
            <a:extLst>
              <a:ext uri="{FF2B5EF4-FFF2-40B4-BE49-F238E27FC236}">
                <a16:creationId xmlns:a16="http://schemas.microsoft.com/office/drawing/2014/main" id="{03369250-4A90-4189-8797-DD6A6C82A523}"/>
              </a:ext>
            </a:extLst>
          </p:cNvPr>
          <p:cNvSpPr/>
          <p:nvPr/>
        </p:nvSpPr>
        <p:spPr bwMode="auto">
          <a:xfrm>
            <a:off x="7966562" y="1156770"/>
            <a:ext cx="161924" cy="1799391"/>
          </a:xfrm>
          <a:prstGeom prst="rightBrace">
            <a:avLst>
              <a:gd name="adj1" fmla="val 104167"/>
              <a:gd name="adj2" fmla="val 50000"/>
            </a:avLst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</a:endParaRPr>
          </a:p>
        </p:txBody>
      </p:sp>
      <p:sp>
        <p:nvSpPr>
          <p:cNvPr id="62" name="Text Box 25">
            <a:extLst>
              <a:ext uri="{FF2B5EF4-FFF2-40B4-BE49-F238E27FC236}">
                <a16:creationId xmlns:a16="http://schemas.microsoft.com/office/drawing/2014/main" id="{2ABDA36A-D208-425F-9EC2-96A6406B6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626" y="1825599"/>
            <a:ext cx="292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</a:rPr>
              <a:t>CS</a:t>
            </a:r>
          </a:p>
        </p:txBody>
      </p:sp>
      <p:sp>
        <p:nvSpPr>
          <p:cNvPr id="63" name="Line 26">
            <a:extLst>
              <a:ext uri="{FF2B5EF4-FFF2-40B4-BE49-F238E27FC236}">
                <a16:creationId xmlns:a16="http://schemas.microsoft.com/office/drawing/2014/main" id="{316643B0-12C8-45CD-8620-4332B711F5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1424" y="4991155"/>
            <a:ext cx="1524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</a:endParaRPr>
          </a:p>
        </p:txBody>
      </p:sp>
      <p:sp>
        <p:nvSpPr>
          <p:cNvPr id="64" name="Line 27">
            <a:extLst>
              <a:ext uri="{FF2B5EF4-FFF2-40B4-BE49-F238E27FC236}">
                <a16:creationId xmlns:a16="http://schemas.microsoft.com/office/drawing/2014/main" id="{00AE34C1-3FB0-4C9C-8B11-828DA4ACE35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1424" y="5295955"/>
            <a:ext cx="1524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</a:endParaRPr>
          </a:p>
        </p:txBody>
      </p:sp>
      <p:sp>
        <p:nvSpPr>
          <p:cNvPr id="65" name="Line 28">
            <a:extLst>
              <a:ext uri="{FF2B5EF4-FFF2-40B4-BE49-F238E27FC236}">
                <a16:creationId xmlns:a16="http://schemas.microsoft.com/office/drawing/2014/main" id="{D335E0A3-3DB4-4633-B33F-4E47F49EA4A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1424" y="5524555"/>
            <a:ext cx="1524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</a:endParaRPr>
          </a:p>
        </p:txBody>
      </p:sp>
      <p:sp>
        <p:nvSpPr>
          <p:cNvPr id="66" name="Line 29">
            <a:extLst>
              <a:ext uri="{FF2B5EF4-FFF2-40B4-BE49-F238E27FC236}">
                <a16:creationId xmlns:a16="http://schemas.microsoft.com/office/drawing/2014/main" id="{23ACF9C4-BCCD-4688-BA94-BD7BBD0B743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8537" y="5669017"/>
            <a:ext cx="6238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</a:endParaRPr>
          </a:p>
        </p:txBody>
      </p:sp>
      <p:sp>
        <p:nvSpPr>
          <p:cNvPr id="67" name="Line 30">
            <a:extLst>
              <a:ext uri="{FF2B5EF4-FFF2-40B4-BE49-F238E27FC236}">
                <a16:creationId xmlns:a16="http://schemas.microsoft.com/office/drawing/2014/main" id="{88AC9367-2ACE-4099-B5F7-70CAF4CA55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8537" y="5930955"/>
            <a:ext cx="6238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</a:endParaRPr>
          </a:p>
        </p:txBody>
      </p:sp>
      <p:sp>
        <p:nvSpPr>
          <p:cNvPr id="68" name="Line 31">
            <a:extLst>
              <a:ext uri="{FF2B5EF4-FFF2-40B4-BE49-F238E27FC236}">
                <a16:creationId xmlns:a16="http://schemas.microsoft.com/office/drawing/2014/main" id="{A5584859-609F-4DCC-83A3-5BFD2B2E2D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56949" y="6197655"/>
            <a:ext cx="6238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</a:endParaRPr>
          </a:p>
        </p:txBody>
      </p:sp>
      <p:sp>
        <p:nvSpPr>
          <p:cNvPr id="69" name="Line 32">
            <a:extLst>
              <a:ext uri="{FF2B5EF4-FFF2-40B4-BE49-F238E27FC236}">
                <a16:creationId xmlns:a16="http://schemas.microsoft.com/office/drawing/2014/main" id="{15D390B8-D361-4088-9F6E-E00E81E8B18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6662" y="5791255"/>
            <a:ext cx="1524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</a:endParaRPr>
          </a:p>
        </p:txBody>
      </p:sp>
      <p:sp>
        <p:nvSpPr>
          <p:cNvPr id="70" name="Line 33">
            <a:extLst>
              <a:ext uri="{FF2B5EF4-FFF2-40B4-BE49-F238E27FC236}">
                <a16:creationId xmlns:a16="http://schemas.microsoft.com/office/drawing/2014/main" id="{46D8D6BA-AFE7-46DC-8741-D37380DD6C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0474" y="6057955"/>
            <a:ext cx="152400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3333CC"/>
              </a:solidFill>
              <a:effectLst/>
              <a:uLnTx/>
              <a:uFillTx/>
            </a:endParaRPr>
          </a:p>
        </p:txBody>
      </p:sp>
      <p:sp>
        <p:nvSpPr>
          <p:cNvPr id="71" name="Text Box 34">
            <a:extLst>
              <a:ext uri="{FF2B5EF4-FFF2-40B4-BE49-F238E27FC236}">
                <a16:creationId xmlns:a16="http://schemas.microsoft.com/office/drawing/2014/main" id="{5540CB2F-02D4-4DC4-9392-38384A48B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2087" y="3025218"/>
            <a:ext cx="7794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</a:rPr>
              <a:t>DATA1</a:t>
            </a:r>
          </a:p>
        </p:txBody>
      </p:sp>
      <p:sp>
        <p:nvSpPr>
          <p:cNvPr id="72" name="Text Box 35">
            <a:extLst>
              <a:ext uri="{FF2B5EF4-FFF2-40B4-BE49-F238E27FC236}">
                <a16:creationId xmlns:a16="http://schemas.microsoft.com/office/drawing/2014/main" id="{283FAE27-32EE-431C-81F3-3A49D48F3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2600" y="3015693"/>
            <a:ext cx="11949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</a:rPr>
              <a:t>2000H:1500H</a:t>
            </a:r>
          </a:p>
        </p:txBody>
      </p:sp>
    </p:spTree>
    <p:extLst>
      <p:ext uri="{BB962C8B-B14F-4D97-AF65-F5344CB8AC3E}">
        <p14:creationId xmlns:p14="http://schemas.microsoft.com/office/powerpoint/2010/main" val="110434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/>
      <p:bldP spid="61" grpId="0" animBg="1"/>
      <p:bldP spid="62" grpId="0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/>
      <p:bldP spid="7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A16C2-1510-4E1E-84CE-607A0FE2F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88" y="187976"/>
            <a:ext cx="8635578" cy="801834"/>
          </a:xfrm>
        </p:spPr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汇编语言中基本语法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5E8BB8-A58B-40ED-90E3-FC1228C11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28" y="1236927"/>
            <a:ext cx="8084665" cy="3649110"/>
          </a:xfrm>
        </p:spPr>
        <p:txBody>
          <a:bodyPr>
            <a:noAutofit/>
          </a:bodyPr>
          <a:lstStyle/>
          <a:p>
            <a:pPr algn="just"/>
            <a:r>
              <a:rPr lang="zh-CN" altLang="en-US" dirty="0"/>
              <a:t>运算符与表达式</a:t>
            </a:r>
          </a:p>
          <a:p>
            <a:pPr lvl="1" algn="just"/>
            <a:r>
              <a:rPr lang="en-US" altLang="zh-CN" sz="1800" dirty="0">
                <a:cs typeface="Times New Roman" panose="02020603050405020304" pitchFamily="18" charset="0"/>
              </a:rPr>
              <a:t>PTR—</a:t>
            </a:r>
            <a:r>
              <a:rPr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改变存储器地址操作数的操作类型，但其段地址和偏移地址不变。</a:t>
            </a:r>
            <a:endParaRPr lang="en-US" altLang="zh-CN" sz="180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912600" lvl="2" indent="0" algn="just">
              <a:buNone/>
            </a:pPr>
            <a:r>
              <a:rPr lang="en-US" altLang="zh-CN" sz="1600" b="1" dirty="0">
                <a:solidFill>
                  <a:schemeClr val="tx1"/>
                </a:solidFill>
                <a:cs typeface="Times New Roman" panose="02020603050405020304" pitchFamily="18" charset="0"/>
              </a:rPr>
              <a:t>DATA1   DW   100  DUP(?)</a:t>
            </a:r>
          </a:p>
          <a:p>
            <a:pPr marL="912600" lvl="2" indent="0" algn="just">
              <a:buNone/>
            </a:pPr>
            <a:r>
              <a:rPr lang="en-US" altLang="zh-CN" sz="1600" b="1" dirty="0">
                <a:solidFill>
                  <a:srgbClr val="C00000"/>
                </a:solidFill>
                <a:cs typeface="Times New Roman" panose="02020603050405020304" pitchFamily="18" charset="0"/>
              </a:rPr>
              <a:t>MOV  AL, DATA1</a:t>
            </a:r>
            <a:r>
              <a:rPr lang="zh-CN" altLang="en-US" sz="1600" b="1" dirty="0">
                <a:solidFill>
                  <a:srgbClr val="C00000"/>
                </a:solidFill>
                <a:cs typeface="Times New Roman" panose="02020603050405020304" pitchFamily="18" charset="0"/>
              </a:rPr>
              <a:t>；错误</a:t>
            </a:r>
            <a:endParaRPr lang="en-US" altLang="zh-CN" sz="1600" b="1" dirty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pPr marL="912600" lvl="2" indent="0" algn="just">
              <a:buNone/>
            </a:pPr>
            <a:r>
              <a:rPr lang="en-US" altLang="zh-CN" sz="1600" b="1" dirty="0">
                <a:cs typeface="Times New Roman" panose="02020603050405020304" pitchFamily="18" charset="0"/>
              </a:rPr>
              <a:t>MOV AL,  BYTE   PTR  DATA1</a:t>
            </a:r>
          </a:p>
          <a:p>
            <a:pPr lvl="1" algn="just"/>
            <a:r>
              <a:rPr lang="en-US" altLang="zh-CN" sz="1800" dirty="0"/>
              <a:t>THIS—</a:t>
            </a:r>
            <a:r>
              <a:rPr lang="zh-CN" altLang="en-US" sz="1800" dirty="0">
                <a:solidFill>
                  <a:schemeClr val="tx1"/>
                </a:solidFill>
              </a:rPr>
              <a:t>建立一个新的符号名，并指定它有</a:t>
            </a:r>
            <a:r>
              <a:rPr lang="en-US" altLang="zh-CN" sz="1800" dirty="0">
                <a:solidFill>
                  <a:schemeClr val="tx1"/>
                </a:solidFill>
              </a:rPr>
              <a:t>THIS</a:t>
            </a:r>
            <a:r>
              <a:rPr lang="zh-CN" altLang="en-US" sz="1800" dirty="0">
                <a:solidFill>
                  <a:schemeClr val="tx1"/>
                </a:solidFill>
              </a:rPr>
              <a:t>后的类型，指向下一句内存地址。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912600" lvl="2" indent="0" algn="just">
              <a:buNone/>
            </a:pPr>
            <a:r>
              <a:rPr lang="en-US" altLang="zh-CN" b="1" dirty="0">
                <a:solidFill>
                  <a:schemeClr val="tx1"/>
                </a:solidFill>
              </a:rPr>
              <a:t>DNUM  EQU THIS WORD	</a:t>
            </a:r>
            <a:r>
              <a:rPr lang="zh-CN" altLang="en-US" b="1" dirty="0">
                <a:solidFill>
                  <a:schemeClr val="tx1"/>
                </a:solidFill>
              </a:rPr>
              <a:t>；新符号名</a:t>
            </a:r>
            <a:endParaRPr lang="en-US" altLang="zh-CN" b="1" dirty="0">
              <a:solidFill>
                <a:schemeClr val="tx1"/>
              </a:solidFill>
            </a:endParaRPr>
          </a:p>
          <a:p>
            <a:pPr marL="912600" lvl="2" indent="0" algn="just">
              <a:buNone/>
            </a:pPr>
            <a:r>
              <a:rPr lang="en-US" altLang="zh-CN" b="1" dirty="0"/>
              <a:t>NUM    DB  1, 3, 5, 7	</a:t>
            </a:r>
            <a:r>
              <a:rPr lang="zh-CN" altLang="en-US" b="1" dirty="0"/>
              <a:t>；原符号名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7B2A5C-66C4-48DD-904D-3E23B3815A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02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0E813-8A55-47E8-8A19-7C1508927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伪指令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FB75C-DFF5-410C-AEA8-BABD8068B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06016"/>
            <a:ext cx="8635578" cy="5378259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600" dirty="0"/>
              <a:t>伪指令概念</a:t>
            </a:r>
            <a:endParaRPr lang="en-US" altLang="zh-CN" sz="2600" dirty="0"/>
          </a:p>
          <a:p>
            <a:pPr lvl="1"/>
            <a:r>
              <a:rPr lang="zh-CN" altLang="en-US" sz="2100" dirty="0">
                <a:solidFill>
                  <a:schemeClr val="tx1"/>
                </a:solidFill>
              </a:rPr>
              <a:t>伪指令是非机器指令，它是</a:t>
            </a:r>
            <a:r>
              <a:rPr lang="zh-CN" altLang="en-US" sz="2100" dirty="0"/>
              <a:t>在汇编期间进行操作的</a:t>
            </a:r>
            <a:r>
              <a:rPr lang="zh-CN" altLang="en-US" sz="2100" dirty="0">
                <a:solidFill>
                  <a:schemeClr val="tx1"/>
                </a:solidFill>
              </a:rPr>
              <a:t>。</a:t>
            </a:r>
            <a:endParaRPr lang="en-US" altLang="zh-CN" sz="2100" dirty="0">
              <a:solidFill>
                <a:schemeClr val="tx1"/>
              </a:solidFill>
            </a:endParaRPr>
          </a:p>
          <a:p>
            <a:pPr lvl="1"/>
            <a:r>
              <a:rPr lang="zh-CN" altLang="en-US" sz="2100" dirty="0">
                <a:solidFill>
                  <a:schemeClr val="tx1"/>
                </a:solidFill>
              </a:rPr>
              <a:t>在</a:t>
            </a:r>
            <a:r>
              <a:rPr lang="en-US" altLang="zh-CN" sz="2100" dirty="0">
                <a:solidFill>
                  <a:schemeClr val="tx1"/>
                </a:solidFill>
              </a:rPr>
              <a:t>8086/8088</a:t>
            </a:r>
            <a:r>
              <a:rPr lang="zh-CN" altLang="en-US" sz="2100" dirty="0">
                <a:solidFill>
                  <a:schemeClr val="tx1"/>
                </a:solidFill>
              </a:rPr>
              <a:t>汇编语言中伪指令用于诸如</a:t>
            </a:r>
            <a:r>
              <a:rPr lang="zh-CN" altLang="en-US" sz="2100" dirty="0"/>
              <a:t>数据定义、存储区分配</a:t>
            </a:r>
            <a:r>
              <a:rPr lang="zh-CN" altLang="en-US" sz="2100" dirty="0">
                <a:solidFill>
                  <a:schemeClr val="tx1"/>
                </a:solidFill>
              </a:rPr>
              <a:t>等功能</a:t>
            </a:r>
            <a:endParaRPr lang="en-US" altLang="zh-CN" sz="2100" dirty="0">
              <a:solidFill>
                <a:schemeClr val="tx1"/>
              </a:solidFill>
            </a:endParaRPr>
          </a:p>
          <a:p>
            <a:pPr marL="455400" indent="-457200">
              <a:buFont typeface="+mj-lt"/>
              <a:buAutoNum type="arabicPeriod"/>
            </a:pPr>
            <a:r>
              <a:rPr lang="zh-CN" altLang="en-US" dirty="0"/>
              <a:t>符号定义伪指令</a:t>
            </a:r>
            <a:endParaRPr lang="en-US" altLang="zh-CN" dirty="0"/>
          </a:p>
          <a:p>
            <a:pPr lvl="1"/>
            <a:r>
              <a:rPr kumimoji="1" lang="zh-CN" altLang="en-US" sz="2100" kern="0" dirty="0">
                <a:solidFill>
                  <a:srgbClr val="000000"/>
                </a:solidFill>
                <a:ea typeface="楷体_GB2312" pitchFamily="49" charset="-122"/>
              </a:rPr>
              <a:t>给程序中的表达式赋予一个符号名，其中表达式可以是任何有效的操作数。</a:t>
            </a:r>
            <a:endParaRPr kumimoji="1" lang="en-US" altLang="zh-CN" sz="2100" kern="0" dirty="0">
              <a:solidFill>
                <a:srgbClr val="000000"/>
              </a:solidFill>
              <a:ea typeface="楷体_GB2312" pitchFamily="49" charset="-122"/>
            </a:endParaRPr>
          </a:p>
          <a:p>
            <a:pPr lvl="1"/>
            <a:r>
              <a:rPr kumimoji="1" lang="zh-CN" altLang="en-US" sz="2100" kern="0" dirty="0">
                <a:solidFill>
                  <a:schemeClr val="tx1"/>
                </a:solidFill>
                <a:ea typeface="楷体_GB2312" pitchFamily="49" charset="-122"/>
              </a:rPr>
              <a:t>汇编时用语句中的表达式代替程序中符号所在的地方</a:t>
            </a:r>
            <a:endParaRPr kumimoji="1" lang="en-US" altLang="zh-CN" sz="2100" kern="0" dirty="0">
              <a:solidFill>
                <a:schemeClr val="tx1"/>
              </a:solidFill>
              <a:ea typeface="楷体_GB2312" pitchFamily="49" charset="-122"/>
            </a:endParaRPr>
          </a:p>
          <a:p>
            <a:pPr lvl="1">
              <a:spcBef>
                <a:spcPts val="1800"/>
              </a:spcBef>
            </a:pPr>
            <a:r>
              <a:rPr lang="zh-CN" altLang="en-US" sz="2100" dirty="0">
                <a:solidFill>
                  <a:srgbClr val="00349E"/>
                </a:solidFill>
                <a:latin typeface="+mn-lt"/>
                <a:cs typeface="Times New Roman" panose="02020603050405020304" pitchFamily="18" charset="0"/>
              </a:rPr>
              <a:t>赋值伪指令</a:t>
            </a:r>
            <a:r>
              <a:rPr lang="en-US" altLang="zh-CN" sz="2100" dirty="0">
                <a:solidFill>
                  <a:srgbClr val="00349E"/>
                </a:solidFill>
                <a:latin typeface="+mn-lt"/>
                <a:cs typeface="Times New Roman" panose="02020603050405020304" pitchFamily="18" charset="0"/>
              </a:rPr>
              <a:t>EQU</a:t>
            </a:r>
          </a:p>
          <a:p>
            <a:pPr lvl="2"/>
            <a:r>
              <a:rPr kumimoji="1" lang="zh-CN" altLang="en-US" kern="0" dirty="0">
                <a:ea typeface="楷体_GB2312" pitchFamily="49" charset="-122"/>
              </a:rPr>
              <a:t>格式：符号名    </a:t>
            </a:r>
            <a:r>
              <a:rPr kumimoji="1" lang="en-US" altLang="zh-CN" kern="0" dirty="0">
                <a:ea typeface="楷体_GB2312" pitchFamily="49" charset="-122"/>
              </a:rPr>
              <a:t>EQU   </a:t>
            </a:r>
            <a:r>
              <a:rPr kumimoji="1" lang="zh-CN" altLang="en-US" kern="0" dirty="0">
                <a:ea typeface="楷体_GB2312" pitchFamily="49" charset="-122"/>
              </a:rPr>
              <a:t>表达式</a:t>
            </a:r>
            <a:endParaRPr kumimoji="1" lang="en-US" altLang="zh-CN" kern="0" dirty="0">
              <a:ea typeface="楷体_GB2312" pitchFamily="49" charset="-122"/>
            </a:endParaRPr>
          </a:p>
          <a:p>
            <a:pPr marL="1369800" lvl="3" indent="0">
              <a:buNone/>
            </a:pPr>
            <a:r>
              <a:rPr lang="en-US" altLang="zh-CN" sz="1400" dirty="0">
                <a:cs typeface="Times New Roman" panose="02020603050405020304" pitchFamily="18" charset="0"/>
              </a:rPr>
              <a:t>DATA_PORT   EQU  3F8H</a:t>
            </a:r>
          </a:p>
          <a:p>
            <a:pPr marL="1369800" lvl="3" indent="0">
              <a:buNone/>
            </a:pPr>
            <a:r>
              <a:rPr lang="en-US" altLang="zh-CN" sz="1400" dirty="0">
                <a:cs typeface="Times New Roman" panose="02020603050405020304" pitchFamily="18" charset="0"/>
              </a:rPr>
              <a:t>STAT_PORT    EQU  3F8H+2</a:t>
            </a:r>
          </a:p>
          <a:p>
            <a:pPr marL="1369800" lvl="3" indent="0">
              <a:buNone/>
            </a:pPr>
            <a:r>
              <a:rPr lang="en-US" altLang="zh-CN" sz="1400" dirty="0">
                <a:cs typeface="Times New Roman" panose="02020603050405020304" pitchFamily="18" charset="0"/>
              </a:rPr>
              <a:t>SEED       EQU   10</a:t>
            </a:r>
          </a:p>
          <a:p>
            <a:pPr marL="1369800" lvl="3" indent="0">
              <a:buNone/>
            </a:pPr>
            <a:r>
              <a:rPr lang="en-US" altLang="zh-CN" sz="1400" dirty="0">
                <a:cs typeface="Times New Roman" panose="02020603050405020304" pitchFamily="18" charset="0"/>
              </a:rPr>
              <a:t>FUNC      EQU  SEED*SEED+2*SEED+1</a:t>
            </a:r>
          </a:p>
          <a:p>
            <a:pPr marL="1369800" lvl="3" indent="0">
              <a:buNone/>
            </a:pPr>
            <a:r>
              <a:rPr kumimoji="1" lang="en-US" altLang="zh-CN" b="1" kern="0" dirty="0">
                <a:ea typeface="楷体_GB2312" pitchFamily="49" charset="-122"/>
              </a:rPr>
              <a:t>EQU</a:t>
            </a:r>
            <a:r>
              <a:rPr kumimoji="1" lang="zh-CN" altLang="en-US" b="1" kern="0" dirty="0">
                <a:ea typeface="楷体_GB2312" pitchFamily="49" charset="-122"/>
              </a:rPr>
              <a:t>定义的符号不能再重复定义！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8BB5D8-55AD-4095-BF57-D19B32D6D5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60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0E813-8A55-47E8-8A19-7C1508927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伪指令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FB75C-DFF5-410C-AEA8-BABD8068B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5400" indent="-457200">
              <a:buFont typeface="+mj-lt"/>
              <a:buAutoNum type="arabicPeriod"/>
            </a:pPr>
            <a:r>
              <a:rPr lang="zh-CN" altLang="en-US" dirty="0"/>
              <a:t>符号定义伪指令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8BB5D8-55AD-4095-BF57-D19B32D6D5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B4172A13-C265-4F50-8EC5-194660AF2B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920" y="1471339"/>
            <a:ext cx="8084159" cy="4880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 algn="just" defTabSz="91440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解除定义伪指令</a:t>
            </a: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PURGE</a:t>
            </a:r>
          </a:p>
          <a:p>
            <a:pPr marL="742950" lvl="1" indent="-285750" algn="just" defTabSz="91440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格式：</a:t>
            </a:r>
            <a:r>
              <a:rPr lang="en-US" altLang="zh-CN" sz="14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PURGE &lt;</a:t>
            </a:r>
            <a:r>
              <a:rPr lang="zh-CN" altLang="en-US" sz="14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符号</a:t>
            </a:r>
            <a:r>
              <a:rPr lang="en-US" altLang="zh-CN" sz="14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4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，符号</a:t>
            </a:r>
            <a:r>
              <a:rPr lang="en-US" altLang="zh-CN" sz="14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4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  <a:r>
              <a:rPr lang="zh-CN" altLang="en-US" sz="14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，符号</a:t>
            </a:r>
            <a:r>
              <a:rPr lang="en-US" altLang="zh-CN" sz="14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N&gt;</a:t>
            </a:r>
          </a:p>
          <a:p>
            <a:pPr marL="742950" lvl="1" indent="-285750" algn="just" defTabSz="91440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解除符号定义后，可用</a:t>
            </a:r>
            <a:r>
              <a:rPr lang="en-US" altLang="zh-CN" sz="14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EQU</a:t>
            </a:r>
            <a:r>
              <a:rPr lang="zh-CN" altLang="en-US" sz="14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重新进行定义。</a:t>
            </a:r>
            <a:endParaRPr lang="en-US" altLang="zh-CN" sz="1400" b="1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algn="just" defTabSz="91440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zh-CN" sz="12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Y1  EQU	7	</a:t>
            </a:r>
            <a:r>
              <a:rPr lang="zh-CN" altLang="en-US" sz="12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；定义</a:t>
            </a:r>
            <a:r>
              <a:rPr lang="en-US" altLang="zh-CN" sz="12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Y1</a:t>
            </a:r>
            <a:r>
              <a:rPr lang="zh-CN" altLang="en-US" sz="12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的值为</a:t>
            </a:r>
            <a:r>
              <a:rPr lang="en-US" altLang="zh-CN" sz="12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</a:p>
          <a:p>
            <a:pPr lvl="2" algn="just" defTabSz="91440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zh-CN" sz="12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PURGE	Y1	</a:t>
            </a:r>
            <a:r>
              <a:rPr lang="zh-CN" altLang="en-US" sz="12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；解除</a:t>
            </a:r>
            <a:r>
              <a:rPr lang="en-US" altLang="zh-CN" sz="12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Y1</a:t>
            </a:r>
            <a:r>
              <a:rPr lang="zh-CN" altLang="en-US" sz="12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的定义</a:t>
            </a:r>
          </a:p>
          <a:p>
            <a:pPr lvl="2" algn="just" defTabSz="91440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zh-CN" sz="12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Y1  EQU	36	</a:t>
            </a:r>
            <a:r>
              <a:rPr lang="zh-CN" altLang="en-US" sz="12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；重新定义</a:t>
            </a:r>
            <a:r>
              <a:rPr lang="en-US" altLang="zh-CN" sz="12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Y1</a:t>
            </a:r>
            <a:r>
              <a:rPr lang="zh-CN" altLang="en-US" sz="12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的值为</a:t>
            </a:r>
            <a:r>
              <a:rPr lang="en-US" altLang="zh-CN" sz="12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36</a:t>
            </a:r>
          </a:p>
          <a:p>
            <a:pPr marL="285750" indent="-285750" algn="just" defTabSz="91440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等号伪指令</a:t>
            </a: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‘ = ’</a:t>
            </a:r>
            <a:endParaRPr lang="zh-CN" altLang="en-US" sz="1600" b="1" dirty="0">
              <a:solidFill>
                <a:srgbClr val="00349E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 defTabSz="91440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</a:pPr>
            <a:r>
              <a:rPr lang="zh-CN" altLang="en-US" sz="14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对符号的赋值还可使用“</a:t>
            </a:r>
            <a:r>
              <a:rPr lang="en-US" altLang="zh-CN" sz="14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=”</a:t>
            </a:r>
            <a:r>
              <a:rPr lang="zh-CN" altLang="en-US" sz="14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操作，它与</a:t>
            </a:r>
            <a:r>
              <a:rPr lang="en-US" altLang="zh-CN" sz="14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EQU</a:t>
            </a:r>
            <a:r>
              <a:rPr lang="zh-CN" altLang="en-US" sz="14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的区别是“</a:t>
            </a:r>
            <a:r>
              <a:rPr lang="en-US" altLang="zh-CN" sz="14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=”</a:t>
            </a:r>
            <a:r>
              <a:rPr lang="zh-CN" altLang="en-US" sz="14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操作可以重复定义。</a:t>
            </a:r>
            <a:endParaRPr lang="en-US" altLang="zh-CN" sz="1400" b="1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algn="just" defTabSz="91440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EMP=7</a:t>
            </a:r>
          </a:p>
          <a:p>
            <a:pPr lvl="2" algn="just" defTabSz="91440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EMP=EMP+1</a:t>
            </a:r>
            <a:endParaRPr lang="zh-CN" altLang="en-US" sz="1200" b="1" dirty="0">
              <a:solidFill>
                <a:srgbClr val="00349E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 defTabSz="91440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类型定义伪指令</a:t>
            </a: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LABEL</a:t>
            </a:r>
          </a:p>
          <a:p>
            <a:pPr marL="742950" lvl="1" indent="-285750" algn="just" defTabSz="91440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格式：</a:t>
            </a:r>
            <a:r>
              <a:rPr kumimoji="1" lang="zh-CN" altLang="en-US" sz="1400" b="1" kern="0" dirty="0">
                <a:solidFill>
                  <a:srgbClr val="FF0000"/>
                </a:solidFill>
                <a:ea typeface="楷体_GB2312" pitchFamily="49" charset="-122"/>
              </a:rPr>
              <a:t>名字      </a:t>
            </a:r>
            <a:r>
              <a:rPr kumimoji="1" lang="en-US" altLang="zh-CN" sz="1400" b="1" kern="0" dirty="0">
                <a:solidFill>
                  <a:srgbClr val="FF0000"/>
                </a:solidFill>
                <a:ea typeface="楷体_GB2312" pitchFamily="49" charset="-122"/>
              </a:rPr>
              <a:t>LABEL     </a:t>
            </a:r>
            <a:r>
              <a:rPr kumimoji="1" lang="zh-CN" altLang="en-US" sz="1400" b="1" kern="0" dirty="0">
                <a:solidFill>
                  <a:srgbClr val="FF0000"/>
                </a:solidFill>
                <a:ea typeface="楷体_GB2312" pitchFamily="49" charset="-122"/>
              </a:rPr>
              <a:t>类型</a:t>
            </a:r>
            <a:endParaRPr lang="en-US" altLang="zh-CN" sz="1400" b="1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algn="just" defTabSz="91440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4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变量或标号的段属性和偏移属性由下一条语句决定</a:t>
            </a:r>
            <a:endParaRPr lang="en-US" altLang="zh-CN" sz="1400" b="1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algn="just" defTabSz="91440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DATW LABLE  WORD</a:t>
            </a:r>
          </a:p>
          <a:p>
            <a:pPr lvl="2" algn="just" defTabSz="91440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DATB DB  20  DUP(0)</a:t>
            </a:r>
          </a:p>
        </p:txBody>
      </p:sp>
    </p:spTree>
    <p:extLst>
      <p:ext uri="{BB962C8B-B14F-4D97-AF65-F5344CB8AC3E}">
        <p14:creationId xmlns:p14="http://schemas.microsoft.com/office/powerpoint/2010/main" val="112692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0E813-8A55-47E8-8A19-7C1508927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伪指令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FB75C-DFF5-410C-AEA8-BABD8068B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06017"/>
            <a:ext cx="8635578" cy="5261617"/>
          </a:xfrm>
        </p:spPr>
        <p:txBody>
          <a:bodyPr>
            <a:normAutofit fontScale="85000" lnSpcReduction="20000"/>
          </a:bodyPr>
          <a:lstStyle/>
          <a:p>
            <a:pPr marL="455400" indent="-457200" algn="just">
              <a:lnSpc>
                <a:spcPct val="110000"/>
              </a:lnSpc>
              <a:buFont typeface="+mj-lt"/>
              <a:buAutoNum type="arabicPeriod" startAt="2"/>
            </a:pPr>
            <a:r>
              <a:rPr lang="zh-CN" altLang="en-US" dirty="0"/>
              <a:t>数据定义伪指令</a:t>
            </a:r>
            <a:endParaRPr lang="en-US" altLang="zh-CN" dirty="0"/>
          </a:p>
          <a:p>
            <a:pPr marL="800100" lvl="1" indent="-342900" algn="just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</a:pPr>
            <a:r>
              <a:rPr kumimoji="1" lang="zh-CN" altLang="en-US" sz="2100" dirty="0">
                <a:solidFill>
                  <a:schemeClr val="tx2"/>
                </a:solidFill>
                <a:cs typeface="Times New Roman" panose="02020603050405020304" pitchFamily="18" charset="0"/>
              </a:rPr>
              <a:t>格式：</a:t>
            </a:r>
            <a:r>
              <a:rPr kumimoji="1" lang="en-US" altLang="zh-CN" sz="2100" dirty="0">
                <a:solidFill>
                  <a:srgbClr val="B10303"/>
                </a:solidFill>
                <a:cs typeface="Times New Roman" panose="02020603050405020304" pitchFamily="18" charset="0"/>
              </a:rPr>
              <a:t>[</a:t>
            </a:r>
            <a:r>
              <a:rPr kumimoji="1" lang="zh-CN" altLang="en-US" sz="2100" dirty="0">
                <a:solidFill>
                  <a:srgbClr val="B10303"/>
                </a:solidFill>
                <a:cs typeface="Times New Roman" panose="02020603050405020304" pitchFamily="18" charset="0"/>
              </a:rPr>
              <a:t>名称</a:t>
            </a:r>
            <a:r>
              <a:rPr kumimoji="1" lang="en-US" altLang="zh-CN" sz="2100" dirty="0">
                <a:solidFill>
                  <a:srgbClr val="B10303"/>
                </a:solidFill>
                <a:cs typeface="Times New Roman" panose="02020603050405020304" pitchFamily="18" charset="0"/>
              </a:rPr>
              <a:t>]  </a:t>
            </a:r>
            <a:r>
              <a:rPr kumimoji="1" lang="zh-CN" altLang="en-US" sz="2100" dirty="0">
                <a:solidFill>
                  <a:srgbClr val="B10303"/>
                </a:solidFill>
                <a:cs typeface="Times New Roman" panose="02020603050405020304" pitchFamily="18" charset="0"/>
              </a:rPr>
              <a:t>伪指令助记符  数据表  ；</a:t>
            </a:r>
            <a:r>
              <a:rPr kumimoji="1" lang="en-US" altLang="zh-CN" sz="2100" dirty="0">
                <a:solidFill>
                  <a:srgbClr val="B10303"/>
                </a:solidFill>
                <a:cs typeface="Times New Roman" panose="02020603050405020304" pitchFamily="18" charset="0"/>
              </a:rPr>
              <a:t>[</a:t>
            </a:r>
            <a:r>
              <a:rPr kumimoji="1" lang="zh-CN" altLang="en-US" sz="2100" dirty="0">
                <a:solidFill>
                  <a:srgbClr val="B10303"/>
                </a:solidFill>
                <a:cs typeface="Times New Roman" panose="02020603050405020304" pitchFamily="18" charset="0"/>
              </a:rPr>
              <a:t>注释</a:t>
            </a:r>
            <a:r>
              <a:rPr kumimoji="1" lang="en-US" altLang="zh-CN" sz="2100" dirty="0">
                <a:solidFill>
                  <a:srgbClr val="B10303"/>
                </a:solidFill>
                <a:cs typeface="Times New Roman" panose="02020603050405020304" pitchFamily="18" charset="0"/>
              </a:rPr>
              <a:t>]</a:t>
            </a:r>
          </a:p>
          <a:p>
            <a:pPr marL="800100" lvl="1" indent="-342900" algn="just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</a:pPr>
            <a:r>
              <a:rPr kumimoji="1" lang="zh-CN" altLang="en-US" sz="2100" b="0" dirty="0">
                <a:solidFill>
                  <a:srgbClr val="002676"/>
                </a:solidFill>
                <a:cs typeface="Times New Roman" panose="02020603050405020304" pitchFamily="18" charset="0"/>
              </a:rPr>
              <a:t>其中变量名用符号地址表示，后面不能跟冒号。</a:t>
            </a:r>
            <a:endParaRPr kumimoji="1" lang="en-US" altLang="zh-CN" sz="2100" b="0" dirty="0">
              <a:solidFill>
                <a:srgbClr val="002676"/>
              </a:solidFill>
              <a:cs typeface="Times New Roman" panose="02020603050405020304" pitchFamily="18" charset="0"/>
            </a:endParaRPr>
          </a:p>
          <a:p>
            <a:pPr marL="800100" lvl="1" indent="-342900" algn="just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</a:pPr>
            <a:endParaRPr kumimoji="1" lang="en-US" altLang="zh-CN" b="0" dirty="0">
              <a:solidFill>
                <a:srgbClr val="002676"/>
              </a:solidFill>
              <a:cs typeface="Times New Roman" panose="02020603050405020304" pitchFamily="18" charset="0"/>
            </a:endParaRPr>
          </a:p>
          <a:p>
            <a:pPr marL="800100" lvl="1" indent="-342900" algn="just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</a:pPr>
            <a:endParaRPr kumimoji="1" lang="en-US" altLang="zh-CN" sz="2000" b="0" dirty="0">
              <a:solidFill>
                <a:srgbClr val="002676"/>
              </a:solidFill>
              <a:cs typeface="Times New Roman" panose="02020603050405020304" pitchFamily="18" charset="0"/>
            </a:endParaRPr>
          </a:p>
          <a:p>
            <a:pPr marL="457200" lvl="1" indent="0" algn="just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None/>
            </a:pPr>
            <a:endParaRPr kumimoji="1" lang="en-US" altLang="zh-CN" sz="2000" b="0" dirty="0">
              <a:solidFill>
                <a:srgbClr val="002676"/>
              </a:solidFill>
              <a:cs typeface="Times New Roman" panose="02020603050405020304" pitchFamily="18" charset="0"/>
            </a:endParaRPr>
          </a:p>
          <a:p>
            <a:pPr marL="457200" lvl="1" indent="0" algn="just" fontAlgn="base">
              <a:lnSpc>
                <a:spcPct val="110000"/>
              </a:lnSpc>
              <a:spcBef>
                <a:spcPct val="25000"/>
              </a:spcBef>
              <a:spcAft>
                <a:spcPct val="0"/>
              </a:spcAft>
              <a:buNone/>
            </a:pPr>
            <a:endParaRPr kumimoji="1" lang="en-US" altLang="zh-CN" sz="2000" b="0" dirty="0">
              <a:solidFill>
                <a:srgbClr val="002676"/>
              </a:solidFill>
              <a:cs typeface="Times New Roman" panose="02020603050405020304" pitchFamily="18" charset="0"/>
            </a:endParaRPr>
          </a:p>
          <a:p>
            <a:pPr marL="457200" indent="-457200" algn="just" fontAlgn="base">
              <a:lnSpc>
                <a:spcPct val="110000"/>
              </a:lnSpc>
              <a:spcAft>
                <a:spcPct val="0"/>
              </a:spcAft>
              <a:buFont typeface="+mj-lt"/>
              <a:buAutoNum type="arabicPeriod" startAt="3"/>
            </a:pPr>
            <a:r>
              <a:rPr lang="zh-CN" altLang="zh-CN" dirty="0"/>
              <a:t>段定义伪指令</a:t>
            </a:r>
            <a:endParaRPr kumimoji="1" lang="zh-CN" altLang="en-US" b="0" dirty="0">
              <a:solidFill>
                <a:srgbClr val="002676"/>
              </a:solidFill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</a:pPr>
            <a:r>
              <a:rPr kumimoji="1" lang="zh-CN" altLang="en-US" sz="2100" b="0" dirty="0">
                <a:solidFill>
                  <a:schemeClr val="tx1"/>
                </a:solidFill>
                <a:cs typeface="Times New Roman" panose="02020603050405020304" pitchFamily="18" charset="0"/>
              </a:rPr>
              <a:t>在汇编语言程序中定义逻辑段，用它来指定段的名称和范围，并指明段的定位类型、组合类型及类别</a:t>
            </a:r>
            <a:endParaRPr kumimoji="1" lang="en-US" altLang="zh-CN" sz="2100" b="0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lvl="1" indent="0" algn="just" fontAlgn="auto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kumimoji="1" lang="en-US" altLang="zh-CN" sz="2100" kern="0" dirty="0">
                <a:solidFill>
                  <a:srgbClr val="333399"/>
                </a:solidFill>
                <a:ea typeface="黑体" panose="02010609060101010101" pitchFamily="49" charset="-122"/>
              </a:rPr>
              <a:t>	</a:t>
            </a:r>
            <a:r>
              <a:rPr kumimoji="1" lang="zh-CN" altLang="en-US" sz="2100" dirty="0">
                <a:solidFill>
                  <a:srgbClr val="B10303"/>
                </a:solidFill>
                <a:cs typeface="Times New Roman" panose="02020603050405020304" pitchFamily="18" charset="0"/>
              </a:rPr>
              <a:t>段名  </a:t>
            </a:r>
            <a:r>
              <a:rPr kumimoji="1" lang="en-US" altLang="zh-CN" sz="2100" dirty="0">
                <a:solidFill>
                  <a:srgbClr val="B10303"/>
                </a:solidFill>
                <a:cs typeface="Times New Roman" panose="02020603050405020304" pitchFamily="18" charset="0"/>
              </a:rPr>
              <a:t>SEGMENT [</a:t>
            </a:r>
            <a:r>
              <a:rPr kumimoji="1" lang="zh-CN" altLang="en-US" sz="2100" dirty="0">
                <a:solidFill>
                  <a:srgbClr val="B10303"/>
                </a:solidFill>
                <a:cs typeface="Times New Roman" panose="02020603050405020304" pitchFamily="18" charset="0"/>
              </a:rPr>
              <a:t>定位类型</a:t>
            </a:r>
            <a:r>
              <a:rPr kumimoji="1" lang="en-US" altLang="zh-CN" sz="2100" dirty="0">
                <a:solidFill>
                  <a:srgbClr val="B10303"/>
                </a:solidFill>
                <a:cs typeface="Times New Roman" panose="02020603050405020304" pitchFamily="18" charset="0"/>
              </a:rPr>
              <a:t>] [</a:t>
            </a:r>
            <a:r>
              <a:rPr kumimoji="1" lang="zh-CN" altLang="en-US" sz="2100" dirty="0">
                <a:solidFill>
                  <a:srgbClr val="B10303"/>
                </a:solidFill>
                <a:cs typeface="Times New Roman" panose="02020603050405020304" pitchFamily="18" charset="0"/>
              </a:rPr>
              <a:t>组合类型</a:t>
            </a:r>
            <a:r>
              <a:rPr kumimoji="1" lang="en-US" altLang="zh-CN" sz="2100" dirty="0">
                <a:solidFill>
                  <a:srgbClr val="B10303"/>
                </a:solidFill>
                <a:cs typeface="Times New Roman" panose="02020603050405020304" pitchFamily="18" charset="0"/>
              </a:rPr>
              <a:t>] [</a:t>
            </a:r>
            <a:r>
              <a:rPr kumimoji="1" lang="zh-CN" altLang="en-US" sz="2100" dirty="0">
                <a:solidFill>
                  <a:srgbClr val="B10303"/>
                </a:solidFill>
                <a:cs typeface="Times New Roman" panose="02020603050405020304" pitchFamily="18" charset="0"/>
              </a:rPr>
              <a:t>分类名</a:t>
            </a:r>
            <a:r>
              <a:rPr kumimoji="1" lang="en-US" altLang="zh-CN" sz="2100" dirty="0">
                <a:solidFill>
                  <a:srgbClr val="B10303"/>
                </a:solidFill>
                <a:cs typeface="Times New Roman" panose="02020603050405020304" pitchFamily="18" charset="0"/>
              </a:rPr>
              <a:t>]</a:t>
            </a:r>
          </a:p>
          <a:p>
            <a:pPr marL="0" lvl="1" indent="0" algn="just" fontAlgn="auto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kumimoji="1" lang="en-US" altLang="zh-CN" sz="2100" dirty="0">
                <a:solidFill>
                  <a:srgbClr val="B10303"/>
                </a:solidFill>
                <a:cs typeface="Times New Roman" panose="02020603050405020304" pitchFamily="18" charset="0"/>
              </a:rPr>
              <a:t>                          </a:t>
            </a:r>
            <a:r>
              <a:rPr kumimoji="1" lang="zh-CN" altLang="en-US" sz="2100" dirty="0">
                <a:solidFill>
                  <a:srgbClr val="B10303"/>
                </a:solidFill>
                <a:cs typeface="Times New Roman" panose="02020603050405020304" pitchFamily="18" charset="0"/>
              </a:rPr>
              <a:t>段体；本段程序内容</a:t>
            </a:r>
            <a:r>
              <a:rPr kumimoji="1" lang="en-US" altLang="zh-CN" sz="2100" dirty="0">
                <a:solidFill>
                  <a:srgbClr val="B10303"/>
                </a:solidFill>
                <a:cs typeface="Times New Roman" panose="02020603050405020304" pitchFamily="18" charset="0"/>
              </a:rPr>
              <a:t>(</a:t>
            </a:r>
            <a:r>
              <a:rPr kumimoji="1" lang="zh-CN" altLang="en-US" sz="2100" dirty="0">
                <a:solidFill>
                  <a:srgbClr val="B10303"/>
                </a:solidFill>
                <a:cs typeface="Times New Roman" panose="02020603050405020304" pitchFamily="18" charset="0"/>
              </a:rPr>
              <a:t>指令语句或伪指令语句</a:t>
            </a:r>
            <a:r>
              <a:rPr kumimoji="1" lang="en-US" altLang="zh-CN" sz="2100" dirty="0">
                <a:solidFill>
                  <a:srgbClr val="B10303"/>
                </a:solidFill>
                <a:cs typeface="Times New Roman" panose="02020603050405020304" pitchFamily="18" charset="0"/>
              </a:rPr>
              <a:t>)</a:t>
            </a:r>
          </a:p>
          <a:p>
            <a:pPr marL="0" lvl="1" indent="0" algn="just" fontAlgn="auto">
              <a:lnSpc>
                <a:spcPct val="110000"/>
              </a:lnSpc>
              <a:spcAft>
                <a:spcPts val="0"/>
              </a:spcAft>
              <a:buNone/>
              <a:defRPr/>
            </a:pPr>
            <a:r>
              <a:rPr kumimoji="1" lang="en-US" altLang="zh-CN" sz="2100" dirty="0">
                <a:solidFill>
                  <a:srgbClr val="B10303"/>
                </a:solidFill>
                <a:cs typeface="Times New Roman" panose="02020603050405020304" pitchFamily="18" charset="0"/>
              </a:rPr>
              <a:t>	</a:t>
            </a:r>
            <a:r>
              <a:rPr kumimoji="1" lang="zh-CN" altLang="en-US" sz="2100" dirty="0">
                <a:solidFill>
                  <a:srgbClr val="B10303"/>
                </a:solidFill>
                <a:cs typeface="Times New Roman" panose="02020603050405020304" pitchFamily="18" charset="0"/>
              </a:rPr>
              <a:t>段名  </a:t>
            </a:r>
            <a:r>
              <a:rPr kumimoji="1" lang="en-US" altLang="zh-CN" sz="2100" dirty="0">
                <a:solidFill>
                  <a:srgbClr val="B10303"/>
                </a:solidFill>
                <a:cs typeface="Times New Roman" panose="02020603050405020304" pitchFamily="18" charset="0"/>
              </a:rPr>
              <a:t>ENDS</a:t>
            </a:r>
          </a:p>
          <a:p>
            <a:pPr marL="742950" lvl="2" indent="-285750" algn="just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kumimoji="1" lang="en-US" altLang="zh-CN" sz="2100" kern="0" dirty="0">
                <a:solidFill>
                  <a:srgbClr val="000000"/>
                </a:solidFill>
                <a:ea typeface="楷体_GB2312" pitchFamily="49" charset="-122"/>
              </a:rPr>
              <a:t>SEGMENT </a:t>
            </a:r>
            <a:r>
              <a:rPr kumimoji="1" lang="zh-CN" altLang="en-US" sz="2100" kern="0" dirty="0">
                <a:solidFill>
                  <a:srgbClr val="000000"/>
                </a:solidFill>
                <a:ea typeface="楷体_GB2312" pitchFamily="49" charset="-122"/>
              </a:rPr>
              <a:t>和</a:t>
            </a:r>
            <a:r>
              <a:rPr kumimoji="1" lang="en-US" altLang="zh-CN" sz="2100" kern="0" dirty="0">
                <a:solidFill>
                  <a:srgbClr val="000000"/>
                </a:solidFill>
                <a:ea typeface="楷体_GB2312" pitchFamily="49" charset="-122"/>
              </a:rPr>
              <a:t>ENDS </a:t>
            </a:r>
            <a:r>
              <a:rPr kumimoji="1" lang="zh-CN" altLang="en-US" sz="2100" kern="0" dirty="0">
                <a:solidFill>
                  <a:srgbClr val="000000"/>
                </a:solidFill>
                <a:ea typeface="楷体_GB2312" pitchFamily="49" charset="-122"/>
              </a:rPr>
              <a:t>必须成对出现</a:t>
            </a:r>
            <a:endParaRPr kumimoji="1" lang="en-US" altLang="zh-CN" sz="2100" kern="0" dirty="0">
              <a:solidFill>
                <a:srgbClr val="000000"/>
              </a:solidFill>
              <a:ea typeface="楷体_GB2312" pitchFamily="49" charset="-122"/>
            </a:endParaRPr>
          </a:p>
          <a:p>
            <a:pPr marL="742950" lvl="2" indent="-285750" algn="just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kumimoji="1" lang="zh-CN" altLang="en-US" sz="2100" kern="0" dirty="0">
                <a:solidFill>
                  <a:srgbClr val="000000"/>
                </a:solidFill>
                <a:ea typeface="楷体_GB2312" pitchFamily="49" charset="-122"/>
              </a:rPr>
              <a:t>且语句前必须有段名</a:t>
            </a:r>
            <a:r>
              <a:rPr kumimoji="1" lang="zh-CN" altLang="en-US" sz="2100" kern="0" dirty="0">
                <a:ea typeface="楷体_GB2312" pitchFamily="49" charset="-122"/>
              </a:rPr>
              <a:t>，段名必须相同</a:t>
            </a:r>
            <a:r>
              <a:rPr kumimoji="1" lang="zh-CN" altLang="en-US" sz="2100" kern="0" dirty="0">
                <a:solidFill>
                  <a:srgbClr val="000000"/>
                </a:solidFill>
                <a:ea typeface="楷体_GB2312" pitchFamily="49" charset="-122"/>
              </a:rPr>
              <a:t>。</a:t>
            </a:r>
            <a:endParaRPr kumimoji="1" lang="en-US" altLang="zh-CN" sz="2100" kern="0" dirty="0">
              <a:solidFill>
                <a:srgbClr val="000000"/>
              </a:solidFill>
              <a:ea typeface="楷体_GB2312" pitchFamily="49" charset="-122"/>
            </a:endParaRPr>
          </a:p>
          <a:p>
            <a:pPr marL="742950" lvl="2" indent="-285750" algn="just" fontAlgn="auto">
              <a:lnSpc>
                <a:spcPct val="110000"/>
              </a:lnSpc>
              <a:spcAft>
                <a:spcPts val="0"/>
              </a:spcAft>
              <a:defRPr/>
            </a:pPr>
            <a:r>
              <a:rPr kumimoji="1" lang="zh-CN" altLang="en-US" sz="2100" kern="0" dirty="0">
                <a:solidFill>
                  <a:srgbClr val="000000"/>
                </a:solidFill>
                <a:ea typeface="楷体_GB2312" pitchFamily="49" charset="-122"/>
              </a:rPr>
              <a:t>程序经汇编、链接及装入内存后，段名为一具体的段值。</a:t>
            </a:r>
            <a:endParaRPr kumimoji="1" lang="en-US" altLang="zh-CN" sz="1900" kern="0" dirty="0">
              <a:solidFill>
                <a:srgbClr val="FF3300"/>
              </a:solidFill>
              <a:ea typeface="楷体_GB2312" pitchFamily="49" charset="-122"/>
            </a:endParaRPr>
          </a:p>
          <a:p>
            <a:pPr lvl="1" algn="just">
              <a:lnSpc>
                <a:spcPct val="110000"/>
              </a:lnSpc>
            </a:pPr>
            <a:endParaRPr kumimoji="1" lang="zh-CN" altLang="en-US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lvl="1" algn="just">
              <a:lnSpc>
                <a:spcPct val="110000"/>
              </a:lnSpc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8BB5D8-55AD-4095-BF57-D19B32D6D5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0482238-B9A5-4F12-8373-A068F6FAF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338" y="2094726"/>
            <a:ext cx="6085218" cy="10750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58825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77925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DB	</a:t>
            </a:r>
            <a:r>
              <a:rPr lang="zh-CN" altLang="en-US" sz="180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用来定义字节</a:t>
            </a:r>
            <a:r>
              <a:rPr lang="en-US" altLang="zh-CN" sz="180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   DW   </a:t>
            </a:r>
            <a:r>
              <a:rPr lang="zh-CN" altLang="en-US" sz="180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用来定义字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DD	</a:t>
            </a:r>
            <a:r>
              <a:rPr lang="zh-CN" altLang="en-US" sz="180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用来定义双字</a:t>
            </a:r>
            <a:r>
              <a:rPr lang="en-US" altLang="zh-CN" sz="180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   DF   </a:t>
            </a:r>
            <a:r>
              <a:rPr lang="zh-CN" altLang="en-US" sz="180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用来定义</a:t>
            </a:r>
            <a:r>
              <a:rPr lang="en-US" altLang="zh-CN" sz="180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180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字节内容</a:t>
            </a:r>
          </a:p>
          <a:p>
            <a:pPr defTabSz="914400" fontAlgn="base">
              <a:spcBef>
                <a:spcPct val="20000"/>
              </a:spcBef>
              <a:spcAft>
                <a:spcPct val="0"/>
              </a:spcAft>
            </a:pPr>
            <a:r>
              <a:rPr lang="en-US" altLang="zh-CN" sz="180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DQ	</a:t>
            </a:r>
            <a:r>
              <a:rPr lang="zh-CN" altLang="en-US" sz="180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用来定义</a:t>
            </a:r>
            <a:r>
              <a:rPr lang="en-US" altLang="zh-CN" sz="180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180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字内容</a:t>
            </a:r>
            <a:r>
              <a:rPr lang="en-US" altLang="zh-CN" sz="180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   DT   </a:t>
            </a:r>
            <a:r>
              <a:rPr lang="zh-CN" altLang="en-US" sz="180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用来定义</a:t>
            </a:r>
            <a:r>
              <a:rPr lang="en-US" altLang="zh-CN" sz="180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1800" dirty="0">
                <a:solidFill>
                  <a:srgbClr val="00267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字节内容</a:t>
            </a:r>
          </a:p>
        </p:txBody>
      </p:sp>
    </p:spTree>
    <p:extLst>
      <p:ext uri="{BB962C8B-B14F-4D97-AF65-F5344CB8AC3E}">
        <p14:creationId xmlns:p14="http://schemas.microsoft.com/office/powerpoint/2010/main" val="417506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301D6-EC0E-4BB7-B322-AA6FC2462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</a:t>
            </a:r>
            <a:r>
              <a:rPr lang="en-US" altLang="zh-CN" dirty="0"/>
              <a:t> </a:t>
            </a:r>
            <a:r>
              <a:rPr lang="zh-CN" altLang="en-US" dirty="0"/>
              <a:t>汇编语言程序设计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5EEE4A-57C8-4E58-B7CC-CB34E88771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F07D3FBE-9886-48BD-96F8-A5F2C5DFCB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5824154"/>
              </p:ext>
            </p:extLst>
          </p:nvPr>
        </p:nvGraphicFramePr>
        <p:xfrm>
          <a:off x="831772" y="1173297"/>
          <a:ext cx="7474945" cy="4858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6918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50E813-8A55-47E8-8A19-7C1508927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伪指令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FB75C-DFF5-410C-AEA8-BABD8068B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586" y="1200753"/>
            <a:ext cx="8632241" cy="3628699"/>
          </a:xfrm>
        </p:spPr>
        <p:txBody>
          <a:bodyPr>
            <a:normAutofit/>
          </a:bodyPr>
          <a:lstStyle/>
          <a:p>
            <a:pPr algn="just"/>
            <a:r>
              <a:rPr lang="zh-CN" altLang="en-US" sz="2000" dirty="0"/>
              <a:t>段寄存器说明伪指令 </a:t>
            </a:r>
            <a:r>
              <a:rPr lang="en-US" altLang="zh-CN" sz="2000" dirty="0"/>
              <a:t>ASSUME</a:t>
            </a:r>
          </a:p>
          <a:p>
            <a:pPr lvl="1" algn="just"/>
            <a:r>
              <a:rPr kumimoji="1" lang="zh-CN" altLang="en-US" sz="1800" dirty="0">
                <a:solidFill>
                  <a:schemeClr val="tx1"/>
                </a:solidFill>
                <a:cs typeface="Times New Roman" panose="02020603050405020304" pitchFamily="18" charset="0"/>
              </a:rPr>
              <a:t>格式</a:t>
            </a:r>
            <a:r>
              <a:rPr kumimoji="1" lang="en-US" altLang="zh-CN" sz="1800" dirty="0">
                <a:solidFill>
                  <a:schemeClr val="tx1"/>
                </a:solidFill>
                <a:cs typeface="Times New Roman" panose="02020603050405020304" pitchFamily="18" charset="0"/>
              </a:rPr>
              <a:t>:  </a:t>
            </a:r>
            <a:r>
              <a:rPr kumimoji="1" lang="en-US" altLang="zh-CN" sz="1800" dirty="0">
                <a:solidFill>
                  <a:srgbClr val="C00000"/>
                </a:solidFill>
                <a:cs typeface="Times New Roman" panose="02020603050405020304" pitchFamily="18" charset="0"/>
              </a:rPr>
              <a:t>ASSUME    </a:t>
            </a:r>
            <a:r>
              <a:rPr kumimoji="1" lang="zh-CN" altLang="en-US" sz="1800" dirty="0">
                <a:solidFill>
                  <a:srgbClr val="C00000"/>
                </a:solidFill>
                <a:cs typeface="Times New Roman" panose="02020603050405020304" pitchFamily="18" charset="0"/>
              </a:rPr>
              <a:t>段寄存器： 段名  </a:t>
            </a:r>
            <a:r>
              <a:rPr kumimoji="1" lang="en-US" altLang="zh-CN" sz="1800" dirty="0">
                <a:solidFill>
                  <a:srgbClr val="C00000"/>
                </a:solidFill>
                <a:cs typeface="Times New Roman" panose="02020603050405020304" pitchFamily="18" charset="0"/>
              </a:rPr>
              <a:t>[,  </a:t>
            </a:r>
            <a:r>
              <a:rPr kumimoji="1" lang="zh-CN" altLang="en-US" sz="1800" dirty="0">
                <a:solidFill>
                  <a:srgbClr val="C00000"/>
                </a:solidFill>
                <a:cs typeface="Times New Roman" panose="02020603050405020304" pitchFamily="18" charset="0"/>
              </a:rPr>
              <a:t>段寄存器</a:t>
            </a:r>
            <a:r>
              <a:rPr kumimoji="1" lang="en-US" altLang="zh-CN" sz="1800" dirty="0">
                <a:solidFill>
                  <a:srgbClr val="C00000"/>
                </a:solidFill>
                <a:cs typeface="Times New Roman" panose="02020603050405020304" pitchFamily="18" charset="0"/>
              </a:rPr>
              <a:t>:</a:t>
            </a:r>
            <a:r>
              <a:rPr kumimoji="1" lang="zh-CN" altLang="en-US" sz="1800" dirty="0">
                <a:solidFill>
                  <a:srgbClr val="C00000"/>
                </a:solidFill>
                <a:cs typeface="Times New Roman" panose="02020603050405020304" pitchFamily="18" charset="0"/>
              </a:rPr>
              <a:t>段名</a:t>
            </a:r>
            <a:r>
              <a:rPr kumimoji="1" lang="en-US" altLang="zh-CN" sz="1800" dirty="0">
                <a:solidFill>
                  <a:srgbClr val="C00000"/>
                </a:solidFill>
                <a:cs typeface="Times New Roman" panose="02020603050405020304" pitchFamily="18" charset="0"/>
              </a:rPr>
              <a:t>,  …  ]   </a:t>
            </a:r>
          </a:p>
          <a:p>
            <a:pPr lvl="1" algn="just"/>
            <a:r>
              <a:rPr lang="zh-CN" altLang="en-US" sz="1800" dirty="0">
                <a:solidFill>
                  <a:schemeClr val="tx1"/>
                </a:solidFill>
              </a:rPr>
              <a:t>段寄存器为</a:t>
            </a:r>
            <a:r>
              <a:rPr lang="en-US" altLang="zh-CN" sz="1800" dirty="0">
                <a:solidFill>
                  <a:schemeClr val="tx1"/>
                </a:solidFill>
              </a:rPr>
              <a:t>CS</a:t>
            </a:r>
            <a:r>
              <a:rPr lang="zh-CN" altLang="en-US" sz="1800" dirty="0">
                <a:solidFill>
                  <a:schemeClr val="tx1"/>
                </a:solidFill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</a:rPr>
              <a:t>DS</a:t>
            </a:r>
            <a:r>
              <a:rPr lang="zh-CN" altLang="en-US" sz="1800" dirty="0">
                <a:solidFill>
                  <a:schemeClr val="tx1"/>
                </a:solidFill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</a:rPr>
              <a:t>ES</a:t>
            </a:r>
            <a:r>
              <a:rPr lang="zh-CN" altLang="en-US" sz="1800" dirty="0">
                <a:solidFill>
                  <a:schemeClr val="tx1"/>
                </a:solidFill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</a:rPr>
              <a:t>SS</a:t>
            </a:r>
            <a:r>
              <a:rPr lang="zh-CN" altLang="en-US" sz="1800" dirty="0">
                <a:solidFill>
                  <a:schemeClr val="tx1"/>
                </a:solidFill>
              </a:rPr>
              <a:t>中的一个，段名为用</a:t>
            </a:r>
            <a:r>
              <a:rPr lang="en-US" altLang="zh-CN" sz="1800" dirty="0">
                <a:solidFill>
                  <a:schemeClr val="tx1"/>
                </a:solidFill>
              </a:rPr>
              <a:t>SEGMENT</a:t>
            </a:r>
            <a:r>
              <a:rPr lang="zh-CN" altLang="en-US" sz="1800" dirty="0">
                <a:solidFill>
                  <a:schemeClr val="tx1"/>
                </a:solidFill>
              </a:rPr>
              <a:t>定义过的段名。</a:t>
            </a:r>
          </a:p>
          <a:p>
            <a:pPr lvl="1" algn="just"/>
            <a:r>
              <a:rPr kumimoji="1" lang="en-US" altLang="zh-CN" sz="1800" dirty="0">
                <a:solidFill>
                  <a:srgbClr val="0000CC"/>
                </a:solidFill>
                <a:cs typeface="Times New Roman" panose="02020603050405020304" pitchFamily="18" charset="0"/>
              </a:rPr>
              <a:t>ASSUME </a:t>
            </a:r>
            <a:r>
              <a:rPr kumimoji="1" lang="zh-CN" altLang="en-US" sz="1800" dirty="0">
                <a:solidFill>
                  <a:srgbClr val="0000CC"/>
                </a:solidFill>
                <a:cs typeface="Times New Roman" panose="02020603050405020304" pitchFamily="18" charset="0"/>
              </a:rPr>
              <a:t>伪操作的作用</a:t>
            </a:r>
            <a:endParaRPr kumimoji="1" lang="en-US" altLang="zh-CN" sz="1800" dirty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 lvl="2" algn="just"/>
            <a:r>
              <a:rPr kumimoji="1" lang="zh-CN" altLang="en-US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设定特定的段寄存器指向特定的段，说明源程序中定义的段由哪个段寄存器去寻址。否则，汇编程序无法生成目标代码程序。</a:t>
            </a:r>
            <a:endParaRPr kumimoji="1" lang="en-US" altLang="zh-CN" sz="1600" dirty="0">
              <a:solidFill>
                <a:srgbClr val="0000CC"/>
              </a:solidFill>
              <a:cs typeface="Times New Roman" panose="02020603050405020304" pitchFamily="18" charset="0"/>
            </a:endParaRPr>
          </a:p>
          <a:p>
            <a:pPr lvl="1" algn="just"/>
            <a:r>
              <a:rPr kumimoji="1" lang="en-US" altLang="zh-CN" sz="1800" dirty="0">
                <a:solidFill>
                  <a:srgbClr val="0000CC"/>
                </a:solidFill>
                <a:cs typeface="Times New Roman" panose="02020603050405020304" pitchFamily="18" charset="0"/>
              </a:rPr>
              <a:t>ASSUME</a:t>
            </a:r>
            <a:r>
              <a:rPr kumimoji="1" lang="zh-CN" altLang="en-US" sz="1800" dirty="0">
                <a:solidFill>
                  <a:srgbClr val="0000CC"/>
                </a:solidFill>
                <a:cs typeface="Times New Roman" panose="02020603050405020304" pitchFamily="18" charset="0"/>
              </a:rPr>
              <a:t>语句只起指示作用，并无实际的操作</a:t>
            </a:r>
            <a:endParaRPr kumimoji="1" lang="zh-CN" altLang="en-US" sz="18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2" algn="just"/>
            <a:r>
              <a:rPr kumimoji="1" lang="en-US" altLang="zh-CN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ASSUME</a:t>
            </a:r>
            <a:r>
              <a:rPr kumimoji="1" lang="zh-CN" altLang="en-US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并未真正将段地址装入相应的段寄存器，段寄存器</a:t>
            </a:r>
            <a:r>
              <a:rPr kumimoji="1" lang="en-US" altLang="zh-CN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(CS</a:t>
            </a:r>
            <a:r>
              <a:rPr kumimoji="1" lang="zh-CN" altLang="en-US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除外</a:t>
            </a:r>
            <a:r>
              <a:rPr kumimoji="1" lang="en-US" altLang="zh-CN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  <a:r>
              <a:rPr kumimoji="1" lang="zh-CN" altLang="en-US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的初值设定还是要由程序中的</a:t>
            </a:r>
            <a:r>
              <a:rPr kumimoji="1" lang="en-US" altLang="zh-CN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MOV</a:t>
            </a:r>
            <a:r>
              <a:rPr kumimoji="1" lang="zh-CN" altLang="en-US" sz="1600" b="1" dirty="0">
                <a:solidFill>
                  <a:srgbClr val="000000"/>
                </a:solidFill>
                <a:cs typeface="Times New Roman" panose="02020603050405020304" pitchFamily="18" charset="0"/>
              </a:rPr>
              <a:t>指令来完成。</a:t>
            </a:r>
            <a:endParaRPr kumimoji="1" lang="en-US" altLang="zh-CN" sz="16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8BB5D8-55AD-4095-BF57-D19B32D6D5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979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0DC8A1-DB98-4D2A-ABBE-05F6BFC7C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伪指令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9FF81C-0F44-490C-B9CD-344A54514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382791"/>
            <a:ext cx="6388864" cy="4346951"/>
          </a:xfrm>
        </p:spPr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zh-CN" altLang="en-US" dirty="0"/>
              <a:t>地址计数器与对准伪指令</a:t>
            </a:r>
            <a:endParaRPr lang="en-US" altLang="zh-CN" dirty="0"/>
          </a:p>
          <a:p>
            <a:pPr marL="914400" lvl="1" indent="-457200"/>
            <a:r>
              <a:rPr lang="zh-CN" altLang="en-US" sz="1800" dirty="0">
                <a:solidFill>
                  <a:schemeClr val="tx1"/>
                </a:solidFill>
              </a:rPr>
              <a:t>取当前地址伪指令</a:t>
            </a:r>
            <a:r>
              <a:rPr lang="en-US" altLang="zh-CN" sz="1800" dirty="0">
                <a:solidFill>
                  <a:schemeClr val="tx1"/>
                </a:solidFill>
              </a:rPr>
              <a:t>$</a:t>
            </a:r>
          </a:p>
          <a:p>
            <a:pPr marL="914400" lvl="2" indent="0">
              <a:buNone/>
            </a:pPr>
            <a:r>
              <a:rPr kumimoji="1" lang="zh-CN" altLang="en-US" sz="1600" b="1" dirty="0">
                <a:cs typeface="Times New Roman" panose="02020603050405020304" pitchFamily="18" charset="0"/>
              </a:rPr>
              <a:t>用法一：表示指令的首地址</a:t>
            </a:r>
          </a:p>
          <a:p>
            <a:pPr marL="1371600" lvl="3" indent="0">
              <a:buNone/>
            </a:pPr>
            <a:r>
              <a:rPr kumimoji="1" lang="en-US" altLang="zh-CN" sz="1400" b="1" dirty="0">
                <a:cs typeface="Times New Roman" panose="02020603050405020304" pitchFamily="18" charset="0"/>
              </a:rPr>
              <a:t>JNE  $+6</a:t>
            </a:r>
          </a:p>
          <a:p>
            <a:pPr marL="1371600" lvl="3" indent="0">
              <a:buNone/>
            </a:pPr>
            <a:r>
              <a:rPr kumimoji="1" lang="zh-CN" altLang="en-US" sz="1400" dirty="0">
                <a:cs typeface="Times New Roman" panose="02020603050405020304" pitchFamily="18" charset="0"/>
              </a:rPr>
              <a:t>其转向地址是</a:t>
            </a:r>
            <a:r>
              <a:rPr kumimoji="1" lang="en-US" altLang="zh-CN" sz="1400" dirty="0">
                <a:cs typeface="Times New Roman" panose="02020603050405020304" pitchFamily="18" charset="0"/>
              </a:rPr>
              <a:t>JNE</a:t>
            </a:r>
            <a:r>
              <a:rPr kumimoji="1" lang="zh-CN" altLang="en-US" sz="1400" dirty="0">
                <a:cs typeface="Times New Roman" panose="02020603050405020304" pitchFamily="18" charset="0"/>
              </a:rPr>
              <a:t>指令的首地址加上</a:t>
            </a:r>
            <a:r>
              <a:rPr kumimoji="1" lang="en-US" altLang="zh-CN" sz="1400" dirty="0">
                <a:cs typeface="Times New Roman" panose="02020603050405020304" pitchFamily="18" charset="0"/>
              </a:rPr>
              <a:t>6</a:t>
            </a:r>
            <a:endParaRPr lang="en-US" altLang="zh-CN" sz="1400" dirty="0"/>
          </a:p>
          <a:p>
            <a:pPr marL="914400" lvl="2" indent="0">
              <a:spcBef>
                <a:spcPts val="1800"/>
              </a:spcBef>
              <a:buNone/>
            </a:pPr>
            <a:r>
              <a:rPr kumimoji="1" lang="zh-CN" altLang="en-US" sz="1600" b="1" dirty="0">
                <a:cs typeface="Times New Roman" panose="02020603050405020304" pitchFamily="18" charset="0"/>
              </a:rPr>
              <a:t>用法二：当</a:t>
            </a:r>
            <a:r>
              <a:rPr kumimoji="1" lang="en-US" altLang="zh-CN" sz="1600" b="1" dirty="0">
                <a:cs typeface="Times New Roman" panose="02020603050405020304" pitchFamily="18" charset="0"/>
              </a:rPr>
              <a:t>$</a:t>
            </a:r>
            <a:r>
              <a:rPr kumimoji="1" lang="zh-CN" altLang="en-US" sz="1600" b="1" dirty="0">
                <a:cs typeface="Times New Roman" panose="02020603050405020304" pitchFamily="18" charset="0"/>
              </a:rPr>
              <a:t>用在数据段时，表示地址计数器的当前值</a:t>
            </a:r>
            <a:endParaRPr kumimoji="1" lang="en-US" altLang="zh-CN" sz="1400" b="1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B47C6E-B108-4775-8100-716289B8C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22" name="AutoShape 11">
            <a:extLst>
              <a:ext uri="{FF2B5EF4-FFF2-40B4-BE49-F238E27FC236}">
                <a16:creationId xmlns:a16="http://schemas.microsoft.com/office/drawing/2014/main" id="{E52B571D-8819-40E3-9295-BC5886EE0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6222" y="2937724"/>
            <a:ext cx="719137" cy="280605"/>
          </a:xfrm>
          <a:prstGeom prst="leftArrow">
            <a:avLst>
              <a:gd name="adj1" fmla="val 50000"/>
              <a:gd name="adj2" fmla="val 62569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AutoShape 12">
            <a:extLst>
              <a:ext uri="{FF2B5EF4-FFF2-40B4-BE49-F238E27FC236}">
                <a16:creationId xmlns:a16="http://schemas.microsoft.com/office/drawing/2014/main" id="{A78A18A8-02F6-41B9-83DD-595C3ACE0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4061" y="5145188"/>
            <a:ext cx="720725" cy="280605"/>
          </a:xfrm>
          <a:prstGeom prst="leftArrow">
            <a:avLst>
              <a:gd name="adj1" fmla="val 50000"/>
              <a:gd name="adj2" fmla="val 62707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Text Box 2">
            <a:extLst>
              <a:ext uri="{FF2B5EF4-FFF2-40B4-BE49-F238E27FC236}">
                <a16:creationId xmlns:a16="http://schemas.microsoft.com/office/drawing/2014/main" id="{79CEA991-0EF7-4E6E-96F8-7D011BF18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437" y="4046609"/>
            <a:ext cx="5625727" cy="1724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kumimoji="1" lang="zh-CN" altLang="en-US" sz="1600" b="0" dirty="0">
                <a:latin typeface="宋体" panose="02010600030101010101" pitchFamily="2" charset="-122"/>
              </a:rPr>
              <a:t>例：</a:t>
            </a:r>
            <a:r>
              <a:rPr kumimoji="1" lang="en-US" altLang="zh-CN" sz="1600" b="1" dirty="0"/>
              <a:t>ARRAY DW 1</a:t>
            </a:r>
            <a:r>
              <a:rPr kumimoji="1" lang="zh-CN" altLang="en-US" sz="1600" b="1" dirty="0"/>
              <a:t>，</a:t>
            </a:r>
            <a:r>
              <a:rPr kumimoji="1" lang="en-US" altLang="zh-CN" sz="1600" b="1" dirty="0"/>
              <a:t>2</a:t>
            </a:r>
            <a:r>
              <a:rPr kumimoji="1" lang="zh-CN" altLang="en-US" sz="1600" b="1" dirty="0"/>
              <a:t>，</a:t>
            </a:r>
            <a:r>
              <a:rPr kumimoji="1" lang="en-US" altLang="zh-CN" sz="1600" b="1" dirty="0"/>
              <a:t>$+4</a:t>
            </a:r>
            <a:r>
              <a:rPr kumimoji="1" lang="zh-CN" altLang="en-US" sz="1600" b="1" dirty="0"/>
              <a:t>，</a:t>
            </a:r>
            <a:r>
              <a:rPr kumimoji="1" lang="en-US" altLang="zh-CN" sz="1600" b="1" dirty="0"/>
              <a:t>3</a:t>
            </a:r>
            <a:r>
              <a:rPr kumimoji="1" lang="zh-CN" altLang="en-US" sz="1600" b="1" dirty="0"/>
              <a:t>，</a:t>
            </a:r>
            <a:r>
              <a:rPr kumimoji="1" lang="en-US" altLang="zh-CN" sz="1600" b="1" dirty="0"/>
              <a:t>4</a:t>
            </a:r>
            <a:r>
              <a:rPr kumimoji="1" lang="zh-CN" altLang="en-US" sz="1600" b="1" dirty="0"/>
              <a:t>，</a:t>
            </a:r>
            <a:r>
              <a:rPr kumimoji="1" lang="en-US" altLang="zh-CN" sz="1600" b="1" dirty="0"/>
              <a:t>$+4</a:t>
            </a:r>
          </a:p>
          <a:p>
            <a:pPr algn="just">
              <a:lnSpc>
                <a:spcPct val="130000"/>
              </a:lnSpc>
            </a:pPr>
            <a:r>
              <a:rPr kumimoji="1" lang="zh-CN" altLang="en-US" sz="1600" b="0" dirty="0">
                <a:latin typeface="宋体" panose="02010600030101010101" pitchFamily="2" charset="-122"/>
              </a:rPr>
              <a:t>如汇编时</a:t>
            </a:r>
            <a:r>
              <a:rPr kumimoji="1" lang="en-US" altLang="zh-CN" sz="1600" b="0" dirty="0">
                <a:latin typeface="宋体" panose="02010600030101010101" pitchFamily="2" charset="-122"/>
              </a:rPr>
              <a:t>ARRAY</a:t>
            </a:r>
            <a:r>
              <a:rPr kumimoji="1" lang="zh-CN" altLang="en-US" sz="1600" b="0" dirty="0">
                <a:latin typeface="宋体" panose="02010600030101010101" pitchFamily="2" charset="-122"/>
              </a:rPr>
              <a:t>分配的偏移地址为</a:t>
            </a:r>
            <a:r>
              <a:rPr kumimoji="1" lang="en-US" altLang="zh-CN" sz="1600" b="0" dirty="0">
                <a:latin typeface="宋体" panose="02010600030101010101" pitchFamily="2" charset="-122"/>
              </a:rPr>
              <a:t>0074H</a:t>
            </a:r>
            <a:r>
              <a:rPr kumimoji="1" lang="zh-CN" altLang="en-US" sz="1600" b="0" dirty="0">
                <a:latin typeface="宋体" panose="02010600030101010101" pitchFamily="2" charset="-122"/>
              </a:rPr>
              <a:t>，则结果如右图所示。</a:t>
            </a:r>
          </a:p>
          <a:p>
            <a:pPr algn="just"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sz="1600" b="1" dirty="0">
                <a:solidFill>
                  <a:srgbClr val="C00000"/>
                </a:solidFill>
                <a:latin typeface="宋体" panose="02010600030101010101" pitchFamily="2" charset="-122"/>
              </a:rPr>
              <a:t>结论：    </a:t>
            </a:r>
          </a:p>
          <a:p>
            <a:pPr algn="just">
              <a:lnSpc>
                <a:spcPct val="130000"/>
              </a:lnSpc>
            </a:pPr>
            <a:r>
              <a:rPr kumimoji="1" lang="en-US" altLang="zh-CN" sz="1600" b="1" dirty="0">
                <a:solidFill>
                  <a:srgbClr val="C00000"/>
                </a:solidFill>
                <a:latin typeface="宋体" panose="02010600030101010101" pitchFamily="2" charset="-122"/>
              </a:rPr>
              <a:t>ARRAY</a:t>
            </a:r>
            <a:r>
              <a:rPr kumimoji="1" lang="zh-CN" altLang="en-US" sz="1600" b="1" dirty="0">
                <a:solidFill>
                  <a:srgbClr val="C00000"/>
                </a:solidFill>
                <a:latin typeface="宋体" panose="02010600030101010101" pitchFamily="2" charset="-122"/>
              </a:rPr>
              <a:t>数组中的两个</a:t>
            </a:r>
            <a:r>
              <a:rPr kumimoji="1" lang="en-US" altLang="zh-CN" sz="1600" b="1" dirty="0">
                <a:solidFill>
                  <a:srgbClr val="C00000"/>
                </a:solidFill>
                <a:latin typeface="宋体" panose="02010600030101010101" pitchFamily="2" charset="-122"/>
              </a:rPr>
              <a:t>$+4</a:t>
            </a:r>
            <a:r>
              <a:rPr kumimoji="1" lang="zh-CN" altLang="en-US" sz="1600" b="1" dirty="0">
                <a:solidFill>
                  <a:srgbClr val="C00000"/>
                </a:solidFill>
                <a:latin typeface="宋体" panose="02010600030101010101" pitchFamily="2" charset="-122"/>
              </a:rPr>
              <a:t>得到的结果是不同的，这是由于</a:t>
            </a:r>
            <a:r>
              <a:rPr kumimoji="1" lang="en-US" altLang="zh-CN" sz="1600" b="1" dirty="0">
                <a:solidFill>
                  <a:srgbClr val="C00000"/>
                </a:solidFill>
                <a:latin typeface="宋体" panose="02010600030101010101" pitchFamily="2" charset="-122"/>
              </a:rPr>
              <a:t>$</a:t>
            </a:r>
            <a:r>
              <a:rPr kumimoji="1" lang="zh-CN" altLang="en-US" sz="1600" b="1" dirty="0">
                <a:solidFill>
                  <a:srgbClr val="C00000"/>
                </a:solidFill>
                <a:latin typeface="宋体" panose="02010600030101010101" pitchFamily="2" charset="-122"/>
              </a:rPr>
              <a:t>的值是在不断变化的缘故。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30B49D6-55BC-9C4F-CCC4-6BBB2CB5C4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6988"/>
              </p:ext>
            </p:extLst>
          </p:nvPr>
        </p:nvGraphicFramePr>
        <p:xfrm>
          <a:off x="6902959" y="1404155"/>
          <a:ext cx="961748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1748">
                  <a:extLst>
                    <a:ext uri="{9D8B030D-6E8A-4147-A177-3AD203B41FA5}">
                      <a16:colId xmlns:a16="http://schemas.microsoft.com/office/drawing/2014/main" val="4247181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01H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125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00H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266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02H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26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00H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118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6967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00H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4930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03H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08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00H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799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04H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769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00H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982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29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00H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028534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7980B88-DDE5-9A8E-1F52-E83C0EC6CE58}"/>
              </a:ext>
            </a:extLst>
          </p:cNvPr>
          <p:cNvSpPr txBox="1"/>
          <p:nvPr/>
        </p:nvSpPr>
        <p:spPr>
          <a:xfrm>
            <a:off x="5816338" y="1392218"/>
            <a:ext cx="1045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ARRAY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833439-53B7-22C1-FE00-0412D5E2FF50}"/>
              </a:ext>
            </a:extLst>
          </p:cNvPr>
          <p:cNvSpPr txBox="1"/>
          <p:nvPr/>
        </p:nvSpPr>
        <p:spPr>
          <a:xfrm>
            <a:off x="7995501" y="1404155"/>
            <a:ext cx="1045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0074H</a:t>
            </a:r>
            <a:endParaRPr lang="zh-CN" altLang="en-US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4FD886A-0242-D18C-7A15-75A75BB2183C}"/>
              </a:ext>
            </a:extLst>
          </p:cNvPr>
          <p:cNvSpPr txBox="1"/>
          <p:nvPr/>
        </p:nvSpPr>
        <p:spPr>
          <a:xfrm>
            <a:off x="7003627" y="2887010"/>
            <a:ext cx="760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7CH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54CF096-00D0-CFE1-C6DE-1B157D15CDF2}"/>
              </a:ext>
            </a:extLst>
          </p:cNvPr>
          <p:cNvSpPr txBox="1"/>
          <p:nvPr/>
        </p:nvSpPr>
        <p:spPr>
          <a:xfrm>
            <a:off x="7024741" y="5103368"/>
            <a:ext cx="734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82H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61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3F6AA-80C5-45AB-BB5B-2626255A9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伪指令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9F8B38-55A5-4D93-8183-A6983778D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06018"/>
            <a:ext cx="7081323" cy="522610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CN" dirty="0"/>
              <a:t>7.  </a:t>
            </a:r>
            <a:r>
              <a:rPr lang="zh-CN" altLang="en-US" dirty="0"/>
              <a:t>对准伪指令</a:t>
            </a:r>
            <a:endParaRPr lang="en-US" altLang="zh-CN" dirty="0"/>
          </a:p>
          <a:p>
            <a:pPr lvl="1" algn="just"/>
            <a:r>
              <a:rPr kumimoji="1" lang="en-US" altLang="zh-CN" sz="1800" b="0" dirty="0">
                <a:solidFill>
                  <a:srgbClr val="000000"/>
                </a:solidFill>
                <a:cs typeface="Times New Roman" panose="02020603050405020304" pitchFamily="18" charset="0"/>
              </a:rPr>
              <a:t>ORG</a:t>
            </a:r>
            <a:r>
              <a:rPr kumimoji="1" lang="zh-CN" altLang="en-US" sz="1800" b="0" dirty="0">
                <a:solidFill>
                  <a:srgbClr val="000000"/>
                </a:solidFill>
                <a:cs typeface="Times New Roman" panose="02020603050405020304" pitchFamily="18" charset="0"/>
              </a:rPr>
              <a:t>伪指令</a:t>
            </a:r>
            <a:endParaRPr kumimoji="1" lang="en-US" altLang="zh-CN" sz="1800" b="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2" algn="just"/>
            <a:r>
              <a:rPr kumimoji="1" lang="zh-CN" altLang="en-US" sz="1600" b="0" dirty="0">
                <a:solidFill>
                  <a:srgbClr val="000000"/>
                </a:solidFill>
                <a:cs typeface="Times New Roman" panose="02020603050405020304" pitchFamily="18" charset="0"/>
              </a:rPr>
              <a:t>格式：</a:t>
            </a:r>
            <a:r>
              <a:rPr kumimoji="1" lang="en-US" altLang="zh-CN" sz="1600" b="1" dirty="0">
                <a:cs typeface="Times New Roman" panose="02020603050405020304" pitchFamily="18" charset="0"/>
              </a:rPr>
              <a:t>ORG  EXP</a:t>
            </a:r>
          </a:p>
          <a:p>
            <a:pPr lvl="2" algn="just"/>
            <a:r>
              <a:rPr kumimoji="1" lang="zh-CN" altLang="en-US" sz="1600" b="0" dirty="0">
                <a:solidFill>
                  <a:srgbClr val="000000"/>
                </a:solidFill>
                <a:cs typeface="Times New Roman" panose="02020603050405020304" pitchFamily="18" charset="0"/>
              </a:rPr>
              <a:t>功能：</a:t>
            </a:r>
            <a:r>
              <a:rPr kumimoji="1" lang="zh-CN" altLang="en-US" sz="1600" b="0" dirty="0">
                <a:cs typeface="Times New Roman" panose="02020603050405020304" pitchFamily="18" charset="0"/>
              </a:rPr>
              <a:t>把代码或数据定位于当前段指定的偏移地址处。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86A2EA-22B1-47AA-8504-EEEF6E3445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7843F5-E71A-4F1C-B9AB-FEDAF3240A1D}"/>
              </a:ext>
            </a:extLst>
          </p:cNvPr>
          <p:cNvSpPr txBox="1"/>
          <p:nvPr/>
        </p:nvSpPr>
        <p:spPr>
          <a:xfrm>
            <a:off x="765671" y="2803453"/>
            <a:ext cx="588300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1600" b="1" dirty="0"/>
              <a:t>VECTORS  SEGMENT</a:t>
            </a:r>
          </a:p>
          <a:p>
            <a:pPr lvl="2"/>
            <a:r>
              <a:rPr lang="en-US" altLang="zh-CN" sz="1600" b="1" dirty="0"/>
              <a:t>ORG  10D</a:t>
            </a:r>
          </a:p>
          <a:p>
            <a:pPr lvl="2"/>
            <a:r>
              <a:rPr lang="en-US" altLang="zh-CN" sz="1600" b="1" dirty="0"/>
              <a:t>VECT1  DW  47A5H</a:t>
            </a:r>
          </a:p>
          <a:p>
            <a:pPr lvl="2"/>
            <a:r>
              <a:rPr lang="en-US" altLang="zh-CN" sz="1600" b="1" dirty="0"/>
              <a:t>ORG  20D</a:t>
            </a:r>
          </a:p>
          <a:p>
            <a:pPr lvl="2"/>
            <a:r>
              <a:rPr lang="en-US" altLang="zh-CN" sz="1600" b="1" dirty="0"/>
              <a:t>VECT2  DW  0C596H</a:t>
            </a:r>
          </a:p>
          <a:p>
            <a:pPr lvl="1"/>
            <a:r>
              <a:rPr lang="en-US" altLang="zh-CN" sz="1600" b="1" dirty="0"/>
              <a:t>VECTORS  ENDS</a:t>
            </a:r>
          </a:p>
          <a:p>
            <a:pPr lvl="1"/>
            <a:endParaRPr lang="en-US" altLang="zh-CN" sz="1600" b="1" dirty="0"/>
          </a:p>
          <a:p>
            <a:r>
              <a:rPr lang="en-US" altLang="zh-CN" b="1" dirty="0"/>
              <a:t>	VECT1</a:t>
            </a:r>
            <a:r>
              <a:rPr lang="zh-CN" altLang="en-US" b="1" dirty="0"/>
              <a:t>的偏移地址为</a:t>
            </a:r>
            <a:r>
              <a:rPr lang="en-US" altLang="zh-CN" b="1" dirty="0"/>
              <a:t>10</a:t>
            </a:r>
            <a:r>
              <a:rPr lang="zh-CN" altLang="en-US" b="1" dirty="0"/>
              <a:t>，</a:t>
            </a:r>
            <a:r>
              <a:rPr lang="en-US" altLang="zh-CN" b="1" dirty="0"/>
              <a:t>VECT2</a:t>
            </a:r>
            <a:r>
              <a:rPr lang="zh-CN" altLang="en-US" b="1" dirty="0"/>
              <a:t>的偏移地址为</a:t>
            </a:r>
            <a:r>
              <a:rPr lang="en-US" altLang="zh-CN" b="1" dirty="0"/>
              <a:t>20</a:t>
            </a:r>
            <a:endParaRPr lang="zh-CN" altLang="en-US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A06ED37-EE6B-46DF-8B35-E9D056A60157}"/>
              </a:ext>
            </a:extLst>
          </p:cNvPr>
          <p:cNvSpPr txBox="1"/>
          <p:nvPr/>
        </p:nvSpPr>
        <p:spPr>
          <a:xfrm>
            <a:off x="1232573" y="5085296"/>
            <a:ext cx="59760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b="1" dirty="0"/>
              <a:t>BUFFER  LABEL  BYTE		</a:t>
            </a:r>
            <a:r>
              <a:rPr lang="zh-CN" altLang="en-US" sz="1600" b="1" dirty="0"/>
              <a:t>；建立</a:t>
            </a:r>
            <a:r>
              <a:rPr lang="en-US" altLang="zh-CN" sz="1600" b="1" dirty="0"/>
              <a:t>8</a:t>
            </a:r>
            <a:r>
              <a:rPr lang="zh-CN" altLang="en-US" sz="1600" b="1" dirty="0"/>
              <a:t>字节未初始化数据缓冲区</a:t>
            </a:r>
            <a:endParaRPr lang="en-US" altLang="zh-CN" sz="1600" b="1" dirty="0"/>
          </a:p>
          <a:p>
            <a:pPr algn="just"/>
            <a:r>
              <a:rPr lang="en-US" altLang="zh-CN" sz="1600" b="1" dirty="0"/>
              <a:t>ORG  $+8</a:t>
            </a:r>
          </a:p>
          <a:p>
            <a:pPr algn="just"/>
            <a:r>
              <a:rPr lang="zh-CN" altLang="en-US" sz="1600" b="1" dirty="0"/>
              <a:t>            等价于</a:t>
            </a:r>
            <a:endParaRPr lang="en-US" altLang="zh-CN" sz="1600" b="1" dirty="0"/>
          </a:p>
          <a:p>
            <a:pPr algn="just"/>
            <a:r>
              <a:rPr lang="en-US" altLang="zh-CN" sz="1600" b="1" dirty="0"/>
              <a:t>BUFFER  DB  8  DUP(?)</a:t>
            </a:r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9628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D8B72-A4EC-4E46-8E93-56CB0CF8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伪指令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D00AE-017D-474D-ACC7-BACB5652E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06018"/>
            <a:ext cx="8635578" cy="512046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8.  </a:t>
            </a:r>
            <a:r>
              <a:rPr lang="zh-CN" altLang="en-US" dirty="0">
                <a:cs typeface="Times New Roman" panose="02020603050405020304" pitchFamily="18" charset="0"/>
              </a:rPr>
              <a:t>基数控制伪指令 </a:t>
            </a:r>
            <a:r>
              <a:rPr lang="en-US" altLang="zh-CN" dirty="0">
                <a:cs typeface="Times New Roman" panose="02020603050405020304" pitchFamily="18" charset="0"/>
              </a:rPr>
              <a:t>.RADIX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ADA310-C8F2-4861-B29B-2A7709E3CC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F3A30E76-1297-4BC2-81F3-02BD10698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0658" y="1570219"/>
            <a:ext cx="5867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defTabSz="914400">
              <a:defRPr/>
            </a:pPr>
            <a:r>
              <a:rPr lang="en-US" altLang="zh-CN" sz="2000" b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. RADIX  </a:t>
            </a:r>
            <a:r>
              <a:rPr lang="zh-CN" altLang="zh-CN" sz="2000" b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表达式</a:t>
            </a:r>
            <a:r>
              <a:rPr lang="en-US" altLang="zh-CN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;    </a:t>
            </a:r>
            <a:r>
              <a:rPr lang="zh-CN" altLang="en-US" sz="2000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规定无标记数的基数</a:t>
            </a:r>
            <a:endParaRPr lang="zh-CN" altLang="en-US" sz="2000" i="1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8" name="Text Box 4">
            <a:extLst>
              <a:ext uri="{FF2B5EF4-FFF2-40B4-BE49-F238E27FC236}">
                <a16:creationId xmlns:a16="http://schemas.microsoft.com/office/drawing/2014/main" id="{066E8ECF-B1A1-4D85-8B6B-44BE35DA8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0973" y="2486907"/>
            <a:ext cx="3657600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MOV  BX, 0FFH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MOV  BX, 178</a:t>
            </a:r>
          </a:p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endParaRPr lang="en-US" altLang="zh-CN" sz="200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.RADIX  16</a:t>
            </a:r>
          </a:p>
          <a:p>
            <a:pPr lvl="2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MOV  BX, 0FF</a:t>
            </a:r>
          </a:p>
          <a:p>
            <a:pPr lvl="2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MOV  BX, 178D</a:t>
            </a:r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314C6070-ABF7-4CAA-8510-1E0DBC06C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288" y="2198791"/>
            <a:ext cx="2808312" cy="135218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defTabSz="914400">
              <a:defRPr/>
            </a:pPr>
            <a:endParaRPr kumimoji="1" lang="zh-CN" altLang="en-US" sz="2000" ker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A52D146F-EB24-4B0C-9501-89F500379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3765" y="3846122"/>
            <a:ext cx="2808312" cy="135218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defTabSz="914400">
              <a:defRPr/>
            </a:pPr>
            <a:endParaRPr kumimoji="1" lang="zh-CN" altLang="en-US" sz="2000" ker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箭头: 上弧形 20">
            <a:extLst>
              <a:ext uri="{FF2B5EF4-FFF2-40B4-BE49-F238E27FC236}">
                <a16:creationId xmlns:a16="http://schemas.microsoft.com/office/drawing/2014/main" id="{0A83BF46-355E-4431-B5DA-EF4666A58E89}"/>
              </a:ext>
            </a:extLst>
          </p:cNvPr>
          <p:cNvSpPr/>
          <p:nvPr/>
        </p:nvSpPr>
        <p:spPr>
          <a:xfrm rot="5145916">
            <a:off x="3942204" y="3022236"/>
            <a:ext cx="1216152" cy="477007"/>
          </a:xfrm>
          <a:prstGeom prst="curvedDownArrow">
            <a:avLst>
              <a:gd name="adj1" fmla="val 25000"/>
              <a:gd name="adj2" fmla="val 50000"/>
              <a:gd name="adj3" fmla="val 44906"/>
            </a:avLst>
          </a:prstGeom>
          <a:solidFill>
            <a:srgbClr val="002676"/>
          </a:solidFill>
          <a:ln w="25400" cap="flat" cmpd="sng" algn="ctr">
            <a:solidFill>
              <a:srgbClr val="002676">
                <a:shade val="50000"/>
              </a:srgbClr>
            </a:solidFill>
            <a:prstDash val="solid"/>
          </a:ln>
          <a:effectLst/>
        </p:spPr>
        <p:txBody>
          <a:bodyPr vert="vert270"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/>
                <a:ea typeface="+mn-ea"/>
                <a:cs typeface="+mn-cs"/>
              </a:rPr>
              <a:t>等价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1918489-F9E0-46A0-913C-4416ED1487FE}"/>
              </a:ext>
            </a:extLst>
          </p:cNvPr>
          <p:cNvSpPr/>
          <p:nvPr/>
        </p:nvSpPr>
        <p:spPr>
          <a:xfrm>
            <a:off x="862626" y="5423225"/>
            <a:ext cx="71994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b="1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在用</a:t>
            </a:r>
            <a:r>
              <a:rPr lang="en-US" altLang="zh-CN" b="1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.RADIX 16</a:t>
            </a:r>
            <a:r>
              <a:rPr lang="zh-CN" altLang="zh-CN" b="1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把基数定为十六进制后，十进制数后面都应跟字母</a:t>
            </a:r>
            <a:r>
              <a:rPr lang="en-US" altLang="zh-CN" b="1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D</a:t>
            </a:r>
            <a:r>
              <a:rPr lang="zh-CN" altLang="zh-CN" b="1" kern="100" dirty="0"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b="1" kern="10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06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 animBg="1"/>
      <p:bldP spid="20" grpId="0" animBg="1"/>
      <p:bldP spid="21" grpId="0" animBg="1"/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7ED91-69CE-409E-A680-D2B81604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 </a:t>
            </a:r>
            <a:r>
              <a:rPr lang="zh-CN" altLang="en-US" dirty="0"/>
              <a:t>系统功能调用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C736D7-0500-485B-BEC4-8A642CB1B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06016"/>
            <a:ext cx="8635578" cy="472500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altLang="zh-CN" dirty="0"/>
              <a:t>DOS</a:t>
            </a:r>
            <a:r>
              <a:rPr lang="zh-CN" altLang="en-US" dirty="0"/>
              <a:t>系统功能调用</a:t>
            </a:r>
          </a:p>
          <a:p>
            <a:pPr marL="455400" lvl="1" indent="0" algn="just">
              <a:buNone/>
            </a:pP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1. </a:t>
            </a:r>
            <a:r>
              <a:rPr lang="zh-CN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键盘输入并显示 </a:t>
            </a: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(01H</a:t>
            </a:r>
            <a:r>
              <a:rPr lang="zh-CN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号功能</a:t>
            </a: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)</a:t>
            </a:r>
          </a:p>
          <a:p>
            <a:pPr lvl="2" algn="just"/>
            <a:r>
              <a:rPr lang="zh-CN" altLang="en-US" b="1" dirty="0">
                <a:cs typeface="Times New Roman" panose="02020603050405020304" pitchFamily="18" charset="0"/>
              </a:rPr>
              <a:t>功能调用号</a:t>
            </a:r>
            <a:r>
              <a:rPr lang="en-US" altLang="zh-CN" b="1" dirty="0">
                <a:cs typeface="Times New Roman" panose="02020603050405020304" pitchFamily="18" charset="0"/>
              </a:rPr>
              <a:t>AH=01H</a:t>
            </a:r>
          </a:p>
          <a:p>
            <a:pPr lvl="2" algn="just">
              <a:lnSpc>
                <a:spcPct val="120000"/>
              </a:lnSpc>
            </a:pPr>
            <a:r>
              <a:rPr lang="zh-CN" altLang="en-US" b="1" dirty="0">
                <a:cs typeface="Times New Roman" panose="02020603050405020304" pitchFamily="18" charset="0"/>
              </a:rPr>
              <a:t>功能：接收从键盘输入的一个字符并在屏幕显示</a:t>
            </a:r>
            <a:r>
              <a:rPr lang="zh-CN" altLang="en-US" dirty="0">
                <a:cs typeface="Times New Roman" panose="02020603050405020304" pitchFamily="18" charset="0"/>
              </a:rPr>
              <a:t>。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3" algn="just">
              <a:lnSpc>
                <a:spcPct val="120000"/>
              </a:lnSpc>
            </a:pPr>
            <a:r>
              <a:rPr lang="zh-CN" altLang="en-US" b="1" kern="0" dirty="0">
                <a:solidFill>
                  <a:srgbClr val="001933"/>
                </a:solidFill>
                <a:cs typeface="Times New Roman" panose="02020603050405020304" pitchFamily="18" charset="0"/>
              </a:rPr>
              <a:t>入口参数：无</a:t>
            </a:r>
            <a:endParaRPr lang="en-US" altLang="zh-CN" b="1" kern="0" dirty="0">
              <a:solidFill>
                <a:srgbClr val="001933"/>
              </a:solidFill>
              <a:cs typeface="Times New Roman" panose="02020603050405020304" pitchFamily="18" charset="0"/>
            </a:endParaRPr>
          </a:p>
          <a:p>
            <a:pPr lvl="3" algn="just">
              <a:buClr>
                <a:srgbClr val="4C59D2"/>
              </a:buClr>
            </a:pPr>
            <a:r>
              <a:rPr lang="zh-CN" altLang="en-US" b="1" kern="0" dirty="0">
                <a:solidFill>
                  <a:srgbClr val="001933"/>
                </a:solidFill>
                <a:cs typeface="Times New Roman" panose="02020603050405020304" pitchFamily="18" charset="0"/>
              </a:rPr>
              <a:t>出口参数：</a:t>
            </a:r>
            <a:r>
              <a:rPr lang="zh-CN" altLang="en-US" b="1" dirty="0">
                <a:cs typeface="Times New Roman" panose="02020603050405020304" pitchFamily="18" charset="0"/>
              </a:rPr>
              <a:t>输入字符的</a:t>
            </a:r>
            <a:r>
              <a:rPr lang="en-US" altLang="zh-CN" b="1" dirty="0">
                <a:cs typeface="Times New Roman" panose="02020603050405020304" pitchFamily="18" charset="0"/>
              </a:rPr>
              <a:t>ASCII</a:t>
            </a:r>
            <a:r>
              <a:rPr lang="zh-CN" altLang="en-US" b="1" dirty="0">
                <a:cs typeface="Times New Roman" panose="02020603050405020304" pitchFamily="18" charset="0"/>
              </a:rPr>
              <a:t>码存入</a:t>
            </a:r>
            <a:r>
              <a:rPr lang="en-US" altLang="zh-CN" b="1" dirty="0">
                <a:cs typeface="Times New Roman" panose="02020603050405020304" pitchFamily="18" charset="0"/>
              </a:rPr>
              <a:t>AL</a:t>
            </a:r>
            <a:r>
              <a:rPr lang="zh-CN" altLang="en-US" b="1" dirty="0">
                <a:cs typeface="Times New Roman" panose="02020603050405020304" pitchFamily="18" charset="0"/>
              </a:rPr>
              <a:t>寄存器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lvl="3" algn="just">
              <a:buClr>
                <a:srgbClr val="4C59D2"/>
              </a:buClr>
            </a:pPr>
            <a:endParaRPr lang="en-US" altLang="zh-CN" b="1" kern="0" dirty="0">
              <a:solidFill>
                <a:srgbClr val="001933"/>
              </a:solidFill>
              <a:cs typeface="Times New Roman" panose="02020603050405020304" pitchFamily="18" charset="0"/>
            </a:endParaRPr>
          </a:p>
          <a:p>
            <a:pPr lvl="3" algn="just">
              <a:buClr>
                <a:srgbClr val="4C59D2"/>
              </a:buClr>
            </a:pPr>
            <a:endParaRPr lang="zh-CN" altLang="en-US" b="1" kern="0" dirty="0">
              <a:solidFill>
                <a:srgbClr val="001933"/>
              </a:solidFill>
              <a:cs typeface="Times New Roman" panose="02020603050405020304" pitchFamily="18" charset="0"/>
            </a:endParaRPr>
          </a:p>
          <a:p>
            <a:pPr marL="455400" lvl="1" indent="0" algn="just">
              <a:buNone/>
            </a:pP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2. </a:t>
            </a:r>
            <a:r>
              <a:rPr lang="zh-CN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输出单字符 </a:t>
            </a: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(02H</a:t>
            </a:r>
            <a:r>
              <a:rPr lang="zh-CN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号功能</a:t>
            </a: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)</a:t>
            </a:r>
          </a:p>
          <a:p>
            <a:pPr lvl="2" algn="just"/>
            <a:r>
              <a:rPr lang="zh-CN" altLang="en-US" b="1" kern="0" dirty="0">
                <a:solidFill>
                  <a:srgbClr val="001933"/>
                </a:solidFill>
                <a:cs typeface="Times New Roman" panose="02020603050405020304" pitchFamily="18" charset="0"/>
              </a:rPr>
              <a:t>功能调用号</a:t>
            </a:r>
            <a:r>
              <a:rPr lang="en-US" altLang="zh-CN" b="1" kern="0" dirty="0">
                <a:solidFill>
                  <a:srgbClr val="001933"/>
                </a:solidFill>
                <a:cs typeface="Times New Roman" panose="02020603050405020304" pitchFamily="18" charset="0"/>
              </a:rPr>
              <a:t>AH=02H</a:t>
            </a:r>
          </a:p>
          <a:p>
            <a:pPr lvl="2" algn="just"/>
            <a:r>
              <a:rPr lang="zh-CN" altLang="en-US" b="1" kern="0" dirty="0">
                <a:solidFill>
                  <a:srgbClr val="001933"/>
                </a:solidFill>
                <a:cs typeface="Times New Roman" panose="02020603050405020304" pitchFamily="18" charset="0"/>
              </a:rPr>
              <a:t>功能：在屏幕上显示一个字符</a:t>
            </a:r>
            <a:endParaRPr lang="en-US" altLang="zh-CN" b="1" kern="0" dirty="0">
              <a:solidFill>
                <a:srgbClr val="001933"/>
              </a:solidFill>
              <a:cs typeface="Times New Roman" panose="02020603050405020304" pitchFamily="18" charset="0"/>
            </a:endParaRPr>
          </a:p>
          <a:p>
            <a:pPr lvl="3" algn="just">
              <a:buClr>
                <a:srgbClr val="4C59D2"/>
              </a:buClr>
            </a:pPr>
            <a:r>
              <a:rPr lang="zh-CN" altLang="en-US" b="1" kern="0" dirty="0">
                <a:solidFill>
                  <a:srgbClr val="001933"/>
                </a:solidFill>
                <a:cs typeface="Times New Roman" panose="02020603050405020304" pitchFamily="18" charset="0"/>
              </a:rPr>
              <a:t>入口参数：</a:t>
            </a:r>
            <a:r>
              <a:rPr lang="en-US" altLang="zh-CN" b="1" kern="0" dirty="0">
                <a:cs typeface="Times New Roman" panose="02020603050405020304" pitchFamily="18" charset="0"/>
              </a:rPr>
              <a:t>DL=</a:t>
            </a:r>
            <a:r>
              <a:rPr lang="zh-CN" altLang="en-US" b="1" kern="0" dirty="0">
                <a:cs typeface="Times New Roman" panose="02020603050405020304" pitchFamily="18" charset="0"/>
              </a:rPr>
              <a:t>输出字符</a:t>
            </a:r>
            <a:endParaRPr lang="en-US" altLang="zh-CN" b="1" kern="0" dirty="0">
              <a:cs typeface="Times New Roman" panose="02020603050405020304" pitchFamily="18" charset="0"/>
            </a:endParaRPr>
          </a:p>
          <a:p>
            <a:pPr lvl="3" algn="just">
              <a:buClr>
                <a:srgbClr val="4C59D2"/>
              </a:buClr>
            </a:pPr>
            <a:r>
              <a:rPr lang="zh-CN" altLang="en-US" b="1" kern="0" dirty="0">
                <a:solidFill>
                  <a:srgbClr val="001933"/>
                </a:solidFill>
                <a:cs typeface="Times New Roman" panose="02020603050405020304" pitchFamily="18" charset="0"/>
              </a:rPr>
              <a:t>出口参数：无</a:t>
            </a:r>
            <a:endParaRPr lang="en-US" altLang="zh-CN" b="1" kern="0" dirty="0">
              <a:solidFill>
                <a:srgbClr val="001933"/>
              </a:solidFill>
              <a:cs typeface="Times New Roman" panose="02020603050405020304" pitchFamily="18" charset="0"/>
            </a:endParaRPr>
          </a:p>
          <a:p>
            <a:pPr marL="1369800" lvl="3" indent="0" algn="just">
              <a:buClr>
                <a:srgbClr val="4C59D2"/>
              </a:buClr>
              <a:buNone/>
            </a:pPr>
            <a:endParaRPr lang="en-US" altLang="zh-CN" b="1" kern="0" dirty="0">
              <a:solidFill>
                <a:srgbClr val="001933"/>
              </a:solidFill>
              <a:cs typeface="Times New Roman" panose="02020603050405020304" pitchFamily="18" charset="0"/>
            </a:endParaRPr>
          </a:p>
          <a:p>
            <a:pPr lvl="3" algn="just">
              <a:buClr>
                <a:srgbClr val="4C59D2"/>
              </a:buClr>
            </a:pPr>
            <a:endParaRPr lang="zh-CN" altLang="en-US" b="1" kern="0" dirty="0">
              <a:solidFill>
                <a:srgbClr val="001933"/>
              </a:solidFill>
              <a:cs typeface="Times New Roman" panose="02020603050405020304" pitchFamily="18" charset="0"/>
            </a:endParaRPr>
          </a:p>
          <a:p>
            <a:pPr marL="912600" lvl="2" indent="0" algn="just">
              <a:buNone/>
            </a:pPr>
            <a:endParaRPr lang="zh-CN" altLang="en-US" dirty="0">
              <a:cs typeface="Times New Roman" panose="02020603050405020304" pitchFamily="18" charset="0"/>
            </a:endParaRPr>
          </a:p>
          <a:p>
            <a:pPr lvl="2" algn="just"/>
            <a:endParaRPr lang="zh-CN" altLang="en-US" dirty="0">
              <a:cs typeface="Times New Roman" panose="02020603050405020304" pitchFamily="18" charset="0"/>
            </a:endParaRPr>
          </a:p>
          <a:p>
            <a:pPr lvl="1" algn="just"/>
            <a:endParaRPr lang="zh-CN" altLang="en-US" dirty="0">
              <a:cs typeface="Times New Roman" panose="02020603050405020304" pitchFamily="18" charset="0"/>
            </a:endParaRPr>
          </a:p>
          <a:p>
            <a:pPr lvl="1" algn="just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4D624A-DAC4-4885-830F-9B66F73580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036050-CD84-488A-82A9-B2C6AA816937}"/>
              </a:ext>
            </a:extLst>
          </p:cNvPr>
          <p:cNvSpPr txBox="1"/>
          <p:nvPr/>
        </p:nvSpPr>
        <p:spPr>
          <a:xfrm>
            <a:off x="1483697" y="3238061"/>
            <a:ext cx="4403098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indent="-1800"/>
            <a:r>
              <a:rPr lang="zh-CN" altLang="en-US" sz="1400" dirty="0">
                <a:cs typeface="Times New Roman" panose="02020603050405020304" pitchFamily="18" charset="0"/>
              </a:rPr>
              <a:t>例如，</a:t>
            </a:r>
            <a:r>
              <a:rPr lang="en-US" altLang="zh-CN" sz="1400" dirty="0">
                <a:cs typeface="Times New Roman" panose="02020603050405020304" pitchFamily="18" charset="0"/>
              </a:rPr>
              <a:t>	</a:t>
            </a:r>
            <a:r>
              <a:rPr lang="pt-BR" altLang="zh-CN" sz="1400" b="1" dirty="0">
                <a:solidFill>
                  <a:srgbClr val="0070C0"/>
                </a:solidFill>
                <a:cs typeface="Times New Roman" panose="02020603050405020304" pitchFamily="18" charset="0"/>
              </a:rPr>
              <a:t>MOV  AH, 01H    </a:t>
            </a:r>
          </a:p>
          <a:p>
            <a:pPr indent="-1800"/>
            <a:r>
              <a:rPr lang="pt-BR" altLang="zh-CN" sz="1400" b="1" dirty="0">
                <a:solidFill>
                  <a:srgbClr val="0070C0"/>
                </a:solidFill>
                <a:cs typeface="Times New Roman" panose="02020603050405020304" pitchFamily="18" charset="0"/>
              </a:rPr>
              <a:t>		INT  21H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69A7EE-06B1-4A77-A700-5ECFD2F77FB3}"/>
              </a:ext>
            </a:extLst>
          </p:cNvPr>
          <p:cNvSpPr txBox="1"/>
          <p:nvPr/>
        </p:nvSpPr>
        <p:spPr>
          <a:xfrm>
            <a:off x="1483697" y="5482652"/>
            <a:ext cx="4659651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cs typeface="Times New Roman" panose="02020603050405020304" pitchFamily="18" charset="0"/>
              </a:rPr>
              <a:t>例如，</a:t>
            </a:r>
            <a:r>
              <a:rPr lang="en-US" altLang="zh-CN" sz="1400" dirty="0">
                <a:cs typeface="Times New Roman" panose="02020603050405020304" pitchFamily="18" charset="0"/>
              </a:rPr>
              <a:t>	</a:t>
            </a:r>
            <a:r>
              <a:rPr lang="en-US" altLang="zh-CN" sz="1400" b="1" dirty="0">
                <a:solidFill>
                  <a:srgbClr val="0070C0"/>
                </a:solidFill>
                <a:cs typeface="Times New Roman" panose="02020603050405020304" pitchFamily="18" charset="0"/>
              </a:rPr>
              <a:t>MOV DL</a:t>
            </a:r>
            <a:r>
              <a:rPr lang="zh-CN" altLang="en-US" sz="1400" b="1" dirty="0">
                <a:solidFill>
                  <a:srgbClr val="0070C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solidFill>
                  <a:srgbClr val="0070C0"/>
                </a:solidFill>
                <a:cs typeface="Times New Roman" panose="02020603050405020304" pitchFamily="18" charset="0"/>
              </a:rPr>
              <a:t>'A'</a:t>
            </a:r>
            <a:r>
              <a:rPr lang="en-US" altLang="zh-CN" sz="1400" dirty="0">
                <a:solidFill>
                  <a:srgbClr val="0070C0"/>
                </a:solidFill>
                <a:cs typeface="Times New Roman" panose="02020603050405020304" pitchFamily="18" charset="0"/>
              </a:rPr>
              <a:t>	; A</a:t>
            </a:r>
            <a:r>
              <a:rPr lang="zh-CN" altLang="en-US" sz="1400" dirty="0">
                <a:solidFill>
                  <a:srgbClr val="0070C0"/>
                </a:solidFill>
                <a:cs typeface="Times New Roman" panose="02020603050405020304" pitchFamily="18" charset="0"/>
              </a:rPr>
              <a:t>字符的</a:t>
            </a:r>
            <a:r>
              <a:rPr lang="en-US" altLang="zh-CN" sz="1400" dirty="0">
                <a:solidFill>
                  <a:srgbClr val="0070C0"/>
                </a:solidFill>
                <a:cs typeface="Times New Roman" panose="02020603050405020304" pitchFamily="18" charset="0"/>
              </a:rPr>
              <a:t>ASCII</a:t>
            </a:r>
            <a:r>
              <a:rPr lang="zh-CN" altLang="en-US" sz="1400" dirty="0">
                <a:solidFill>
                  <a:srgbClr val="0070C0"/>
                </a:solidFill>
                <a:cs typeface="Times New Roman" panose="02020603050405020304" pitchFamily="18" charset="0"/>
              </a:rPr>
              <a:t>码置入</a:t>
            </a:r>
            <a:r>
              <a:rPr lang="en-US" altLang="zh-CN" sz="1400" dirty="0">
                <a:solidFill>
                  <a:srgbClr val="0070C0"/>
                </a:solidFill>
                <a:cs typeface="Times New Roman" panose="02020603050405020304" pitchFamily="18" charset="0"/>
              </a:rPr>
              <a:t>DL</a:t>
            </a:r>
            <a:r>
              <a:rPr lang="zh-CN" altLang="en-US" sz="1400" dirty="0">
                <a:solidFill>
                  <a:srgbClr val="0070C0"/>
                </a:solidFill>
                <a:cs typeface="Times New Roman" panose="02020603050405020304" pitchFamily="18" charset="0"/>
              </a:rPr>
              <a:t>中</a:t>
            </a:r>
            <a:endParaRPr lang="en-US" altLang="zh-CN" sz="1400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indent="-1800"/>
            <a:r>
              <a:rPr lang="en-US" altLang="zh-CN" sz="1400" dirty="0">
                <a:solidFill>
                  <a:srgbClr val="0070C0"/>
                </a:solidFill>
                <a:cs typeface="Times New Roman" panose="02020603050405020304" pitchFamily="18" charset="0"/>
              </a:rPr>
              <a:t>		</a:t>
            </a:r>
            <a:r>
              <a:rPr lang="en-US" altLang="zh-CN" sz="1400" b="1" kern="0" dirty="0">
                <a:solidFill>
                  <a:srgbClr val="0070C0"/>
                </a:solidFill>
                <a:cs typeface="Times New Roman" panose="02020603050405020304" pitchFamily="18" charset="0"/>
              </a:rPr>
              <a:t>MOV AH, 02H</a:t>
            </a:r>
          </a:p>
          <a:p>
            <a:pPr indent="-1800"/>
            <a:r>
              <a:rPr lang="en-US" altLang="zh-CN" sz="1400" b="1" kern="0" dirty="0">
                <a:solidFill>
                  <a:srgbClr val="0070C0"/>
                </a:solidFill>
                <a:cs typeface="Times New Roman" panose="02020603050405020304" pitchFamily="18" charset="0"/>
              </a:rPr>
              <a:t>		INT 21H</a:t>
            </a:r>
          </a:p>
        </p:txBody>
      </p:sp>
    </p:spTree>
    <p:extLst>
      <p:ext uri="{BB962C8B-B14F-4D97-AF65-F5344CB8AC3E}">
        <p14:creationId xmlns:p14="http://schemas.microsoft.com/office/powerpoint/2010/main" val="2887875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7ED91-69CE-409E-A680-D2B81604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 </a:t>
            </a:r>
            <a:r>
              <a:rPr lang="zh-CN" altLang="en-US" dirty="0"/>
              <a:t>系统功能调用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C736D7-0500-485B-BEC4-8A642CB1B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06018"/>
            <a:ext cx="7989088" cy="233707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/>
              <a:t>DOS</a:t>
            </a:r>
            <a:r>
              <a:rPr lang="zh-CN" altLang="en-US" dirty="0"/>
              <a:t>系统功能调用</a:t>
            </a:r>
          </a:p>
          <a:p>
            <a:pPr marL="455400" lvl="1" indent="0">
              <a:buNone/>
            </a:pPr>
            <a:r>
              <a:rPr lang="en-US" altLang="zh-CN" sz="2100" dirty="0">
                <a:solidFill>
                  <a:srgbClr val="0070C0"/>
                </a:solidFill>
                <a:cs typeface="Times New Roman" panose="02020603050405020304" pitchFamily="18" charset="0"/>
              </a:rPr>
              <a:t>3. </a:t>
            </a:r>
            <a:r>
              <a:rPr lang="zh-CN" altLang="en-US" sz="2100" dirty="0">
                <a:solidFill>
                  <a:srgbClr val="0070C0"/>
                </a:solidFill>
                <a:cs typeface="Times New Roman" panose="02020603050405020304" pitchFamily="18" charset="0"/>
              </a:rPr>
              <a:t>字符串输出 </a:t>
            </a:r>
            <a:r>
              <a:rPr lang="en-US" altLang="zh-CN" sz="2100" dirty="0">
                <a:solidFill>
                  <a:srgbClr val="0070C0"/>
                </a:solidFill>
                <a:cs typeface="Times New Roman" panose="02020603050405020304" pitchFamily="18" charset="0"/>
              </a:rPr>
              <a:t>(09H</a:t>
            </a:r>
            <a:r>
              <a:rPr lang="zh-CN" altLang="en-US" sz="2100" dirty="0">
                <a:solidFill>
                  <a:srgbClr val="0070C0"/>
                </a:solidFill>
                <a:cs typeface="Times New Roman" panose="02020603050405020304" pitchFamily="18" charset="0"/>
              </a:rPr>
              <a:t>号功能</a:t>
            </a:r>
            <a:r>
              <a:rPr lang="en-US" altLang="zh-CN" sz="2100" dirty="0">
                <a:solidFill>
                  <a:srgbClr val="0070C0"/>
                </a:solidFill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zh-CN" altLang="en-US" b="1" kern="0" dirty="0">
                <a:cs typeface="Times New Roman" panose="02020603050405020304" pitchFamily="18" charset="0"/>
              </a:rPr>
              <a:t>功能调用号</a:t>
            </a:r>
            <a:r>
              <a:rPr lang="en-US" altLang="zh-CN" b="1" kern="0" dirty="0">
                <a:cs typeface="Times New Roman" panose="02020603050405020304" pitchFamily="18" charset="0"/>
              </a:rPr>
              <a:t>AH=09H</a:t>
            </a:r>
          </a:p>
          <a:p>
            <a:pPr lvl="2"/>
            <a:r>
              <a:rPr lang="zh-CN" altLang="en-US" b="1" kern="0" dirty="0">
                <a:cs typeface="Times New Roman" panose="02020603050405020304" pitchFamily="18" charset="0"/>
              </a:rPr>
              <a:t>功能：在屏幕上显示一个字符串</a:t>
            </a:r>
            <a:endParaRPr lang="en-US" altLang="zh-CN" b="1" kern="0" dirty="0">
              <a:cs typeface="Times New Roman" panose="02020603050405020304" pitchFamily="18" charset="0"/>
            </a:endParaRPr>
          </a:p>
          <a:p>
            <a:pPr lvl="3"/>
            <a:r>
              <a:rPr lang="zh-CN" altLang="en-US" b="1" kern="0" dirty="0">
                <a:cs typeface="Times New Roman" panose="02020603050405020304" pitchFamily="18" charset="0"/>
              </a:rPr>
              <a:t>入口参数：寄存器</a:t>
            </a:r>
            <a:r>
              <a:rPr lang="en-US" altLang="zh-CN" b="1" kern="0" dirty="0">
                <a:cs typeface="Times New Roman" panose="02020603050405020304" pitchFamily="18" charset="0"/>
              </a:rPr>
              <a:t>DS</a:t>
            </a:r>
            <a:r>
              <a:rPr lang="zh-CN" altLang="en-US" b="1" kern="0" dirty="0">
                <a:cs typeface="Times New Roman" panose="02020603050405020304" pitchFamily="18" charset="0"/>
              </a:rPr>
              <a:t>和</a:t>
            </a:r>
            <a:r>
              <a:rPr lang="en-US" altLang="zh-CN" b="1" kern="0" dirty="0">
                <a:cs typeface="Times New Roman" panose="02020603050405020304" pitchFamily="18" charset="0"/>
              </a:rPr>
              <a:t>DX</a:t>
            </a:r>
            <a:r>
              <a:rPr lang="zh-CN" altLang="en-US" b="1" kern="0" dirty="0">
                <a:cs typeface="Times New Roman" panose="02020603050405020304" pitchFamily="18" charset="0"/>
              </a:rPr>
              <a:t>，分别存入被输出字符串首址的段基值和偏移量。</a:t>
            </a:r>
            <a:endParaRPr lang="en-US" altLang="zh-CN" b="1" kern="0" dirty="0">
              <a:cs typeface="Times New Roman" panose="02020603050405020304" pitchFamily="18" charset="0"/>
            </a:endParaRPr>
          </a:p>
          <a:p>
            <a:pPr lvl="5"/>
            <a:r>
              <a:rPr lang="zh-CN" altLang="en-US" sz="1600" b="1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字符串以‘</a:t>
            </a:r>
            <a:r>
              <a:rPr lang="en-US" altLang="zh-CN" sz="1600" b="1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$</a:t>
            </a:r>
            <a:r>
              <a:rPr lang="zh-CN" altLang="en-US" sz="1600" b="1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’结束，该字符作为字符串结束符，不输出</a:t>
            </a:r>
            <a:r>
              <a:rPr lang="zh-CN" altLang="en-US" b="1" kern="0" dirty="0"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b="1" kern="0" dirty="0"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3"/>
            <a:r>
              <a:rPr lang="zh-CN" altLang="en-US" b="1" kern="0" dirty="0">
                <a:cs typeface="Times New Roman" panose="02020603050405020304" pitchFamily="18" charset="0"/>
              </a:rPr>
              <a:t>出口参数：无</a:t>
            </a:r>
          </a:p>
          <a:p>
            <a:pPr lvl="3"/>
            <a:endParaRPr lang="zh-CN" altLang="en-US" b="1" kern="0" dirty="0">
              <a:solidFill>
                <a:srgbClr val="001933"/>
              </a:solidFill>
              <a:cs typeface="Times New Roman" panose="02020603050405020304" pitchFamily="18" charset="0"/>
            </a:endParaRPr>
          </a:p>
          <a:p>
            <a:pPr lvl="3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4D624A-DAC4-4885-830F-9B66F73580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5EA59AD-8DEF-4318-AAB3-24085D710AC4}"/>
              </a:ext>
            </a:extLst>
          </p:cNvPr>
          <p:cNvSpPr/>
          <p:nvPr/>
        </p:nvSpPr>
        <p:spPr>
          <a:xfrm>
            <a:off x="1479839" y="3349856"/>
            <a:ext cx="6364749" cy="2893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例如：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DATA  SEGMENTS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STRING  DB  </a:t>
            </a:r>
            <a:r>
              <a:rPr lang="en-US" altLang="zh-CN" sz="14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‘AN EXAMPLE:’</a:t>
            </a:r>
            <a:r>
              <a:rPr lang="zh-CN" altLang="en-US" sz="14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0DH</a:t>
            </a:r>
            <a:r>
              <a:rPr lang="zh-CN" altLang="en-US" sz="14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0AH</a:t>
            </a:r>
            <a:r>
              <a:rPr lang="zh-CN" altLang="en-US" sz="14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’</a:t>
            </a:r>
            <a:r>
              <a:rPr lang="zh-CN" altLang="en-US" sz="14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＄</a:t>
            </a:r>
            <a:r>
              <a:rPr lang="en-US" altLang="zh-CN" sz="14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’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; </a:t>
            </a: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定义字符串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…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DATA  ENDS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zh-CN" sz="1400" b="1" dirty="0">
              <a:solidFill>
                <a:srgbClr val="00349E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CODE  SEGMENT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…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14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MOV  DX, OFFSET  STRING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MOV  AH, 09H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INT    21H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…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CODE  ENDS</a:t>
            </a:r>
          </a:p>
        </p:txBody>
      </p:sp>
    </p:spTree>
    <p:extLst>
      <p:ext uri="{BB962C8B-B14F-4D97-AF65-F5344CB8AC3E}">
        <p14:creationId xmlns:p14="http://schemas.microsoft.com/office/powerpoint/2010/main" val="69632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7ED91-69CE-409E-A680-D2B816040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 </a:t>
            </a:r>
            <a:r>
              <a:rPr lang="zh-CN" altLang="en-US" dirty="0"/>
              <a:t>系统功能调用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C736D7-0500-485B-BEC4-8A642CB1B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06019"/>
            <a:ext cx="8635578" cy="4893900"/>
          </a:xfrm>
        </p:spPr>
        <p:txBody>
          <a:bodyPr>
            <a:normAutofit/>
          </a:bodyPr>
          <a:lstStyle/>
          <a:p>
            <a:r>
              <a:rPr lang="en-US" altLang="zh-CN" dirty="0"/>
              <a:t>DOS</a:t>
            </a:r>
            <a:r>
              <a:rPr lang="zh-CN" altLang="en-US" dirty="0"/>
              <a:t>系统功能调用</a:t>
            </a:r>
          </a:p>
          <a:p>
            <a:pPr marL="455400" lvl="1" indent="0">
              <a:buNone/>
            </a:pP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4. </a:t>
            </a:r>
            <a:r>
              <a:rPr lang="zh-CN" altLang="en-US" dirty="0">
                <a:solidFill>
                  <a:srgbClr val="0070C0"/>
                </a:solidFill>
                <a:cs typeface="Times New Roman" panose="02020603050405020304" pitchFamily="18" charset="0"/>
              </a:rPr>
              <a:t>返回操作系统</a:t>
            </a:r>
            <a:endParaRPr lang="en-US" altLang="zh-CN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lvl="2"/>
            <a:r>
              <a:rPr lang="zh-CN" altLang="en-US" b="1" kern="0" dirty="0">
                <a:cs typeface="Times New Roman" panose="02020603050405020304" pitchFamily="18" charset="0"/>
              </a:rPr>
              <a:t>功能调用号</a:t>
            </a:r>
            <a:r>
              <a:rPr lang="en-US" altLang="zh-CN" b="1" kern="0" dirty="0">
                <a:cs typeface="Times New Roman" panose="02020603050405020304" pitchFamily="18" charset="0"/>
              </a:rPr>
              <a:t>AH=4CH</a:t>
            </a:r>
          </a:p>
          <a:p>
            <a:pPr lvl="2"/>
            <a:r>
              <a:rPr lang="zh-CN" altLang="en-US" b="1" kern="0" dirty="0">
                <a:cs typeface="Times New Roman" panose="02020603050405020304" pitchFamily="18" charset="0"/>
              </a:rPr>
              <a:t>功能：使系统结束程序运行后返回</a:t>
            </a:r>
            <a:r>
              <a:rPr lang="en-US" altLang="zh-CN" b="1" kern="0" dirty="0">
                <a:cs typeface="Times New Roman" panose="02020603050405020304" pitchFamily="18" charset="0"/>
              </a:rPr>
              <a:t>DOS</a:t>
            </a:r>
            <a:r>
              <a:rPr lang="zh-CN" altLang="en-US" b="1" kern="0" dirty="0">
                <a:cs typeface="Times New Roman" panose="02020603050405020304" pitchFamily="18" charset="0"/>
              </a:rPr>
              <a:t>状态</a:t>
            </a:r>
            <a:endParaRPr lang="en-US" altLang="zh-CN" b="1" kern="0" dirty="0">
              <a:cs typeface="Times New Roman" panose="02020603050405020304" pitchFamily="18" charset="0"/>
            </a:endParaRPr>
          </a:p>
          <a:p>
            <a:pPr lvl="3"/>
            <a:r>
              <a:rPr lang="zh-CN" altLang="en-US" b="1" kern="0" dirty="0">
                <a:cs typeface="Times New Roman" panose="02020603050405020304" pitchFamily="18" charset="0"/>
              </a:rPr>
              <a:t>入口参数：</a:t>
            </a:r>
            <a:r>
              <a:rPr lang="en-US" altLang="zh-CN" b="1" kern="0" dirty="0">
                <a:cs typeface="Times New Roman" panose="02020603050405020304" pitchFamily="18" charset="0"/>
              </a:rPr>
              <a:t> AL=</a:t>
            </a:r>
            <a:r>
              <a:rPr lang="zh-CN" altLang="en-US" b="1" kern="0" dirty="0">
                <a:cs typeface="Times New Roman" panose="02020603050405020304" pitchFamily="18" charset="0"/>
              </a:rPr>
              <a:t>返回码</a:t>
            </a:r>
            <a:endParaRPr lang="en-US" altLang="zh-CN" b="1" kern="0" dirty="0">
              <a:cs typeface="Times New Roman" panose="02020603050405020304" pitchFamily="18" charset="0"/>
            </a:endParaRPr>
          </a:p>
          <a:p>
            <a:pPr lvl="3"/>
            <a:r>
              <a:rPr lang="zh-CN" altLang="en-US" b="1" kern="0" dirty="0">
                <a:cs typeface="Times New Roman" panose="02020603050405020304" pitchFamily="18" charset="0"/>
              </a:rPr>
              <a:t>出口参数：无</a:t>
            </a:r>
          </a:p>
          <a:p>
            <a:pPr lvl="3"/>
            <a:endParaRPr lang="en-US" altLang="zh-CN" b="1" kern="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3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4D624A-DAC4-4885-830F-9B66F73580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E4BE125-A2D2-4006-B6B2-683FACEC0D65}"/>
              </a:ext>
            </a:extLst>
          </p:cNvPr>
          <p:cNvSpPr txBox="1"/>
          <p:nvPr/>
        </p:nvSpPr>
        <p:spPr>
          <a:xfrm>
            <a:off x="1314600" y="3701058"/>
            <a:ext cx="5781009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indent="-1800"/>
            <a:r>
              <a:rPr lang="zh-CN" altLang="en-US" sz="1600" dirty="0">
                <a:cs typeface="Times New Roman" panose="02020603050405020304" pitchFamily="18" charset="0"/>
              </a:rPr>
              <a:t>例如，</a:t>
            </a:r>
            <a:r>
              <a:rPr lang="en-US" altLang="zh-CN" sz="1600" dirty="0">
                <a:cs typeface="Times New Roman" panose="02020603050405020304" pitchFamily="18" charset="0"/>
              </a:rPr>
              <a:t>	</a:t>
            </a:r>
            <a:r>
              <a:rPr lang="pt-BR" altLang="zh-CN" sz="1600" b="1" dirty="0">
                <a:solidFill>
                  <a:srgbClr val="0070C0"/>
                </a:solidFill>
                <a:cs typeface="Times New Roman" panose="02020603050405020304" pitchFamily="18" charset="0"/>
              </a:rPr>
              <a:t>MOV    AH</a:t>
            </a:r>
            <a:r>
              <a:rPr lang="en-US" altLang="zh-CN" sz="1600" b="1" dirty="0">
                <a:solidFill>
                  <a:srgbClr val="0070C0"/>
                </a:solidFill>
                <a:cs typeface="Times New Roman" panose="02020603050405020304" pitchFamily="18" charset="0"/>
              </a:rPr>
              <a:t>, </a:t>
            </a:r>
            <a:r>
              <a:rPr lang="pt-BR" altLang="zh-CN" sz="1600" b="1" dirty="0">
                <a:solidFill>
                  <a:srgbClr val="0070C0"/>
                </a:solidFill>
                <a:cs typeface="Times New Roman" panose="02020603050405020304" pitchFamily="18" charset="0"/>
              </a:rPr>
              <a:t>4CH</a:t>
            </a:r>
          </a:p>
          <a:p>
            <a:pPr indent="-1800"/>
            <a:r>
              <a:rPr lang="pt-BR" altLang="zh-CN" sz="1600" b="1" dirty="0">
                <a:solidFill>
                  <a:srgbClr val="0070C0"/>
                </a:solidFill>
                <a:cs typeface="Times New Roman" panose="02020603050405020304" pitchFamily="18" charset="0"/>
              </a:rPr>
              <a:t>		INT  21H</a:t>
            </a:r>
          </a:p>
        </p:txBody>
      </p:sp>
    </p:spTree>
    <p:extLst>
      <p:ext uri="{BB962C8B-B14F-4D97-AF65-F5344CB8AC3E}">
        <p14:creationId xmlns:p14="http://schemas.microsoft.com/office/powerpoint/2010/main" val="79407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DC963-8DB7-4059-BED4-1A978E3D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汇编语言程序设计举例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6A358-CF9A-4110-A809-99951E6A3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06018"/>
            <a:ext cx="8635578" cy="5345458"/>
          </a:xfrm>
        </p:spPr>
        <p:txBody>
          <a:bodyPr/>
          <a:lstStyle/>
          <a:p>
            <a:r>
              <a:rPr lang="zh-CN" altLang="en-US" dirty="0"/>
              <a:t>汇编源程序基本结构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模块化设计方法</a:t>
            </a:r>
          </a:p>
          <a:p>
            <a:pPr lvl="2"/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自顶向下，逐步细化</a:t>
            </a:r>
            <a:endParaRPr lang="en-US" altLang="zh-CN" b="1" dirty="0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结构化编码方法 </a:t>
            </a:r>
          </a:p>
          <a:p>
            <a:pPr lvl="2"/>
            <a:r>
              <a:rPr lang="zh-CN" altLang="en-US" b="1" dirty="0">
                <a:solidFill>
                  <a:srgbClr val="C00000"/>
                </a:solidFill>
                <a:latin typeface="Times New Roman" panose="02020603050405020304"/>
                <a:ea typeface="楷体_GB2312"/>
              </a:rPr>
              <a:t>顺序、分支、循环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三种基本结构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EE34DA-C392-4217-98E8-8263335E8F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107" name="Rectangle 7">
            <a:extLst>
              <a:ext uri="{FF2B5EF4-FFF2-40B4-BE49-F238E27FC236}">
                <a16:creationId xmlns:a16="http://schemas.microsoft.com/office/drawing/2014/main" id="{6C09EAC3-119A-421E-A3D6-D09226CC0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085" y="4566728"/>
            <a:ext cx="1276870" cy="379011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>
              <a:defRPr/>
            </a:pPr>
            <a:endParaRPr lang="zh-CN" altLang="en-US" sz="2000" b="1" kern="0">
              <a:solidFill>
                <a:srgbClr val="000000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108" name="Rectangle 8">
            <a:extLst>
              <a:ext uri="{FF2B5EF4-FFF2-40B4-BE49-F238E27FC236}">
                <a16:creationId xmlns:a16="http://schemas.microsoft.com/office/drawing/2014/main" id="{6F3F75F7-8AFB-4415-B50A-7EAA0542B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907" y="5297409"/>
            <a:ext cx="1370597" cy="348414"/>
          </a:xfrm>
          <a:prstGeom prst="rect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>
              <a:defRPr/>
            </a:pPr>
            <a:endParaRPr lang="zh-CN" altLang="en-US" sz="2000" b="1" kern="0">
              <a:solidFill>
                <a:srgbClr val="000000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109" name="Text Box 9">
            <a:extLst>
              <a:ext uri="{FF2B5EF4-FFF2-40B4-BE49-F238E27FC236}">
                <a16:creationId xmlns:a16="http://schemas.microsoft.com/office/drawing/2014/main" id="{DC6330BC-1F9B-4DB2-BF4D-D0EBF1B07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472" y="3539609"/>
            <a:ext cx="22320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顺序程序结构</a:t>
            </a:r>
          </a:p>
        </p:txBody>
      </p:sp>
      <p:sp>
        <p:nvSpPr>
          <p:cNvPr id="110" name="Text Box 10">
            <a:extLst>
              <a:ext uri="{FF2B5EF4-FFF2-40B4-BE49-F238E27FC236}">
                <a16:creationId xmlns:a16="http://schemas.microsoft.com/office/drawing/2014/main" id="{3CC27F7E-8D13-4059-BC96-4C559EE28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247" y="3545959"/>
            <a:ext cx="21971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条件程序结构</a:t>
            </a:r>
          </a:p>
        </p:txBody>
      </p:sp>
      <p:sp>
        <p:nvSpPr>
          <p:cNvPr id="111" name="Text Box 11">
            <a:extLst>
              <a:ext uri="{FF2B5EF4-FFF2-40B4-BE49-F238E27FC236}">
                <a16:creationId xmlns:a16="http://schemas.microsoft.com/office/drawing/2014/main" id="{D7E05470-79D2-40F7-9D27-C0ED4AA88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45" y="3518971"/>
            <a:ext cx="22304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多分支程序结构</a:t>
            </a:r>
          </a:p>
        </p:txBody>
      </p:sp>
      <p:sp>
        <p:nvSpPr>
          <p:cNvPr id="112" name="Line 12">
            <a:extLst>
              <a:ext uri="{FF2B5EF4-FFF2-40B4-BE49-F238E27FC236}">
                <a16:creationId xmlns:a16="http://schemas.microsoft.com/office/drawing/2014/main" id="{E2AB4D56-D0F9-4EC8-B2E7-61C5BA3958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2155" y="4184534"/>
            <a:ext cx="0" cy="37901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>
              <a:defRPr/>
            </a:pPr>
            <a:endParaRPr lang="zh-CN" altLang="en-US" sz="2000" b="1" kern="0">
              <a:solidFill>
                <a:srgbClr val="000000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113" name="Line 13">
            <a:extLst>
              <a:ext uri="{FF2B5EF4-FFF2-40B4-BE49-F238E27FC236}">
                <a16:creationId xmlns:a16="http://schemas.microsoft.com/office/drawing/2014/main" id="{D29CBB11-CED2-4212-8901-F6CA7DDAA8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2155" y="4917168"/>
            <a:ext cx="0" cy="37821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>
              <a:defRPr/>
            </a:pPr>
            <a:endParaRPr lang="zh-CN" altLang="en-US" sz="2000" b="1" kern="0">
              <a:solidFill>
                <a:srgbClr val="000000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114" name="AutoShape 15">
            <a:extLst>
              <a:ext uri="{FF2B5EF4-FFF2-40B4-BE49-F238E27FC236}">
                <a16:creationId xmlns:a16="http://schemas.microsoft.com/office/drawing/2014/main" id="{B15B8E75-088F-4C0B-A53B-70022EBB5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695" y="4527041"/>
            <a:ext cx="1577310" cy="379011"/>
          </a:xfrm>
          <a:prstGeom prst="flowChartDecision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</a:ln>
          <a:effectLst>
            <a:outerShdw dist="107763" dir="18900000" algn="ctr" rotWithShape="0">
              <a:srgbClr val="808080"/>
            </a:outerShdw>
          </a:effectLst>
        </p:spPr>
        <p:txBody>
          <a:bodyPr wrap="none" anchor="ctr"/>
          <a:lstStyle/>
          <a:p>
            <a:pPr defTabSz="914400">
              <a:defRPr/>
            </a:pPr>
            <a:endParaRPr lang="zh-CN" altLang="en-US" sz="2000" b="1" kern="0">
              <a:solidFill>
                <a:srgbClr val="000000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115" name="Line 16">
            <a:extLst>
              <a:ext uri="{FF2B5EF4-FFF2-40B4-BE49-F238E27FC236}">
                <a16:creationId xmlns:a16="http://schemas.microsoft.com/office/drawing/2014/main" id="{4FF28013-4906-4CFA-81A1-ACE2EF6524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330" y="4154372"/>
            <a:ext cx="0" cy="37901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>
              <a:defRPr/>
            </a:pPr>
            <a:endParaRPr lang="zh-CN" altLang="en-US" sz="2000" b="1" kern="0">
              <a:solidFill>
                <a:srgbClr val="000000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116" name="AutoShape 17">
            <a:extLst>
              <a:ext uri="{FF2B5EF4-FFF2-40B4-BE49-F238E27FC236}">
                <a16:creationId xmlns:a16="http://schemas.microsoft.com/office/drawing/2014/main" id="{6CD946F8-E32A-4405-B26A-190E77129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9190" y="5142792"/>
            <a:ext cx="1051540" cy="398020"/>
          </a:xfrm>
          <a:prstGeom prst="flowChartAlternateProcess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</a:ln>
          <a:effectLst>
            <a:outerShdw dist="107763" dir="18900000" algn="ctr" rotWithShape="0">
              <a:srgbClr val="808080"/>
            </a:outerShdw>
          </a:effectLst>
        </p:spPr>
        <p:txBody>
          <a:bodyPr wrap="none" anchor="ctr"/>
          <a:lstStyle/>
          <a:p>
            <a:pPr defTabSz="914400">
              <a:defRPr/>
            </a:pPr>
            <a:endParaRPr lang="zh-CN" altLang="en-US" sz="2000" b="1" kern="0">
              <a:solidFill>
                <a:srgbClr val="000000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117" name="AutoShape 18">
            <a:extLst>
              <a:ext uri="{FF2B5EF4-FFF2-40B4-BE49-F238E27FC236}">
                <a16:creationId xmlns:a16="http://schemas.microsoft.com/office/drawing/2014/main" id="{84CE531F-A1F3-433D-AEB4-A9A8B5BD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9390" y="5142792"/>
            <a:ext cx="1051540" cy="398020"/>
          </a:xfrm>
          <a:prstGeom prst="flowChartAlternateProcess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</a:ln>
          <a:effectLst>
            <a:outerShdw dist="107763" dir="18900000" algn="ctr" rotWithShape="0">
              <a:srgbClr val="808080"/>
            </a:outerShdw>
          </a:effectLst>
        </p:spPr>
        <p:txBody>
          <a:bodyPr wrap="none" anchor="ctr"/>
          <a:lstStyle/>
          <a:p>
            <a:pPr defTabSz="914400">
              <a:defRPr/>
            </a:pPr>
            <a:endParaRPr lang="zh-CN" altLang="en-US" sz="2000" b="1" kern="0">
              <a:solidFill>
                <a:srgbClr val="000000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118" name="Line 19">
            <a:extLst>
              <a:ext uri="{FF2B5EF4-FFF2-40B4-BE49-F238E27FC236}">
                <a16:creationId xmlns:a16="http://schemas.microsoft.com/office/drawing/2014/main" id="{4261DFAF-64CF-4C91-AD30-9CD6C28A1C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7330" y="4710744"/>
            <a:ext cx="0" cy="41419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>
              <a:defRPr/>
            </a:pPr>
            <a:endParaRPr lang="zh-CN" altLang="en-US" sz="2000" b="1" kern="0">
              <a:solidFill>
                <a:srgbClr val="000000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119" name="Line 20">
            <a:extLst>
              <a:ext uri="{FF2B5EF4-FFF2-40B4-BE49-F238E27FC236}">
                <a16:creationId xmlns:a16="http://schemas.microsoft.com/office/drawing/2014/main" id="{40F0305B-C40F-4DB0-8431-6BBD27F6E5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7530" y="4710744"/>
            <a:ext cx="0" cy="41419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>
              <a:defRPr/>
            </a:pPr>
            <a:endParaRPr lang="zh-CN" altLang="en-US" sz="2000" b="1" kern="0">
              <a:solidFill>
                <a:srgbClr val="000000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120" name="Line 21">
            <a:extLst>
              <a:ext uri="{FF2B5EF4-FFF2-40B4-BE49-F238E27FC236}">
                <a16:creationId xmlns:a16="http://schemas.microsoft.com/office/drawing/2014/main" id="{2F71653D-56B1-4EDA-A509-A24D3486DD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7530" y="5574840"/>
            <a:ext cx="0" cy="25886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>
              <a:defRPr/>
            </a:pPr>
            <a:endParaRPr lang="zh-CN" altLang="en-US" sz="2000" b="1" kern="0">
              <a:solidFill>
                <a:srgbClr val="000000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121" name="Line 22">
            <a:extLst>
              <a:ext uri="{FF2B5EF4-FFF2-40B4-BE49-F238E27FC236}">
                <a16:creationId xmlns:a16="http://schemas.microsoft.com/office/drawing/2014/main" id="{20BA5CCA-4A76-4DC7-A280-CCECF8FFA9D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17330" y="5574840"/>
            <a:ext cx="0" cy="25886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>
              <a:defRPr/>
            </a:pPr>
            <a:endParaRPr lang="zh-CN" altLang="en-US" sz="2000" b="1" kern="0">
              <a:solidFill>
                <a:srgbClr val="000000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122" name="Line 23">
            <a:extLst>
              <a:ext uri="{FF2B5EF4-FFF2-40B4-BE49-F238E27FC236}">
                <a16:creationId xmlns:a16="http://schemas.microsoft.com/office/drawing/2014/main" id="{E09A316E-63A4-4188-BF9C-FAB77E05BF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40220" y="5814017"/>
            <a:ext cx="157731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>
              <a:defRPr/>
            </a:pPr>
            <a:endParaRPr lang="zh-CN" altLang="en-US" sz="2000" b="1" kern="0">
              <a:solidFill>
                <a:srgbClr val="000000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123" name="AutoShape 24">
            <a:extLst>
              <a:ext uri="{FF2B5EF4-FFF2-40B4-BE49-F238E27FC236}">
                <a16:creationId xmlns:a16="http://schemas.microsoft.com/office/drawing/2014/main" id="{DFA0B576-CECF-48B4-8090-0FE19C4B1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6271" y="4300054"/>
            <a:ext cx="1652420" cy="311117"/>
          </a:xfrm>
          <a:prstGeom prst="flowChartDecision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</a:ln>
          <a:effectLst>
            <a:outerShdw dist="107763" dir="18900000" algn="ctr" rotWithShape="0">
              <a:srgbClr val="808080"/>
            </a:outerShdw>
          </a:effectLst>
        </p:spPr>
        <p:txBody>
          <a:bodyPr wrap="none" anchor="ctr"/>
          <a:lstStyle/>
          <a:p>
            <a:pPr defTabSz="914400">
              <a:defRPr/>
            </a:pPr>
            <a:endParaRPr lang="zh-CN" altLang="en-US" sz="2000" b="1" kern="0">
              <a:solidFill>
                <a:srgbClr val="000000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124" name="Line 25">
            <a:extLst>
              <a:ext uri="{FF2B5EF4-FFF2-40B4-BE49-F238E27FC236}">
                <a16:creationId xmlns:a16="http://schemas.microsoft.com/office/drawing/2014/main" id="{D4A0B97C-8FE9-475E-9DD3-3E072A2B446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2514" y="4009890"/>
            <a:ext cx="0" cy="25926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>
              <a:defRPr/>
            </a:pPr>
            <a:endParaRPr lang="zh-CN" altLang="en-US" sz="2000" b="1" kern="0">
              <a:solidFill>
                <a:srgbClr val="000000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125" name="Line 26">
            <a:extLst>
              <a:ext uri="{FF2B5EF4-FFF2-40B4-BE49-F238E27FC236}">
                <a16:creationId xmlns:a16="http://schemas.microsoft.com/office/drawing/2014/main" id="{2977182C-312B-4A58-8067-ADA8B7441A9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2514" y="4602842"/>
            <a:ext cx="0" cy="30320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>
              <a:defRPr/>
            </a:pPr>
            <a:endParaRPr lang="zh-CN" altLang="en-US" sz="2000" b="1" kern="0">
              <a:solidFill>
                <a:srgbClr val="000000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126" name="Line 27">
            <a:extLst>
              <a:ext uri="{FF2B5EF4-FFF2-40B4-BE49-F238E27FC236}">
                <a16:creationId xmlns:a16="http://schemas.microsoft.com/office/drawing/2014/main" id="{6BC75640-16B4-4742-A438-07CD877B5D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0474" y="4906052"/>
            <a:ext cx="180264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>
              <a:defRPr/>
            </a:pPr>
            <a:endParaRPr lang="zh-CN" altLang="en-US" sz="2000" b="1" kern="0">
              <a:solidFill>
                <a:srgbClr val="000000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127" name="AutoShape 28">
            <a:extLst>
              <a:ext uri="{FF2B5EF4-FFF2-40B4-BE49-F238E27FC236}">
                <a16:creationId xmlns:a16="http://schemas.microsoft.com/office/drawing/2014/main" id="{A46034FB-BD5F-4DBE-B896-1A118E552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5304" y="5289040"/>
            <a:ext cx="826210" cy="379011"/>
          </a:xfrm>
          <a:prstGeom prst="flowChartAlternateProcess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</a:ln>
          <a:effectLst>
            <a:outerShdw dist="107763" dir="18900000" algn="ctr" rotWithShape="0">
              <a:srgbClr val="808080"/>
            </a:outerShdw>
          </a:effectLst>
        </p:spPr>
        <p:txBody>
          <a:bodyPr wrap="none" anchor="ctr"/>
          <a:lstStyle/>
          <a:p>
            <a:pPr defTabSz="914400">
              <a:defRPr/>
            </a:pPr>
            <a:endParaRPr lang="zh-CN" altLang="en-US" sz="2000" b="1" kern="0">
              <a:solidFill>
                <a:srgbClr val="000000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128" name="AutoShape 29">
            <a:extLst>
              <a:ext uri="{FF2B5EF4-FFF2-40B4-BE49-F238E27FC236}">
                <a16:creationId xmlns:a16="http://schemas.microsoft.com/office/drawing/2014/main" id="{E765865D-C17E-4ACC-BAE4-61F31FAD0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104" y="5289040"/>
            <a:ext cx="826210" cy="379011"/>
          </a:xfrm>
          <a:prstGeom prst="flowChartAlternateProcess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</a:ln>
          <a:effectLst>
            <a:outerShdw dist="107763" dir="18900000" algn="ctr" rotWithShape="0">
              <a:srgbClr val="808080"/>
            </a:outerShdw>
          </a:effectLst>
        </p:spPr>
        <p:txBody>
          <a:bodyPr wrap="none" anchor="ctr"/>
          <a:lstStyle/>
          <a:p>
            <a:pPr defTabSz="914400">
              <a:defRPr/>
            </a:pPr>
            <a:endParaRPr lang="zh-CN" altLang="en-US" sz="2000" b="1" kern="0">
              <a:solidFill>
                <a:srgbClr val="000000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129" name="Line 30">
            <a:extLst>
              <a:ext uri="{FF2B5EF4-FFF2-40B4-BE49-F238E27FC236}">
                <a16:creationId xmlns:a16="http://schemas.microsoft.com/office/drawing/2014/main" id="{F19F6197-5072-4B4F-9627-5853BD5CE0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4314" y="4908040"/>
            <a:ext cx="0" cy="37901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>
              <a:defRPr/>
            </a:pPr>
            <a:endParaRPr lang="zh-CN" altLang="en-US" sz="2000" b="1" kern="0">
              <a:solidFill>
                <a:srgbClr val="000000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130" name="Line 31">
            <a:extLst>
              <a:ext uri="{FF2B5EF4-FFF2-40B4-BE49-F238E27FC236}">
                <a16:creationId xmlns:a16="http://schemas.microsoft.com/office/drawing/2014/main" id="{8AAD0CEB-3D1A-4C86-A72A-2B2508CDB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3114" y="4908040"/>
            <a:ext cx="0" cy="37901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>
              <a:defRPr/>
            </a:pPr>
            <a:endParaRPr lang="zh-CN" altLang="en-US" sz="2000" b="1" kern="0">
              <a:solidFill>
                <a:srgbClr val="000000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131" name="Text Box 32">
            <a:extLst>
              <a:ext uri="{FF2B5EF4-FFF2-40B4-BE49-F238E27FC236}">
                <a16:creationId xmlns:a16="http://schemas.microsoft.com/office/drawing/2014/main" id="{339E32FB-B641-41C1-94D7-2D7374BCF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7862" y="5220057"/>
            <a:ext cx="11543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．．．</a:t>
            </a:r>
          </a:p>
        </p:txBody>
      </p:sp>
      <p:sp>
        <p:nvSpPr>
          <p:cNvPr id="132" name="Line 33">
            <a:extLst>
              <a:ext uri="{FF2B5EF4-FFF2-40B4-BE49-F238E27FC236}">
                <a16:creationId xmlns:a16="http://schemas.microsoft.com/office/drawing/2014/main" id="{8461B3EB-DBC2-4987-9796-E4ABD4FD16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0474" y="6049052"/>
            <a:ext cx="180264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>
              <a:defRPr/>
            </a:pPr>
            <a:endParaRPr lang="zh-CN" altLang="en-US" sz="2000" b="1" kern="0">
              <a:solidFill>
                <a:srgbClr val="000000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133" name="Line 34">
            <a:extLst>
              <a:ext uri="{FF2B5EF4-FFF2-40B4-BE49-F238E27FC236}">
                <a16:creationId xmlns:a16="http://schemas.microsoft.com/office/drawing/2014/main" id="{5E8C4391-7005-4254-A02A-645F0F1081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4314" y="5670040"/>
            <a:ext cx="0" cy="37901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>
              <a:defRPr/>
            </a:pPr>
            <a:endParaRPr lang="zh-CN" altLang="en-US" sz="2000" b="1" kern="0">
              <a:solidFill>
                <a:srgbClr val="000000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134" name="Line 35">
            <a:extLst>
              <a:ext uri="{FF2B5EF4-FFF2-40B4-BE49-F238E27FC236}">
                <a16:creationId xmlns:a16="http://schemas.microsoft.com/office/drawing/2014/main" id="{B7B3AB30-6A23-496C-96AA-A500471F232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3114" y="5670040"/>
            <a:ext cx="0" cy="37901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>
              <a:defRPr/>
            </a:pPr>
            <a:endParaRPr lang="zh-CN" altLang="en-US" sz="2000" b="1" kern="0">
              <a:solidFill>
                <a:srgbClr val="000000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135" name="Line 37">
            <a:extLst>
              <a:ext uri="{FF2B5EF4-FFF2-40B4-BE49-F238E27FC236}">
                <a16:creationId xmlns:a16="http://schemas.microsoft.com/office/drawing/2014/main" id="{FB0463F4-5F5A-4A14-AF1F-67604DB97B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2514" y="5670040"/>
            <a:ext cx="0" cy="37901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>
              <a:defRPr/>
            </a:pPr>
            <a:endParaRPr lang="zh-CN" altLang="en-US" sz="2000" b="1" kern="0">
              <a:solidFill>
                <a:srgbClr val="000000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136" name="Line 38">
            <a:extLst>
              <a:ext uri="{FF2B5EF4-FFF2-40B4-BE49-F238E27FC236}">
                <a16:creationId xmlns:a16="http://schemas.microsoft.com/office/drawing/2014/main" id="{E993F66A-C276-40BE-957C-EDC6D7BA36A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2514" y="4908040"/>
            <a:ext cx="0" cy="37901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>
              <a:defRPr/>
            </a:pPr>
            <a:endParaRPr lang="zh-CN" altLang="en-US" sz="2000" b="1" kern="0">
              <a:solidFill>
                <a:srgbClr val="000000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137" name="Line 39">
            <a:extLst>
              <a:ext uri="{FF2B5EF4-FFF2-40B4-BE49-F238E27FC236}">
                <a16:creationId xmlns:a16="http://schemas.microsoft.com/office/drawing/2014/main" id="{C3F9D60F-91E8-42CE-ADD6-92824629CD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2155" y="5678372"/>
            <a:ext cx="0" cy="37901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>
              <a:defRPr/>
            </a:pPr>
            <a:endParaRPr lang="zh-CN" altLang="en-US" sz="2000" b="1" kern="0">
              <a:solidFill>
                <a:srgbClr val="000000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sp>
        <p:nvSpPr>
          <p:cNvPr id="138" name="Text Box 40">
            <a:extLst>
              <a:ext uri="{FF2B5EF4-FFF2-40B4-BE49-F238E27FC236}">
                <a16:creationId xmlns:a16="http://schemas.microsoft.com/office/drawing/2014/main" id="{FBBA3CF5-D394-496B-A456-7889EF4D7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3824" y="4279884"/>
            <a:ext cx="351093" cy="398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Y</a:t>
            </a:r>
          </a:p>
        </p:txBody>
      </p:sp>
      <p:sp>
        <p:nvSpPr>
          <p:cNvPr id="139" name="Text Box 41">
            <a:extLst>
              <a:ext uri="{FF2B5EF4-FFF2-40B4-BE49-F238E27FC236}">
                <a16:creationId xmlns:a16="http://schemas.microsoft.com/office/drawing/2014/main" id="{B88CF1D5-9E35-47BA-A6D4-6458C00D6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430" y="4279884"/>
            <a:ext cx="365313" cy="398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49" charset="-122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02506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5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500"/>
                            </p:stCondLst>
                            <p:childTnLst>
                              <p:par>
                                <p:cTn id="7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0"/>
                            </p:stCondLst>
                            <p:childTnLst>
                              <p:par>
                                <p:cTn id="7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500"/>
                            </p:stCondLst>
                            <p:childTnLst>
                              <p:par>
                                <p:cTn id="10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4000"/>
                            </p:stCondLst>
                            <p:childTnLst>
                              <p:par>
                                <p:cTn id="1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500"/>
                            </p:stCondLst>
                            <p:childTnLst>
                              <p:par>
                                <p:cTn id="1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0"/>
                            </p:stCondLst>
                            <p:childTnLst>
                              <p:par>
                                <p:cTn id="1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500"/>
                            </p:stCondLst>
                            <p:childTnLst>
                              <p:par>
                                <p:cTn id="1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6000"/>
                            </p:stCondLst>
                            <p:childTnLst>
                              <p:par>
                                <p:cTn id="1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6500"/>
                            </p:stCondLst>
                            <p:childTnLst>
                              <p:par>
                                <p:cTn id="1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7000"/>
                            </p:stCondLst>
                            <p:childTnLst>
                              <p:par>
                                <p:cTn id="14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utoUpdateAnimBg="0"/>
      <p:bldP spid="110" grpId="0" autoUpdateAnimBg="0"/>
      <p:bldP spid="111" grpId="0" autoUpdateAnimBg="0"/>
      <p:bldP spid="131" grpId="0" autoUpdateAnimBg="0"/>
      <p:bldP spid="138" grpId="0" autoUpdateAnimBg="0"/>
      <p:bldP spid="13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DC963-8DB7-4059-BED4-1A978E3D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汇编语言程序设计举例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6A358-CF9A-4110-A809-99951E6A3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汇编源程序基本结构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EE34DA-C392-4217-98E8-8263335E8F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32" name="Text Box 5">
            <a:extLst>
              <a:ext uri="{FF2B5EF4-FFF2-40B4-BE49-F238E27FC236}">
                <a16:creationId xmlns:a16="http://schemas.microsoft.com/office/drawing/2014/main" id="{99369E82-25A4-469C-95B1-8C10979E5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684" y="1555908"/>
            <a:ext cx="29835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循环控制结构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当型循环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3" name="Text Box 6">
            <a:extLst>
              <a:ext uri="{FF2B5EF4-FFF2-40B4-BE49-F238E27FC236}">
                <a16:creationId xmlns:a16="http://schemas.microsoft.com/office/drawing/2014/main" id="{48C16949-F037-465B-BDD9-8CF006E66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4723" y="1555908"/>
            <a:ext cx="32399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循环控制结构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直到型循环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4" name="AutoShape 7">
            <a:extLst>
              <a:ext uri="{FF2B5EF4-FFF2-40B4-BE49-F238E27FC236}">
                <a16:creationId xmlns:a16="http://schemas.microsoft.com/office/drawing/2014/main" id="{7A90908C-E3F1-43EB-9E61-59651497A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891" y="2569785"/>
            <a:ext cx="1600200" cy="378514"/>
          </a:xfrm>
          <a:prstGeom prst="flowChartDecision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</a:ln>
          <a:effectLst>
            <a:outerShdw dist="107763" dir="18900000" algn="ctr" rotWithShape="0">
              <a:srgbClr val="808080"/>
            </a:outerShdw>
          </a:effectLst>
        </p:spPr>
        <p:txBody>
          <a:bodyPr wrap="none" anchor="ctr"/>
          <a:lstStyle/>
          <a:p>
            <a:pPr defTabSz="914400">
              <a:defRPr/>
            </a:pPr>
            <a:endParaRPr lang="zh-CN" altLang="en-US" sz="2000" b="1" ker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AutoShape 8">
            <a:extLst>
              <a:ext uri="{FF2B5EF4-FFF2-40B4-BE49-F238E27FC236}">
                <a16:creationId xmlns:a16="http://schemas.microsoft.com/office/drawing/2014/main" id="{165A8318-34E8-4304-8094-2B1022004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761" y="2999938"/>
            <a:ext cx="1066800" cy="378514"/>
          </a:xfrm>
          <a:prstGeom prst="flowChartAlternateProcess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</a:ln>
          <a:effectLst>
            <a:outerShdw dist="107763" dir="18900000" algn="ctr" rotWithShape="0">
              <a:srgbClr val="808080"/>
            </a:outerShdw>
          </a:effectLst>
        </p:spPr>
        <p:txBody>
          <a:bodyPr wrap="none" anchor="ctr"/>
          <a:lstStyle/>
          <a:p>
            <a:pPr defTabSz="914400">
              <a:defRPr/>
            </a:pPr>
            <a:endParaRPr lang="zh-CN" altLang="en-US" sz="2000" b="1" ker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6" name="Line 9">
            <a:extLst>
              <a:ext uri="{FF2B5EF4-FFF2-40B4-BE49-F238E27FC236}">
                <a16:creationId xmlns:a16="http://schemas.microsoft.com/office/drawing/2014/main" id="{6961AE17-6386-476C-85CD-6F029C27BE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63740" y="2225488"/>
            <a:ext cx="0" cy="33119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>
              <a:defRPr/>
            </a:pPr>
            <a:endParaRPr lang="zh-CN" altLang="en-US" sz="2000" b="1" ker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7" name="Line 10">
            <a:extLst>
              <a:ext uri="{FF2B5EF4-FFF2-40B4-BE49-F238E27FC236}">
                <a16:creationId xmlns:a16="http://schemas.microsoft.com/office/drawing/2014/main" id="{9AAF835E-0B58-495B-99A0-CCD5EF0EA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30334" y="2986712"/>
            <a:ext cx="0" cy="61284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>
              <a:defRPr/>
            </a:pPr>
            <a:endParaRPr lang="zh-CN" altLang="en-US" sz="2000" b="1" ker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8" name="Line 11">
            <a:extLst>
              <a:ext uri="{FF2B5EF4-FFF2-40B4-BE49-F238E27FC236}">
                <a16:creationId xmlns:a16="http://schemas.microsoft.com/office/drawing/2014/main" id="{927B9FE2-918F-4BFC-A649-F4516C8BDD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6904" y="2761019"/>
            <a:ext cx="5334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>
              <a:defRPr/>
            </a:pPr>
            <a:endParaRPr lang="zh-CN" altLang="en-US" sz="2000" b="1" kern="0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" name="Line 12">
            <a:extLst>
              <a:ext uri="{FF2B5EF4-FFF2-40B4-BE49-F238E27FC236}">
                <a16:creationId xmlns:a16="http://schemas.microsoft.com/office/drawing/2014/main" id="{B4F7B4DE-7A92-4661-A1D9-BCC475E512F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3556" y="2741511"/>
            <a:ext cx="0" cy="23657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>
              <a:defRPr/>
            </a:pPr>
            <a:endParaRPr lang="zh-CN" altLang="en-US" sz="2000" b="1" ker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0" name="Line 13">
            <a:extLst>
              <a:ext uri="{FF2B5EF4-FFF2-40B4-BE49-F238E27FC236}">
                <a16:creationId xmlns:a16="http://schemas.microsoft.com/office/drawing/2014/main" id="{7C9DD9E4-9FDE-4497-B29C-C419BF5E7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3318" y="3580522"/>
            <a:ext cx="762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>
              <a:defRPr/>
            </a:pPr>
            <a:endParaRPr lang="zh-CN" altLang="en-US" sz="2000" b="1" ker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Line 14">
            <a:extLst>
              <a:ext uri="{FF2B5EF4-FFF2-40B4-BE49-F238E27FC236}">
                <a16:creationId xmlns:a16="http://schemas.microsoft.com/office/drawing/2014/main" id="{8AACAEA8-9401-44D4-8F6E-A606F65C50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1784" y="3362983"/>
            <a:ext cx="0" cy="23657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>
              <a:defRPr/>
            </a:pPr>
            <a:endParaRPr lang="zh-CN" altLang="en-US" sz="2000" b="1" ker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2" name="Line 15">
            <a:extLst>
              <a:ext uri="{FF2B5EF4-FFF2-40B4-BE49-F238E27FC236}">
                <a16:creationId xmlns:a16="http://schemas.microsoft.com/office/drawing/2014/main" id="{516165BF-9654-4026-94CA-E9EE01244D6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55318" y="2346004"/>
            <a:ext cx="0" cy="123016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>
              <a:defRPr/>
            </a:pPr>
            <a:endParaRPr lang="zh-CN" altLang="en-US" sz="2000" b="1" ker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3" name="Line 16">
            <a:extLst>
              <a:ext uri="{FF2B5EF4-FFF2-40B4-BE49-F238E27FC236}">
                <a16:creationId xmlns:a16="http://schemas.microsoft.com/office/drawing/2014/main" id="{1755506C-E363-4222-952E-6652CFFB866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63740" y="2352987"/>
            <a:ext cx="2209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>
              <a:defRPr/>
            </a:pPr>
            <a:endParaRPr lang="zh-CN" altLang="en-US" sz="2000" b="1" ker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AutoShape 17">
            <a:extLst>
              <a:ext uri="{FF2B5EF4-FFF2-40B4-BE49-F238E27FC236}">
                <a16:creationId xmlns:a16="http://schemas.microsoft.com/office/drawing/2014/main" id="{8B3AF266-465A-4843-83C2-B522834BE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4290" y="2564942"/>
            <a:ext cx="1066800" cy="378514"/>
          </a:xfrm>
          <a:prstGeom prst="flowChartAlternateProcess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</a:ln>
          <a:effectLst>
            <a:outerShdw dist="107763" dir="18900000" algn="ctr" rotWithShape="0">
              <a:srgbClr val="808080"/>
            </a:outerShdw>
          </a:effectLst>
        </p:spPr>
        <p:txBody>
          <a:bodyPr wrap="none" anchor="ctr"/>
          <a:lstStyle/>
          <a:p>
            <a:pPr defTabSz="914400">
              <a:defRPr/>
            </a:pPr>
            <a:endParaRPr lang="zh-CN" altLang="en-US" sz="2000" b="1" ker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AutoShape 18">
            <a:extLst>
              <a:ext uri="{FF2B5EF4-FFF2-40B4-BE49-F238E27FC236}">
                <a16:creationId xmlns:a16="http://schemas.microsoft.com/office/drawing/2014/main" id="{AE6AA14D-9FE7-4D85-ACE6-836036A83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570" y="3189195"/>
            <a:ext cx="1676400" cy="378514"/>
          </a:xfrm>
          <a:prstGeom prst="flowChartDecision">
            <a:avLst/>
          </a:prstGeom>
          <a:solidFill>
            <a:srgbClr val="BBE0E3"/>
          </a:solidFill>
          <a:ln w="28575">
            <a:solidFill>
              <a:srgbClr val="000000"/>
            </a:solidFill>
            <a:miter lim="800000"/>
          </a:ln>
          <a:effectLst>
            <a:outerShdw dist="107763" dir="18900000" algn="ctr" rotWithShape="0">
              <a:srgbClr val="808080"/>
            </a:outerShdw>
          </a:effectLst>
        </p:spPr>
        <p:txBody>
          <a:bodyPr wrap="none" anchor="ctr"/>
          <a:lstStyle/>
          <a:p>
            <a:pPr defTabSz="914400">
              <a:defRPr/>
            </a:pPr>
            <a:endParaRPr lang="zh-CN" altLang="en-US" sz="2000" b="1" ker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6" name="Line 19">
            <a:extLst>
              <a:ext uri="{FF2B5EF4-FFF2-40B4-BE49-F238E27FC236}">
                <a16:creationId xmlns:a16="http://schemas.microsoft.com/office/drawing/2014/main" id="{8CD7AD0C-B735-4D59-B5FB-FFF6887F84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6990" y="2225488"/>
            <a:ext cx="0" cy="331199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>
              <a:defRPr/>
            </a:pPr>
            <a:endParaRPr lang="zh-CN" altLang="en-US" sz="2000" b="1" ker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7" name="Line 20">
            <a:extLst>
              <a:ext uri="{FF2B5EF4-FFF2-40B4-BE49-F238E27FC236}">
                <a16:creationId xmlns:a16="http://schemas.microsoft.com/office/drawing/2014/main" id="{E1133C93-D63F-49F8-A30D-03C5B7C0E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7690" y="2968846"/>
            <a:ext cx="0" cy="23657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>
              <a:defRPr/>
            </a:pPr>
            <a:endParaRPr lang="zh-CN" altLang="en-US" sz="2000" b="1" ker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8" name="Line 21">
            <a:extLst>
              <a:ext uri="{FF2B5EF4-FFF2-40B4-BE49-F238E27FC236}">
                <a16:creationId xmlns:a16="http://schemas.microsoft.com/office/drawing/2014/main" id="{6C1CD83B-AE87-4F64-A765-3E4F6E474B6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3770" y="3576173"/>
            <a:ext cx="0" cy="236571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>
              <a:defRPr/>
            </a:pPr>
            <a:endParaRPr lang="zh-CN" altLang="en-US" sz="2000" b="1" ker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9" name="Line 22">
            <a:extLst>
              <a:ext uri="{FF2B5EF4-FFF2-40B4-BE49-F238E27FC236}">
                <a16:creationId xmlns:a16="http://schemas.microsoft.com/office/drawing/2014/main" id="{8C9A437F-B167-4844-8260-E0C1E379EA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62347" y="3362983"/>
            <a:ext cx="381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>
              <a:defRPr/>
            </a:pPr>
            <a:endParaRPr lang="zh-CN" altLang="en-US" sz="2000" b="1" ker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0" name="Line 23">
            <a:extLst>
              <a:ext uri="{FF2B5EF4-FFF2-40B4-BE49-F238E27FC236}">
                <a16:creationId xmlns:a16="http://schemas.microsoft.com/office/drawing/2014/main" id="{8CC88D55-35B3-4774-A8F9-4C46BAF259C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63154" y="2369385"/>
            <a:ext cx="0" cy="99359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>
              <a:defRPr/>
            </a:pPr>
            <a:endParaRPr lang="zh-CN" altLang="en-US" sz="2000" b="1" ker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1" name="Line 24">
            <a:extLst>
              <a:ext uri="{FF2B5EF4-FFF2-40B4-BE49-F238E27FC236}">
                <a16:creationId xmlns:a16="http://schemas.microsoft.com/office/drawing/2014/main" id="{F5373C84-998C-42AC-81E7-606F52DCB6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76990" y="2352987"/>
            <a:ext cx="12954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>
              <a:defRPr/>
            </a:pPr>
            <a:endParaRPr lang="zh-CN" altLang="en-US" sz="2000" b="1" ker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52" name="Text Box 26">
            <a:extLst>
              <a:ext uri="{FF2B5EF4-FFF2-40B4-BE49-F238E27FC236}">
                <a16:creationId xmlns:a16="http://schemas.microsoft.com/office/drawing/2014/main" id="{1C6F03FB-91E0-470E-AF1B-91E9BC3B8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720" y="3064977"/>
            <a:ext cx="370614" cy="248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53" name="Text Box 27">
            <a:extLst>
              <a:ext uri="{FF2B5EF4-FFF2-40B4-BE49-F238E27FC236}">
                <a16:creationId xmlns:a16="http://schemas.microsoft.com/office/drawing/2014/main" id="{DCD3E934-378B-4930-80D9-7F187D1B2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157" y="3028438"/>
            <a:ext cx="370614" cy="248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54" name="Text Box 28">
            <a:extLst>
              <a:ext uri="{FF2B5EF4-FFF2-40B4-BE49-F238E27FC236}">
                <a16:creationId xmlns:a16="http://schemas.microsoft.com/office/drawing/2014/main" id="{7E5DE6EC-AFB2-4185-9CD9-979611B23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7704" y="2411270"/>
            <a:ext cx="370614" cy="248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55" name="Text Box 26">
            <a:extLst>
              <a:ext uri="{FF2B5EF4-FFF2-40B4-BE49-F238E27FC236}">
                <a16:creationId xmlns:a16="http://schemas.microsoft.com/office/drawing/2014/main" id="{9CB6734D-57CF-4C99-8353-E5EC6137D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152" y="3481268"/>
            <a:ext cx="39563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56" name="Rectangle 4">
            <a:extLst>
              <a:ext uri="{FF2B5EF4-FFF2-40B4-BE49-F238E27FC236}">
                <a16:creationId xmlns:a16="http://schemas.microsoft.com/office/drawing/2014/main" id="{DEEFBC7A-23CB-4035-A1EB-F8FE42CB0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684" y="3773200"/>
            <a:ext cx="7246937" cy="2331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fontAlgn="base">
              <a:lnSpc>
                <a:spcPct val="150000"/>
              </a:lnSpc>
              <a:spcBef>
                <a:spcPct val="40000"/>
              </a:spcBef>
              <a:spcAft>
                <a:spcPct val="0"/>
              </a:spcAft>
              <a:buClr>
                <a:srgbClr val="000000"/>
              </a:buClr>
              <a:buSzPct val="80000"/>
            </a:pPr>
            <a:r>
              <a:rPr lang="zh-CN" altLang="en-US" sz="20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顺序程序设计</a:t>
            </a:r>
          </a:p>
          <a:p>
            <a:pPr defTabSz="914400" fontAlgn="base">
              <a:lnSpc>
                <a:spcPct val="150000"/>
              </a:lnSpc>
              <a:spcBef>
                <a:spcPct val="40000"/>
              </a:spcBef>
              <a:spcAft>
                <a:spcPct val="0"/>
              </a:spcAft>
              <a:buClr>
                <a:srgbClr val="000000"/>
              </a:buClr>
              <a:buSzPct val="80000"/>
            </a:pPr>
            <a:r>
              <a:rPr lang="zh-CN" altLang="en-US" sz="20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条件程序设计</a:t>
            </a:r>
          </a:p>
          <a:p>
            <a:pPr defTabSz="914400" fontAlgn="base">
              <a:lnSpc>
                <a:spcPct val="150000"/>
              </a:lnSpc>
              <a:spcBef>
                <a:spcPct val="40000"/>
              </a:spcBef>
              <a:spcAft>
                <a:spcPct val="0"/>
              </a:spcAft>
              <a:buClr>
                <a:srgbClr val="000000"/>
              </a:buClr>
              <a:buSzPct val="80000"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</a:p>
          <a:p>
            <a:pPr defTabSz="914400" fontAlgn="base">
              <a:lnSpc>
                <a:spcPct val="150000"/>
              </a:lnSpc>
              <a:spcBef>
                <a:spcPct val="40000"/>
              </a:spcBef>
              <a:spcAft>
                <a:spcPct val="0"/>
              </a:spcAft>
              <a:buClr>
                <a:srgbClr val="000000"/>
              </a:buClr>
              <a:buSzPct val="80000"/>
            </a:pPr>
            <a:r>
              <a:rPr lang="zh-CN" altLang="en-US" sz="2000" b="1" dirty="0">
                <a:solidFill>
                  <a:srgbClr val="0033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循环程序设计</a:t>
            </a:r>
          </a:p>
          <a:p>
            <a:pPr defTabSz="914400" fontAlgn="base">
              <a:lnSpc>
                <a:spcPct val="150000"/>
              </a:lnSpc>
              <a:spcBef>
                <a:spcPct val="40000"/>
              </a:spcBef>
              <a:spcAft>
                <a:spcPct val="0"/>
              </a:spcAft>
              <a:buClr>
                <a:srgbClr val="000000"/>
              </a:buClr>
              <a:buSzPct val="80000"/>
              <a:buFontTx/>
              <a:buNone/>
            </a:pP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</a:t>
            </a:r>
          </a:p>
        </p:txBody>
      </p:sp>
      <p:sp>
        <p:nvSpPr>
          <p:cNvPr id="57" name="Text Box 6">
            <a:extLst>
              <a:ext uri="{FF2B5EF4-FFF2-40B4-BE49-F238E27FC236}">
                <a16:creationId xmlns:a16="http://schemas.microsoft.com/office/drawing/2014/main" id="{EAAF09B2-21B6-4E92-A8F1-27A0521DE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9234" y="4398163"/>
            <a:ext cx="481868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IP 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值受</a:t>
            </a:r>
            <a:r>
              <a:rPr lang="zh-CN" altLang="en-US" sz="2000" b="1" dirty="0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标志位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的影响而跳变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影响标志的指令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CMP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JXX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TEST</a:t>
            </a:r>
          </a:p>
        </p:txBody>
      </p:sp>
      <p:sp>
        <p:nvSpPr>
          <p:cNvPr id="58" name="Text Box 7">
            <a:extLst>
              <a:ext uri="{FF2B5EF4-FFF2-40B4-BE49-F238E27FC236}">
                <a16:creationId xmlns:a16="http://schemas.microsoft.com/office/drawing/2014/main" id="{CF1A3A9F-D5F6-4323-82FE-53083437B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404" y="5462347"/>
            <a:ext cx="4901744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IP 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值受计数器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CX 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中的值不为零而循环</a:t>
            </a:r>
          </a:p>
          <a:p>
            <a:pPr defTabSz="914400" fontAlgn="base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影响标志的指令 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DEC</a:t>
            </a:r>
            <a:r>
              <a:rPr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INC</a:t>
            </a:r>
          </a:p>
        </p:txBody>
      </p:sp>
    </p:spTree>
    <p:extLst>
      <p:ext uri="{BB962C8B-B14F-4D97-AF65-F5344CB8AC3E}">
        <p14:creationId xmlns:p14="http://schemas.microsoft.com/office/powerpoint/2010/main" val="86544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000"/>
                            </p:stCondLst>
                            <p:childTnLst>
                              <p:par>
                                <p:cTn id="71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16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4000"/>
                            </p:stCondLst>
                            <p:childTnLst>
                              <p:par>
                                <p:cTn id="123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500"/>
                            </p:stCondLst>
                            <p:childTnLst>
                              <p:par>
                                <p:cTn id="130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0"/>
                            </p:stCondLst>
                            <p:childTnLst>
                              <p:par>
                                <p:cTn id="1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utoUpdateAnimBg="0"/>
      <p:bldP spid="33" grpId="0" autoUpdateAnimBg="0"/>
      <p:bldP spid="52" grpId="0" autoUpdateAnimBg="0"/>
      <p:bldP spid="53" grpId="0" autoUpdateAnimBg="0"/>
      <p:bldP spid="54" grpId="0" autoUpdateAnimBg="0"/>
      <p:bldP spid="55" grpId="0" autoUpdateAnimBg="0"/>
      <p:bldP spid="56" grpId="0"/>
      <p:bldP spid="57" grpId="0" autoUpdateAnimBg="0"/>
      <p:bldP spid="5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DC963-8DB7-4059-BED4-1A978E3D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汇编语言程序设计举例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6A358-CF9A-4110-A809-99951E6A3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cs typeface="Times New Roman" panose="02020603050405020304" pitchFamily="18" charset="0"/>
              </a:rPr>
              <a:t>顺序结构程序设计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EE34DA-C392-4217-98E8-8263335E8F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E546AE-B112-4091-9733-0A5326CFA503}"/>
              </a:ext>
            </a:extLst>
          </p:cNvPr>
          <p:cNvSpPr/>
          <p:nvPr/>
        </p:nvSpPr>
        <p:spPr>
          <a:xfrm>
            <a:off x="1927413" y="3358936"/>
            <a:ext cx="62646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MOV	AX</a:t>
            </a:r>
            <a:r>
              <a:rPr lang="zh-CN" altLang="en-US" sz="12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2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		; </a:t>
            </a:r>
            <a:r>
              <a:rPr lang="zh-CN" altLang="en-US" sz="12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取</a:t>
            </a:r>
            <a:r>
              <a:rPr lang="en-US" altLang="zh-CN" sz="12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ADD 	AX</a:t>
            </a:r>
            <a:r>
              <a:rPr lang="zh-CN" altLang="en-US" sz="12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2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Y        		; AX←X+Y</a:t>
            </a:r>
            <a:r>
              <a:rPr lang="zh-CN" altLang="en-US" sz="12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，乘法操作数</a:t>
            </a:r>
            <a:r>
              <a:rPr lang="en-US" altLang="zh-CN" sz="12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MOV 	CX</a:t>
            </a:r>
            <a:r>
              <a:rPr lang="zh-CN" altLang="en-US" sz="12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2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        		; </a:t>
            </a:r>
            <a:r>
              <a:rPr lang="zh-CN" altLang="en-US" sz="12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乘法操作数</a:t>
            </a:r>
            <a:r>
              <a:rPr lang="en-US" altLang="zh-CN" sz="12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MUL 	CX           		; DX: AX←3*(X+Y)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MOV 	CX</a:t>
            </a:r>
            <a:r>
              <a:rPr lang="zh-CN" altLang="en-US" sz="12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2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AX		; CX←3*(X+Y)</a:t>
            </a:r>
            <a:r>
              <a:rPr lang="zh-CN" altLang="en-US" sz="12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保存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MOV 	AX</a:t>
            </a:r>
            <a:r>
              <a:rPr lang="zh-CN" altLang="en-US" sz="12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2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Y       		; </a:t>
            </a:r>
            <a:r>
              <a:rPr lang="zh-CN" altLang="en-US" sz="12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取</a:t>
            </a:r>
            <a:r>
              <a:rPr lang="en-US" altLang="zh-CN" sz="12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ADD 	AX</a:t>
            </a:r>
            <a:r>
              <a:rPr lang="zh-CN" altLang="en-US" sz="12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2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Z		; AX←Y+Z</a:t>
            </a:r>
            <a:r>
              <a:rPr lang="zh-CN" altLang="en-US" sz="12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，被除数</a:t>
            </a:r>
            <a:endParaRPr lang="en-US" altLang="zh-CN" sz="1200" b="1" dirty="0">
              <a:solidFill>
                <a:srgbClr val="00349E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MOV 	BX</a:t>
            </a:r>
            <a:r>
              <a:rPr lang="zh-CN" altLang="en-US" sz="12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2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Y         		; </a:t>
            </a:r>
            <a:r>
              <a:rPr lang="zh-CN" altLang="en-US" sz="12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取</a:t>
            </a:r>
            <a:r>
              <a:rPr lang="en-US" altLang="zh-CN" sz="12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SUB 	BX</a:t>
            </a:r>
            <a:r>
              <a:rPr lang="zh-CN" altLang="en-US" sz="12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2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Z        		; BX←Y-Z</a:t>
            </a:r>
            <a:r>
              <a:rPr lang="zh-CN" altLang="en-US" sz="12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，除数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DIV 	BX           		; AX←(Y+Z)/(Y-Z)</a:t>
            </a:r>
            <a:r>
              <a:rPr lang="zh-CN" altLang="en-US" sz="12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的商，</a:t>
            </a:r>
            <a:r>
              <a:rPr lang="en-US" altLang="zh-CN" sz="12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DX:AX/BX</a:t>
            </a:r>
            <a:endParaRPr lang="zh-CN" altLang="en-US" sz="1200" b="1" dirty="0">
              <a:solidFill>
                <a:srgbClr val="00349E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ADD 	AX</a:t>
            </a:r>
            <a:r>
              <a:rPr lang="zh-CN" altLang="en-US" sz="12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2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CX       		; AX←3*(X+Y)+(Y+Z)/(Y-Z)</a:t>
            </a:r>
            <a:r>
              <a:rPr lang="zh-CN" altLang="en-US" sz="12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，两项之和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MOV 	SUM</a:t>
            </a:r>
            <a:r>
              <a:rPr lang="zh-CN" altLang="en-US" sz="12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2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AX     		; </a:t>
            </a:r>
            <a:r>
              <a:rPr lang="zh-CN" altLang="en-US" sz="12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存结果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493B401-7CFD-4FFA-A935-5B36B85E41AF}"/>
              </a:ext>
            </a:extLst>
          </p:cNvPr>
          <p:cNvSpPr/>
          <p:nvPr/>
        </p:nvSpPr>
        <p:spPr>
          <a:xfrm>
            <a:off x="1050479" y="1436491"/>
            <a:ext cx="4129534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C00000"/>
                </a:solidFill>
                <a:cs typeface="Times New Roman" panose="02020603050405020304" pitchFamily="18" charset="0"/>
              </a:rPr>
              <a:t>DATA            SEGMENT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00349E"/>
                </a:solidFill>
                <a:cs typeface="Times New Roman" panose="02020603050405020304" pitchFamily="18" charset="0"/>
              </a:rPr>
              <a:t>	X    DW   6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00349E"/>
                </a:solidFill>
                <a:cs typeface="Times New Roman" panose="02020603050405020304" pitchFamily="18" charset="0"/>
              </a:rPr>
              <a:t>	Y    DW   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00349E"/>
                </a:solidFill>
                <a:cs typeface="Times New Roman" panose="02020603050405020304" pitchFamily="18" charset="0"/>
              </a:rPr>
              <a:t>	Z    DW   8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00349E"/>
                </a:solidFill>
                <a:cs typeface="Times New Roman" panose="02020603050405020304" pitchFamily="18" charset="0"/>
              </a:rPr>
              <a:t>                  SUM    DW   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C00000"/>
                </a:solidFill>
                <a:cs typeface="Times New Roman" panose="02020603050405020304" pitchFamily="18" charset="0"/>
              </a:rPr>
              <a:t>DATA            ENDS</a:t>
            </a:r>
          </a:p>
          <a:p>
            <a:pPr defTabSz="914400" fontAlgn="base">
              <a:spcBef>
                <a:spcPts val="60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C00000"/>
                </a:solidFill>
                <a:cs typeface="Times New Roman" panose="02020603050405020304" pitchFamily="18" charset="0"/>
              </a:rPr>
              <a:t>CODE            SEGMENT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D2D2D2">
                    <a:lumMod val="25000"/>
                  </a:srgbClr>
                </a:solidFill>
                <a:cs typeface="Times New Roman" panose="02020603050405020304" pitchFamily="18" charset="0"/>
              </a:rPr>
              <a:t>                       ASSUME  CS:CODE, DS:DATA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D2D2D2">
                    <a:lumMod val="25000"/>
                  </a:srgbClr>
                </a:solidFill>
                <a:cs typeface="Times New Roman" panose="02020603050405020304" pitchFamily="18" charset="0"/>
              </a:rPr>
              <a:t>START:         MOV  AX, DATA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D2D2D2">
                    <a:lumMod val="25000"/>
                  </a:srgbClr>
                </a:solidFill>
                <a:cs typeface="Times New Roman" panose="02020603050405020304" pitchFamily="18" charset="0"/>
              </a:rPr>
              <a:t>                       MOV  DS, AX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B9EE0A-859E-4522-BC70-B4D3EAC94BC1}"/>
              </a:ext>
            </a:extLst>
          </p:cNvPr>
          <p:cNvSpPr/>
          <p:nvPr/>
        </p:nvSpPr>
        <p:spPr>
          <a:xfrm>
            <a:off x="1003502" y="5576787"/>
            <a:ext cx="54541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D2D2D2">
                    <a:lumMod val="25000"/>
                  </a:srgb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MOV  AH, 4CH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D2D2D2">
                    <a:lumMod val="25000"/>
                  </a:srgb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INT    21H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CODE             ENDS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200" b="1" dirty="0">
                <a:solidFill>
                  <a:srgbClr val="D2D2D2">
                    <a:lumMod val="25000"/>
                  </a:srgb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END START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EDDE76-857C-40F6-9033-D9300A99ACF1}"/>
              </a:ext>
            </a:extLst>
          </p:cNvPr>
          <p:cNvSpPr/>
          <p:nvPr/>
        </p:nvSpPr>
        <p:spPr>
          <a:xfrm>
            <a:off x="3231277" y="1144475"/>
            <a:ext cx="55485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 fontAlgn="base">
              <a:spcBef>
                <a:spcPts val="6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5.6  </a:t>
            </a:r>
            <a:r>
              <a:rPr lang="zh-CN" altLang="en-US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编程序计算： </a:t>
            </a:r>
            <a:r>
              <a:rPr lang="en-US" altLang="zh-CN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SUM=3*(X+Y)+(Y+Z)/(Y-Z)</a:t>
            </a:r>
            <a:r>
              <a:rPr lang="zh-CN" altLang="en-US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，其中，</a:t>
            </a:r>
            <a:r>
              <a:rPr lang="en-US" altLang="zh-CN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Z</a:t>
            </a:r>
            <a:r>
              <a:rPr lang="zh-CN" altLang="en-US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都是</a:t>
            </a:r>
            <a:r>
              <a:rPr lang="en-US" altLang="zh-CN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zh-CN" altLang="en-US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位无符号数，要求结果存入</a:t>
            </a:r>
            <a:r>
              <a:rPr lang="en-US" altLang="zh-CN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SUM</a:t>
            </a:r>
            <a:r>
              <a:rPr lang="zh-CN" altLang="en-US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单元。假设运算过程中，中间结果都不超出</a:t>
            </a:r>
            <a:r>
              <a:rPr lang="en-US" altLang="zh-CN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zh-CN" altLang="en-US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位二进制数的范围。</a:t>
            </a:r>
          </a:p>
        </p:txBody>
      </p:sp>
    </p:spTree>
    <p:extLst>
      <p:ext uri="{BB962C8B-B14F-4D97-AF65-F5344CB8AC3E}">
        <p14:creationId xmlns:p14="http://schemas.microsoft.com/office/powerpoint/2010/main" val="146578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0B2F98-897A-4FAB-A155-9C82CE1C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5.1  </a:t>
            </a:r>
            <a:r>
              <a:rPr lang="zh-CN" altLang="en-US" dirty="0"/>
              <a:t>汇编语言程序基本格式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162B06-06BE-4666-9F59-61BC55772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06018"/>
            <a:ext cx="8635578" cy="608379"/>
          </a:xfrm>
        </p:spPr>
        <p:txBody>
          <a:bodyPr/>
          <a:lstStyle/>
          <a:p>
            <a:r>
              <a:rPr lang="zh-CN" altLang="en-US" dirty="0"/>
              <a:t>源程序和汇编程序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943590-F58C-46E1-BF68-7D79FBB52C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03DE90F-F45D-4131-96A9-515DB6C11715}"/>
              </a:ext>
            </a:extLst>
          </p:cNvPr>
          <p:cNvSpPr/>
          <p:nvPr/>
        </p:nvSpPr>
        <p:spPr>
          <a:xfrm>
            <a:off x="600171" y="1487913"/>
            <a:ext cx="8351034" cy="1653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349E"/>
                </a:solidFill>
                <a:latin typeface="楷体_GB2312" pitchFamily="49" charset="-122"/>
                <a:ea typeface="楷体_GB2312" pitchFamily="49" charset="-122"/>
              </a:rPr>
              <a:t>汇编程序以汇编语言源程序文件作为输入，并由它产生两种输出文件：</a:t>
            </a:r>
            <a:r>
              <a:rPr lang="zh-CN" altLang="en-US" sz="20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目标程序</a:t>
            </a:r>
            <a:r>
              <a:rPr lang="zh-CN" altLang="en-US" sz="2000" dirty="0">
                <a:solidFill>
                  <a:srgbClr val="00349E"/>
                </a:solidFill>
                <a:latin typeface="楷体_GB2312" pitchFamily="49" charset="-122"/>
                <a:ea typeface="楷体_GB2312" pitchFamily="49" charset="-122"/>
              </a:rPr>
              <a:t>文件和</a:t>
            </a:r>
            <a:r>
              <a:rPr lang="zh-CN" altLang="en-US" sz="20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源程序列表</a:t>
            </a:r>
            <a:r>
              <a:rPr lang="zh-CN" altLang="en-US" sz="2000" dirty="0">
                <a:solidFill>
                  <a:srgbClr val="00349E"/>
                </a:solidFill>
                <a:latin typeface="楷体_GB2312" pitchFamily="49" charset="-122"/>
                <a:ea typeface="楷体_GB2312" pitchFamily="49" charset="-122"/>
              </a:rPr>
              <a:t>文件。</a:t>
            </a:r>
          </a:p>
          <a:p>
            <a:pPr lvl="1" algn="just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349E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目标程序</a:t>
            </a:r>
            <a:r>
              <a:rPr lang="zh-CN" altLang="en-US" sz="2000" dirty="0">
                <a:solidFill>
                  <a:srgbClr val="00349E"/>
                </a:solidFill>
                <a:latin typeface="楷体_GB2312" pitchFamily="49" charset="-122"/>
                <a:ea typeface="楷体_GB2312" pitchFamily="49" charset="-122"/>
              </a:rPr>
              <a:t>文件经链接定位后由计算机执行；</a:t>
            </a:r>
          </a:p>
          <a:p>
            <a:pPr lvl="1" algn="just" defTabSz="9144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349E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0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源程序列表</a:t>
            </a:r>
            <a:r>
              <a:rPr lang="zh-CN" altLang="en-US" sz="2000" dirty="0">
                <a:solidFill>
                  <a:srgbClr val="00349E"/>
                </a:solidFill>
                <a:latin typeface="楷体_GB2312" pitchFamily="49" charset="-122"/>
                <a:ea typeface="楷体_GB2312" pitchFamily="49" charset="-122"/>
              </a:rPr>
              <a:t>文件将列出源程序、目标程序的机器语言代码及符号表。 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C5FAAED5-1633-448F-A3B7-053062A60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7706" y="3417302"/>
            <a:ext cx="1441450" cy="7794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b="1">
                <a:solidFill>
                  <a:srgbClr val="3333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汇编程序</a:t>
            </a:r>
          </a:p>
          <a:p>
            <a:pPr algn="ctr"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b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Assembler</a:t>
            </a: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8242E5C1-5189-4B94-9B76-1C687712250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7706" y="3849102"/>
            <a:ext cx="1511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>
              <a:defRPr/>
            </a:pPr>
            <a:endParaRPr kumimoji="1" lang="zh-CN" altLang="en-US" sz="2400" b="1" ker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79B2F928-A3C4-4521-AD94-7BE8350A10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6356" y="3849102"/>
            <a:ext cx="1222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914400">
              <a:defRPr/>
            </a:pPr>
            <a:endParaRPr kumimoji="1" lang="zh-CN" altLang="en-US" sz="2400" b="1" kern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6014474D-1A5B-4C7F-BAD9-8C40172E9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356" y="3417302"/>
            <a:ext cx="1655762" cy="788988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ctr" defTabSz="914400">
              <a:spcBef>
                <a:spcPct val="50000"/>
              </a:spcBef>
              <a:defRPr/>
            </a:pPr>
            <a:r>
              <a:rPr lang="zh-CN" altLang="en-US" b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汇编语言</a:t>
            </a:r>
          </a:p>
          <a:p>
            <a:pPr algn="ctr" defTabSz="914400">
              <a:spcBef>
                <a:spcPct val="50000"/>
              </a:spcBef>
              <a:defRPr/>
            </a:pPr>
            <a:r>
              <a:rPr lang="zh-CN" altLang="en-US" b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源程序</a:t>
            </a:r>
            <a:r>
              <a:rPr lang="en-US" altLang="zh-CN" b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ASM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id="{D6A4C606-5893-4869-B0E5-2E99CD236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006" y="3417302"/>
            <a:ext cx="1655762" cy="788988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ctr" defTabSz="914400">
              <a:spcBef>
                <a:spcPct val="50000"/>
              </a:spcBef>
              <a:defRPr/>
            </a:pPr>
            <a:r>
              <a:rPr lang="zh-CN" altLang="en-US" b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机器语言</a:t>
            </a:r>
          </a:p>
          <a:p>
            <a:pPr algn="ctr" defTabSz="914400">
              <a:spcBef>
                <a:spcPct val="50000"/>
              </a:spcBef>
              <a:defRPr/>
            </a:pPr>
            <a:r>
              <a:rPr lang="zh-CN" altLang="en-US" b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目标文件</a:t>
            </a:r>
            <a:r>
              <a:rPr lang="en-US" altLang="zh-CN" b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OBJ</a:t>
            </a:r>
          </a:p>
        </p:txBody>
      </p:sp>
      <p:sp>
        <p:nvSpPr>
          <p:cNvPr id="11" name="Text Box 1024">
            <a:extLst>
              <a:ext uri="{FF2B5EF4-FFF2-40B4-BE49-F238E27FC236}">
                <a16:creationId xmlns:a16="http://schemas.microsoft.com/office/drawing/2014/main" id="{50CB828F-B3BA-4999-8596-BA49F69A0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4768" y="3417302"/>
            <a:ext cx="1296988" cy="779463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zh-CN" b="1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LINK</a:t>
            </a:r>
          </a:p>
          <a:p>
            <a:pPr algn="ctr"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b="1">
                <a:solidFill>
                  <a:srgbClr val="3333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链接程序</a:t>
            </a:r>
          </a:p>
        </p:txBody>
      </p:sp>
      <p:sp>
        <p:nvSpPr>
          <p:cNvPr id="12" name="Text Box 1025">
            <a:extLst>
              <a:ext uri="{FF2B5EF4-FFF2-40B4-BE49-F238E27FC236}">
                <a16:creationId xmlns:a16="http://schemas.microsoft.com/office/drawing/2014/main" id="{CB637CDB-1B66-413F-854A-05548EC79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8731" y="3417302"/>
            <a:ext cx="1512887" cy="77745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ctr" defTabSz="914400">
              <a:lnSpc>
                <a:spcPct val="130000"/>
              </a:lnSpc>
              <a:spcBef>
                <a:spcPct val="50000"/>
              </a:spcBef>
              <a:defRPr/>
            </a:pPr>
            <a:r>
              <a:rPr lang="zh-CN" altLang="en-US" b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机器语言执行文件</a:t>
            </a:r>
            <a:r>
              <a:rPr lang="en-US" altLang="zh-CN" b="1" kern="0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en-US" altLang="zh-CN" b="1" kern="0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EXE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CA3FAA4-B596-00E4-807C-D59A37C38ACD}"/>
              </a:ext>
            </a:extLst>
          </p:cNvPr>
          <p:cNvSpPr txBox="1"/>
          <p:nvPr/>
        </p:nvSpPr>
        <p:spPr>
          <a:xfrm>
            <a:off x="692726" y="4451314"/>
            <a:ext cx="5200073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6600FF"/>
                </a:solidFill>
                <a:latin typeface="楷体_GB2312" pitchFamily="49" charset="-122"/>
                <a:ea typeface="楷体_GB2312" pitchFamily="49" charset="-122"/>
              </a:rPr>
              <a:t>汇编语言</a:t>
            </a:r>
            <a:r>
              <a:rPr lang="zh-CN" altLang="en-US" sz="2000" dirty="0">
                <a:solidFill>
                  <a:srgbClr val="00349E"/>
                </a:solidFill>
                <a:latin typeface="楷体_GB2312" pitchFamily="49" charset="-122"/>
                <a:ea typeface="楷体_GB2312" pitchFamily="49" charset="-122"/>
              </a:rPr>
              <a:t>特点：</a:t>
            </a:r>
            <a:endParaRPr lang="en-US" altLang="zh-CN" sz="2000" dirty="0">
              <a:solidFill>
                <a:srgbClr val="00349E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349E"/>
                </a:solidFill>
                <a:latin typeface="楷体_GB2312" pitchFamily="49" charset="-122"/>
                <a:ea typeface="楷体_GB2312" pitchFamily="49" charset="-122"/>
              </a:rPr>
              <a:t>① 执行速度快。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349E"/>
                </a:solidFill>
                <a:latin typeface="楷体_GB2312" pitchFamily="49" charset="-122"/>
                <a:ea typeface="楷体_GB2312" pitchFamily="49" charset="-122"/>
              </a:rPr>
              <a:t>② 程序短小。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349E"/>
                </a:solidFill>
                <a:latin typeface="楷体_GB2312" pitchFamily="49" charset="-122"/>
                <a:ea typeface="楷体_GB2312" pitchFamily="49" charset="-122"/>
              </a:rPr>
              <a:t>③ 可以直接控制硬件。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349E"/>
                </a:solidFill>
                <a:latin typeface="楷体_GB2312" pitchFamily="49" charset="-122"/>
                <a:ea typeface="楷体_GB2312" pitchFamily="49" charset="-122"/>
              </a:rPr>
              <a:t>④ 可以方便地编译。</a:t>
            </a:r>
          </a:p>
          <a:p>
            <a:pPr lvl="1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349E"/>
                </a:solidFill>
                <a:latin typeface="楷体_GB2312" pitchFamily="49" charset="-122"/>
                <a:ea typeface="楷体_GB2312" pitchFamily="49" charset="-122"/>
              </a:rPr>
              <a:t>⑤ 辅助计算机工作者掌握计算机体系结构。</a:t>
            </a:r>
          </a:p>
        </p:txBody>
      </p:sp>
    </p:spTree>
    <p:extLst>
      <p:ext uri="{BB962C8B-B14F-4D97-AF65-F5344CB8AC3E}">
        <p14:creationId xmlns:p14="http://schemas.microsoft.com/office/powerpoint/2010/main" val="371179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DC963-8DB7-4059-BED4-1A978E3D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汇编语言程序设计举例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6A358-CF9A-4110-A809-99951E6A3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zh-CN" altLang="zh-CN" dirty="0">
                <a:cs typeface="Times New Roman" panose="02020603050405020304" pitchFamily="18" charset="0"/>
              </a:rPr>
              <a:t>顺序结构程序设计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EE34DA-C392-4217-98E8-8263335E8F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44877A11-328F-44B3-BEA7-AFAAB1662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5911" y="1045500"/>
            <a:ext cx="497489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defTabSz="914400" fontAlgn="base">
              <a:spcBef>
                <a:spcPts val="6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5.7</a:t>
            </a: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：两个字节数据相加，存放到一个结果单元中，并显示十六进制结果。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C2E055-DC75-ABB0-17BE-1D62572A78A2}"/>
              </a:ext>
            </a:extLst>
          </p:cNvPr>
          <p:cNvSpPr txBox="1"/>
          <p:nvPr/>
        </p:nvSpPr>
        <p:spPr>
          <a:xfrm>
            <a:off x="493495" y="1755469"/>
            <a:ext cx="4576618" cy="4336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/>
              <a:t>DATA  SEGMENT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     AD1     DB      4CH	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     AD2     DB      25H	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     SUM    DB	 </a:t>
            </a:r>
            <a:r>
              <a:rPr lang="en-US" altLang="zh-CN" b="1" dirty="0"/>
              <a:t>0</a:t>
            </a:r>
            <a:r>
              <a:rPr lang="zh-CN" altLang="en-US" b="1" dirty="0"/>
              <a:t>	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DATA  ENDS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  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CODE  SEGMENT    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     ASSUME	   CS:CODE，DS:DATA         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START: MOV AX，DATA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       MOV DS，AX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       MOV AL，AD1	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       ADD AL,    AD2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       MOV SUM，AL           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       MOV BL, AL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9269AD-ECA4-BA3F-62D0-B8191ED713B6}"/>
              </a:ext>
            </a:extLst>
          </p:cNvPr>
          <p:cNvSpPr txBox="1"/>
          <p:nvPr/>
        </p:nvSpPr>
        <p:spPr>
          <a:xfrm>
            <a:off x="5352141" y="1742769"/>
            <a:ext cx="3552825" cy="4640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/>
              <a:t>           MOV CL,4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       SHR AL,CL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       AND AL,0FH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       ADD AL, 30H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       MOV DL, AL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       MOV AH, </a:t>
            </a:r>
            <a:r>
              <a:rPr lang="en-US" altLang="zh-CN" b="1" dirty="0"/>
              <a:t>0</a:t>
            </a:r>
            <a:r>
              <a:rPr lang="zh-CN" altLang="en-US" b="1" dirty="0"/>
              <a:t>2</a:t>
            </a:r>
            <a:r>
              <a:rPr lang="en-US" altLang="zh-CN" b="1" dirty="0"/>
              <a:t>H</a:t>
            </a:r>
            <a:endParaRPr lang="zh-CN" altLang="en-US" b="1" dirty="0"/>
          </a:p>
          <a:p>
            <a:pPr>
              <a:lnSpc>
                <a:spcPct val="110000"/>
              </a:lnSpc>
            </a:pPr>
            <a:r>
              <a:rPr lang="zh-CN" altLang="en-US" b="1" dirty="0"/>
              <a:t>           INT 21H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       MOV AL,BL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       AND AL,0FH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       ADD AL,30H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       MOV DL, AL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       MOV AH, </a:t>
            </a:r>
            <a:r>
              <a:rPr lang="en-US" altLang="zh-CN" b="1" dirty="0"/>
              <a:t>0</a:t>
            </a:r>
            <a:r>
              <a:rPr lang="zh-CN" altLang="en-US" b="1" dirty="0"/>
              <a:t>2</a:t>
            </a:r>
            <a:r>
              <a:rPr lang="en-US" altLang="zh-CN" b="1" dirty="0"/>
              <a:t>H</a:t>
            </a:r>
            <a:endParaRPr lang="zh-CN" altLang="en-US" b="1" dirty="0"/>
          </a:p>
          <a:p>
            <a:pPr>
              <a:lnSpc>
                <a:spcPct val="110000"/>
              </a:lnSpc>
            </a:pPr>
            <a:r>
              <a:rPr lang="zh-CN" altLang="en-US" b="1" dirty="0"/>
              <a:t>           INT 21H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CODE  ENDS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	       END     START</a:t>
            </a:r>
          </a:p>
        </p:txBody>
      </p:sp>
    </p:spTree>
    <p:extLst>
      <p:ext uri="{BB962C8B-B14F-4D97-AF65-F5344CB8AC3E}">
        <p14:creationId xmlns:p14="http://schemas.microsoft.com/office/powerpoint/2010/main" val="336525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DC963-8DB7-4059-BED4-1A978E3D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汇编语言程序设计举例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6A358-CF9A-4110-A809-99951E6A3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cs typeface="Times New Roman" panose="02020603050405020304" pitchFamily="18" charset="0"/>
              </a:rPr>
              <a:t>分支结构程序设计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分支程序的结构形式</a:t>
            </a:r>
            <a:endParaRPr lang="en-US" altLang="zh-CN" dirty="0">
              <a:solidFill>
                <a:schemeClr val="tx1"/>
              </a:solidFill>
            </a:endParaRPr>
          </a:p>
          <a:p>
            <a:pPr lvl="2"/>
            <a:r>
              <a:rPr lang="zh-CN" altLang="en-US" dirty="0"/>
              <a:t>单纯分支、选择分支结构、并行分支结构</a:t>
            </a:r>
            <a:endParaRPr lang="en-US" altLang="zh-CN" dirty="0"/>
          </a:p>
          <a:p>
            <a:pPr lvl="1"/>
            <a:r>
              <a:rPr kumimoji="1" lang="zh-CN" altLang="en-US" b="0" dirty="0">
                <a:solidFill>
                  <a:schemeClr val="tx1"/>
                </a:solidFill>
              </a:rPr>
              <a:t>程序的分支一般用</a:t>
            </a:r>
            <a:r>
              <a:rPr kumimoji="1" lang="zh-CN" altLang="en-US" dirty="0">
                <a:solidFill>
                  <a:srgbClr val="C00000"/>
                </a:solidFill>
              </a:rPr>
              <a:t>条件转移指令</a:t>
            </a:r>
            <a:r>
              <a:rPr kumimoji="1" lang="zh-CN" altLang="en-US" b="0" dirty="0">
                <a:solidFill>
                  <a:schemeClr val="tx1"/>
                </a:solidFill>
              </a:rPr>
              <a:t>来产生</a:t>
            </a:r>
            <a:endParaRPr lang="en-US" altLang="zh-CN" dirty="0">
              <a:solidFill>
                <a:schemeClr val="tx1"/>
              </a:solidFill>
            </a:endParaRPr>
          </a:p>
          <a:p>
            <a:pPr lvl="2"/>
            <a:r>
              <a:rPr lang="zh-CN" altLang="en-US" dirty="0"/>
              <a:t>比较指令</a:t>
            </a:r>
            <a:r>
              <a:rPr lang="en-US" altLang="zh-CN" dirty="0"/>
              <a:t>CMP</a:t>
            </a:r>
          </a:p>
          <a:p>
            <a:pPr lvl="2"/>
            <a:r>
              <a:rPr lang="zh-CN" altLang="en-US" dirty="0"/>
              <a:t>无条件转移指令</a:t>
            </a:r>
            <a:r>
              <a:rPr lang="en-US" altLang="zh-CN" dirty="0"/>
              <a:t>JMP</a:t>
            </a:r>
            <a:r>
              <a:rPr lang="zh-CN" altLang="en-US" dirty="0"/>
              <a:t>和各种类型的条件转移指令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EE34DA-C392-4217-98E8-8263335E8F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31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0C18810-4893-49AC-B060-591B9FCB7478}"/>
              </a:ext>
            </a:extLst>
          </p:cNvPr>
          <p:cNvGrpSpPr/>
          <p:nvPr/>
        </p:nvGrpSpPr>
        <p:grpSpPr>
          <a:xfrm>
            <a:off x="635000" y="3850740"/>
            <a:ext cx="7924800" cy="2376265"/>
            <a:chOff x="349900" y="3410677"/>
            <a:chExt cx="8444200" cy="2376265"/>
          </a:xfrm>
        </p:grpSpPr>
        <p:sp>
          <p:nvSpPr>
            <p:cNvPr id="6" name="Rectangle 37">
              <a:extLst>
                <a:ext uri="{FF2B5EF4-FFF2-40B4-BE49-F238E27FC236}">
                  <a16:creationId xmlns:a16="http://schemas.microsoft.com/office/drawing/2014/main" id="{56777644-CB69-436B-91B4-D4C7F696A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900" y="3410677"/>
              <a:ext cx="8444200" cy="237626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127C3AB9-9DFE-46B4-95EA-B9B0BCC22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507" y="4141610"/>
              <a:ext cx="1524000" cy="609600"/>
            </a:xfrm>
            <a:prstGeom prst="flowChartDecision">
              <a:avLst/>
            </a:prstGeom>
            <a:solidFill>
              <a:srgbClr val="FFFFFF"/>
            </a:solidFill>
            <a:ln w="25400">
              <a:solidFill>
                <a:srgbClr val="FF66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？</a:t>
              </a: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965ED937-211C-44D1-A816-06E334750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4507" y="3760610"/>
              <a:ext cx="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7BC20AFF-3FB9-4165-AA3D-E7B2D0FDC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4507" y="4751210"/>
              <a:ext cx="0" cy="914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00E0436C-7719-4E05-9A44-DAEE6F6A33B5}"/>
                </a:ext>
              </a:extLst>
            </p:cNvPr>
            <p:cNvSpPr/>
            <p:nvPr/>
          </p:nvSpPr>
          <p:spPr bwMode="auto">
            <a:xfrm>
              <a:off x="1174507" y="4441648"/>
              <a:ext cx="1219200" cy="842962"/>
            </a:xfrm>
            <a:custGeom>
              <a:avLst/>
              <a:gdLst>
                <a:gd name="T0" fmla="*/ 471 w 768"/>
                <a:gd name="T1" fmla="*/ 0 h 531"/>
                <a:gd name="T2" fmla="*/ 651 w 768"/>
                <a:gd name="T3" fmla="*/ 0 h 531"/>
                <a:gd name="T4" fmla="*/ 768 w 768"/>
                <a:gd name="T5" fmla="*/ 3 h 531"/>
                <a:gd name="T6" fmla="*/ 768 w 768"/>
                <a:gd name="T7" fmla="*/ 531 h 531"/>
                <a:gd name="T8" fmla="*/ 0 w 768"/>
                <a:gd name="T9" fmla="*/ 531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531">
                  <a:moveTo>
                    <a:pt x="471" y="0"/>
                  </a:moveTo>
                  <a:cubicBezTo>
                    <a:pt x="531" y="0"/>
                    <a:pt x="591" y="0"/>
                    <a:pt x="651" y="0"/>
                  </a:cubicBezTo>
                  <a:lnTo>
                    <a:pt x="768" y="3"/>
                  </a:lnTo>
                  <a:lnTo>
                    <a:pt x="768" y="531"/>
                  </a:lnTo>
                  <a:lnTo>
                    <a:pt x="0" y="53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235933ED-DB30-49FC-8464-794D23D9B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307" y="4675010"/>
              <a:ext cx="1143000" cy="381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FF66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P0</a:t>
              </a:r>
            </a:p>
          </p:txBody>
        </p:sp>
        <p:sp>
          <p:nvSpPr>
            <p:cNvPr id="12" name="AutoShape 10">
              <a:extLst>
                <a:ext uri="{FF2B5EF4-FFF2-40B4-BE49-F238E27FC236}">
                  <a16:creationId xmlns:a16="http://schemas.microsoft.com/office/drawing/2014/main" id="{823AC37E-8368-49F7-9914-6556D805D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507" y="4065410"/>
              <a:ext cx="1524000" cy="457200"/>
            </a:xfrm>
            <a:prstGeom prst="flowChartDecision">
              <a:avLst/>
            </a:prstGeom>
            <a:solidFill>
              <a:srgbClr val="FFFFFF"/>
            </a:solidFill>
            <a:ln w="28575">
              <a:solidFill>
                <a:srgbClr val="FF66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？</a:t>
              </a: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F9B4B4EA-216F-4537-A8DE-B800379D8C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1507" y="3684410"/>
              <a:ext cx="0" cy="381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1C9D3336-9F40-4CD9-B5EC-A0C373886B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1507" y="5132210"/>
              <a:ext cx="0" cy="457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5F2C41C3-7A42-4C8A-A259-80526205AA08}"/>
                </a:ext>
              </a:extLst>
            </p:cNvPr>
            <p:cNvSpPr/>
            <p:nvPr/>
          </p:nvSpPr>
          <p:spPr bwMode="auto">
            <a:xfrm>
              <a:off x="3841507" y="4365448"/>
              <a:ext cx="1219200" cy="842962"/>
            </a:xfrm>
            <a:custGeom>
              <a:avLst/>
              <a:gdLst>
                <a:gd name="T0" fmla="*/ 471 w 768"/>
                <a:gd name="T1" fmla="*/ 0 h 531"/>
                <a:gd name="T2" fmla="*/ 651 w 768"/>
                <a:gd name="T3" fmla="*/ 0 h 531"/>
                <a:gd name="T4" fmla="*/ 768 w 768"/>
                <a:gd name="T5" fmla="*/ 3 h 531"/>
                <a:gd name="T6" fmla="*/ 768 w 768"/>
                <a:gd name="T7" fmla="*/ 531 h 531"/>
                <a:gd name="T8" fmla="*/ 0 w 768"/>
                <a:gd name="T9" fmla="*/ 531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8" h="531">
                  <a:moveTo>
                    <a:pt x="471" y="0"/>
                  </a:moveTo>
                  <a:cubicBezTo>
                    <a:pt x="531" y="0"/>
                    <a:pt x="591" y="0"/>
                    <a:pt x="651" y="0"/>
                  </a:cubicBezTo>
                  <a:lnTo>
                    <a:pt x="768" y="3"/>
                  </a:lnTo>
                  <a:lnTo>
                    <a:pt x="768" y="531"/>
                  </a:lnTo>
                  <a:lnTo>
                    <a:pt x="0" y="531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FB00C4F6-E7D7-4B35-AF26-49EB657FF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7307" y="4598810"/>
              <a:ext cx="11430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99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P1</a:t>
              </a:r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6BC26676-76C9-41B7-A666-6251236BC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8107" y="4751210"/>
              <a:ext cx="1143000" cy="3810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99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P0</a:t>
              </a: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40C80A99-3374-416C-9789-F9CE590DA1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1507" y="4522610"/>
              <a:ext cx="0" cy="2286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kumimoji="1" lang="zh-CN" altLang="en-US" sz="240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D7F85782-1B9B-4815-BFDB-3EB89EB9DA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9707" y="4751210"/>
              <a:ext cx="37061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20" name="Text Box 18">
              <a:extLst>
                <a:ext uri="{FF2B5EF4-FFF2-40B4-BE49-F238E27FC236}">
                  <a16:creationId xmlns:a16="http://schemas.microsoft.com/office/drawing/2014/main" id="{767FDDB5-D7DA-4524-B693-7B165D39B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2707" y="4065410"/>
              <a:ext cx="37061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21" name="Text Box 19">
              <a:extLst>
                <a:ext uri="{FF2B5EF4-FFF2-40B4-BE49-F238E27FC236}">
                  <a16:creationId xmlns:a16="http://schemas.microsoft.com/office/drawing/2014/main" id="{EC53726D-3D56-41DE-8248-2E2A275A2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1293" y="4370210"/>
              <a:ext cx="37061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22" name="Text Box 20">
              <a:extLst>
                <a:ext uri="{FF2B5EF4-FFF2-40B4-BE49-F238E27FC236}">
                  <a16:creationId xmlns:a16="http://schemas.microsoft.com/office/drawing/2014/main" id="{CA12DBC0-3BF9-44FF-A9F9-5CBAC4F92A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3892" y="3902484"/>
              <a:ext cx="37061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23" name="AutoShape 21">
              <a:extLst>
                <a:ext uri="{FF2B5EF4-FFF2-40B4-BE49-F238E27FC236}">
                  <a16:creationId xmlns:a16="http://schemas.microsoft.com/office/drawing/2014/main" id="{0FA3D4B2-7221-4671-8DBA-F6B615089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0906" y="3836810"/>
              <a:ext cx="1219200" cy="457200"/>
            </a:xfrm>
            <a:prstGeom prst="flowChartDecision">
              <a:avLst/>
            </a:prstGeom>
            <a:solidFill>
              <a:srgbClr val="FFFFFF"/>
            </a:solidFill>
            <a:ln w="28575">
              <a:solidFill>
                <a:srgbClr val="FF99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I=</a:t>
              </a:r>
              <a:r>
                <a:rPr kumimoji="1" lang="zh-CN" alt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？</a:t>
              </a: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A911C841-6F38-42D2-81AD-370003E8F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0506" y="3532010"/>
              <a:ext cx="0" cy="304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0E9CC9FD-F0F1-42AE-B0F3-992833DE7D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0506" y="4294010"/>
              <a:ext cx="0" cy="1524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AD95D759-0C89-4B26-A104-0B23B2F34F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706" y="4446410"/>
              <a:ext cx="213360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F72FC218-3BAB-4F5B-BA70-09353968AC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3706" y="4446410"/>
              <a:ext cx="0" cy="304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Rectangle 26">
              <a:extLst>
                <a:ext uri="{FF2B5EF4-FFF2-40B4-BE49-F238E27FC236}">
                  <a16:creationId xmlns:a16="http://schemas.microsoft.com/office/drawing/2014/main" id="{B49483C3-306E-43C5-A9CF-439DE8BD8B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906" y="4751210"/>
              <a:ext cx="609600" cy="304800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FFCC9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P0</a:t>
              </a:r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1AE484E1-3C0A-4B4E-A593-485417290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4706" y="4751210"/>
              <a:ext cx="609600" cy="304800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FFCC9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0" cap="none" spc="0" normalizeH="0" baseline="0" noProof="0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P1</a:t>
              </a:r>
            </a:p>
          </p:txBody>
        </p: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75513364-FC55-41EB-9D34-D8525A1E0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9506" y="4446410"/>
              <a:ext cx="0" cy="304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" name="Text Box 29">
              <a:extLst>
                <a:ext uri="{FF2B5EF4-FFF2-40B4-BE49-F238E27FC236}">
                  <a16:creationId xmlns:a16="http://schemas.microsoft.com/office/drawing/2014/main" id="{925EEE98-B0E3-48DB-9B8B-5FBDDED5CA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2231" y="464008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>
                  <a:solidFill>
                    <a:srgbClr val="3333CC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…</a:t>
              </a:r>
              <a:endParaRPr kumimoji="1" lang="en-US" altLang="zh-CN" sz="2400">
                <a:solidFill>
                  <a:srgbClr val="3333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" name="Line 30">
              <a:extLst>
                <a:ext uri="{FF2B5EF4-FFF2-40B4-BE49-F238E27FC236}">
                  <a16:creationId xmlns:a16="http://schemas.microsoft.com/office/drawing/2014/main" id="{FDF9300B-D661-47A8-91E7-9B9B23846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37306" y="4446410"/>
              <a:ext cx="0" cy="304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86B6F027-3D01-4E67-A7CE-D71BA55B0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2506" y="4751210"/>
              <a:ext cx="609600" cy="304800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FFCC9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3333CC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Pn</a:t>
              </a:r>
              <a:endParaRPr kumimoji="1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6A80744F-EED2-4495-BE92-0E56F02A0EF7}"/>
                </a:ext>
              </a:extLst>
            </p:cNvPr>
            <p:cNvSpPr/>
            <p:nvPr/>
          </p:nvSpPr>
          <p:spPr bwMode="auto">
            <a:xfrm>
              <a:off x="6203706" y="5056010"/>
              <a:ext cx="2133600" cy="228600"/>
            </a:xfrm>
            <a:custGeom>
              <a:avLst/>
              <a:gdLst>
                <a:gd name="T0" fmla="*/ 0 w 1344"/>
                <a:gd name="T1" fmla="*/ 0 h 144"/>
                <a:gd name="T2" fmla="*/ 0 w 1344"/>
                <a:gd name="T3" fmla="*/ 144 h 144"/>
                <a:gd name="T4" fmla="*/ 1344 w 1344"/>
                <a:gd name="T5" fmla="*/ 144 h 144"/>
                <a:gd name="T6" fmla="*/ 1344 w 1344"/>
                <a:gd name="T7" fmla="*/ 0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4" h="144">
                  <a:moveTo>
                    <a:pt x="0" y="0"/>
                  </a:moveTo>
                  <a:lnTo>
                    <a:pt x="0" y="144"/>
                  </a:lnTo>
                  <a:lnTo>
                    <a:pt x="1344" y="144"/>
                  </a:lnTo>
                  <a:lnTo>
                    <a:pt x="1344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" name="Line 34">
              <a:extLst>
                <a:ext uri="{FF2B5EF4-FFF2-40B4-BE49-F238E27FC236}">
                  <a16:creationId xmlns:a16="http://schemas.microsoft.com/office/drawing/2014/main" id="{092457AF-2521-4E5A-93B3-ECF1FA970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89506" y="5056010"/>
              <a:ext cx="0" cy="228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Line 35">
              <a:extLst>
                <a:ext uri="{FF2B5EF4-FFF2-40B4-BE49-F238E27FC236}">
                  <a16:creationId xmlns:a16="http://schemas.microsoft.com/office/drawing/2014/main" id="{D92D7F0E-D00C-49FC-9D6A-6DE8B7FFE1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0506" y="5284610"/>
              <a:ext cx="0" cy="228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521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DC963-8DB7-4059-BED4-1A978E3D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汇编语言程序设计举例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6A358-CF9A-4110-A809-99951E6A3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cs typeface="Times New Roman" panose="02020603050405020304" pitchFamily="18" charset="0"/>
              </a:rPr>
              <a:t>分支结构程序设计</a:t>
            </a:r>
            <a:endParaRPr lang="en-US" altLang="zh-CN" dirty="0"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EE34DA-C392-4217-98E8-8263335E8F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DA41309-906B-449C-8C04-5ABF299EF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117" y="1643999"/>
            <a:ext cx="2627312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buFontTx/>
              <a:buNone/>
            </a:pPr>
            <a:r>
              <a:rPr lang="zh-CN" altLang="en-US" sz="2000" b="1" dirty="0">
                <a:solidFill>
                  <a:srgbClr val="A5002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A5002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5.8</a:t>
            </a:r>
            <a:r>
              <a:rPr lang="zh-CN" altLang="en-US" sz="2000" b="1" dirty="0">
                <a:solidFill>
                  <a:srgbClr val="A5002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：符号函数</a:t>
            </a:r>
            <a:endParaRPr lang="zh-CN" altLang="en-US" sz="2000" dirty="0">
              <a:solidFill>
                <a:srgbClr val="00349E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0AED43F9-C722-4B17-AAA9-7A85A74DB6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729766"/>
              </p:ext>
            </p:extLst>
          </p:nvPr>
        </p:nvGraphicFramePr>
        <p:xfrm>
          <a:off x="1504950" y="2251075"/>
          <a:ext cx="2268538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17600" imgH="711200" progId="Equation.3">
                  <p:embed/>
                </p:oleObj>
              </mc:Choice>
              <mc:Fallback>
                <p:oleObj name="公式" r:id="rId2" imgW="1117600" imgH="711200" progId="Equation.3">
                  <p:embed/>
                  <p:pic>
                    <p:nvPicPr>
                      <p:cNvPr id="6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2251075"/>
                        <a:ext cx="2268538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1">
            <a:extLst>
              <a:ext uri="{FF2B5EF4-FFF2-40B4-BE49-F238E27FC236}">
                <a16:creationId xmlns:a16="http://schemas.microsoft.com/office/drawing/2014/main" id="{5C9CEED4-776B-433D-8197-CDE8BAB97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71" y="4029240"/>
            <a:ext cx="4573488" cy="196368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defTabSz="914400" fontAlgn="base"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设计思路：</a:t>
            </a:r>
            <a:endParaRPr lang="en-US" altLang="zh-CN" sz="20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defTabSz="914400" fontAlgn="base">
              <a:spcBef>
                <a:spcPts val="1200"/>
              </a:spcBef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的范围是</a:t>
            </a:r>
            <a:r>
              <a:rPr lang="en-US" altLang="zh-CN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[-128,127],</a:t>
            </a:r>
            <a:r>
              <a:rPr lang="zh-CN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取出</a:t>
            </a:r>
            <a:r>
              <a:rPr lang="en-US" altLang="zh-CN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放至</a:t>
            </a:r>
            <a:r>
              <a:rPr lang="en-US" altLang="zh-CN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</a:t>
            </a:r>
            <a:r>
              <a:rPr lang="zh-CN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寄存器</a:t>
            </a:r>
            <a:endParaRPr lang="en-US" altLang="zh-CN" sz="20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defTabSz="914400" fontAlgn="base">
              <a:spcAft>
                <a:spcPct val="0"/>
              </a:spcAft>
              <a:buFontTx/>
              <a:buNone/>
            </a:pPr>
            <a:r>
              <a:rPr lang="en-US" altLang="zh-CN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比较</a:t>
            </a:r>
            <a:r>
              <a:rPr lang="en-US" altLang="zh-CN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AL</a:t>
            </a:r>
            <a:r>
              <a:rPr lang="zh-CN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里面的数和</a:t>
            </a:r>
            <a:r>
              <a:rPr lang="en-US" altLang="zh-CN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的关系，转至</a:t>
            </a:r>
            <a:r>
              <a:rPr lang="en-US" altLang="zh-CN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个分支</a:t>
            </a:r>
            <a:endParaRPr lang="en-US" altLang="zh-CN" sz="2000" b="1" dirty="0"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 defTabSz="914400" fontAlgn="base">
              <a:spcAft>
                <a:spcPct val="0"/>
              </a:spcAft>
              <a:buFontTx/>
              <a:buNone/>
            </a:pPr>
            <a:endParaRPr lang="zh-CN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2" name="Picture 16" descr="绘图2">
            <a:extLst>
              <a:ext uri="{FF2B5EF4-FFF2-40B4-BE49-F238E27FC236}">
                <a16:creationId xmlns:a16="http://schemas.microsoft.com/office/drawing/2014/main" id="{CA0171FC-50C1-4D31-A783-C8DCED0AC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343" y="1377299"/>
            <a:ext cx="2890838" cy="459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869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DC963-8DB7-4059-BED4-1A978E3D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汇编语言程序设计举例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6A358-CF9A-4110-A809-99951E6A3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cs typeface="Times New Roman" panose="02020603050405020304" pitchFamily="18" charset="0"/>
              </a:rPr>
              <a:t>分支结构程序设计</a:t>
            </a:r>
            <a:endParaRPr lang="en-US" altLang="zh-CN" dirty="0"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EE34DA-C392-4217-98E8-8263335E8F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7" name="Rectangle 7" descr="再生纸">
            <a:extLst>
              <a:ext uri="{FF2B5EF4-FFF2-40B4-BE49-F238E27FC236}">
                <a16:creationId xmlns:a16="http://schemas.microsoft.com/office/drawing/2014/main" id="{EE6AAA88-636B-4ADA-8D16-FFCB8081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688" y="1816699"/>
            <a:ext cx="3936844" cy="3416320"/>
          </a:xfrm>
          <a:prstGeom prst="rect">
            <a:avLst/>
          </a:prstGeom>
          <a:solidFill>
            <a:srgbClr val="FFFFCC"/>
          </a:solidFill>
          <a:ln>
            <a:solidFill>
              <a:srgbClr val="002676"/>
            </a:solidFill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1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Times New Roman" panose="02020603050405020304" pitchFamily="18" charset="0"/>
              </a:rPr>
              <a:t>DATA   SEGMENT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Times New Roman" panose="02020603050405020304" pitchFamily="18" charset="0"/>
              </a:rPr>
              <a:t>         </a:t>
            </a:r>
          </a:p>
          <a:p>
            <a:pPr marL="0" marR="0" lvl="0" indent="0" defTabSz="91440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Times New Roman" panose="02020603050405020304" pitchFamily="18" charset="0"/>
              </a:rPr>
              <a:t>    X  DB  -18</a:t>
            </a:r>
          </a:p>
          <a:p>
            <a:pPr marL="0" marR="0" lvl="0" indent="0" defTabSz="91440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Times New Roman" panose="02020603050405020304" pitchFamily="18" charset="0"/>
              </a:rPr>
              <a:t>    Y  DB  ?</a:t>
            </a:r>
          </a:p>
          <a:p>
            <a:pPr marL="0" marR="0" lvl="0" indent="0" defTabSz="91440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Times New Roman" panose="02020603050405020304" pitchFamily="18" charset="0"/>
              </a:rPr>
              <a:t>DATA   ENDS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Times New Roman" panose="02020603050405020304" pitchFamily="18" charset="0"/>
              </a:rPr>
              <a:t>CODE   SEGMENT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Times New Roman" panose="02020603050405020304" pitchFamily="18" charset="0"/>
              </a:rPr>
              <a:t>ASSUME CS:CODE, DS:DATA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349E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Times New Roman" panose="02020603050405020304" pitchFamily="18" charset="0"/>
              </a:rPr>
              <a:t>START: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Times New Roman" panose="02020603050405020304" pitchFamily="18" charset="0"/>
              </a:rPr>
              <a:t>  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Times New Roman" panose="02020603050405020304" pitchFamily="18" charset="0"/>
              </a:rPr>
              <a:t>MOV AX, DATA       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Times New Roman" panose="02020603050405020304" pitchFamily="18" charset="0"/>
              </a:rPr>
              <a:t>                   MOV DS, AX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349E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cs typeface="Times New Roman" panose="02020603050405020304" pitchFamily="18" charset="0"/>
            </a:endParaRPr>
          </a:p>
        </p:txBody>
      </p:sp>
      <p:sp>
        <p:nvSpPr>
          <p:cNvPr id="8" name="Rectangle 11" descr="再生纸">
            <a:extLst>
              <a:ext uri="{FF2B5EF4-FFF2-40B4-BE49-F238E27FC236}">
                <a16:creationId xmlns:a16="http://schemas.microsoft.com/office/drawing/2014/main" id="{BA9417AD-30C4-4B81-8070-A18EC5D86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0128" y="1139334"/>
            <a:ext cx="3050611" cy="4934299"/>
          </a:xfrm>
          <a:prstGeom prst="rect">
            <a:avLst/>
          </a:prstGeom>
          <a:solidFill>
            <a:srgbClr val="FFFFCC"/>
          </a:solidFill>
          <a:ln>
            <a:solidFill>
              <a:srgbClr val="00349E"/>
            </a:solidFill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1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Times New Roman" panose="02020603050405020304" pitchFamily="18" charset="0"/>
              </a:rPr>
              <a:t>CMP	 X</a:t>
            </a:r>
            <a:r>
              <a:rPr kumimoji="0" lang="zh-CN" altLang="en-US" sz="17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Times New Roman" panose="02020603050405020304" pitchFamily="18" charset="0"/>
              </a:rPr>
              <a:t>，</a:t>
            </a:r>
            <a:r>
              <a:rPr kumimoji="0" lang="en-US" altLang="zh-CN" sz="17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Times New Roman" panose="02020603050405020304" pitchFamily="18" charset="0"/>
              </a:rPr>
              <a:t>0</a:t>
            </a:r>
          </a:p>
          <a:p>
            <a:pPr marL="0" marR="0" lvl="0" indent="0" defTabSz="914400" eaLnBrk="1" fontAlgn="base" latinLnBrk="0" hangingPunct="1">
              <a:lnSpc>
                <a:spcPct val="11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Times New Roman" panose="02020603050405020304" pitchFamily="18" charset="0"/>
              </a:rPr>
              <a:t>JL	 </a:t>
            </a:r>
            <a:r>
              <a:rPr kumimoji="0" lang="en-US" altLang="zh-CN" sz="17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Times New Roman" panose="02020603050405020304" pitchFamily="18" charset="0"/>
              </a:rPr>
              <a:t>PNUM</a:t>
            </a:r>
          </a:p>
          <a:p>
            <a:pPr marL="0" marR="0" lvl="0" indent="0" defTabSz="914400" eaLnBrk="1" fontAlgn="base" latinLnBrk="0" hangingPunct="1">
              <a:lnSpc>
                <a:spcPct val="11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Times New Roman" panose="02020603050405020304" pitchFamily="18" charset="0"/>
              </a:rPr>
              <a:t>JZ	</a:t>
            </a:r>
            <a:r>
              <a:rPr kumimoji="0" lang="en-US" altLang="zh-CN" sz="1700" b="1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Times New Roman" panose="02020603050405020304" pitchFamily="18" charset="0"/>
              </a:rPr>
              <a:t> ZERO     </a:t>
            </a:r>
          </a:p>
          <a:p>
            <a:pPr marL="0" marR="0" lvl="0" indent="0" defTabSz="914400" eaLnBrk="1" fontAlgn="base" latinLnBrk="0" hangingPunct="1">
              <a:lnSpc>
                <a:spcPct val="11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Times New Roman" panose="02020603050405020304" pitchFamily="18" charset="0"/>
              </a:rPr>
              <a:t>MOV	 AL</a:t>
            </a:r>
            <a:r>
              <a:rPr kumimoji="0" lang="zh-CN" altLang="en-US" sz="17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Times New Roman" panose="02020603050405020304" pitchFamily="18" charset="0"/>
              </a:rPr>
              <a:t>，</a:t>
            </a:r>
            <a:r>
              <a:rPr kumimoji="0" lang="en-US" altLang="zh-CN" sz="17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Times New Roman" panose="02020603050405020304" pitchFamily="18" charset="0"/>
              </a:rPr>
              <a:t>1</a:t>
            </a:r>
          </a:p>
          <a:p>
            <a:pPr marL="0" marR="0" lvl="0" indent="0" defTabSz="914400" eaLnBrk="1" fontAlgn="base" latinLnBrk="0" hangingPunct="1">
              <a:lnSpc>
                <a:spcPct val="11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Times New Roman" panose="02020603050405020304" pitchFamily="18" charset="0"/>
              </a:rPr>
              <a:t>JMP	 </a:t>
            </a:r>
            <a:r>
              <a:rPr kumimoji="0" lang="en-US" altLang="zh-CN" sz="1700" b="1" i="0" u="none" strike="noStrike" kern="0" cap="none" spc="0" normalizeH="0" baseline="0" noProof="0" dirty="0">
                <a:ln>
                  <a:noFill/>
                </a:ln>
                <a:solidFill>
                  <a:srgbClr val="B103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Times New Roman" panose="02020603050405020304" pitchFamily="18" charset="0"/>
              </a:rPr>
              <a:t>EXIT</a:t>
            </a:r>
            <a:endParaRPr kumimoji="0" lang="en-US" altLang="zh-CN" sz="1700" b="1" i="0" u="none" strike="noStrike" kern="0" cap="none" spc="0" normalizeH="0" baseline="0" noProof="0" dirty="0">
              <a:ln>
                <a:noFill/>
              </a:ln>
              <a:solidFill>
                <a:srgbClr val="00349E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1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00" b="1" i="0" u="none" strike="noStrike" kern="0" cap="none" spc="0" normalizeH="0" baseline="0" noProof="0" dirty="0">
              <a:ln>
                <a:noFill/>
              </a:ln>
              <a:solidFill>
                <a:srgbClr val="00349E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1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0" b="1" i="0" u="none" strike="noStrike" kern="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Times New Roman" panose="02020603050405020304" pitchFamily="18" charset="0"/>
              </a:rPr>
              <a:t>PNUM</a:t>
            </a:r>
            <a:r>
              <a:rPr kumimoji="0" lang="en-US" altLang="zh-CN" sz="17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Times New Roman" panose="02020603050405020304" pitchFamily="18" charset="0"/>
              </a:rPr>
              <a:t>:     MOV	AL</a:t>
            </a:r>
            <a:r>
              <a:rPr kumimoji="0" lang="zh-CN" altLang="en-US" sz="17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Times New Roman" panose="02020603050405020304" pitchFamily="18" charset="0"/>
              </a:rPr>
              <a:t>，</a:t>
            </a:r>
            <a:r>
              <a:rPr kumimoji="0" lang="en-US" altLang="zh-CN" sz="17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Times New Roman" panose="02020603050405020304" pitchFamily="18" charset="0"/>
              </a:rPr>
              <a:t>-1</a:t>
            </a:r>
          </a:p>
          <a:p>
            <a:pPr marL="0" marR="0" lvl="0" indent="0" defTabSz="914400" eaLnBrk="1" fontAlgn="base" latinLnBrk="0" hangingPunct="1">
              <a:lnSpc>
                <a:spcPct val="11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Times New Roman" panose="02020603050405020304" pitchFamily="18" charset="0"/>
              </a:rPr>
              <a:t>JMP	 EXIT</a:t>
            </a:r>
          </a:p>
          <a:p>
            <a:pPr marL="0" marR="0" lvl="0" indent="0" defTabSz="914400" eaLnBrk="1" fontAlgn="base" latinLnBrk="0" hangingPunct="1">
              <a:lnSpc>
                <a:spcPct val="11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00" b="1" i="0" u="none" strike="noStrike" kern="0" cap="none" spc="0" normalizeH="0" baseline="0" noProof="0" dirty="0">
              <a:ln>
                <a:noFill/>
              </a:ln>
              <a:solidFill>
                <a:srgbClr val="00349E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1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0" b="1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Times New Roman" panose="02020603050405020304" pitchFamily="18" charset="0"/>
              </a:rPr>
              <a:t>ZERO</a:t>
            </a:r>
            <a:r>
              <a:rPr kumimoji="0" lang="en-US" altLang="zh-CN" sz="17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Times New Roman" panose="02020603050405020304" pitchFamily="18" charset="0"/>
              </a:rPr>
              <a:t>:   MOV</a:t>
            </a:r>
            <a:r>
              <a:rPr lang="en-US" altLang="zh-CN" sz="1700" b="1" kern="0" dirty="0">
                <a:solidFill>
                  <a:srgbClr val="00349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   </a:t>
            </a:r>
            <a:r>
              <a:rPr kumimoji="0" lang="en-US" altLang="zh-CN" sz="17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Times New Roman" panose="02020603050405020304" pitchFamily="18" charset="0"/>
              </a:rPr>
              <a:t>AL</a:t>
            </a:r>
            <a:r>
              <a:rPr kumimoji="0" lang="zh-CN" altLang="en-US" sz="17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Times New Roman" panose="02020603050405020304" pitchFamily="18" charset="0"/>
              </a:rPr>
              <a:t>，</a:t>
            </a:r>
            <a:r>
              <a:rPr kumimoji="0" lang="en-US" altLang="zh-CN" sz="17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Times New Roman" panose="02020603050405020304" pitchFamily="18" charset="0"/>
              </a:rPr>
              <a:t>0</a:t>
            </a:r>
          </a:p>
          <a:p>
            <a:pPr marL="0" marR="0" lvl="0" indent="0" defTabSz="914400" eaLnBrk="1" fontAlgn="base" latinLnBrk="0" hangingPunct="1">
              <a:lnSpc>
                <a:spcPct val="11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700" b="1" i="0" u="none" strike="noStrike" kern="0" cap="none" spc="0" normalizeH="0" baseline="0" noProof="0" dirty="0">
              <a:ln>
                <a:noFill/>
              </a:ln>
              <a:solidFill>
                <a:srgbClr val="00349E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1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0" b="1" i="0" u="none" strike="noStrike" kern="0" cap="none" spc="0" normalizeH="0" baseline="0" noProof="0" dirty="0">
                <a:ln>
                  <a:noFill/>
                </a:ln>
                <a:solidFill>
                  <a:srgbClr val="B1030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Times New Roman" panose="02020603050405020304" pitchFamily="18" charset="0"/>
              </a:rPr>
              <a:t>EXIT:     </a:t>
            </a:r>
            <a:r>
              <a:rPr kumimoji="0" lang="en-US" altLang="zh-CN" sz="17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Times New Roman" panose="02020603050405020304" pitchFamily="18" charset="0"/>
              </a:rPr>
              <a:t>MOV  Y, AL</a:t>
            </a:r>
          </a:p>
          <a:p>
            <a:pPr marL="0" marR="0" lvl="0" indent="0" defTabSz="914400" eaLnBrk="1" fontAlgn="base" latinLnBrk="0" hangingPunct="1">
              <a:lnSpc>
                <a:spcPct val="11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Times New Roman" panose="02020603050405020304" pitchFamily="18" charset="0"/>
              </a:rPr>
              <a:t>                 </a:t>
            </a:r>
            <a:r>
              <a:rPr kumimoji="0" lang="en-US" altLang="zh-CN" sz="1700" b="1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Times New Roman" panose="02020603050405020304" pitchFamily="18" charset="0"/>
              </a:rPr>
              <a:t>MOV  AH, 4CH</a:t>
            </a:r>
          </a:p>
          <a:p>
            <a:pPr marL="0" marR="0" lvl="0" indent="0" defTabSz="914400" eaLnBrk="1" fontAlgn="base" latinLnBrk="0" hangingPunct="1">
              <a:lnSpc>
                <a:spcPct val="11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0" b="1" i="0" u="none" strike="noStrike" kern="0" cap="none" spc="0" normalizeH="0" baseline="0" noProof="0" dirty="0">
                <a:ln>
                  <a:noFill/>
                </a:ln>
                <a:solidFill>
                  <a:srgbClr val="92D050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Times New Roman" panose="02020603050405020304" pitchFamily="18" charset="0"/>
              </a:rPr>
              <a:t>                 INT  21H</a:t>
            </a:r>
            <a:endParaRPr kumimoji="0" lang="en-US" altLang="zh-CN" sz="1100" b="1" i="0" u="none" strike="noStrike" kern="0" cap="none" spc="0" normalizeH="0" baseline="0" noProof="0" dirty="0">
              <a:ln>
                <a:noFill/>
              </a:ln>
              <a:solidFill>
                <a:srgbClr val="92D050">
                  <a:lumMod val="50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cs typeface="Times New Roman" panose="02020603050405020304" pitchFamily="18" charset="0"/>
            </a:endParaRPr>
          </a:p>
          <a:p>
            <a:pPr defTabSz="914400" fontAlgn="base">
              <a:spcBef>
                <a:spcPct val="40000"/>
              </a:spcBef>
              <a:spcAft>
                <a:spcPct val="0"/>
              </a:spcAft>
              <a:defRPr/>
            </a:pPr>
            <a:r>
              <a:rPr lang="en-US" altLang="zh-CN" sz="2000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anose="02020603050405020304" pitchFamily="18" charset="0"/>
              </a:rPr>
              <a:t>CODE     ENDS</a:t>
            </a:r>
          </a:p>
          <a:p>
            <a:pPr marL="0" marR="0" lvl="0" indent="0" defTabSz="914400" eaLnBrk="1" fontAlgn="base" latinLnBrk="0" hangingPunct="1">
              <a:lnSpc>
                <a:spcPct val="11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7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Times New Roman" panose="02020603050405020304" pitchFamily="18" charset="0"/>
              </a:rPr>
              <a:t>                 </a:t>
            </a:r>
            <a:r>
              <a:rPr kumimoji="0" lang="en-US" altLang="zh-CN" sz="17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Times New Roman" panose="02020603050405020304" pitchFamily="18" charset="0"/>
              </a:rPr>
              <a:t>END START</a:t>
            </a:r>
          </a:p>
        </p:txBody>
      </p:sp>
    </p:spTree>
    <p:extLst>
      <p:ext uri="{BB962C8B-B14F-4D97-AF65-F5344CB8AC3E}">
        <p14:creationId xmlns:p14="http://schemas.microsoft.com/office/powerpoint/2010/main" val="3016005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DC963-8DB7-4059-BED4-1A978E3D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汇编语言程序设计举例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6A358-CF9A-4110-A809-99951E6A3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06018"/>
            <a:ext cx="8635578" cy="5345458"/>
          </a:xfrm>
        </p:spPr>
        <p:txBody>
          <a:bodyPr/>
          <a:lstStyle/>
          <a:p>
            <a:r>
              <a:rPr lang="zh-CN" altLang="zh-CN" dirty="0">
                <a:cs typeface="Times New Roman" panose="02020603050405020304" pitchFamily="18" charset="0"/>
              </a:rPr>
              <a:t>循环结构程序设计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</a:rPr>
              <a:t>循环程序结构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：当型循环、直到型循环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EE34DA-C392-4217-98E8-8263335E8F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54" name="Text Box 45">
            <a:extLst>
              <a:ext uri="{FF2B5EF4-FFF2-40B4-BE49-F238E27FC236}">
                <a16:creationId xmlns:a16="http://schemas.microsoft.com/office/drawing/2014/main" id="{6BB6DB00-C775-4D0F-887C-74680954C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904" y="5342726"/>
            <a:ext cx="29546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循环程序由五个部分组成：</a:t>
            </a:r>
          </a:p>
        </p:txBody>
      </p:sp>
      <p:sp>
        <p:nvSpPr>
          <p:cNvPr id="55" name="Text Box 46">
            <a:extLst>
              <a:ext uri="{FF2B5EF4-FFF2-40B4-BE49-F238E27FC236}">
                <a16:creationId xmlns:a16="http://schemas.microsoft.com/office/drawing/2014/main" id="{B091CBF6-FAB4-4F93-AF23-27432796E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438" y="5702929"/>
            <a:ext cx="80000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循环初始化部分，循环体，循环修改部分，循环控制部分，结束处理部分。</a:t>
            </a:r>
          </a:p>
        </p:txBody>
      </p:sp>
      <p:grpSp>
        <p:nvGrpSpPr>
          <p:cNvPr id="71" name="Group 55">
            <a:extLst>
              <a:ext uri="{FF2B5EF4-FFF2-40B4-BE49-F238E27FC236}">
                <a16:creationId xmlns:a16="http://schemas.microsoft.com/office/drawing/2014/main" id="{6A748232-FDC6-4F41-A138-DA87463C5F2C}"/>
              </a:ext>
            </a:extLst>
          </p:cNvPr>
          <p:cNvGrpSpPr/>
          <p:nvPr/>
        </p:nvGrpSpPr>
        <p:grpSpPr bwMode="auto">
          <a:xfrm>
            <a:off x="5164562" y="2166221"/>
            <a:ext cx="2125663" cy="3000284"/>
            <a:chOff x="3900" y="663"/>
            <a:chExt cx="1339" cy="2366"/>
          </a:xfrm>
        </p:grpSpPr>
        <p:sp>
          <p:nvSpPr>
            <p:cNvPr id="72" name="AutoShape 26">
              <a:extLst>
                <a:ext uri="{FF2B5EF4-FFF2-40B4-BE49-F238E27FC236}">
                  <a16:creationId xmlns:a16="http://schemas.microsoft.com/office/drawing/2014/main" id="{02415CB7-28B4-4627-BC3F-AAEE8183A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" y="1933"/>
              <a:ext cx="1219" cy="528"/>
            </a:xfrm>
            <a:prstGeom prst="flowChartDecision">
              <a:avLst/>
            </a:prstGeom>
            <a:solidFill>
              <a:srgbClr val="FFFFFF"/>
            </a:solidFill>
            <a:ln w="22225">
              <a:solidFill>
                <a:srgbClr val="FFCC9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循环条件</a:t>
              </a:r>
              <a:r>
                <a:rPr kumimoji="1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？</a:t>
              </a:r>
            </a:p>
          </p:txBody>
        </p:sp>
        <p:sp>
          <p:nvSpPr>
            <p:cNvPr id="73" name="Rectangle 27">
              <a:extLst>
                <a:ext uri="{FF2B5EF4-FFF2-40B4-BE49-F238E27FC236}">
                  <a16:creationId xmlns:a16="http://schemas.microsoft.com/office/drawing/2014/main" id="{180A881F-1FF5-43B9-968C-E426017AE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2" y="826"/>
              <a:ext cx="960" cy="192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FF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循环初始化</a:t>
              </a:r>
            </a:p>
          </p:txBody>
        </p:sp>
        <p:sp>
          <p:nvSpPr>
            <p:cNvPr id="74" name="Rectangle 28">
              <a:extLst>
                <a:ext uri="{FF2B5EF4-FFF2-40B4-BE49-F238E27FC236}">
                  <a16:creationId xmlns:a16="http://schemas.microsoft.com/office/drawing/2014/main" id="{61826375-C729-4DCF-8124-35C53B010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1162"/>
              <a:ext cx="864" cy="192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FF99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循环体</a:t>
              </a:r>
            </a:p>
          </p:txBody>
        </p:sp>
        <p:sp>
          <p:nvSpPr>
            <p:cNvPr id="75" name="Line 29">
              <a:extLst>
                <a:ext uri="{FF2B5EF4-FFF2-40B4-BE49-F238E27FC236}">
                  <a16:creationId xmlns:a16="http://schemas.microsoft.com/office/drawing/2014/main" id="{4C73E2CE-2233-4689-84AA-529B0EE259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6" y="2461"/>
              <a:ext cx="0" cy="195"/>
            </a:xfrm>
            <a:prstGeom prst="line">
              <a:avLst/>
            </a:prstGeom>
            <a:noFill/>
            <a:ln w="9525">
              <a:solidFill>
                <a:srgbClr val="002676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6" name="Line 30">
              <a:extLst>
                <a:ext uri="{FF2B5EF4-FFF2-40B4-BE49-F238E27FC236}">
                  <a16:creationId xmlns:a16="http://schemas.microsoft.com/office/drawing/2014/main" id="{655558EE-A6F8-4411-AF67-83C37778F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4" y="663"/>
              <a:ext cx="0" cy="144"/>
            </a:xfrm>
            <a:prstGeom prst="line">
              <a:avLst/>
            </a:prstGeom>
            <a:noFill/>
            <a:ln w="9525">
              <a:solidFill>
                <a:srgbClr val="002676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Line 31">
              <a:extLst>
                <a:ext uri="{FF2B5EF4-FFF2-40B4-BE49-F238E27FC236}">
                  <a16:creationId xmlns:a16="http://schemas.microsoft.com/office/drawing/2014/main" id="{4E97DCFB-0447-49AA-AE83-0810C791B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4" y="1018"/>
              <a:ext cx="0" cy="144"/>
            </a:xfrm>
            <a:prstGeom prst="line">
              <a:avLst/>
            </a:prstGeom>
            <a:noFill/>
            <a:ln w="9525">
              <a:solidFill>
                <a:srgbClr val="002676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Line 32">
              <a:extLst>
                <a:ext uri="{FF2B5EF4-FFF2-40B4-BE49-F238E27FC236}">
                  <a16:creationId xmlns:a16="http://schemas.microsoft.com/office/drawing/2014/main" id="{E248BD1F-7522-4ED7-963D-433EAEEF77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24" y="1354"/>
              <a:ext cx="0" cy="144"/>
            </a:xfrm>
            <a:prstGeom prst="line">
              <a:avLst/>
            </a:prstGeom>
            <a:noFill/>
            <a:ln w="9525">
              <a:solidFill>
                <a:srgbClr val="002676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Freeform 33">
              <a:extLst>
                <a:ext uri="{FF2B5EF4-FFF2-40B4-BE49-F238E27FC236}">
                  <a16:creationId xmlns:a16="http://schemas.microsoft.com/office/drawing/2014/main" id="{AFC397D7-50D6-4825-939B-B13BBD2B21F6}"/>
                </a:ext>
              </a:extLst>
            </p:cNvPr>
            <p:cNvSpPr/>
            <p:nvPr/>
          </p:nvSpPr>
          <p:spPr bwMode="auto">
            <a:xfrm>
              <a:off x="4524" y="1066"/>
              <a:ext cx="715" cy="1126"/>
            </a:xfrm>
            <a:custGeom>
              <a:avLst/>
              <a:gdLst>
                <a:gd name="T0" fmla="*/ 432 w 720"/>
                <a:gd name="T1" fmla="*/ 672 h 672"/>
                <a:gd name="T2" fmla="*/ 720 w 720"/>
                <a:gd name="T3" fmla="*/ 672 h 672"/>
                <a:gd name="T4" fmla="*/ 720 w 720"/>
                <a:gd name="T5" fmla="*/ 0 h 672"/>
                <a:gd name="T6" fmla="*/ 0 w 720"/>
                <a:gd name="T7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0" h="672">
                  <a:moveTo>
                    <a:pt x="432" y="672"/>
                  </a:moveTo>
                  <a:lnTo>
                    <a:pt x="720" y="672"/>
                  </a:lnTo>
                  <a:lnTo>
                    <a:pt x="720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2676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0" name="Text Box 34">
              <a:extLst>
                <a:ext uri="{FF2B5EF4-FFF2-40B4-BE49-F238E27FC236}">
                  <a16:creationId xmlns:a16="http://schemas.microsoft.com/office/drawing/2014/main" id="{10F3B03A-DA30-416D-BB92-296B844B2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3" y="2339"/>
              <a:ext cx="221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349E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81" name="Text Box 35">
              <a:extLst>
                <a:ext uri="{FF2B5EF4-FFF2-40B4-BE49-F238E27FC236}">
                  <a16:creationId xmlns:a16="http://schemas.microsoft.com/office/drawing/2014/main" id="{D2C17E5A-E677-41E9-B957-786F31A331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8" y="1836"/>
              <a:ext cx="221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349E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82" name="Rectangle 40">
              <a:extLst>
                <a:ext uri="{FF2B5EF4-FFF2-40B4-BE49-F238E27FC236}">
                  <a16:creationId xmlns:a16="http://schemas.microsoft.com/office/drawing/2014/main" id="{4DF88345-3F66-44F6-AC60-7F770BB3F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1480"/>
              <a:ext cx="1043" cy="192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FF99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循环参数修改</a:t>
              </a:r>
            </a:p>
          </p:txBody>
        </p:sp>
        <p:sp>
          <p:nvSpPr>
            <p:cNvPr id="83" name="Line 41">
              <a:extLst>
                <a:ext uri="{FF2B5EF4-FFF2-40B4-BE49-F238E27FC236}">
                  <a16:creationId xmlns:a16="http://schemas.microsoft.com/office/drawing/2014/main" id="{A83F968B-797E-4958-BD28-B292F3B30C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3" y="1661"/>
              <a:ext cx="0" cy="272"/>
            </a:xfrm>
            <a:prstGeom prst="line">
              <a:avLst/>
            </a:prstGeom>
            <a:noFill/>
            <a:ln w="9525">
              <a:solidFill>
                <a:srgbClr val="002676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4" name="Rectangle 49">
              <a:extLst>
                <a:ext uri="{FF2B5EF4-FFF2-40B4-BE49-F238E27FC236}">
                  <a16:creationId xmlns:a16="http://schemas.microsoft.com/office/drawing/2014/main" id="{E2DCF34C-F6B9-4E33-B7D9-33A7F2FF2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2659"/>
              <a:ext cx="1043" cy="192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FF99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结束处理</a:t>
              </a:r>
            </a:p>
          </p:txBody>
        </p:sp>
        <p:sp>
          <p:nvSpPr>
            <p:cNvPr id="85" name="Line 50">
              <a:extLst>
                <a:ext uri="{FF2B5EF4-FFF2-40B4-BE49-F238E27FC236}">
                  <a16:creationId xmlns:a16="http://schemas.microsoft.com/office/drawing/2014/main" id="{8D0686F9-43A4-4672-8D87-B6C1E0795C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847"/>
              <a:ext cx="0" cy="182"/>
            </a:xfrm>
            <a:prstGeom prst="line">
              <a:avLst/>
            </a:prstGeom>
            <a:noFill/>
            <a:ln w="9525">
              <a:solidFill>
                <a:srgbClr val="002676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6" name="Group 54">
            <a:extLst>
              <a:ext uri="{FF2B5EF4-FFF2-40B4-BE49-F238E27FC236}">
                <a16:creationId xmlns:a16="http://schemas.microsoft.com/office/drawing/2014/main" id="{CF18B8C2-267B-4D9A-A14D-EF1644A8EEFE}"/>
              </a:ext>
            </a:extLst>
          </p:cNvPr>
          <p:cNvGrpSpPr/>
          <p:nvPr/>
        </p:nvGrpSpPr>
        <p:grpSpPr bwMode="auto">
          <a:xfrm>
            <a:off x="1234447" y="2265875"/>
            <a:ext cx="3047999" cy="2751741"/>
            <a:chOff x="1776" y="730"/>
            <a:chExt cx="1920" cy="2170"/>
          </a:xfrm>
        </p:grpSpPr>
        <p:sp>
          <p:nvSpPr>
            <p:cNvPr id="87" name="AutoShape 16">
              <a:extLst>
                <a:ext uri="{FF2B5EF4-FFF2-40B4-BE49-F238E27FC236}">
                  <a16:creationId xmlns:a16="http://schemas.microsoft.com/office/drawing/2014/main" id="{ABB15E51-B0D4-4FC7-91E5-307AC00AE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354"/>
              <a:ext cx="1199" cy="483"/>
            </a:xfrm>
            <a:prstGeom prst="flowChartDecision">
              <a:avLst/>
            </a:prstGeom>
            <a:solidFill>
              <a:srgbClr val="FFFFFF"/>
            </a:solidFill>
            <a:ln w="28575">
              <a:solidFill>
                <a:srgbClr val="FFCC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循环条件</a:t>
              </a:r>
              <a:r>
                <a:rPr kumimoji="1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？</a:t>
              </a:r>
            </a:p>
          </p:txBody>
        </p:sp>
        <p:sp>
          <p:nvSpPr>
            <p:cNvPr id="88" name="Rectangle 17">
              <a:extLst>
                <a:ext uri="{FF2B5EF4-FFF2-40B4-BE49-F238E27FC236}">
                  <a16:creationId xmlns:a16="http://schemas.microsoft.com/office/drawing/2014/main" id="{A9B9B3CE-4CD0-4F2E-8771-C21BB95BA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" y="874"/>
              <a:ext cx="960" cy="192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FFFF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循环初始化</a:t>
              </a:r>
            </a:p>
          </p:txBody>
        </p:sp>
        <p:sp>
          <p:nvSpPr>
            <p:cNvPr id="89" name="Rectangle 18">
              <a:extLst>
                <a:ext uri="{FF2B5EF4-FFF2-40B4-BE49-F238E27FC236}">
                  <a16:creationId xmlns:a16="http://schemas.microsoft.com/office/drawing/2014/main" id="{29331477-2AD5-46AF-832F-DDA36BA2D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1786"/>
              <a:ext cx="864" cy="192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FF66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循环体</a:t>
              </a:r>
            </a:p>
          </p:txBody>
        </p:sp>
        <p:sp>
          <p:nvSpPr>
            <p:cNvPr id="90" name="Line 19">
              <a:extLst>
                <a:ext uri="{FF2B5EF4-FFF2-40B4-BE49-F238E27FC236}">
                  <a16:creationId xmlns:a16="http://schemas.microsoft.com/office/drawing/2014/main" id="{DB11972A-47EB-4E36-A75A-52A7F6B817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1856"/>
              <a:ext cx="0" cy="622"/>
            </a:xfrm>
            <a:prstGeom prst="line">
              <a:avLst/>
            </a:prstGeom>
            <a:noFill/>
            <a:ln w="9525">
              <a:solidFill>
                <a:srgbClr val="002676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Line 20">
              <a:extLst>
                <a:ext uri="{FF2B5EF4-FFF2-40B4-BE49-F238E27FC236}">
                  <a16:creationId xmlns:a16="http://schemas.microsoft.com/office/drawing/2014/main" id="{F5E1080B-5CE6-4E98-A79A-633914848B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4" y="730"/>
              <a:ext cx="0" cy="144"/>
            </a:xfrm>
            <a:prstGeom prst="line">
              <a:avLst/>
            </a:prstGeom>
            <a:noFill/>
            <a:ln w="9525">
              <a:solidFill>
                <a:srgbClr val="002676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2" name="Line 21">
              <a:extLst>
                <a:ext uri="{FF2B5EF4-FFF2-40B4-BE49-F238E27FC236}">
                  <a16:creationId xmlns:a16="http://schemas.microsoft.com/office/drawing/2014/main" id="{64AEDCA6-91CE-4C3D-A0F4-F7A29416F3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1066"/>
              <a:ext cx="0" cy="288"/>
            </a:xfrm>
            <a:prstGeom prst="line">
              <a:avLst/>
            </a:prstGeom>
            <a:noFill/>
            <a:ln w="9525">
              <a:solidFill>
                <a:srgbClr val="002676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Text Box 22">
              <a:extLst>
                <a:ext uri="{FF2B5EF4-FFF2-40B4-BE49-F238E27FC236}">
                  <a16:creationId xmlns:a16="http://schemas.microsoft.com/office/drawing/2014/main" id="{B9959B1F-A6EB-4233-B84A-B20C28CF0E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8" y="1245"/>
              <a:ext cx="255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349E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94" name="Text Box 23">
              <a:extLst>
                <a:ext uri="{FF2B5EF4-FFF2-40B4-BE49-F238E27FC236}">
                  <a16:creationId xmlns:a16="http://schemas.microsoft.com/office/drawing/2014/main" id="{02714B4A-2E92-4004-A9CF-41DA2E3FBF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8" y="1882"/>
              <a:ext cx="221" cy="2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349E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95" name="Freeform 24">
              <a:extLst>
                <a:ext uri="{FF2B5EF4-FFF2-40B4-BE49-F238E27FC236}">
                  <a16:creationId xmlns:a16="http://schemas.microsoft.com/office/drawing/2014/main" id="{70ECA4D3-CB10-4AD7-915A-1542223850B7}"/>
                </a:ext>
              </a:extLst>
            </p:cNvPr>
            <p:cNvSpPr/>
            <p:nvPr/>
          </p:nvSpPr>
          <p:spPr bwMode="auto">
            <a:xfrm>
              <a:off x="2986" y="1591"/>
              <a:ext cx="68" cy="192"/>
            </a:xfrm>
            <a:custGeom>
              <a:avLst/>
              <a:gdLst>
                <a:gd name="T0" fmla="*/ 0 w 240"/>
                <a:gd name="T1" fmla="*/ 0 h 144"/>
                <a:gd name="T2" fmla="*/ 240 w 240"/>
                <a:gd name="T3" fmla="*/ 0 h 144"/>
                <a:gd name="T4" fmla="*/ 240 w 240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" h="144">
                  <a:moveTo>
                    <a:pt x="0" y="0"/>
                  </a:moveTo>
                  <a:lnTo>
                    <a:pt x="240" y="0"/>
                  </a:lnTo>
                  <a:lnTo>
                    <a:pt x="240" y="144"/>
                  </a:lnTo>
                </a:path>
              </a:pathLst>
            </a:custGeom>
            <a:noFill/>
            <a:ln w="9525">
              <a:solidFill>
                <a:srgbClr val="00267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61087AF8-0FE3-4E09-87C5-F68F302E4CF2}"/>
                </a:ext>
              </a:extLst>
            </p:cNvPr>
            <p:cNvSpPr/>
            <p:nvPr/>
          </p:nvSpPr>
          <p:spPr bwMode="auto">
            <a:xfrm>
              <a:off x="2364" y="1258"/>
              <a:ext cx="1332" cy="1265"/>
            </a:xfrm>
            <a:custGeom>
              <a:avLst/>
              <a:gdLst>
                <a:gd name="T0" fmla="*/ 672 w 1248"/>
                <a:gd name="T1" fmla="*/ 720 h 816"/>
                <a:gd name="T2" fmla="*/ 672 w 1248"/>
                <a:gd name="T3" fmla="*/ 816 h 816"/>
                <a:gd name="T4" fmla="*/ 1248 w 1248"/>
                <a:gd name="T5" fmla="*/ 816 h 816"/>
                <a:gd name="T6" fmla="*/ 1248 w 1248"/>
                <a:gd name="T7" fmla="*/ 0 h 816"/>
                <a:gd name="T8" fmla="*/ 0 w 1248"/>
                <a:gd name="T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8" h="816">
                  <a:moveTo>
                    <a:pt x="672" y="720"/>
                  </a:moveTo>
                  <a:lnTo>
                    <a:pt x="672" y="816"/>
                  </a:lnTo>
                  <a:lnTo>
                    <a:pt x="1248" y="816"/>
                  </a:lnTo>
                  <a:lnTo>
                    <a:pt x="1248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2676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38">
              <a:extLst>
                <a:ext uri="{FF2B5EF4-FFF2-40B4-BE49-F238E27FC236}">
                  <a16:creationId xmlns:a16="http://schemas.microsoft.com/office/drawing/2014/main" id="{7439A6DF-5B3F-4FBF-A431-9A12F591E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3" y="2160"/>
              <a:ext cx="1043" cy="192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FF99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循环参数修改</a:t>
              </a:r>
            </a:p>
          </p:txBody>
        </p:sp>
        <p:sp>
          <p:nvSpPr>
            <p:cNvPr id="98" name="Line 39">
              <a:extLst>
                <a:ext uri="{FF2B5EF4-FFF2-40B4-BE49-F238E27FC236}">
                  <a16:creationId xmlns:a16="http://schemas.microsoft.com/office/drawing/2014/main" id="{8598E5D6-3D5F-4BD2-8324-2D15D08EFF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1" y="1979"/>
              <a:ext cx="0" cy="181"/>
            </a:xfrm>
            <a:prstGeom prst="line">
              <a:avLst/>
            </a:prstGeom>
            <a:noFill/>
            <a:ln w="9525">
              <a:solidFill>
                <a:srgbClr val="002676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51">
              <a:extLst>
                <a:ext uri="{FF2B5EF4-FFF2-40B4-BE49-F238E27FC236}">
                  <a16:creationId xmlns:a16="http://schemas.microsoft.com/office/drawing/2014/main" id="{83499CF3-41A4-476A-AF38-2C34ECE60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2523"/>
              <a:ext cx="1043" cy="192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FF99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结束处理</a:t>
              </a:r>
            </a:p>
          </p:txBody>
        </p:sp>
        <p:sp>
          <p:nvSpPr>
            <p:cNvPr id="100" name="Line 52">
              <a:extLst>
                <a:ext uri="{FF2B5EF4-FFF2-40B4-BE49-F238E27FC236}">
                  <a16:creationId xmlns:a16="http://schemas.microsoft.com/office/drawing/2014/main" id="{3C647751-3512-4429-90EA-2B1FEDFA5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2718"/>
              <a:ext cx="0" cy="182"/>
            </a:xfrm>
            <a:prstGeom prst="line">
              <a:avLst/>
            </a:prstGeom>
            <a:noFill/>
            <a:ln w="9525">
              <a:solidFill>
                <a:srgbClr val="002676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714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DC963-8DB7-4059-BED4-1A978E3D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汇编语言程序设计举例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6A358-CF9A-4110-A809-99951E6A3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cs typeface="Times New Roman" panose="02020603050405020304" pitchFamily="18" charset="0"/>
              </a:rPr>
              <a:t>循环结构程序设计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循环控制方法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EE34DA-C392-4217-98E8-8263335E8F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A8E338-E42A-4031-B18E-C467B8B81815}"/>
              </a:ext>
            </a:extLst>
          </p:cNvPr>
          <p:cNvSpPr/>
          <p:nvPr/>
        </p:nvSpPr>
        <p:spPr>
          <a:xfrm>
            <a:off x="294254" y="2025558"/>
            <a:ext cx="45834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4000" algn="just" defTabSz="914400" fontAlgn="base">
              <a:spcBef>
                <a:spcPct val="0"/>
              </a:spcBef>
            </a:pPr>
            <a:r>
              <a:rPr lang="zh-CN" altLang="zh-CN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⑴</a:t>
            </a:r>
            <a:r>
              <a:rPr lang="x-none" altLang="zh-CN" sz="2000" b="1" dirty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计数控制</a:t>
            </a:r>
            <a:r>
              <a:rPr lang="zh-CN" altLang="en-US" sz="2000" b="1" dirty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（循环次数已知时，常用</a:t>
            </a: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zh-CN" sz="2000" b="1" dirty="0">
              <a:solidFill>
                <a:srgbClr val="00349E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BFA1629-2035-4EF7-B085-3A0CDB6B32EF}"/>
              </a:ext>
            </a:extLst>
          </p:cNvPr>
          <p:cNvSpPr/>
          <p:nvPr/>
        </p:nvSpPr>
        <p:spPr>
          <a:xfrm>
            <a:off x="650877" y="2679540"/>
            <a:ext cx="3870176" cy="1200329"/>
          </a:xfrm>
          <a:prstGeom prst="rect">
            <a:avLst/>
          </a:prstGeom>
          <a:solidFill>
            <a:srgbClr val="FFFFCC"/>
          </a:solidFill>
          <a:ln>
            <a:solidFill>
              <a:srgbClr val="00349E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①  倒计数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将循环次数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送入一循环计数器中，某循环一次，计数器减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，直到其值为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。 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82D31CE-4D3D-4FB3-99B7-36CF85AF8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7" y="4197696"/>
            <a:ext cx="341922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……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</a:t>
            </a:r>
            <a:r>
              <a:rPr lang="en-US" altLang="zh-CN" b="1" dirty="0">
                <a:solidFill>
                  <a:srgbClr val="0D36E3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MOV  CX，</a:t>
            </a:r>
            <a:r>
              <a:rPr lang="zh-CN" altLang="en-US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循环次数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FF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LOOPA</a:t>
            </a:r>
            <a:r>
              <a:rPr lang="en-US" altLang="zh-CN" b="1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：……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……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DEC   CX</a:t>
            </a:r>
            <a:endParaRPr lang="en-US" altLang="zh-CN" b="1" dirty="0">
              <a:solidFill>
                <a:srgbClr val="40458C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JNE     LOOPA</a:t>
            </a:r>
            <a:r>
              <a:rPr lang="en-US" altLang="zh-CN" b="1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endParaRPr lang="zh-CN" altLang="en-US" b="1" dirty="0">
              <a:solidFill>
                <a:srgbClr val="40458C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D769E04-507B-42CB-B7D8-8D1583E6E408}"/>
              </a:ext>
            </a:extLst>
          </p:cNvPr>
          <p:cNvSpPr/>
          <p:nvPr/>
        </p:nvSpPr>
        <p:spPr>
          <a:xfrm>
            <a:off x="4877676" y="2679540"/>
            <a:ext cx="3870176" cy="1200329"/>
          </a:xfrm>
          <a:prstGeom prst="rect">
            <a:avLst/>
          </a:prstGeom>
          <a:solidFill>
            <a:srgbClr val="FFFFCC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② 正计数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循环次数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。将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送入一循环计数器中，某循环一次，计数器加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，直到其值为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62372C6-39E6-477D-A470-9BE956F1A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190" y="4059197"/>
            <a:ext cx="361274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</a:t>
            </a:r>
            <a:r>
              <a:rPr lang="en-US" altLang="zh-CN" b="1" dirty="0">
                <a:solidFill>
                  <a:srgbClr val="0D36E3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D36E3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MOV  CX，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LOOPA</a:t>
            </a:r>
            <a:r>
              <a:rPr lang="en-US" altLang="zh-CN" b="1" dirty="0">
                <a:solidFill>
                  <a:srgbClr val="0D36E3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：……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b="1" dirty="0">
                <a:solidFill>
                  <a:srgbClr val="0D36E3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D36E3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INC   CX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CMP  CX,  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D36E3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JNE    LOOPA      </a:t>
            </a:r>
            <a:endParaRPr lang="zh-CN" altLang="en-US" b="1" dirty="0">
              <a:solidFill>
                <a:srgbClr val="0D36E3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40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utoUpdateAnimBg="0"/>
      <p:bldP spid="13" grpId="0" animBg="1"/>
      <p:bldP spid="1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DC963-8DB7-4059-BED4-1A978E3D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汇编语言程序设计举例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6A358-CF9A-4110-A809-99951E6A3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cs typeface="Times New Roman" panose="02020603050405020304" pitchFamily="18" charset="0"/>
              </a:rPr>
              <a:t>循环结构程序设计</a:t>
            </a:r>
            <a:endParaRPr lang="en-US" altLang="zh-CN" dirty="0"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EE34DA-C392-4217-98E8-8263335E8F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B3AD78-622E-4927-9E97-FB0E5B36C585}"/>
              </a:ext>
            </a:extLst>
          </p:cNvPr>
          <p:cNvSpPr/>
          <p:nvPr/>
        </p:nvSpPr>
        <p:spPr>
          <a:xfrm>
            <a:off x="558796" y="3332707"/>
            <a:ext cx="3352804" cy="2482796"/>
          </a:xfrm>
          <a:prstGeom prst="rect">
            <a:avLst/>
          </a:prstGeom>
          <a:solidFill>
            <a:srgbClr val="FFFFCC"/>
          </a:solidFill>
          <a:ln>
            <a:solidFill>
              <a:srgbClr val="002676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DSEG        SEGMENT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     BUFF     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5BD3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DW  5,7,19H,23H,0A0H….</a:t>
            </a: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5BD3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；放置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5BD3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20H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5BD3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个带符号数据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rgbClr val="005BD3"/>
              </a:solidFill>
              <a:effectLst/>
              <a:uLnTx/>
              <a:uFillTx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kern="0" dirty="0">
                <a:solidFill>
                  <a:srgbClr val="005BD3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MIN       DW  ?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rgbClr val="005BD3"/>
              </a:solidFill>
              <a:effectLst/>
              <a:uLnTx/>
              <a:uFillTx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DSEG        ENDS</a:t>
            </a: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ct val="4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CSEG        SEGMENT</a:t>
            </a: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        ASSUME   CS:CSEG,</a:t>
            </a:r>
            <a:r>
              <a:rPr kumimoji="0" lang="en-US" altLang="zh-CN" sz="1400" b="1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DS:DSEG</a:t>
            </a:r>
          </a:p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ea typeface="仿宋_GB2312" pitchFamily="49" charset="-122"/>
                <a:cs typeface="Times New Roman" panose="02020603050405020304" pitchFamily="18" charset="0"/>
              </a:rPr>
              <a:t>START: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仿宋_GB2312" pitchFamily="49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仿宋_GB2312" pitchFamily="49" charset="-122"/>
                <a:cs typeface="Times New Roman" panose="02020603050405020304" pitchFamily="18" charset="0"/>
              </a:rPr>
              <a:t>MOV AX, DSEG</a:t>
            </a:r>
          </a:p>
          <a:p>
            <a:pPr marL="0" marR="0" lvl="0" indent="0" defTabSz="91440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ea typeface="仿宋_GB2312" pitchFamily="49" charset="-122"/>
                <a:cs typeface="Times New Roman" panose="02020603050405020304" pitchFamily="18" charset="0"/>
              </a:rPr>
              <a:t>                   MOV DS, AX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B91BBC-F071-487C-AE53-9D9ACCFF16B8}"/>
              </a:ext>
            </a:extLst>
          </p:cNvPr>
          <p:cNvSpPr/>
          <p:nvPr/>
        </p:nvSpPr>
        <p:spPr>
          <a:xfrm>
            <a:off x="4099412" y="1747131"/>
            <a:ext cx="4668779" cy="4067267"/>
          </a:xfrm>
          <a:prstGeom prst="rect">
            <a:avLst/>
          </a:prstGeom>
          <a:solidFill>
            <a:srgbClr val="92D050">
              <a:lumMod val="20000"/>
              <a:lumOff val="80000"/>
            </a:srgbClr>
          </a:solidFill>
          <a:ln>
            <a:solidFill>
              <a:srgbClr val="B10303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	LEA	SI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BUFF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00349E"/>
              </a:solidFill>
              <a:effectLst/>
              <a:uLnTx/>
              <a:uFillTx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	MOV  	CX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20H	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00349E"/>
              </a:solidFill>
              <a:effectLst/>
              <a:uLnTx/>
              <a:uFillTx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	MOV	AX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，［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］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	INC	SI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	INC	SI               	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00349E"/>
              </a:solidFill>
              <a:effectLst/>
              <a:uLnTx/>
              <a:uFillTx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	DEC	CX	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00349E"/>
              </a:solidFill>
              <a:effectLst/>
              <a:uLnTx/>
              <a:uFillTx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AGAIN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: 	CMP	AX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，［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］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JLE	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B050">
                    <a:lumMod val="75000"/>
                  </a:srgbClr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NEXT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00349E"/>
              </a:solidFill>
              <a:effectLst/>
              <a:uLnTx/>
              <a:uFillTx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MOV	AX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，［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］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B050">
                    <a:lumMod val="75000"/>
                  </a:srgbClr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NEXT: 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	INC	SI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	INC	SI               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rgbClr val="00349E"/>
              </a:solidFill>
              <a:effectLst/>
              <a:uLnTx/>
              <a:uFillTx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LOOP	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AGAIN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	MOV	MIN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rgbClr val="00349E"/>
              </a:solidFill>
              <a:effectLst/>
              <a:uLnTx/>
              <a:uFillTx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	MOV 	AH, 4CH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0" lang="en-US" altLang="zh-CN" sz="1400" b="1" i="0" u="none" strike="noStrike" kern="0" cap="none" spc="0" normalizeH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  	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INT 	21H</a:t>
            </a:r>
          </a:p>
          <a:p>
            <a:pPr marL="0" marR="0" lvl="0" indent="0" defTabSz="914400" eaLnBrk="1" fontAlgn="auto" latinLnBrk="0" hangingPunct="1">
              <a:lnSpc>
                <a:spcPct val="105000"/>
              </a:lnSpc>
              <a:spcBef>
                <a:spcPct val="4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CSEG   ENDS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         END 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ea typeface="仿宋_GB2312" pitchFamily="49" charset="-122"/>
                <a:cs typeface="Times New Roman" panose="02020603050405020304" pitchFamily="18" charset="0"/>
              </a:rPr>
              <a:t>START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rgbClr val="00349E"/>
              </a:solidFill>
              <a:effectLst/>
              <a:uLnTx/>
              <a:uFillTx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7C6FCEC6-C936-437B-9868-E4E06A394156}"/>
              </a:ext>
            </a:extLst>
          </p:cNvPr>
          <p:cNvSpPr txBox="1">
            <a:spLocks/>
          </p:cNvSpPr>
          <p:nvPr/>
        </p:nvSpPr>
        <p:spPr>
          <a:xfrm>
            <a:off x="457200" y="1460613"/>
            <a:ext cx="3454400" cy="1649393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defTabSz="914400"/>
            <a:r>
              <a:rPr lang="zh-CN" altLang="en-US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5.10 </a:t>
            </a:r>
            <a:r>
              <a:rPr lang="zh-CN" altLang="en-US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在首地址为</a:t>
            </a:r>
            <a:r>
              <a:rPr lang="en-US" altLang="zh-CN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</a:t>
            </a:r>
            <a:r>
              <a:rPr lang="zh-CN" altLang="en-US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的内存缓冲区中，存放着</a:t>
            </a:r>
            <a:r>
              <a:rPr lang="en-US" altLang="zh-CN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20H</a:t>
            </a:r>
            <a:r>
              <a:rPr lang="zh-CN" altLang="en-US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个带符号的字数据。要求找出其中的最小值，并将最小值存入</a:t>
            </a:r>
            <a:r>
              <a:rPr lang="en-US" altLang="zh-CN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zh-CN" altLang="en-US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单元。</a:t>
            </a:r>
          </a:p>
        </p:txBody>
      </p:sp>
    </p:spTree>
    <p:extLst>
      <p:ext uri="{BB962C8B-B14F-4D97-AF65-F5344CB8AC3E}">
        <p14:creationId xmlns:p14="http://schemas.microsoft.com/office/powerpoint/2010/main" val="211687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DC963-8DB7-4059-BED4-1A978E3D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汇编语言程序设计举例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6A358-CF9A-4110-A809-99951E6A3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cs typeface="Times New Roman" panose="02020603050405020304" pitchFamily="18" charset="0"/>
              </a:rPr>
              <a:t>循环结构程序设计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455400" lvl="1" indent="0">
              <a:buNone/>
            </a:pPr>
            <a:r>
              <a:rPr lang="zh-CN" altLang="en-US" dirty="0">
                <a:solidFill>
                  <a:srgbClr val="00349E"/>
                </a:solidFill>
                <a:latin typeface="+mn-lt"/>
                <a:cs typeface="Times New Roman" panose="02020603050405020304" pitchFamily="18" charset="0"/>
              </a:rPr>
              <a:t>⑵ 条件控制</a:t>
            </a: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EE34DA-C392-4217-98E8-8263335E8F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E480E97-4DB0-42D2-ABAD-CD36108439F3}"/>
              </a:ext>
            </a:extLst>
          </p:cNvPr>
          <p:cNvSpPr/>
          <p:nvPr/>
        </p:nvSpPr>
        <p:spPr>
          <a:xfrm>
            <a:off x="3251769" y="1535189"/>
            <a:ext cx="55548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5.11:</a:t>
            </a:r>
            <a:r>
              <a:rPr lang="zh-CN" altLang="en-US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编程统计</a:t>
            </a:r>
            <a:r>
              <a:rPr lang="en-US" altLang="zh-CN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lang="zh-CN" altLang="en-US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寄存器中</a:t>
            </a:r>
            <a:r>
              <a:rPr lang="en-US" altLang="zh-CN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的个数，并将结果存入</a:t>
            </a:r>
            <a:r>
              <a:rPr lang="en-US" altLang="zh-CN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SUM</a:t>
            </a:r>
            <a:r>
              <a:rPr lang="zh-CN" altLang="en-US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单元。</a:t>
            </a:r>
          </a:p>
        </p:txBody>
      </p:sp>
      <p:pic>
        <p:nvPicPr>
          <p:cNvPr id="7" name="图片 8" descr="4T8">
            <a:extLst>
              <a:ext uri="{FF2B5EF4-FFF2-40B4-BE49-F238E27FC236}">
                <a16:creationId xmlns:a16="http://schemas.microsoft.com/office/drawing/2014/main" id="{DD489F6E-6CF0-449B-B901-98E06B584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17" y="2424128"/>
            <a:ext cx="3024336" cy="2854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AAA4945-6F40-41E6-8642-EAD5F74CD73D}"/>
              </a:ext>
            </a:extLst>
          </p:cNvPr>
          <p:cNvSpPr/>
          <p:nvPr/>
        </p:nvSpPr>
        <p:spPr>
          <a:xfrm>
            <a:off x="3399470" y="2755623"/>
            <a:ext cx="5664631" cy="2726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程序片段如下</a:t>
            </a: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</a:p>
          <a:p>
            <a:pPr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MOV	BL</a:t>
            </a: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	  ; </a:t>
            </a: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计数单元</a:t>
            </a: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BL</a:t>
            </a: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清</a:t>
            </a: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  <a:p>
            <a:pPr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AGAIN</a:t>
            </a: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: 	OR	AX</a:t>
            </a: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AX     ; </a:t>
            </a: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测试</a:t>
            </a: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是否为</a:t>
            </a: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  <a:p>
            <a:pPr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	 JZ	</a:t>
            </a:r>
            <a:r>
              <a:rPr lang="en-US" altLang="zh-CN" sz="1600" b="1" dirty="0">
                <a:solidFill>
                  <a:srgbClr val="CC33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EXIT   </a:t>
            </a: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; </a:t>
            </a: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若 </a:t>
            </a: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AX=0</a:t>
            </a: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，则转移到结束点</a:t>
            </a:r>
          </a:p>
          <a:p>
            <a:pPr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SHL	AX</a:t>
            </a: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        ; </a:t>
            </a: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最高位移至</a:t>
            </a: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CF</a:t>
            </a:r>
          </a:p>
          <a:p>
            <a:pPr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	JNC	NEXT         ; CF=0</a:t>
            </a: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，转去</a:t>
            </a: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AGAIN</a:t>
            </a:r>
            <a:endParaRPr lang="zh-CN" altLang="en-US" sz="1600" b="1" dirty="0">
              <a:solidFill>
                <a:srgbClr val="00349E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INC	BL               ; CF≠0</a:t>
            </a: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BL</a:t>
            </a: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加</a:t>
            </a: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</a:p>
          <a:p>
            <a:pPr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NEXT: 	JMP	</a:t>
            </a:r>
            <a:r>
              <a:rPr lang="en-US" altLang="zh-CN" sz="16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AGAIN</a:t>
            </a: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CC33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EXIT</a:t>
            </a: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: 	MOV	SUM</a:t>
            </a: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BL</a:t>
            </a:r>
          </a:p>
        </p:txBody>
      </p:sp>
    </p:spTree>
    <p:extLst>
      <p:ext uri="{BB962C8B-B14F-4D97-AF65-F5344CB8AC3E}">
        <p14:creationId xmlns:p14="http://schemas.microsoft.com/office/powerpoint/2010/main" val="177296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DC963-8DB7-4059-BED4-1A978E3D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汇编语言程序设计举例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6A358-CF9A-4110-A809-99951E6A3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cs typeface="Times New Roman" panose="02020603050405020304" pitchFamily="18" charset="0"/>
              </a:rPr>
              <a:t>循环结构程序设计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455400" lvl="1" indent="0">
              <a:buNone/>
            </a:pPr>
            <a:r>
              <a:rPr lang="zh-CN" altLang="en-US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⑶逻辑尺控制</a:t>
            </a:r>
            <a:endParaRPr lang="en-US" altLang="zh-CN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  <a:p>
            <a:pPr lvl="2"/>
            <a:r>
              <a:rPr kumimoji="1" lang="zh-CN" altLang="en-US" dirty="0"/>
              <a:t>用户输入的一串代码，称为逻辑尺，作为分支的依据</a:t>
            </a:r>
            <a:endParaRPr lang="zh-CN" altLang="en-US" dirty="0">
              <a:solidFill>
                <a:srgbClr val="00349E"/>
              </a:solidFill>
              <a:latin typeface="+mn-lt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EE34DA-C392-4217-98E8-8263335E8F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0791CAA-543D-4CA0-A3AB-ECEF51D1CD3B}"/>
              </a:ext>
            </a:extLst>
          </p:cNvPr>
          <p:cNvSpPr/>
          <p:nvPr/>
        </p:nvSpPr>
        <p:spPr>
          <a:xfrm>
            <a:off x="608022" y="2409756"/>
            <a:ext cx="841979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5.12 </a:t>
            </a:r>
            <a:r>
              <a:rPr lang="zh-CN" altLang="en-US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在数据段中有两个数组</a:t>
            </a:r>
            <a:r>
              <a:rPr lang="en-US" altLang="zh-CN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zh-CN" altLang="en-US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，每个数组含有</a:t>
            </a:r>
            <a:r>
              <a:rPr lang="en-US" altLang="zh-CN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个双字节数据元素。现将两个数组的对应元素进行下列计算，形成一个新的数组</a:t>
            </a:r>
            <a:r>
              <a:rPr lang="en-US" altLang="zh-CN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。假定数组的对应元素计算后，结果不产生溢出。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9C1207E-C610-41D9-AA73-8DBAA88DC87A}"/>
              </a:ext>
            </a:extLst>
          </p:cNvPr>
          <p:cNvSpPr/>
          <p:nvPr/>
        </p:nvSpPr>
        <p:spPr>
          <a:xfrm>
            <a:off x="1174835" y="3377923"/>
            <a:ext cx="6053199" cy="10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6800" marR="0" lvl="0" indent="266700" algn="just" defTabSz="91440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0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</a:rPr>
              <a:t>M1=X1+Y1	M2=X2+Y2		M3=X3-Y3</a:t>
            </a:r>
            <a:endParaRPr kumimoji="0" lang="zh-CN" altLang="zh-CN" sz="1400" b="1" i="0" u="none" strike="noStrike" kern="100" cap="none" spc="0" normalizeH="0" baseline="0" noProof="0" dirty="0">
              <a:ln>
                <a:noFill/>
              </a:ln>
              <a:solidFill>
                <a:srgbClr val="00349E"/>
              </a:solidFill>
              <a:effectLst/>
              <a:uLnTx/>
              <a:uFillTx/>
            </a:endParaRPr>
          </a:p>
          <a:p>
            <a:pPr marL="1066800" marR="0" lvl="0" indent="266700" algn="just" defTabSz="91440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0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</a:rPr>
              <a:t>M4=X4+Y4	M5=X5-Y5		M6=X6-Y6</a:t>
            </a:r>
            <a:endParaRPr kumimoji="0" lang="zh-CN" altLang="zh-CN" sz="1400" b="1" i="0" u="none" strike="noStrike" kern="100" cap="none" spc="0" normalizeH="0" baseline="0" noProof="0" dirty="0">
              <a:ln>
                <a:noFill/>
              </a:ln>
              <a:solidFill>
                <a:srgbClr val="00349E"/>
              </a:solidFill>
              <a:effectLst/>
              <a:uLnTx/>
              <a:uFillTx/>
            </a:endParaRPr>
          </a:p>
          <a:p>
            <a:pPr marL="1066800" marR="0" lvl="0" indent="266700" algn="just" defTabSz="91440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0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</a:rPr>
              <a:t>M7=X7-Y7	M8=X8+Y8		M9=X9+Y9</a:t>
            </a:r>
            <a:endParaRPr kumimoji="0" lang="zh-CN" altLang="zh-CN" sz="1400" b="1" i="0" u="none" strike="noStrike" kern="100" cap="none" spc="0" normalizeH="0" baseline="0" noProof="0" dirty="0">
              <a:ln>
                <a:noFill/>
              </a:ln>
              <a:solidFill>
                <a:srgbClr val="00349E"/>
              </a:solidFill>
              <a:effectLst/>
              <a:uLnTx/>
              <a:uFillTx/>
            </a:endParaRPr>
          </a:p>
          <a:p>
            <a:pPr marL="1066800" marR="0" lvl="0" indent="266700" algn="just" defTabSz="91440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0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</a:rPr>
              <a:t>M10=X10-Y10</a:t>
            </a:r>
            <a:endParaRPr kumimoji="0" lang="zh-CN" altLang="zh-CN" sz="1400" b="1" i="0" u="none" strike="noStrike" kern="100" cap="none" spc="0" normalizeH="0" baseline="0" noProof="0" dirty="0">
              <a:ln>
                <a:noFill/>
              </a:ln>
              <a:solidFill>
                <a:srgbClr val="00349E"/>
              </a:solidFill>
              <a:effectLst/>
              <a:uLnTx/>
              <a:uFillTx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093C08E-2B89-47EF-BC38-45BD66C9BAB1}"/>
              </a:ext>
            </a:extLst>
          </p:cNvPr>
          <p:cNvSpPr/>
          <p:nvPr/>
        </p:nvSpPr>
        <p:spPr>
          <a:xfrm>
            <a:off x="633374" y="4374718"/>
            <a:ext cx="8185990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54000" algn="just" defTabSz="914400" fontAlgn="base">
              <a:spcBef>
                <a:spcPct val="0"/>
              </a:spcBef>
            </a:pPr>
            <a:r>
              <a:rPr lang="zh-CN" altLang="en-US" sz="1600" b="1" dirty="0">
                <a:solidFill>
                  <a:srgbClr val="CC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设计思路：</a:t>
            </a:r>
            <a:endParaRPr lang="en-US" altLang="zh-CN" sz="1600" b="1" dirty="0">
              <a:solidFill>
                <a:srgbClr val="CC66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54000" algn="just" defTabSz="914400" fontAlgn="base">
              <a:spcBef>
                <a:spcPct val="0"/>
              </a:spcBef>
            </a:pPr>
            <a:r>
              <a:rPr lang="zh-CN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这个问题可以用循环实现，而且循环次数确定为</a:t>
            </a: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次。但每次循环的操作是进行加还是减，无规律可循。为此，可以为每一次操作设置一个特征位，即</a:t>
            </a:r>
            <a:r>
              <a:rPr lang="en-US" altLang="zh-CN" sz="1600" b="1" dirty="0">
                <a:solidFill>
                  <a:srgbClr val="CC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zh-CN" sz="1600" b="1" dirty="0">
                <a:solidFill>
                  <a:srgbClr val="CC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表示加，</a:t>
            </a:r>
            <a:r>
              <a:rPr lang="en-US" altLang="zh-CN" sz="1600" b="1" dirty="0">
                <a:solidFill>
                  <a:srgbClr val="CC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600" b="1" dirty="0">
                <a:solidFill>
                  <a:srgbClr val="CC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表示减</a:t>
            </a:r>
            <a:r>
              <a:rPr lang="zh-CN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，构成一个</a:t>
            </a: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zh-CN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位的逻辑尺，存放于</a:t>
            </a: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DX</a:t>
            </a:r>
            <a:r>
              <a:rPr lang="zh-CN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寄存器中。本例逻辑尺如下： </a:t>
            </a:r>
          </a:p>
          <a:p>
            <a:pPr algn="ctr" defTabSz="914400" fontAlgn="base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b="1" kern="100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0010 1110 0100 0000</a:t>
            </a:r>
            <a:endParaRPr lang="zh-CN" altLang="zh-CN" b="1" kern="100" dirty="0">
              <a:solidFill>
                <a:srgbClr val="C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kern="1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从左到右依次为数组元素</a:t>
            </a:r>
            <a:r>
              <a:rPr lang="en-US" altLang="zh-CN" sz="1600" b="1" kern="100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1~10</a:t>
            </a:r>
            <a:r>
              <a:rPr lang="zh-CN" altLang="zh-CN" sz="1600" b="1" kern="100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的特征位</a:t>
            </a:r>
            <a:r>
              <a:rPr lang="zh-CN" altLang="zh-CN" sz="1600" b="1" kern="1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。每次将逻辑尺左移</a:t>
            </a:r>
            <a:r>
              <a:rPr lang="en-US" altLang="zh-CN" sz="1600" b="1" kern="1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zh-CN" sz="1600" b="1" kern="1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位，根据移入</a:t>
            </a:r>
            <a:r>
              <a:rPr lang="en-US" altLang="zh-CN" sz="1600" b="1" kern="1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CF</a:t>
            </a:r>
            <a:r>
              <a:rPr lang="zh-CN" altLang="zh-CN" sz="1600" b="1" kern="100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的特征位，判断本次循环体所进行的操作。</a:t>
            </a:r>
            <a:endParaRPr lang="zh-CN" altLang="en-US" sz="1600" b="1" dirty="0">
              <a:solidFill>
                <a:srgbClr val="00349E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54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DC963-8DB7-4059-BED4-1A978E3D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汇编语言程序设计举例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6A358-CF9A-4110-A809-99951E6A3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cs typeface="Times New Roman" panose="02020603050405020304" pitchFamily="18" charset="0"/>
              </a:rPr>
              <a:t>循环结构程序设计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216000" lvl="1" indent="0"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/>
                <a:cs typeface="Times New Roman" panose="02020603050405020304" pitchFamily="18" charset="0"/>
              </a:rPr>
              <a:t>⑶逻辑尺控制</a:t>
            </a:r>
            <a:endParaRPr lang="en-US" altLang="zh-CN" dirty="0">
              <a:solidFill>
                <a:schemeClr val="tx1"/>
              </a:solidFill>
              <a:latin typeface="Times New Roman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EE34DA-C392-4217-98E8-8263335E8F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39</a:t>
            </a:fld>
            <a:endParaRPr lang="zh-CN" altLang="en-US"/>
          </a:p>
        </p:txBody>
      </p:sp>
      <p:pic>
        <p:nvPicPr>
          <p:cNvPr id="7" name="图片 9" descr="4T9">
            <a:extLst>
              <a:ext uri="{FF2B5EF4-FFF2-40B4-BE49-F238E27FC236}">
                <a16:creationId xmlns:a16="http://schemas.microsoft.com/office/drawing/2014/main" id="{5326AEA3-D1EA-4176-8A1C-E9D709299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894" y="1565899"/>
            <a:ext cx="3680056" cy="4243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3174B3F-F8FB-44FD-B602-05AA0CD792FA}"/>
              </a:ext>
            </a:extLst>
          </p:cNvPr>
          <p:cNvSpPr/>
          <p:nvPr/>
        </p:nvSpPr>
        <p:spPr>
          <a:xfrm>
            <a:off x="583894" y="2074567"/>
            <a:ext cx="4572000" cy="4086119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程序片段如下</a:t>
            </a:r>
            <a:r>
              <a:rPr lang="en-US" altLang="zh-CN" sz="16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altLang="zh-CN" sz="1600" b="1" dirty="0">
              <a:solidFill>
                <a:srgbClr val="00349E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MOV	BX</a:t>
            </a: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	; </a:t>
            </a: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设数组下标指针</a:t>
            </a:r>
          </a:p>
          <a:p>
            <a:pPr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MOV	CX</a:t>
            </a: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10	; </a:t>
            </a: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设循环计数器</a:t>
            </a:r>
          </a:p>
          <a:p>
            <a:pPr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CC00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AGAIN: </a:t>
            </a: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MOV	AX</a:t>
            </a: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X[BX]</a:t>
            </a:r>
            <a:endParaRPr lang="zh-CN" altLang="en-US" sz="1600" b="1" dirty="0">
              <a:solidFill>
                <a:srgbClr val="00349E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SHL	DX</a:t>
            </a: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                  </a:t>
            </a:r>
          </a:p>
          <a:p>
            <a:pPr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	JC	</a:t>
            </a:r>
            <a:r>
              <a:rPr lang="en-US" altLang="zh-CN" sz="16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SUBB   </a:t>
            </a: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</a:p>
          <a:p>
            <a:pPr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; </a:t>
            </a: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若当前特征位为</a:t>
            </a: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，则做减法</a:t>
            </a: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; </a:t>
            </a: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否则做加法</a:t>
            </a:r>
          </a:p>
          <a:p>
            <a:pPr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ADD	AX</a:t>
            </a: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Y[BX]</a:t>
            </a:r>
            <a:endParaRPr lang="zh-CN" altLang="en-US" sz="1600" b="1" dirty="0">
              <a:solidFill>
                <a:srgbClr val="00349E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JMP	NEXT</a:t>
            </a:r>
          </a:p>
          <a:p>
            <a:pPr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SUBB</a:t>
            </a: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: 	SUB	AX</a:t>
            </a: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Y[BX]</a:t>
            </a:r>
            <a:endParaRPr lang="zh-CN" altLang="en-US" sz="1600" b="1" dirty="0">
              <a:solidFill>
                <a:srgbClr val="00349E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NEXT: 	MOV	M[BX]</a:t>
            </a: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AX; </a:t>
            </a: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送结果</a:t>
            </a:r>
          </a:p>
          <a:p>
            <a:pPr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16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INC	BX</a:t>
            </a:r>
          </a:p>
          <a:p>
            <a:pPr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	INC	BX</a:t>
            </a:r>
          </a:p>
          <a:p>
            <a:pPr defTabSz="9144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	LOOP 	</a:t>
            </a:r>
            <a:r>
              <a:rPr lang="en-US" altLang="zh-CN" sz="1600" b="1" dirty="0">
                <a:solidFill>
                  <a:srgbClr val="CC00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AGAIN</a:t>
            </a:r>
          </a:p>
        </p:txBody>
      </p:sp>
    </p:spTree>
    <p:extLst>
      <p:ext uri="{BB962C8B-B14F-4D97-AF65-F5344CB8AC3E}">
        <p14:creationId xmlns:p14="http://schemas.microsoft.com/office/powerpoint/2010/main" val="139569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301D6-EC0E-4BB7-B322-AA6FC2462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88" y="187976"/>
            <a:ext cx="8635578" cy="796854"/>
          </a:xfrm>
        </p:spPr>
        <p:txBody>
          <a:bodyPr/>
          <a:lstStyle/>
          <a:p>
            <a:r>
              <a:rPr lang="en-US" altLang="zh-CN" dirty="0"/>
              <a:t>5.1  </a:t>
            </a:r>
            <a:r>
              <a:rPr lang="zh-CN" altLang="en-US" dirty="0"/>
              <a:t>汇编语言程序基本格式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F18760-6F7C-4EA0-B652-F56B6E6FD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06018"/>
            <a:ext cx="8635578" cy="5312256"/>
          </a:xfrm>
        </p:spPr>
        <p:txBody>
          <a:bodyPr/>
          <a:lstStyle/>
          <a:p>
            <a:r>
              <a:rPr lang="zh-CN" altLang="en-US" dirty="0"/>
              <a:t>汇编语言程序的结构形式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5EEE4A-57C8-4E58-B7CC-CB34E88771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543300" y="6426517"/>
            <a:ext cx="2057400" cy="362857"/>
          </a:xfrm>
        </p:spPr>
        <p:txBody>
          <a:bodyPr/>
          <a:lstStyle/>
          <a:p>
            <a:fld id="{7AFE5A2B-B3C5-4F85-9608-05BEA16851DD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29" name="Rectangle 2">
            <a:extLst>
              <a:ext uri="{FF2B5EF4-FFF2-40B4-BE49-F238E27FC236}">
                <a16:creationId xmlns:a16="http://schemas.microsoft.com/office/drawing/2014/main" id="{CC755F05-D011-4217-AF08-EA0FAF62B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664" y="3383631"/>
            <a:ext cx="5832475" cy="2949412"/>
          </a:xfrm>
          <a:prstGeom prst="rect">
            <a:avLst/>
          </a:prstGeom>
          <a:solidFill>
            <a:srgbClr val="FFFF99"/>
          </a:solidFill>
          <a:ln w="12700" cap="sq">
            <a:solidFill>
              <a:srgbClr val="00349E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" name="Rectangle 3">
            <a:extLst>
              <a:ext uri="{FF2B5EF4-FFF2-40B4-BE49-F238E27FC236}">
                <a16:creationId xmlns:a16="http://schemas.microsoft.com/office/drawing/2014/main" id="{8BC5F8DD-1B03-4BFB-818F-CF799835C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664" y="2493772"/>
            <a:ext cx="5832475" cy="869203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sq">
            <a:solidFill>
              <a:srgbClr val="00349E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81A13FE0-36E8-4850-A1F7-CCAE63696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664" y="1558083"/>
            <a:ext cx="5832475" cy="919402"/>
          </a:xfrm>
          <a:prstGeom prst="rect">
            <a:avLst/>
          </a:prstGeom>
          <a:solidFill>
            <a:srgbClr val="00B050">
              <a:lumMod val="20000"/>
              <a:lumOff val="80000"/>
            </a:srgbClr>
          </a:solidFill>
          <a:ln w="12700" cap="sq">
            <a:solidFill>
              <a:srgbClr val="00349E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5552EB62-449F-46AA-9070-B33242FF51E7}"/>
              </a:ext>
            </a:extLst>
          </p:cNvPr>
          <p:cNvSpPr txBox="1">
            <a:spLocks noChangeArrowheads="1"/>
          </p:cNvSpPr>
          <p:nvPr/>
        </p:nvSpPr>
        <p:spPr>
          <a:xfrm>
            <a:off x="733790" y="1558082"/>
            <a:ext cx="7775574" cy="4774961"/>
          </a:xfrm>
          <a:prstGeom prst="rect">
            <a:avLst/>
          </a:prstGeom>
        </p:spPr>
        <p:txBody>
          <a:bodyPr/>
          <a:lstStyle>
            <a:lvl1pPr marL="0" indent="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None/>
              <a:defRPr sz="2400" b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charset="0"/>
              <a:buChar char="n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charset="0"/>
              <a:buChar char="p"/>
              <a:defRPr sz="1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har char="–"/>
              <a:defRPr sz="16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lnSpc>
                <a:spcPct val="90000"/>
              </a:lnSpc>
              <a:buClr>
                <a:srgbClr val="17BBFD"/>
              </a:buClr>
            </a:pPr>
            <a:r>
              <a:rPr lang="en-US" altLang="zh-CN" sz="1800" b="1" i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    stack    </a:t>
            </a:r>
            <a:r>
              <a:rPr lang="en-US" altLang="zh-CN" sz="18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SEGMENT</a:t>
            </a:r>
          </a:p>
          <a:p>
            <a:pPr defTabSz="914400">
              <a:lnSpc>
                <a:spcPct val="90000"/>
              </a:lnSpc>
              <a:buClr>
                <a:srgbClr val="17BBFD"/>
              </a:buClr>
            </a:pPr>
            <a:r>
              <a:rPr lang="en-US" altLang="zh-CN" sz="18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DB    100  DUP(‘</a:t>
            </a:r>
            <a:r>
              <a:rPr lang="en-US" altLang="zh-CN" sz="1800" b="1" i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stack</a:t>
            </a:r>
            <a:r>
              <a:rPr lang="en-US" altLang="zh-CN" sz="18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’)</a:t>
            </a:r>
          </a:p>
          <a:p>
            <a:pPr defTabSz="914400">
              <a:lnSpc>
                <a:spcPct val="90000"/>
              </a:lnSpc>
              <a:buClr>
                <a:srgbClr val="17BBFD"/>
              </a:buClr>
            </a:pPr>
            <a:r>
              <a:rPr lang="en-US" altLang="zh-CN" sz="18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1800" b="1" i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stack</a:t>
            </a:r>
            <a:r>
              <a:rPr lang="en-US" altLang="zh-CN" sz="1800" b="1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    ENDS</a:t>
            </a:r>
          </a:p>
          <a:p>
            <a:pPr defTabSz="914400">
              <a:lnSpc>
                <a:spcPct val="90000"/>
              </a:lnSpc>
              <a:buClr>
                <a:srgbClr val="17BBFD"/>
              </a:buClr>
            </a:pPr>
            <a:r>
              <a:rPr lang="en-US" altLang="zh-CN" sz="1800" b="1" kern="0" dirty="0">
                <a:solidFill>
                  <a:srgbClr val="00267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1800" b="1" i="1" kern="0" dirty="0">
                <a:solidFill>
                  <a:srgbClr val="002676"/>
                </a:solidFill>
                <a:latin typeface="Times New Roman" panose="02020603050405020304" pitchFamily="18" charset="0"/>
              </a:rPr>
              <a:t>data</a:t>
            </a:r>
            <a:r>
              <a:rPr lang="en-US" altLang="zh-CN" sz="1800" b="1" kern="0" dirty="0">
                <a:solidFill>
                  <a:srgbClr val="002676"/>
                </a:solidFill>
                <a:latin typeface="Times New Roman" panose="02020603050405020304" pitchFamily="18" charset="0"/>
              </a:rPr>
              <a:t>     SEGMENT</a:t>
            </a:r>
          </a:p>
          <a:p>
            <a:pPr defTabSz="914400">
              <a:lnSpc>
                <a:spcPct val="90000"/>
              </a:lnSpc>
              <a:buClr>
                <a:srgbClr val="17BBFD"/>
              </a:buClr>
            </a:pPr>
            <a:r>
              <a:rPr lang="en-US" altLang="zh-CN" sz="1800" b="1" kern="0" dirty="0">
                <a:solidFill>
                  <a:srgbClr val="002676"/>
                </a:solidFill>
                <a:latin typeface="Times New Roman" panose="02020603050405020304" pitchFamily="18" charset="0"/>
              </a:rPr>
              <a:t>                </a:t>
            </a:r>
            <a:r>
              <a:rPr lang="en-US" altLang="zh-CN" sz="1800" b="1" i="1" kern="0" dirty="0">
                <a:solidFill>
                  <a:srgbClr val="002676"/>
                </a:solidFill>
                <a:latin typeface="Times New Roman" panose="02020603050405020304" pitchFamily="18" charset="0"/>
              </a:rPr>
              <a:t>&lt;</a:t>
            </a:r>
            <a:r>
              <a:rPr lang="zh-CN" altLang="en-US" sz="1800" b="1" i="1" kern="0" dirty="0">
                <a:solidFill>
                  <a:srgbClr val="002676"/>
                </a:solidFill>
                <a:latin typeface="Times New Roman" panose="02020603050405020304" pitchFamily="18" charset="0"/>
              </a:rPr>
              <a:t>数据、变量在此定义</a:t>
            </a:r>
            <a:r>
              <a:rPr lang="en-US" altLang="zh-CN" sz="1800" b="1" i="1" kern="0" dirty="0">
                <a:solidFill>
                  <a:srgbClr val="002676"/>
                </a:solidFill>
                <a:latin typeface="Times New Roman" panose="02020603050405020304" pitchFamily="18" charset="0"/>
              </a:rPr>
              <a:t>&gt;</a:t>
            </a:r>
          </a:p>
          <a:p>
            <a:pPr defTabSz="914400">
              <a:lnSpc>
                <a:spcPct val="90000"/>
              </a:lnSpc>
              <a:buClr>
                <a:srgbClr val="17BBFD"/>
              </a:buClr>
            </a:pPr>
            <a:r>
              <a:rPr lang="en-US" altLang="zh-CN" sz="1800" b="1" kern="0" dirty="0">
                <a:solidFill>
                  <a:srgbClr val="002676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1800" b="1" i="1" kern="0" dirty="0">
                <a:solidFill>
                  <a:srgbClr val="002676"/>
                </a:solidFill>
                <a:latin typeface="Times New Roman" panose="02020603050405020304" pitchFamily="18" charset="0"/>
              </a:rPr>
              <a:t>data </a:t>
            </a:r>
            <a:r>
              <a:rPr lang="en-US" altLang="zh-CN" sz="1800" b="1" kern="0" dirty="0">
                <a:solidFill>
                  <a:srgbClr val="002676"/>
                </a:solidFill>
                <a:latin typeface="Times New Roman" panose="02020603050405020304" pitchFamily="18" charset="0"/>
              </a:rPr>
              <a:t>    ENDS</a:t>
            </a:r>
          </a:p>
          <a:p>
            <a:pPr defTabSz="914400">
              <a:lnSpc>
                <a:spcPct val="90000"/>
              </a:lnSpc>
              <a:buClr>
                <a:srgbClr val="17BBFD"/>
              </a:buClr>
            </a:pPr>
            <a:r>
              <a:rPr lang="en-US" altLang="zh-CN" sz="1800" b="1" kern="0" dirty="0">
                <a:latin typeface="Times New Roman" panose="02020603050405020304" pitchFamily="18" charset="0"/>
              </a:rPr>
              <a:t>   </a:t>
            </a:r>
            <a:r>
              <a:rPr lang="en-US" altLang="zh-CN" sz="1800" b="1" i="1" kern="0" dirty="0">
                <a:solidFill>
                  <a:srgbClr val="740000"/>
                </a:solidFill>
                <a:latin typeface="Times New Roman" panose="02020603050405020304" pitchFamily="18" charset="0"/>
              </a:rPr>
              <a:t>code</a:t>
            </a:r>
            <a:r>
              <a:rPr lang="en-US" altLang="zh-CN" sz="1800" b="1" kern="0" dirty="0">
                <a:solidFill>
                  <a:srgbClr val="740000"/>
                </a:solidFill>
                <a:latin typeface="Times New Roman" panose="02020603050405020304" pitchFamily="18" charset="0"/>
              </a:rPr>
              <a:t>    SEGMENT</a:t>
            </a:r>
          </a:p>
          <a:p>
            <a:pPr defTabSz="914400">
              <a:lnSpc>
                <a:spcPct val="90000"/>
              </a:lnSpc>
              <a:buClr>
                <a:srgbClr val="17BBFD"/>
              </a:buClr>
            </a:pPr>
            <a:r>
              <a:rPr lang="en-US" altLang="zh-CN" sz="1800" b="1" kern="0" dirty="0">
                <a:solidFill>
                  <a:srgbClr val="740000"/>
                </a:solidFill>
                <a:latin typeface="Times New Roman" panose="02020603050405020304" pitchFamily="18" charset="0"/>
              </a:rPr>
              <a:t>                ASSUME  </a:t>
            </a:r>
            <a:r>
              <a:rPr lang="en-US" altLang="zh-CN" sz="1800" b="1" kern="0" dirty="0" err="1">
                <a:solidFill>
                  <a:srgbClr val="740000"/>
                </a:solidFill>
                <a:latin typeface="Times New Roman" panose="02020603050405020304" pitchFamily="18" charset="0"/>
              </a:rPr>
              <a:t>CS:</a:t>
            </a:r>
            <a:r>
              <a:rPr lang="en-US" altLang="zh-CN" sz="1800" b="1" i="1" kern="0" dirty="0" err="1">
                <a:solidFill>
                  <a:srgbClr val="740000"/>
                </a:solidFill>
                <a:latin typeface="Times New Roman" panose="02020603050405020304" pitchFamily="18" charset="0"/>
              </a:rPr>
              <a:t>code</a:t>
            </a:r>
            <a:r>
              <a:rPr lang="en-US" altLang="zh-CN" sz="1800" b="1" kern="0" dirty="0">
                <a:solidFill>
                  <a:srgbClr val="74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1800" b="1" kern="0" dirty="0" err="1">
                <a:solidFill>
                  <a:srgbClr val="740000"/>
                </a:solidFill>
                <a:latin typeface="Times New Roman" panose="02020603050405020304" pitchFamily="18" charset="0"/>
              </a:rPr>
              <a:t>DS:</a:t>
            </a:r>
            <a:r>
              <a:rPr lang="en-US" altLang="zh-CN" sz="1800" b="1" i="1" kern="0" dirty="0" err="1">
                <a:solidFill>
                  <a:srgbClr val="740000"/>
                </a:solidFill>
                <a:latin typeface="Times New Roman" panose="02020603050405020304" pitchFamily="18" charset="0"/>
              </a:rPr>
              <a:t>data</a:t>
            </a:r>
            <a:r>
              <a:rPr lang="en-US" altLang="zh-CN" sz="1800" b="1" kern="0" dirty="0">
                <a:solidFill>
                  <a:srgbClr val="74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1800" b="1" kern="0" dirty="0" err="1">
                <a:solidFill>
                  <a:srgbClr val="740000"/>
                </a:solidFill>
                <a:latin typeface="Times New Roman" panose="02020603050405020304" pitchFamily="18" charset="0"/>
              </a:rPr>
              <a:t>ES:</a:t>
            </a:r>
            <a:r>
              <a:rPr lang="en-US" altLang="zh-CN" sz="1800" b="1" i="1" kern="0" dirty="0" err="1">
                <a:solidFill>
                  <a:srgbClr val="740000"/>
                </a:solidFill>
                <a:latin typeface="Times New Roman" panose="02020603050405020304" pitchFamily="18" charset="0"/>
              </a:rPr>
              <a:t>data</a:t>
            </a:r>
            <a:r>
              <a:rPr lang="en-US" altLang="zh-CN" sz="1800" b="1" i="1" kern="0" dirty="0">
                <a:solidFill>
                  <a:srgbClr val="74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sz="1800" b="1" kern="0" dirty="0" err="1">
                <a:solidFill>
                  <a:srgbClr val="740000"/>
                </a:solidFill>
                <a:latin typeface="Times New Roman" panose="02020603050405020304" pitchFamily="18" charset="0"/>
              </a:rPr>
              <a:t>SS:</a:t>
            </a:r>
            <a:r>
              <a:rPr lang="en-US" altLang="zh-CN" sz="1800" b="1" i="1" kern="0" dirty="0" err="1">
                <a:solidFill>
                  <a:srgbClr val="740000"/>
                </a:solidFill>
                <a:latin typeface="Times New Roman" panose="02020603050405020304" pitchFamily="18" charset="0"/>
              </a:rPr>
              <a:t>stack</a:t>
            </a:r>
            <a:endParaRPr lang="en-US" altLang="zh-CN" sz="1800" b="1" i="1" kern="0" dirty="0">
              <a:solidFill>
                <a:srgbClr val="740000"/>
              </a:solidFill>
              <a:latin typeface="Times New Roman" panose="02020603050405020304" pitchFamily="18" charset="0"/>
            </a:endParaRPr>
          </a:p>
          <a:p>
            <a:pPr defTabSz="914400">
              <a:lnSpc>
                <a:spcPct val="90000"/>
              </a:lnSpc>
              <a:buClr>
                <a:srgbClr val="17BBFD"/>
              </a:buClr>
            </a:pPr>
            <a:r>
              <a:rPr lang="en-US" altLang="zh-CN" sz="1800" b="1" kern="0" dirty="0">
                <a:solidFill>
                  <a:srgbClr val="74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1800" b="1" i="1" kern="0" dirty="0">
                <a:solidFill>
                  <a:srgbClr val="740000"/>
                </a:solidFill>
                <a:latin typeface="Times New Roman" panose="02020603050405020304" pitchFamily="18" charset="0"/>
              </a:rPr>
              <a:t>start:</a:t>
            </a:r>
            <a:r>
              <a:rPr lang="en-US" altLang="zh-CN" sz="1800" b="1" kern="0" dirty="0">
                <a:solidFill>
                  <a:srgbClr val="740000"/>
                </a:solidFill>
                <a:latin typeface="Times New Roman" panose="02020603050405020304" pitchFamily="18" charset="0"/>
              </a:rPr>
              <a:t>    MOV    AX, </a:t>
            </a:r>
            <a:r>
              <a:rPr lang="en-US" altLang="zh-CN" sz="1800" b="1" i="1" kern="0" dirty="0">
                <a:solidFill>
                  <a:srgbClr val="740000"/>
                </a:solidFill>
                <a:latin typeface="Times New Roman" panose="02020603050405020304" pitchFamily="18" charset="0"/>
              </a:rPr>
              <a:t>data</a:t>
            </a:r>
          </a:p>
          <a:p>
            <a:pPr defTabSz="914400">
              <a:lnSpc>
                <a:spcPct val="90000"/>
              </a:lnSpc>
              <a:buClr>
                <a:srgbClr val="17BBFD"/>
              </a:buClr>
            </a:pPr>
            <a:r>
              <a:rPr lang="en-US" altLang="zh-CN" sz="1800" b="1" kern="0" dirty="0">
                <a:solidFill>
                  <a:srgbClr val="740000"/>
                </a:solidFill>
                <a:latin typeface="Times New Roman" panose="02020603050405020304" pitchFamily="18" charset="0"/>
              </a:rPr>
              <a:t>                MOV    DS, AX</a:t>
            </a:r>
          </a:p>
          <a:p>
            <a:pPr defTabSz="914400">
              <a:lnSpc>
                <a:spcPct val="90000"/>
              </a:lnSpc>
              <a:buClr>
                <a:srgbClr val="17BBFD"/>
              </a:buClr>
            </a:pPr>
            <a:r>
              <a:rPr lang="en-US" altLang="zh-CN" sz="1800" b="1" kern="0" dirty="0">
                <a:solidFill>
                  <a:srgbClr val="740000"/>
                </a:solidFill>
                <a:latin typeface="Times New Roman" panose="02020603050405020304" pitchFamily="18" charset="0"/>
              </a:rPr>
              <a:t>                MOV    ES, AX</a:t>
            </a:r>
          </a:p>
          <a:p>
            <a:pPr defTabSz="914400">
              <a:lnSpc>
                <a:spcPct val="90000"/>
              </a:lnSpc>
              <a:buClr>
                <a:srgbClr val="17BBFD"/>
              </a:buClr>
            </a:pPr>
            <a:r>
              <a:rPr lang="en-US" altLang="zh-CN" sz="1800" b="1" kern="0" dirty="0">
                <a:solidFill>
                  <a:srgbClr val="00B050">
                    <a:lumMod val="75000"/>
                  </a:srgbClr>
                </a:solidFill>
                <a:latin typeface="Times New Roman" panose="02020603050405020304" pitchFamily="18" charset="0"/>
              </a:rPr>
              <a:t>                </a:t>
            </a:r>
            <a:r>
              <a:rPr lang="en-US" altLang="zh-CN" sz="1800" b="1" i="1" kern="0" dirty="0">
                <a:solidFill>
                  <a:srgbClr val="00B050">
                    <a:lumMod val="75000"/>
                  </a:srgbClr>
                </a:solidFill>
                <a:latin typeface="Times New Roman" panose="02020603050405020304" pitchFamily="18" charset="0"/>
              </a:rPr>
              <a:t>&lt;</a:t>
            </a:r>
            <a:r>
              <a:rPr lang="zh-CN" altLang="en-US" sz="1800" b="1" i="1" kern="0" dirty="0">
                <a:solidFill>
                  <a:srgbClr val="00B050">
                    <a:lumMod val="75000"/>
                  </a:srgbClr>
                </a:solidFill>
                <a:latin typeface="Times New Roman" panose="02020603050405020304" pitchFamily="18" charset="0"/>
              </a:rPr>
              <a:t>此处加入你自己的程序段</a:t>
            </a:r>
            <a:r>
              <a:rPr lang="en-US" altLang="zh-CN" sz="1800" b="1" i="1" kern="0" dirty="0">
                <a:solidFill>
                  <a:srgbClr val="00B050">
                    <a:lumMod val="75000"/>
                  </a:srgbClr>
                </a:solidFill>
                <a:latin typeface="Times New Roman" panose="02020603050405020304" pitchFamily="18" charset="0"/>
              </a:rPr>
              <a:t>&gt;</a:t>
            </a:r>
          </a:p>
          <a:p>
            <a:pPr defTabSz="914400">
              <a:lnSpc>
                <a:spcPct val="90000"/>
              </a:lnSpc>
              <a:buClr>
                <a:srgbClr val="17BBFD"/>
              </a:buClr>
            </a:pPr>
            <a:r>
              <a:rPr lang="en-US" altLang="zh-CN" sz="1800" b="1" kern="0" dirty="0">
                <a:solidFill>
                  <a:srgbClr val="740000"/>
                </a:solidFill>
                <a:latin typeface="Times New Roman" panose="02020603050405020304" pitchFamily="18" charset="0"/>
              </a:rPr>
              <a:t>                MOV    AL, 4CH</a:t>
            </a:r>
          </a:p>
          <a:p>
            <a:pPr defTabSz="914400">
              <a:lnSpc>
                <a:spcPct val="90000"/>
              </a:lnSpc>
              <a:buClr>
                <a:srgbClr val="17BBFD"/>
              </a:buClr>
            </a:pPr>
            <a:r>
              <a:rPr lang="en-US" altLang="zh-CN" sz="1800" b="1" kern="0" dirty="0">
                <a:solidFill>
                  <a:srgbClr val="740000"/>
                </a:solidFill>
                <a:latin typeface="Times New Roman" panose="02020603050405020304" pitchFamily="18" charset="0"/>
              </a:rPr>
              <a:t>                INT      21H</a:t>
            </a:r>
          </a:p>
          <a:p>
            <a:pPr defTabSz="914400">
              <a:lnSpc>
                <a:spcPct val="90000"/>
              </a:lnSpc>
              <a:buClr>
                <a:srgbClr val="17BBFD"/>
              </a:buClr>
            </a:pPr>
            <a:r>
              <a:rPr lang="en-US" altLang="zh-CN" sz="1800" b="1" kern="0" dirty="0">
                <a:solidFill>
                  <a:srgbClr val="74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1800" b="1" i="1" kern="0" dirty="0">
                <a:solidFill>
                  <a:srgbClr val="740000"/>
                </a:solidFill>
                <a:latin typeface="Times New Roman" panose="02020603050405020304" pitchFamily="18" charset="0"/>
              </a:rPr>
              <a:t>code</a:t>
            </a:r>
            <a:r>
              <a:rPr lang="en-US" altLang="zh-CN" sz="1800" b="1" kern="0" dirty="0">
                <a:solidFill>
                  <a:srgbClr val="740000"/>
                </a:solidFill>
                <a:latin typeface="Times New Roman" panose="02020603050405020304" pitchFamily="18" charset="0"/>
              </a:rPr>
              <a:t>    ENDS</a:t>
            </a:r>
          </a:p>
          <a:p>
            <a:pPr defTabSz="914400">
              <a:lnSpc>
                <a:spcPct val="90000"/>
              </a:lnSpc>
              <a:buClr>
                <a:srgbClr val="17BBFD"/>
              </a:buClr>
            </a:pPr>
            <a:r>
              <a:rPr lang="en-US" altLang="zh-CN" sz="1800" b="1" kern="0" dirty="0">
                <a:solidFill>
                  <a:srgbClr val="740000"/>
                </a:solidFill>
                <a:latin typeface="Times New Roman" panose="02020603050405020304" pitchFamily="18" charset="0"/>
              </a:rPr>
              <a:t>                END   </a:t>
            </a:r>
            <a:r>
              <a:rPr lang="en-US" altLang="zh-CN" sz="1800" b="1" i="1" kern="0" dirty="0">
                <a:solidFill>
                  <a:srgbClr val="740000"/>
                </a:solidFill>
                <a:latin typeface="Times New Roman" panose="02020603050405020304" pitchFamily="18" charset="0"/>
              </a:rPr>
              <a:t> start </a:t>
            </a:r>
            <a:r>
              <a:rPr lang="en-US" altLang="zh-CN" sz="1800" b="1" kern="0" dirty="0">
                <a:solidFill>
                  <a:srgbClr val="740000"/>
                </a:solidFill>
                <a:latin typeface="Times New Roman" panose="02020603050405020304" pitchFamily="18" charset="0"/>
              </a:rPr>
              <a:t>      </a:t>
            </a:r>
          </a:p>
        </p:txBody>
      </p:sp>
      <p:sp>
        <p:nvSpPr>
          <p:cNvPr id="33" name="Text Box 6">
            <a:extLst>
              <a:ext uri="{FF2B5EF4-FFF2-40B4-BE49-F238E27FC236}">
                <a16:creationId xmlns:a16="http://schemas.microsoft.com/office/drawing/2014/main" id="{5CD98514-8AA1-491F-BC32-AB8FE794E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064" y="1847007"/>
            <a:ext cx="15113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堆栈段</a:t>
            </a:r>
          </a:p>
        </p:txBody>
      </p:sp>
      <p:sp>
        <p:nvSpPr>
          <p:cNvPr id="34" name="Text Box 7">
            <a:extLst>
              <a:ext uri="{FF2B5EF4-FFF2-40B4-BE49-F238E27FC236}">
                <a16:creationId xmlns:a16="http://schemas.microsoft.com/office/drawing/2014/main" id="{20339FC0-B475-458E-B2AA-589FD8430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064" y="2855069"/>
            <a:ext cx="15113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00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数据段</a:t>
            </a:r>
          </a:p>
        </p:txBody>
      </p:sp>
      <p:sp>
        <p:nvSpPr>
          <p:cNvPr id="35" name="Text Box 8">
            <a:extLst>
              <a:ext uri="{FF2B5EF4-FFF2-40B4-BE49-F238E27FC236}">
                <a16:creationId xmlns:a16="http://schemas.microsoft.com/office/drawing/2014/main" id="{6776FDB3-30E4-45CE-BE1C-4673B0E8F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8064" y="4653503"/>
            <a:ext cx="108337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defTabSz="914400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代码段</a:t>
            </a:r>
          </a:p>
        </p:txBody>
      </p:sp>
      <p:sp>
        <p:nvSpPr>
          <p:cNvPr id="36" name="AutoShape 9">
            <a:extLst>
              <a:ext uri="{FF2B5EF4-FFF2-40B4-BE49-F238E27FC236}">
                <a16:creationId xmlns:a16="http://schemas.microsoft.com/office/drawing/2014/main" id="{BC75B337-5366-4B5F-9BA5-1E59E44B2D67}"/>
              </a:ext>
            </a:extLst>
          </p:cNvPr>
          <p:cNvSpPr/>
          <p:nvPr/>
        </p:nvSpPr>
        <p:spPr bwMode="auto">
          <a:xfrm>
            <a:off x="6852013" y="3383631"/>
            <a:ext cx="126844" cy="2934643"/>
          </a:xfrm>
          <a:prstGeom prst="rightBrace">
            <a:avLst>
              <a:gd name="adj1" fmla="val 195237"/>
              <a:gd name="adj2" fmla="val 50000"/>
            </a:avLst>
          </a:prstGeom>
          <a:noFill/>
          <a:ln w="12700" cap="sq">
            <a:solidFill>
              <a:srgbClr val="00349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" name="AutoShape 10">
            <a:extLst>
              <a:ext uri="{FF2B5EF4-FFF2-40B4-BE49-F238E27FC236}">
                <a16:creationId xmlns:a16="http://schemas.microsoft.com/office/drawing/2014/main" id="{A912BD7B-4E28-433B-B050-EB43B67187AB}"/>
              </a:ext>
            </a:extLst>
          </p:cNvPr>
          <p:cNvSpPr/>
          <p:nvPr/>
        </p:nvSpPr>
        <p:spPr bwMode="auto">
          <a:xfrm>
            <a:off x="6853602" y="2566144"/>
            <a:ext cx="97532" cy="796831"/>
          </a:xfrm>
          <a:prstGeom prst="rightBrace">
            <a:avLst>
              <a:gd name="adj1" fmla="val 62362"/>
              <a:gd name="adj2" fmla="val 50000"/>
            </a:avLst>
          </a:prstGeom>
          <a:noFill/>
          <a:ln w="12700" cap="sq">
            <a:solidFill>
              <a:srgbClr val="00349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" name="AutoShape 11">
            <a:extLst>
              <a:ext uri="{FF2B5EF4-FFF2-40B4-BE49-F238E27FC236}">
                <a16:creationId xmlns:a16="http://schemas.microsoft.com/office/drawing/2014/main" id="{90ABDCA4-C7B4-4F03-8925-A39AEDFC3BEC}"/>
              </a:ext>
            </a:extLst>
          </p:cNvPr>
          <p:cNvSpPr/>
          <p:nvPr/>
        </p:nvSpPr>
        <p:spPr bwMode="auto">
          <a:xfrm>
            <a:off x="6853601" y="1631108"/>
            <a:ext cx="144463" cy="846829"/>
          </a:xfrm>
          <a:prstGeom prst="rightBrace">
            <a:avLst>
              <a:gd name="adj1" fmla="val 49908"/>
              <a:gd name="adj2" fmla="val 50000"/>
            </a:avLst>
          </a:prstGeom>
          <a:noFill/>
          <a:ln w="12700" cap="sq">
            <a:solidFill>
              <a:srgbClr val="00349E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1" i="0" u="none" strike="noStrike" kern="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" name="Text Box 12">
            <a:extLst>
              <a:ext uri="{FF2B5EF4-FFF2-40B4-BE49-F238E27FC236}">
                <a16:creationId xmlns:a16="http://schemas.microsoft.com/office/drawing/2014/main" id="{3F3D6716-AE72-4A8F-B9BE-1D7FDE443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9707" y="3969581"/>
            <a:ext cx="4163312" cy="1815882"/>
          </a:xfrm>
          <a:prstGeom prst="rect">
            <a:avLst/>
          </a:prstGeom>
          <a:noFill/>
          <a:ln w="28575">
            <a:solidFill>
              <a:srgbClr val="4E005F"/>
            </a:solidFill>
            <a:prstDash val="dash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1" i="0" u="none" strike="noStrike" kern="0" cap="none" spc="0" normalizeH="0" baseline="0" noProof="0">
              <a:ln>
                <a:noFill/>
              </a:ln>
              <a:solidFill>
                <a:srgbClr val="00349E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" name="Text Box 13">
            <a:extLst>
              <a:ext uri="{FF2B5EF4-FFF2-40B4-BE49-F238E27FC236}">
                <a16:creationId xmlns:a16="http://schemas.microsoft.com/office/drawing/2014/main" id="{376BA763-B835-42AB-AFD0-D33FA6163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3307" y="4774299"/>
            <a:ext cx="9350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B050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t>真指令</a:t>
            </a:r>
          </a:p>
        </p:txBody>
      </p:sp>
    </p:spTree>
    <p:extLst>
      <p:ext uri="{BB962C8B-B14F-4D97-AF65-F5344CB8AC3E}">
        <p14:creationId xmlns:p14="http://schemas.microsoft.com/office/powerpoint/2010/main" val="178603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/>
      <p:bldP spid="33" grpId="0"/>
      <p:bldP spid="34" grpId="0"/>
      <p:bldP spid="35" grpId="0"/>
      <p:bldP spid="36" grpId="0" animBg="1"/>
      <p:bldP spid="37" grpId="0" animBg="1"/>
      <p:bldP spid="38" grpId="0" animBg="1"/>
      <p:bldP spid="39" grpId="0" animBg="1"/>
      <p:bldP spid="4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DC963-8DB7-4059-BED4-1A978E3D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汇编语言程序设计举例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6A358-CF9A-4110-A809-99951E6A3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43726"/>
            <a:ext cx="8635578" cy="5027137"/>
          </a:xfrm>
        </p:spPr>
        <p:txBody>
          <a:bodyPr/>
          <a:lstStyle/>
          <a:p>
            <a:r>
              <a:rPr lang="zh-CN" altLang="en-US" dirty="0">
                <a:cs typeface="Times New Roman" panose="02020603050405020304" pitchFamily="18" charset="0"/>
              </a:rPr>
              <a:t>子程序设计</a:t>
            </a:r>
          </a:p>
          <a:p>
            <a:pPr lvl="1"/>
            <a:r>
              <a:rPr lang="zh-CN" altLang="en-US" sz="1800" dirty="0">
                <a:solidFill>
                  <a:schemeClr val="tx1"/>
                </a:solidFill>
              </a:rPr>
              <a:t>子程序是具有一定的功能，能被多次调用的程序。</a:t>
            </a:r>
            <a:endParaRPr lang="en-US" altLang="zh-CN" dirty="0">
              <a:solidFill>
                <a:schemeClr val="tx1"/>
              </a:solidFill>
            </a:endParaRPr>
          </a:p>
          <a:p>
            <a:pPr lvl="2"/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EE34DA-C392-4217-98E8-8263335E8F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6" name="Text Box 2">
            <a:extLst>
              <a:ext uri="{FF2B5EF4-FFF2-40B4-BE49-F238E27FC236}">
                <a16:creationId xmlns:a16="http://schemas.microsoft.com/office/drawing/2014/main" id="{B8B73527-B15C-45E6-9E41-9F8F666E2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997" y="2087338"/>
            <a:ext cx="7864114" cy="3782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①定义:    过程名  </a:t>
            </a:r>
            <a:r>
              <a:rPr lang="zh-CN" altLang="en-US" b="1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PROC</a:t>
            </a:r>
            <a:r>
              <a:rPr lang="zh-CN" altLang="en-US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[NEAR/FAR]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…    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</a:t>
            </a:r>
            <a:r>
              <a:rPr lang="zh-CN" altLang="en-US" b="1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RET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过程名  </a:t>
            </a:r>
            <a:r>
              <a:rPr lang="zh-CN" altLang="en-US" b="1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ENDP</a:t>
            </a:r>
            <a:endParaRPr lang="zh-CN" altLang="en-US" b="1" dirty="0">
              <a:solidFill>
                <a:srgbClr val="000066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②调用:                 </a:t>
            </a:r>
            <a:r>
              <a:rPr lang="zh-CN" altLang="en-US" b="1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CALL</a:t>
            </a:r>
            <a:r>
              <a:rPr lang="zh-CN" altLang="en-US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过程名</a:t>
            </a:r>
            <a:endParaRPr lang="en-US" altLang="zh-CN" b="1" dirty="0">
              <a:solidFill>
                <a:srgbClr val="000066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b="1" dirty="0">
              <a:solidFill>
                <a:srgbClr val="000066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子程序名也具有</a:t>
            </a:r>
            <a:r>
              <a:rPr lang="zh-CN" altLang="en-US" b="1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段属性</a:t>
            </a:r>
            <a:r>
              <a:rPr lang="zh-CN" altLang="en-US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b="1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偏移地址</a:t>
            </a:r>
            <a:r>
              <a:rPr lang="zh-CN" altLang="en-US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属性和</a:t>
            </a:r>
            <a:r>
              <a:rPr lang="zh-CN" altLang="en-US" b="1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类型属性</a:t>
            </a:r>
            <a:r>
              <a:rPr lang="en-US" altLang="zh-CN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(FAR</a:t>
            </a:r>
            <a:r>
              <a:rPr lang="zh-CN" altLang="en-US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NEAR(</a:t>
            </a:r>
            <a:r>
              <a:rPr lang="zh-CN" altLang="en-US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缺省</a:t>
            </a:r>
            <a:r>
              <a:rPr lang="en-US" altLang="zh-CN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))</a:t>
            </a:r>
            <a:r>
              <a:rPr lang="zh-CN" altLang="en-US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NEAR</a:t>
            </a:r>
            <a:r>
              <a:rPr lang="zh-CN" altLang="en-US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类型为</a:t>
            </a:r>
            <a:r>
              <a:rPr lang="zh-CN" altLang="en-US" b="1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段内调用</a:t>
            </a:r>
            <a:r>
              <a:rPr lang="zh-CN" altLang="en-US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，即主子程序在同一个代码段内，</a:t>
            </a:r>
            <a:r>
              <a:rPr lang="en-US" altLang="zh-CN" b="1" dirty="0">
                <a:solidFill>
                  <a:srgbClr val="9900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NEAR</a:t>
            </a:r>
            <a:r>
              <a:rPr lang="zh-CN" altLang="en-US" b="1" dirty="0">
                <a:solidFill>
                  <a:srgbClr val="9900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可省略</a:t>
            </a:r>
            <a:r>
              <a:rPr lang="zh-CN" altLang="en-US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defTabSz="9144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FF33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40458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FAR</a:t>
            </a:r>
            <a:r>
              <a:rPr lang="zh-CN" altLang="en-US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类型为</a:t>
            </a:r>
            <a:r>
              <a:rPr lang="zh-CN" altLang="en-US" b="1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段间调用</a:t>
            </a:r>
            <a:r>
              <a:rPr lang="zh-CN" altLang="en-US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，被其它代码段调用的过程要定义为</a:t>
            </a:r>
            <a:r>
              <a:rPr lang="en-US" altLang="zh-CN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FAR</a:t>
            </a:r>
            <a:r>
              <a:rPr lang="zh-CN" altLang="en-US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过程</a:t>
            </a:r>
            <a:endParaRPr lang="en-US" altLang="zh-CN" b="1" dirty="0">
              <a:solidFill>
                <a:srgbClr val="000066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44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DC963-8DB7-4059-BED4-1A978E3D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汇编语言程序设计举例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6A358-CF9A-4110-A809-99951E6A3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cs typeface="Times New Roman" panose="02020603050405020304" pitchFamily="18" charset="0"/>
              </a:rPr>
              <a:t>子程序设计</a:t>
            </a:r>
          </a:p>
          <a:p>
            <a:pPr lvl="1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cs typeface="Times New Roman" panose="02020603050405020304" pitchFamily="18" charset="0"/>
              </a:rPr>
              <a:t>子程序的调用与返回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EE34DA-C392-4217-98E8-8263335E8F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DCEDF220-EC40-4826-A413-1E87EF7A3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165667"/>
            <a:ext cx="804752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609600" indent="-609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66800" indent="-609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524000" indent="-609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981200" indent="-609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438400" indent="-609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609600" marR="0" lvl="0" indent="-6096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①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段内直接调用（重点）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  格式：</a:t>
            </a:r>
            <a:r>
              <a:rPr lang="en-US" altLang="zh-CN" sz="1800" b="1" kern="0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CALL </a:t>
            </a:r>
            <a:r>
              <a:rPr lang="zh-CN" altLang="en-US" sz="1800" b="1" kern="0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子程序名</a:t>
            </a:r>
          </a:p>
          <a:p>
            <a:pPr marL="609600" marR="0" lvl="0" indent="-6096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  功能：① 返回地址：跟在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CALL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后的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D36E3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下一条指令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断点的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EA → SP</a:t>
            </a:r>
          </a:p>
          <a:p>
            <a:pPr marL="609600" marR="0" lvl="0" indent="-6096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              ②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目的地址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子程序名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)EA → IP</a:t>
            </a:r>
          </a:p>
          <a:p>
            <a:pPr marL="609600" marR="0" lvl="0" indent="-6096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CS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1010H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CALL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OUTPUT</a:t>
            </a:r>
          </a:p>
          <a:p>
            <a:pPr marL="609600" marR="0" lvl="0" indent="-6096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CS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1013H 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....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            ┇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609600" marR="0" lvl="0" indent="-6096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CS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1138H 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OUTPUT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 PROC NEAR</a:t>
            </a:r>
          </a:p>
          <a:p>
            <a:pPr marL="609600" marR="0" lvl="0" indent="-6096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           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┇</a:t>
            </a:r>
          </a:p>
          <a:p>
            <a:pPr marL="609600" marR="0" lvl="0" indent="-60960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rPr>
              <a:t>OUTPUT  ENDP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5A4F063D-7F38-4D15-85A7-A90E661E895C}"/>
              </a:ext>
            </a:extLst>
          </p:cNvPr>
          <p:cNvGrpSpPr/>
          <p:nvPr/>
        </p:nvGrpSpPr>
        <p:grpSpPr bwMode="auto">
          <a:xfrm>
            <a:off x="4222741" y="3388930"/>
            <a:ext cx="4341813" cy="2660650"/>
            <a:chOff x="150" y="0"/>
            <a:chExt cx="2735" cy="1676"/>
          </a:xfrm>
        </p:grpSpPr>
        <p:sp>
          <p:nvSpPr>
            <p:cNvPr id="7" name="Text Box 4">
              <a:extLst>
                <a:ext uri="{FF2B5EF4-FFF2-40B4-BE49-F238E27FC236}">
                  <a16:creationId xmlns:a16="http://schemas.microsoft.com/office/drawing/2014/main" id="{599DB31D-11AF-4EC5-B82D-AC734C9DD1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3" y="1262"/>
              <a:ext cx="2192" cy="414"/>
            </a:xfrm>
            <a:prstGeom prst="rect">
              <a:avLst/>
            </a:prstGeom>
            <a:noFill/>
            <a:ln w="19050" cmpd="sng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；</a:t>
              </a:r>
              <a:r>
                <a:rPr lang="en-US" altLang="zh-CN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CALL       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1138H</a:t>
              </a:r>
            </a:p>
            <a:p>
              <a:pPr algn="just"/>
              <a:r>
                <a:rPr lang="zh-CN" altLang="en-US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；</a:t>
              </a:r>
              <a:r>
                <a:rPr lang="en-US" altLang="zh-CN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1013H</a:t>
              </a:r>
              <a:r>
                <a:rPr lang="zh-CN" altLang="en-US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进栈，</a:t>
              </a:r>
              <a:r>
                <a:rPr lang="en-US" altLang="zh-CN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1138H→IP</a:t>
              </a:r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2F54E7D4-F14B-4299-BB30-AABF67035D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" y="366"/>
              <a:ext cx="970" cy="876"/>
            </a:xfrm>
            <a:prstGeom prst="line">
              <a:avLst/>
            </a:prstGeom>
            <a:noFill/>
            <a:ln w="19050" cmpd="sng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b="1">
                <a:solidFill>
                  <a:srgbClr val="40458C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" name="Group 6">
              <a:extLst>
                <a:ext uri="{FF2B5EF4-FFF2-40B4-BE49-F238E27FC236}">
                  <a16:creationId xmlns:a16="http://schemas.microsoft.com/office/drawing/2014/main" id="{B71BF6B7-2B43-4F48-9DEA-B13EFD972580}"/>
                </a:ext>
              </a:extLst>
            </p:cNvPr>
            <p:cNvGrpSpPr/>
            <p:nvPr/>
          </p:nvGrpSpPr>
          <p:grpSpPr bwMode="auto">
            <a:xfrm>
              <a:off x="1135" y="0"/>
              <a:ext cx="1498" cy="1102"/>
              <a:chOff x="0" y="0"/>
              <a:chExt cx="2796" cy="1857"/>
            </a:xfrm>
          </p:grpSpPr>
          <p:sp>
            <p:nvSpPr>
              <p:cNvPr id="10" name="Text Box 7">
                <a:extLst>
                  <a:ext uri="{FF2B5EF4-FFF2-40B4-BE49-F238E27FC236}">
                    <a16:creationId xmlns:a16="http://schemas.microsoft.com/office/drawing/2014/main" id="{835A7608-FA0F-4ED9-B051-D3785F3E9A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2" y="369"/>
                <a:ext cx="2010" cy="1488"/>
              </a:xfrm>
              <a:prstGeom prst="rect">
                <a:avLst/>
              </a:prstGeom>
              <a:solidFill>
                <a:srgbClr val="FFFFFF"/>
              </a:solidFill>
              <a:ln w="9525" cmpd="sng">
                <a:solidFill>
                  <a:srgbClr val="0000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>
                  <a:lnSpc>
                    <a:spcPct val="128000"/>
                  </a:lnSpc>
                </a:pPr>
                <a:r>
                  <a:rPr lang="zh-CN" altLang="en-US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下一条指令（</a:t>
                </a:r>
                <a:r>
                  <a:rPr lang="en-US" altLang="zh-CN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IP</a:t>
                </a:r>
                <a:r>
                  <a:rPr lang="zh-CN" altLang="en-US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  <a:r>
                  <a:rPr lang="en-US" altLang="zh-CN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1013H</a:t>
                </a:r>
              </a:p>
              <a:p>
                <a:pPr algn="ctr">
                  <a:lnSpc>
                    <a:spcPct val="128000"/>
                  </a:lnSpc>
                </a:pPr>
                <a:endParaRPr lang="en-US" altLang="zh-CN" b="1" dirty="0">
                  <a:solidFill>
                    <a:srgbClr val="000066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b="1" dirty="0">
                    <a:solidFill>
                      <a:srgbClr val="000066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┇</a:t>
                </a:r>
              </a:p>
            </p:txBody>
          </p:sp>
          <p:sp>
            <p:nvSpPr>
              <p:cNvPr id="11" name="Line 8">
                <a:extLst>
                  <a:ext uri="{FF2B5EF4-FFF2-40B4-BE49-F238E27FC236}">
                    <a16:creationId xmlns:a16="http://schemas.microsoft.com/office/drawing/2014/main" id="{05E0034E-C2F5-437D-A4F2-542BF23EDE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00" y="1206"/>
                <a:ext cx="1996" cy="0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b="1">
                  <a:solidFill>
                    <a:srgbClr val="40458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 Box 9">
                <a:extLst>
                  <a:ext uri="{FF2B5EF4-FFF2-40B4-BE49-F238E27FC236}">
                    <a16:creationId xmlns:a16="http://schemas.microsoft.com/office/drawing/2014/main" id="{667BF1B7-8930-4B88-936C-70FFA41F1C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366"/>
                <a:ext cx="760" cy="4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18000" tIns="10800" rIns="18000" bIns="10800"/>
              <a:lstStyle/>
              <a:p>
                <a:pPr algn="ctr">
                  <a:lnSpc>
                    <a:spcPct val="144000"/>
                  </a:lnSpc>
                </a:pPr>
                <a:r>
                  <a:rPr lang="en-US" altLang="zh-CN" b="1">
                    <a:solidFill>
                      <a:srgbClr val="000066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SP→</a:t>
                </a:r>
              </a:p>
            </p:txBody>
          </p:sp>
          <p:sp>
            <p:nvSpPr>
              <p:cNvPr id="13" name="Line 10">
                <a:extLst>
                  <a:ext uri="{FF2B5EF4-FFF2-40B4-BE49-F238E27FC236}">
                    <a16:creationId xmlns:a16="http://schemas.microsoft.com/office/drawing/2014/main" id="{46B5A78E-CD26-4AC7-B9DE-6D5249BCE1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3" y="0"/>
                <a:ext cx="0" cy="379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b="1">
                  <a:solidFill>
                    <a:srgbClr val="40458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Line 11">
                <a:extLst>
                  <a:ext uri="{FF2B5EF4-FFF2-40B4-BE49-F238E27FC236}">
                    <a16:creationId xmlns:a16="http://schemas.microsoft.com/office/drawing/2014/main" id="{F9868622-9DFF-4676-B922-836A648955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93" y="13"/>
                <a:ext cx="0" cy="379"/>
              </a:xfrm>
              <a:prstGeom prst="line">
                <a:avLst/>
              </a:prstGeom>
              <a:noFill/>
              <a:ln w="9525" cmpd="sng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b="1">
                  <a:solidFill>
                    <a:srgbClr val="40458C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051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DC963-8DB7-4059-BED4-1A978E3D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汇编语言程序设计举例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6A358-CF9A-4110-A809-99951E6A3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cs typeface="Times New Roman" panose="02020603050405020304" pitchFamily="18" charset="0"/>
              </a:rPr>
              <a:t>子程序设计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>
                <a:solidFill>
                  <a:schemeClr val="tx1"/>
                </a:solidFill>
                <a:cs typeface="Times New Roman" panose="02020603050405020304" pitchFamily="18" charset="0"/>
              </a:rPr>
              <a:t>子程序的调用与返回</a:t>
            </a:r>
            <a:endParaRPr lang="en-US" altLang="zh-CN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EE34DA-C392-4217-98E8-8263335E8F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D48A4621-0E4D-4E77-9D80-AFDFDCF76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902" y="2544400"/>
            <a:ext cx="821716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609600" indent="-609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66800" indent="-609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524000" indent="-609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981200" indent="-609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438400" indent="-609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8956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3528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8100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267200" indent="-609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格式：</a:t>
            </a:r>
            <a:r>
              <a:rPr lang="en-US" altLang="zh-CN" sz="1800" b="1" dirty="0">
                <a:solidFill>
                  <a:srgbClr val="0D36E3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RET/RET n</a:t>
            </a:r>
          </a:p>
          <a:p>
            <a:r>
              <a:rPr lang="zh-CN" altLang="en-US" sz="1800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功能：</a:t>
            </a:r>
            <a:r>
              <a:rPr lang="en-US" altLang="zh-CN" sz="1800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a. </a:t>
            </a:r>
            <a:r>
              <a:rPr lang="zh-CN" altLang="en-US" sz="1800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段内返回  ↑</a:t>
            </a:r>
            <a:r>
              <a:rPr lang="en-US" altLang="zh-CN" sz="1800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(SP)→IP</a:t>
            </a:r>
          </a:p>
          <a:p>
            <a:r>
              <a:rPr lang="en-US" altLang="zh-CN" sz="1800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b. </a:t>
            </a:r>
            <a:r>
              <a:rPr lang="zh-CN" altLang="en-US" sz="1800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段间返回  ↑</a:t>
            </a:r>
            <a:r>
              <a:rPr lang="en-US" altLang="zh-CN" sz="1800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(SP)→IP</a:t>
            </a:r>
            <a:r>
              <a:rPr lang="zh-CN" altLang="en-US" sz="1800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，↑</a:t>
            </a:r>
            <a:r>
              <a:rPr lang="en-US" altLang="zh-CN" sz="1800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(SP)→CS</a:t>
            </a:r>
          </a:p>
          <a:p>
            <a:r>
              <a:rPr lang="zh-CN" altLang="en-US" sz="1800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为了能正确返回主程序，在执行子程序过程中，不管是否使用过堆栈，</a:t>
            </a:r>
            <a:endParaRPr lang="en-US" altLang="zh-CN" sz="1800" b="1" dirty="0">
              <a:solidFill>
                <a:srgbClr val="000066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1800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必须保证进入子程序时的栈顶与执行</a:t>
            </a:r>
            <a:r>
              <a:rPr lang="en-US" altLang="zh-CN" sz="1800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RET</a:t>
            </a:r>
            <a:r>
              <a:rPr lang="zh-CN" altLang="en-US" sz="1800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时的栈顶一样，否则不能正确返回。</a:t>
            </a:r>
          </a:p>
          <a:p>
            <a:endParaRPr lang="zh-CN" altLang="en-US" sz="1800" b="1" dirty="0">
              <a:solidFill>
                <a:srgbClr val="000066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1800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注意：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CALL</a:t>
            </a:r>
            <a:r>
              <a:rPr lang="zh-CN" altLang="en-US" sz="1800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800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RET</a:t>
            </a:r>
            <a:r>
              <a:rPr lang="zh-CN" altLang="en-US" sz="1800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不影响</a:t>
            </a:r>
            <a:r>
              <a:rPr lang="zh-CN" altLang="en-US" sz="1800" b="1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标志位</a:t>
            </a:r>
            <a:r>
              <a:rPr lang="zh-CN" altLang="en-US" sz="1800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是段内返回还是段间返回要看子程序定义伪指令</a:t>
            </a:r>
            <a:r>
              <a:rPr lang="en-US" altLang="zh-CN" sz="1800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PROC</a:t>
            </a:r>
            <a:r>
              <a:rPr lang="zh-CN" altLang="en-US" sz="1800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后面的类；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对于</a:t>
            </a:r>
            <a:r>
              <a:rPr lang="en-US" altLang="zh-CN" sz="1800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RET n </a:t>
            </a:r>
            <a:r>
              <a:rPr lang="zh-CN" altLang="en-US" sz="1800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表示返回时，作</a:t>
            </a:r>
            <a:r>
              <a:rPr lang="en-US" altLang="zh-CN" sz="1800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(SP)+n → SP</a:t>
            </a:r>
            <a:r>
              <a:rPr lang="zh-CN" altLang="en-US" sz="1800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，当使用</a:t>
            </a:r>
            <a:r>
              <a:rPr lang="zh-CN" altLang="en-US" sz="1800" b="1" dirty="0">
                <a:solidFill>
                  <a:srgbClr val="FF33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堆栈传递子程序参数</a:t>
            </a:r>
            <a:r>
              <a:rPr lang="zh-CN" altLang="en-US" sz="1800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的时候经常使用。</a:t>
            </a:r>
            <a:endParaRPr lang="en-US" altLang="zh-CN" sz="1800" b="1" dirty="0">
              <a:solidFill>
                <a:srgbClr val="000066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sz="1800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返回地址也称为</a:t>
            </a:r>
            <a:r>
              <a:rPr lang="zh-CN" altLang="zh-CN" sz="18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断点</a:t>
            </a:r>
            <a:r>
              <a:rPr lang="zh-CN" altLang="zh-CN" sz="1800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1800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sz="1800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CALL</a:t>
            </a:r>
            <a:r>
              <a:rPr lang="zh-CN" altLang="en-US" sz="1800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指令</a:t>
            </a:r>
            <a:r>
              <a:rPr lang="zh-CN" altLang="en-US" sz="18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下一条指令的第一个字节地址</a:t>
            </a:r>
            <a:r>
              <a:rPr lang="zh-CN" altLang="en-US" sz="1800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（段内调用仅保存</a:t>
            </a:r>
            <a:r>
              <a:rPr lang="en-US" altLang="zh-CN" sz="18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en-US" sz="1800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，段间调用保存</a:t>
            </a:r>
            <a:r>
              <a:rPr lang="en-US" altLang="zh-CN" sz="18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CS</a:t>
            </a:r>
            <a:r>
              <a:rPr lang="zh-CN" altLang="en-US" sz="18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800" b="1" dirty="0">
                <a:solidFill>
                  <a:srgbClr val="FF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IP</a:t>
            </a:r>
            <a:r>
              <a:rPr lang="zh-CN" altLang="en-US" sz="1800" b="1" dirty="0">
                <a:solidFill>
                  <a:srgbClr val="000066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）。</a:t>
            </a:r>
            <a:endParaRPr lang="en-US" altLang="zh-CN" sz="1800" b="1" dirty="0">
              <a:solidFill>
                <a:srgbClr val="000066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D91FBA5-27D0-471C-8E1B-97C6A3684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141" y="2063109"/>
            <a:ext cx="7777163" cy="367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6600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66"/>
                </a:solidFill>
                <a:latin typeface="Arial Narrow" panose="020B0606020202030204" pitchFamily="34" charset="0"/>
                <a:ea typeface="黑体" panose="02010609060101010101" pitchFamily="49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66"/>
                </a:solidFill>
                <a:latin typeface="Arial Narrow" panose="020B0606020202030204" pitchFamily="34" charset="0"/>
                <a:ea typeface="黑体" panose="02010609060101010101" pitchFamily="49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66"/>
                </a:solidFill>
                <a:latin typeface="Arial Narrow" panose="020B0606020202030204" pitchFamily="34" charset="0"/>
                <a:ea typeface="黑体" panose="02010609060101010101" pitchFamily="49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66"/>
                </a:solidFill>
                <a:latin typeface="Arial Narrow" panose="020B0606020202030204" pitchFamily="34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66"/>
                </a:solidFill>
                <a:latin typeface="Arial Narrow" panose="020B0606020202030204" pitchFamily="34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66"/>
                </a:solidFill>
                <a:latin typeface="Arial Narrow" panose="020B0606020202030204" pitchFamily="34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66"/>
                </a:solidFill>
                <a:latin typeface="Arial Narrow" panose="020B0606020202030204" pitchFamily="34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0066"/>
                </a:solidFill>
                <a:latin typeface="Arial Narrow" panose="020B060602020203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② 返回指令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06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ADC963-8DB7-4059-BED4-1A978E3D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汇编语言程序设计举例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16A358-CF9A-4110-A809-99951E6A3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034" y="989810"/>
            <a:ext cx="8635578" cy="5345458"/>
          </a:xfrm>
        </p:spPr>
        <p:txBody>
          <a:bodyPr/>
          <a:lstStyle/>
          <a:p>
            <a:r>
              <a:rPr lang="zh-CN" altLang="zh-CN" dirty="0">
                <a:cs typeface="Times New Roman" panose="02020603050405020304" pitchFamily="18" charset="0"/>
              </a:rPr>
              <a:t>子程序设计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zh-CN" altLang="en-US" dirty="0"/>
              <a:t>参数传递方法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EE34DA-C392-4217-98E8-8263335E8F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4B10082-10BA-4A21-A5EF-EE8B77871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848" y="2063438"/>
            <a:ext cx="6719863" cy="3775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主程序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为子程序提供入口参数			   </a:t>
            </a:r>
            <a:endParaRPr lang="zh-CN" altLang="en-US" b="1" dirty="0">
              <a:solidFill>
                <a:srgbClr val="40458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子程序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根据入口参数进行一系列处理</a:t>
            </a:r>
            <a:endParaRPr lang="zh-CN" altLang="en-US" b="1" dirty="0">
              <a:solidFill>
                <a:srgbClr val="FF33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程序返回结果给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主程序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endParaRPr lang="zh-CN" altLang="en-US" b="1" dirty="0">
              <a:solidFill>
                <a:srgbClr val="40458C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三种传递参数的方式：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(1)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寄存器法: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适合于参数较少的情况，传递速度较快。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(2)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存储器法: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适合于参数较多的情况，事先需要在存储器中建立一个参数表。</a:t>
            </a:r>
          </a:p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(3)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堆栈法: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适合于参数较多的情况，尤其是在子程序嵌套与递归调用的情况。</a:t>
            </a:r>
          </a:p>
        </p:txBody>
      </p:sp>
    </p:spTree>
    <p:extLst>
      <p:ext uri="{BB962C8B-B14F-4D97-AF65-F5344CB8AC3E}">
        <p14:creationId xmlns:p14="http://schemas.microsoft.com/office/powerpoint/2010/main" val="210757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62F97-B19C-4226-B217-9EDE55A6D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汇编语言程序设计举例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F3983-ADB1-4CE5-A989-976B7FCA5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06018"/>
            <a:ext cx="8635578" cy="613008"/>
          </a:xfrm>
        </p:spPr>
        <p:txBody>
          <a:bodyPr/>
          <a:lstStyle/>
          <a:p>
            <a:r>
              <a:rPr lang="zh-CN" altLang="zh-CN" dirty="0">
                <a:cs typeface="Times New Roman" panose="02020603050405020304" pitchFamily="18" charset="0"/>
              </a:rPr>
              <a:t>子程序设计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E1A8AF-690F-4B4F-AA6F-5BDAF44DB5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44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469CF9-912E-4294-B8C8-D75C8A60C83D}"/>
              </a:ext>
            </a:extLst>
          </p:cNvPr>
          <p:cNvSpPr/>
          <p:nvPr/>
        </p:nvSpPr>
        <p:spPr>
          <a:xfrm>
            <a:off x="454454" y="1883203"/>
            <a:ext cx="844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5.14 </a:t>
            </a:r>
            <a:r>
              <a:rPr lang="zh-CN" altLang="en-US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两个</a:t>
            </a:r>
            <a:r>
              <a:rPr lang="en-US" altLang="zh-CN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zh-CN" altLang="en-US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位十进制数以压缩</a:t>
            </a:r>
            <a:r>
              <a:rPr lang="en-US" altLang="zh-CN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BCD</a:t>
            </a:r>
            <a:r>
              <a:rPr lang="zh-CN" altLang="en-US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码的形式存放在内存中，求它们的和。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296D35-622C-472D-B230-581199E86A1E}"/>
              </a:ext>
            </a:extLst>
          </p:cNvPr>
          <p:cNvSpPr/>
          <p:nvPr/>
        </p:nvSpPr>
        <p:spPr>
          <a:xfrm>
            <a:off x="422705" y="1483093"/>
            <a:ext cx="36728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kern="100" dirty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 </a:t>
            </a:r>
            <a:r>
              <a:rPr lang="zh-CN" altLang="zh-CN" sz="2000" b="1" kern="100" dirty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用寄存器和存储器传递参数</a:t>
            </a:r>
            <a:endParaRPr lang="en-US" altLang="zh-CN" sz="2000" b="1" kern="100" dirty="0">
              <a:solidFill>
                <a:srgbClr val="00349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B098093-CBDA-4789-9333-AA70DDA845E2}"/>
              </a:ext>
            </a:extLst>
          </p:cNvPr>
          <p:cNvSpPr/>
          <p:nvPr/>
        </p:nvSpPr>
        <p:spPr>
          <a:xfrm>
            <a:off x="422705" y="2304789"/>
            <a:ext cx="8444200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indent="254000" algn="just" defTabSz="914400" fontAlgn="base">
              <a:spcBef>
                <a:spcPct val="0"/>
              </a:spcBef>
            </a:pPr>
            <a:r>
              <a:rPr lang="en-US" altLang="zh-CN" sz="1400" b="1" dirty="0">
                <a:solidFill>
                  <a:srgbClr val="92D050">
                    <a:lumMod val="50000"/>
                  </a:srgbClr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DATA		SEGMENT</a:t>
            </a:r>
            <a:endParaRPr lang="zh-CN" altLang="zh-CN" sz="1400" b="1" dirty="0">
              <a:solidFill>
                <a:srgbClr val="92D050">
                  <a:lumMod val="50000"/>
                </a:srgbClr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69900" indent="330200" algn="just" defTabSz="914400" fontAlgn="base">
              <a:spcBef>
                <a:spcPct val="0"/>
              </a:spcBef>
            </a:pPr>
            <a:r>
              <a:rPr lang="en-US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DAT1	DB 34H</a:t>
            </a:r>
            <a:r>
              <a:rPr lang="zh-CN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67H</a:t>
            </a:r>
            <a:r>
              <a:rPr lang="zh-CN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98H</a:t>
            </a:r>
            <a:r>
              <a:rPr lang="zh-CN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86H</a:t>
            </a:r>
            <a:r>
              <a:rPr lang="zh-CN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02H</a:t>
            </a:r>
            <a:r>
              <a:rPr lang="zh-CN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41H</a:t>
            </a:r>
            <a:r>
              <a:rPr lang="zh-CN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59H</a:t>
            </a:r>
            <a:r>
              <a:rPr lang="zh-CN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23H	; </a:t>
            </a:r>
            <a:r>
              <a:rPr lang="zh-CN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低位在前</a:t>
            </a:r>
          </a:p>
          <a:p>
            <a:pPr marL="469900" indent="330200" algn="just" defTabSz="914400" fontAlgn="base">
              <a:spcBef>
                <a:spcPct val="0"/>
              </a:spcBef>
            </a:pPr>
            <a:r>
              <a:rPr lang="en-US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DAT2	DB 33H</a:t>
            </a:r>
            <a:r>
              <a:rPr lang="zh-CN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76H</a:t>
            </a:r>
            <a:r>
              <a:rPr lang="zh-CN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89H</a:t>
            </a:r>
            <a:r>
              <a:rPr lang="zh-CN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90H</a:t>
            </a:r>
            <a:r>
              <a:rPr lang="zh-CN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05H</a:t>
            </a:r>
            <a:r>
              <a:rPr lang="zh-CN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07H</a:t>
            </a:r>
            <a:r>
              <a:rPr lang="zh-CN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65H</a:t>
            </a:r>
            <a:r>
              <a:rPr lang="zh-CN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12H	; </a:t>
            </a:r>
            <a:r>
              <a:rPr lang="zh-CN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低位在前</a:t>
            </a:r>
          </a:p>
          <a:p>
            <a:pPr marL="469900" indent="330200" algn="just" defTabSz="914400" fontAlgn="base">
              <a:spcBef>
                <a:spcPct val="0"/>
              </a:spcBef>
            </a:pPr>
            <a:r>
              <a:rPr lang="en-US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SUM	DB 10 DUP(0)</a:t>
            </a:r>
            <a:endParaRPr lang="zh-CN" altLang="zh-CN" sz="1400" b="1" dirty="0">
              <a:solidFill>
                <a:srgbClr val="00349E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254000" algn="just" defTabSz="914400" fontAlgn="base">
              <a:spcBef>
                <a:spcPct val="0"/>
              </a:spcBef>
            </a:pPr>
            <a:r>
              <a:rPr lang="en-US" altLang="zh-CN" sz="1400" b="1" dirty="0">
                <a:solidFill>
                  <a:srgbClr val="92D050">
                    <a:lumMod val="50000"/>
                  </a:srgbClr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DATA	 	ENDS</a:t>
            </a:r>
          </a:p>
          <a:p>
            <a:pPr indent="254000" algn="just" defTabSz="914400" fontAlgn="base">
              <a:spcBef>
                <a:spcPct val="0"/>
              </a:spcBef>
            </a:pPr>
            <a:endParaRPr lang="zh-CN" altLang="zh-CN" sz="1400" b="1" dirty="0">
              <a:solidFill>
                <a:srgbClr val="00349E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254000" algn="just" defTabSz="914400" fontAlgn="base">
              <a:spcBef>
                <a:spcPct val="0"/>
              </a:spcBef>
            </a:pPr>
            <a:r>
              <a:rPr lang="en-US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STACK	SEGMENT	PARA	STACK</a:t>
            </a:r>
            <a:endParaRPr lang="zh-CN" altLang="zh-CN" sz="1400" b="1" dirty="0">
              <a:solidFill>
                <a:srgbClr val="00349E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533400" indent="254000" algn="just" defTabSz="914400" fontAlgn="base">
              <a:spcBef>
                <a:spcPct val="0"/>
              </a:spcBef>
            </a:pPr>
            <a:r>
              <a:rPr lang="en-US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DW	20H     DUP(0)</a:t>
            </a:r>
            <a:endParaRPr lang="zh-CN" altLang="zh-CN" sz="1400" b="1" dirty="0">
              <a:solidFill>
                <a:srgbClr val="00349E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254000" algn="just" defTabSz="914400" fontAlgn="base">
              <a:spcBef>
                <a:spcPct val="0"/>
              </a:spcBef>
            </a:pPr>
            <a:r>
              <a:rPr lang="en-US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STACK	ENDS</a:t>
            </a:r>
            <a:endParaRPr lang="zh-CN" altLang="zh-CN" sz="1400" b="1" dirty="0">
              <a:solidFill>
                <a:srgbClr val="00349E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0509BD5-210C-4D72-A1EB-0833C6BCAF0F}"/>
              </a:ext>
            </a:extLst>
          </p:cNvPr>
          <p:cNvSpPr/>
          <p:nvPr/>
        </p:nvSpPr>
        <p:spPr>
          <a:xfrm>
            <a:off x="422705" y="4334929"/>
            <a:ext cx="8475949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indent="254000" algn="just" defTabSz="914400" fontAlgn="base">
              <a:spcBef>
                <a:spcPct val="0"/>
              </a:spcBef>
            </a:pPr>
            <a:r>
              <a:rPr lang="en-US" altLang="zh-CN" sz="1400" b="1" dirty="0">
                <a:solidFill>
                  <a:srgbClr val="002676">
                    <a:lumMod val="75000"/>
                  </a:srgbClr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CODE		SEGMENT		</a:t>
            </a:r>
          </a:p>
          <a:p>
            <a:pPr indent="254000" algn="just" defTabSz="914400" fontAlgn="base">
              <a:spcBef>
                <a:spcPct val="0"/>
              </a:spcBef>
            </a:pPr>
            <a:r>
              <a:rPr lang="en-US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ASSUME	CS: CODE</a:t>
            </a:r>
            <a:r>
              <a:rPr lang="zh-CN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DS: DATA</a:t>
            </a:r>
            <a:r>
              <a:rPr lang="zh-CN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SS: STACK</a:t>
            </a:r>
            <a:endParaRPr lang="zh-CN" altLang="zh-CN" sz="1400" b="1" dirty="0">
              <a:solidFill>
                <a:srgbClr val="00349E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254000" algn="just" defTabSz="914400" fontAlgn="base">
              <a:spcBef>
                <a:spcPct val="0"/>
              </a:spcBef>
            </a:pPr>
            <a:r>
              <a:rPr lang="en-US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START: 	MOV	AX</a:t>
            </a:r>
            <a:r>
              <a:rPr lang="zh-CN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DATA			</a:t>
            </a:r>
            <a:endParaRPr lang="zh-CN" altLang="zh-CN" sz="1400" b="1" dirty="0">
              <a:solidFill>
                <a:srgbClr val="00349E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254000" algn="just" defTabSz="914400" fontAlgn="base">
              <a:spcBef>
                <a:spcPct val="0"/>
              </a:spcBef>
            </a:pPr>
            <a:r>
              <a:rPr lang="en-US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		MOV	DS</a:t>
            </a:r>
            <a:r>
              <a:rPr lang="zh-CN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AX</a:t>
            </a:r>
            <a:endParaRPr lang="zh-CN" altLang="zh-CN" sz="1400" b="1" dirty="0">
              <a:solidFill>
                <a:srgbClr val="00349E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254000" algn="just" defTabSz="914400" fontAlgn="base">
              <a:spcBef>
                <a:spcPct val="0"/>
              </a:spcBef>
            </a:pPr>
            <a:r>
              <a:rPr lang="en-US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		MOV	CX</a:t>
            </a:r>
            <a:r>
              <a:rPr lang="zh-CN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8              			; </a:t>
            </a:r>
            <a:r>
              <a:rPr lang="zh-CN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设子程序入口参数</a:t>
            </a:r>
          </a:p>
          <a:p>
            <a:pPr indent="254000" algn="just" defTabSz="914400" fontAlgn="base">
              <a:spcBef>
                <a:spcPct val="0"/>
              </a:spcBef>
            </a:pPr>
            <a:r>
              <a:rPr lang="en-US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		CALL	</a:t>
            </a:r>
            <a:r>
              <a:rPr lang="en-US" altLang="zh-CN" sz="1400" b="1" dirty="0">
                <a:solidFill>
                  <a:srgbClr val="C000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ADDP </a:t>
            </a:r>
            <a:r>
              <a:rPr lang="en-US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				; </a:t>
            </a:r>
            <a:r>
              <a:rPr lang="zh-CN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调用加法子程序</a:t>
            </a:r>
            <a:r>
              <a:rPr lang="en-US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         </a:t>
            </a:r>
            <a:endParaRPr lang="zh-CN" altLang="zh-CN" sz="1400" b="1" dirty="0">
              <a:solidFill>
                <a:srgbClr val="00349E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254000" algn="just" defTabSz="914400" fontAlgn="base">
              <a:spcBef>
                <a:spcPct val="0"/>
              </a:spcBef>
            </a:pPr>
            <a:r>
              <a:rPr lang="en-US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        		MOV	AH</a:t>
            </a:r>
            <a:r>
              <a:rPr lang="zh-CN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4CH				;</a:t>
            </a:r>
            <a:r>
              <a:rPr lang="zh-CN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en-US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DOS</a:t>
            </a:r>
            <a:endParaRPr lang="zh-CN" altLang="zh-CN" sz="1400" b="1" dirty="0">
              <a:solidFill>
                <a:srgbClr val="00349E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254000" algn="just" defTabSz="914400" fontAlgn="base">
              <a:spcBef>
                <a:spcPct val="0"/>
              </a:spcBef>
            </a:pPr>
            <a:r>
              <a:rPr lang="en-US" altLang="zh-CN" sz="1400" b="1" dirty="0">
                <a:solidFill>
                  <a:srgbClr val="00349E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        		INT	21H</a:t>
            </a:r>
            <a:endParaRPr lang="zh-CN" altLang="zh-CN" sz="1400" b="1" dirty="0">
              <a:solidFill>
                <a:srgbClr val="00349E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68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62F97-B19C-4226-B217-9EDE55A6D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汇编语言程序设计举例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F3983-ADB1-4CE5-A989-976B7FCA5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06018"/>
            <a:ext cx="8635578" cy="877185"/>
          </a:xfrm>
        </p:spPr>
        <p:txBody>
          <a:bodyPr/>
          <a:lstStyle/>
          <a:p>
            <a:r>
              <a:rPr lang="zh-CN" altLang="zh-CN" dirty="0">
                <a:cs typeface="Times New Roman" panose="02020603050405020304" pitchFamily="18" charset="0"/>
              </a:rPr>
              <a:t>子程序设计</a:t>
            </a:r>
            <a:endParaRPr lang="zh-CN" altLang="en-US" dirty="0">
              <a:cs typeface="Times New Roman" panose="02020603050405020304" pitchFamily="18" charset="0"/>
            </a:endParaRPr>
          </a:p>
          <a:p>
            <a:pPr marL="455400" lvl="1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E1A8AF-690F-4B4F-AA6F-5BDAF44DB5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45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8A5406-7E98-4B41-9C36-306B25E8511F}"/>
              </a:ext>
            </a:extLst>
          </p:cNvPr>
          <p:cNvSpPr/>
          <p:nvPr/>
        </p:nvSpPr>
        <p:spPr>
          <a:xfrm>
            <a:off x="422705" y="1961054"/>
            <a:ext cx="80085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5.14 </a:t>
            </a:r>
            <a:r>
              <a:rPr lang="zh-CN" altLang="en-US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两个</a:t>
            </a:r>
            <a:r>
              <a:rPr lang="en-US" altLang="zh-CN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16</a:t>
            </a:r>
            <a:r>
              <a:rPr lang="zh-CN" altLang="en-US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位十进制数以压缩</a:t>
            </a:r>
            <a:r>
              <a:rPr lang="en-US" altLang="zh-CN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BCD</a:t>
            </a:r>
            <a:r>
              <a:rPr lang="zh-CN" altLang="en-US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码的形式存放在内存中，求它们的和。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13AD903-E1B4-4C87-8A8E-D91A7C64F787}"/>
              </a:ext>
            </a:extLst>
          </p:cNvPr>
          <p:cNvSpPr/>
          <p:nvPr/>
        </p:nvSpPr>
        <p:spPr>
          <a:xfrm>
            <a:off x="881029" y="2379957"/>
            <a:ext cx="7079629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CC00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ADDP	PROC  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	                     ;</a:t>
            </a: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加法子程序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完成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位十进制数相加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PUSH	AX   	                     ;</a:t>
            </a: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保护现场          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PUSH	BX                  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CLC 		                     ;</a:t>
            </a: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清除进位标志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MOV	BX</a:t>
            </a: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AGAIN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: 	MOV	AL</a:t>
            </a: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DAT1</a:t>
            </a: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［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］	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相加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ADC	AL</a:t>
            </a: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DAT2</a:t>
            </a: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［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］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DAA			;</a:t>
            </a: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十进制调整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MOV	SUM</a:t>
            </a: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［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］，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AL	;</a:t>
            </a: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存结果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INC	BX		;</a:t>
            </a: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修改下标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LOOP	</a:t>
            </a:r>
            <a:r>
              <a:rPr lang="en-US" altLang="zh-CN" sz="14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AGAIN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	;</a:t>
            </a: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循环执行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次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ADC	SUM</a:t>
            </a: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［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］，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	;</a:t>
            </a:r>
            <a:r>
              <a:rPr lang="zh-CN" altLang="en-US" sz="14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结果存在</a:t>
            </a:r>
            <a:r>
              <a:rPr lang="en-US" altLang="zh-CN" sz="14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SUM</a:t>
            </a:r>
            <a:r>
              <a:rPr lang="zh-CN" altLang="en-US" sz="1400" b="1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为首地址的数据区</a:t>
            </a:r>
            <a:endParaRPr lang="en-US" altLang="zh-CN" sz="1400" b="1" dirty="0">
              <a:solidFill>
                <a:srgbClr val="00349E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POP	BX		;</a:t>
            </a: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恢复现场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POP	AX                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RET			;</a:t>
            </a: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返回主程序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CC00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ADDP  	ENDP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002676">
                    <a:lumMod val="75000"/>
                  </a:srgb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CODE  	ENDS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END		START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88EA69-1E40-D1DB-B77A-CD5352481794}"/>
              </a:ext>
            </a:extLst>
          </p:cNvPr>
          <p:cNvSpPr/>
          <p:nvPr/>
        </p:nvSpPr>
        <p:spPr>
          <a:xfrm>
            <a:off x="422705" y="1483093"/>
            <a:ext cx="36728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kern="100" dirty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 </a:t>
            </a:r>
            <a:r>
              <a:rPr lang="zh-CN" altLang="zh-CN" sz="2000" b="1" kern="100" dirty="0">
                <a:solidFill>
                  <a:srgbClr val="00349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用寄存器和存储器传递参数</a:t>
            </a:r>
            <a:endParaRPr lang="en-US" altLang="zh-CN" sz="2000" b="1" kern="100" dirty="0">
              <a:solidFill>
                <a:srgbClr val="00349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73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62F97-B19C-4226-B217-9EDE55A6D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汇编语言程序设计举例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F3983-ADB1-4CE5-A989-976B7FCA5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cs typeface="Times New Roman" panose="02020603050405020304" pitchFamily="18" charset="0"/>
              </a:rPr>
              <a:t>子程序设计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455400" lvl="1" indent="0">
              <a:buNone/>
            </a:pPr>
            <a:r>
              <a:rPr lang="zh-CN" altLang="en-US" kern="0" dirty="0">
                <a:latin typeface="微软雅黑" panose="020B0503020204020204" pitchFamily="34" charset="-122"/>
              </a:rPr>
              <a:t>②用地址表传递参数</a:t>
            </a:r>
          </a:p>
          <a:p>
            <a:pPr lvl="2"/>
            <a:r>
              <a:rPr lang="zh-CN" altLang="en-US" b="1" dirty="0"/>
              <a:t>将</a:t>
            </a:r>
            <a:r>
              <a:rPr lang="zh-CN" altLang="en-US" b="1" dirty="0">
                <a:solidFill>
                  <a:srgbClr val="FF0000"/>
                </a:solidFill>
              </a:rPr>
              <a:t>参数的地址</a:t>
            </a:r>
            <a:r>
              <a:rPr lang="zh-CN" altLang="en-US" b="1" dirty="0"/>
              <a:t>放入一个表中，将</a:t>
            </a:r>
            <a:r>
              <a:rPr lang="zh-CN" altLang="en-US" b="1" dirty="0">
                <a:solidFill>
                  <a:srgbClr val="FF0000"/>
                </a:solidFill>
              </a:rPr>
              <a:t>表的首地址</a:t>
            </a:r>
            <a:r>
              <a:rPr lang="zh-CN" altLang="en-US" b="1" dirty="0"/>
              <a:t>作为入口参数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E1A8AF-690F-4B4F-AA6F-5BDAF44DB5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46</a:t>
            </a:fld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F1BC64-ECCA-4BE0-9F1C-7B6ABC1EE3E4}"/>
              </a:ext>
            </a:extLst>
          </p:cNvPr>
          <p:cNvSpPr/>
          <p:nvPr/>
        </p:nvSpPr>
        <p:spPr>
          <a:xfrm>
            <a:off x="851889" y="2480559"/>
            <a:ext cx="7470576" cy="3754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CC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DATA	SEGMENT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DAT1  DB 34H</a:t>
            </a: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67H</a:t>
            </a: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98H</a:t>
            </a: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86H</a:t>
            </a: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02H</a:t>
            </a: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41H</a:t>
            </a: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59H</a:t>
            </a: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23H		; </a:t>
            </a: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低位在前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DAT2  DB 33H</a:t>
            </a: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76H</a:t>
            </a: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89H</a:t>
            </a: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90H</a:t>
            </a: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05H</a:t>
            </a: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07H</a:t>
            </a: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65H</a:t>
            </a: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12H		; </a:t>
            </a: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低位在前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SUM   DB 10 DUP(0)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TABLE DW 4 DUP(0)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CC66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DATA  	ENDS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CODE 	SEGMENT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ASSUME CS: CODE</a:t>
            </a: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DS: DATA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START: 	MOV   AX,DATA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	MOV   DS,AX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	MOV   </a:t>
            </a:r>
            <a:r>
              <a:rPr lang="en-US" altLang="zh-CN" sz="14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TABLE</a:t>
            </a:r>
            <a:r>
              <a:rPr lang="zh-CN" altLang="en-US" sz="14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OFFSET   DAT1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	MOV   </a:t>
            </a:r>
            <a:r>
              <a:rPr lang="en-US" altLang="zh-CN" sz="14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TABLE</a:t>
            </a:r>
            <a:r>
              <a:rPr lang="zh-CN" altLang="en-US" sz="14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［</a:t>
            </a:r>
            <a:r>
              <a:rPr lang="en-US" altLang="zh-CN" sz="14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4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］</a:t>
            </a:r>
            <a:r>
              <a:rPr lang="en-US" altLang="zh-CN" sz="14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,OFFSET DAT2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	MOV   </a:t>
            </a:r>
            <a:r>
              <a:rPr lang="en-US" altLang="zh-CN" sz="14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TABLE</a:t>
            </a:r>
            <a:r>
              <a:rPr lang="zh-CN" altLang="en-US" sz="14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［</a:t>
            </a:r>
            <a:r>
              <a:rPr lang="en-US" altLang="zh-CN" sz="14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14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］</a:t>
            </a:r>
            <a:r>
              <a:rPr lang="en-US" altLang="zh-CN" sz="14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,OFFSET SUM     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; </a:t>
            </a: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建立地址表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MOV   BX, OFFSET TABLE         		; BX←</a:t>
            </a: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地址表首址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CALL  ADDP	; </a:t>
            </a: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调用加法子程序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	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MOV   AH</a:t>
            </a: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4CH	;</a:t>
            </a:r>
            <a:r>
              <a:rPr lang="zh-CN" altLang="en-US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返回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DOS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	INT   21H</a:t>
            </a:r>
          </a:p>
        </p:txBody>
      </p:sp>
    </p:spTree>
    <p:extLst>
      <p:ext uri="{BB962C8B-B14F-4D97-AF65-F5344CB8AC3E}">
        <p14:creationId xmlns:p14="http://schemas.microsoft.com/office/powerpoint/2010/main" val="20990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62F97-B19C-4226-B217-9EDE55A6D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汇编语言程序设计举例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F3983-ADB1-4CE5-A989-976B7FCA5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cs typeface="Times New Roman" panose="02020603050405020304" pitchFamily="18" charset="0"/>
              </a:rPr>
              <a:t>子程序设计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455400" lvl="1" indent="0">
              <a:buNone/>
            </a:pPr>
            <a:r>
              <a:rPr lang="zh-CN" altLang="en-US" kern="0" dirty="0">
                <a:latin typeface="微软雅黑" panose="020B0503020204020204" pitchFamily="34" charset="-122"/>
              </a:rPr>
              <a:t>②用地址表传递参数</a:t>
            </a:r>
          </a:p>
          <a:p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E1A8AF-690F-4B4F-AA6F-5BDAF44DB5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47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6DD1197-356A-4128-936D-7E30655C24AA}"/>
              </a:ext>
            </a:extLst>
          </p:cNvPr>
          <p:cNvSpPr/>
          <p:nvPr/>
        </p:nvSpPr>
        <p:spPr>
          <a:xfrm>
            <a:off x="871702" y="1941804"/>
            <a:ext cx="6696744" cy="44012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indent="254000" algn="just" defTabSz="914400" fontAlgn="base">
              <a:spcBef>
                <a:spcPct val="0"/>
              </a:spcBef>
            </a:pPr>
            <a:r>
              <a:rPr lang="en-US" altLang="zh-CN" sz="1400" b="1" dirty="0">
                <a:solidFill>
                  <a:srgbClr val="CC33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ADDP  PROC 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		;</a:t>
            </a:r>
            <a:r>
              <a:rPr lang="zh-CN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加法子程序</a:t>
            </a:r>
          </a:p>
          <a:p>
            <a:pPr indent="254000" algn="just" defTabSz="914400" fontAlgn="base">
              <a:spcBef>
                <a:spcPct val="0"/>
              </a:spcBef>
            </a:pP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	MOV   CX</a:t>
            </a:r>
            <a:r>
              <a:rPr lang="zh-CN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8                 	; CX</a:t>
            </a:r>
            <a:r>
              <a:rPr lang="zh-CN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←字节个数</a:t>
            </a:r>
          </a:p>
          <a:p>
            <a:pPr indent="254000" algn="just" defTabSz="914400" fontAlgn="base">
              <a:spcBef>
                <a:spcPct val="0"/>
              </a:spcBef>
            </a:pP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	MOV   SI</a:t>
            </a:r>
            <a:r>
              <a:rPr lang="zh-CN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，［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lang="zh-CN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］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  	; SI</a:t>
            </a:r>
            <a:r>
              <a:rPr lang="zh-CN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←被加数首地址</a:t>
            </a:r>
          </a:p>
          <a:p>
            <a:pPr indent="254000" algn="just" defTabSz="914400" fontAlgn="base">
              <a:spcBef>
                <a:spcPct val="0"/>
              </a:spcBef>
            </a:pP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	MOV   DI</a:t>
            </a:r>
            <a:r>
              <a:rPr lang="zh-CN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，［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BX+2</a:t>
            </a:r>
            <a:r>
              <a:rPr lang="zh-CN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］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  	; DI</a:t>
            </a:r>
            <a:r>
              <a:rPr lang="zh-CN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←加数首地址</a:t>
            </a:r>
          </a:p>
          <a:p>
            <a:pPr indent="254000" algn="just" defTabSz="914400" fontAlgn="base">
              <a:spcBef>
                <a:spcPct val="0"/>
              </a:spcBef>
            </a:pP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	MOV   AX</a:t>
            </a:r>
            <a:r>
              <a:rPr lang="zh-CN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，［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BX+4</a:t>
            </a:r>
            <a:r>
              <a:rPr lang="zh-CN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］ 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zh-CN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AX</a:t>
            </a:r>
            <a:r>
              <a:rPr lang="zh-CN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←和数首地址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endParaRPr lang="zh-CN" altLang="zh-CN" sz="1400" b="1" dirty="0">
              <a:solidFill>
                <a:srgbClr val="00349E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54000" algn="just" defTabSz="914400" fontAlgn="base">
              <a:spcBef>
                <a:spcPct val="0"/>
              </a:spcBef>
            </a:pP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	 MOV   BX</a:t>
            </a:r>
            <a:r>
              <a:rPr lang="zh-CN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AX                	; BX</a:t>
            </a:r>
            <a:r>
              <a:rPr lang="zh-CN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←和数首地址</a:t>
            </a:r>
          </a:p>
          <a:p>
            <a:pPr indent="254000" algn="just" defTabSz="914400" fontAlgn="base">
              <a:spcBef>
                <a:spcPct val="0"/>
              </a:spcBef>
            </a:pP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	 CLC			;</a:t>
            </a:r>
            <a:r>
              <a:rPr lang="zh-CN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清空进位标志</a:t>
            </a:r>
          </a:p>
          <a:p>
            <a:pPr indent="254000" algn="just" defTabSz="914400" fontAlgn="base">
              <a:spcBef>
                <a:spcPct val="0"/>
              </a:spcBef>
            </a:pPr>
            <a:r>
              <a:rPr lang="en-US" altLang="zh-CN" sz="1400" b="1" dirty="0">
                <a:solidFill>
                  <a:srgbClr val="92D050">
                    <a:lumMod val="75000"/>
                  </a:srgb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AGAIN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:  MOV   AL</a:t>
            </a:r>
            <a:r>
              <a:rPr lang="zh-CN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，［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SI</a:t>
            </a:r>
            <a:r>
              <a:rPr lang="zh-CN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］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	;</a:t>
            </a:r>
            <a:r>
              <a:rPr lang="zh-CN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两数相加</a:t>
            </a:r>
          </a:p>
          <a:p>
            <a:pPr indent="254000" algn="just" defTabSz="914400" fontAlgn="base">
              <a:spcBef>
                <a:spcPct val="0"/>
              </a:spcBef>
            </a:pP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 ADC   AL</a:t>
            </a:r>
            <a:r>
              <a:rPr lang="zh-CN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，［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DI</a:t>
            </a:r>
            <a:r>
              <a:rPr lang="zh-CN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］</a:t>
            </a:r>
          </a:p>
          <a:p>
            <a:pPr indent="254000" algn="just" defTabSz="914400" fontAlgn="base">
              <a:spcBef>
                <a:spcPct val="0"/>
              </a:spcBef>
            </a:pP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	 DAA			;</a:t>
            </a:r>
            <a:r>
              <a:rPr lang="zh-CN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十进制调整</a:t>
            </a:r>
          </a:p>
          <a:p>
            <a:pPr indent="254000" algn="just" defTabSz="914400" fontAlgn="base">
              <a:spcBef>
                <a:spcPct val="0"/>
              </a:spcBef>
            </a:pP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	 MOV  </a:t>
            </a:r>
            <a:r>
              <a:rPr lang="zh-CN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［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lang="zh-CN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］，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AL		;</a:t>
            </a:r>
            <a:r>
              <a:rPr lang="zh-CN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存储和数</a:t>
            </a:r>
          </a:p>
          <a:p>
            <a:pPr indent="254000" algn="just" defTabSz="914400" fontAlgn="base">
              <a:spcBef>
                <a:spcPct val="0"/>
              </a:spcBef>
            </a:pP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	 INC   SI			;</a:t>
            </a:r>
            <a:r>
              <a:rPr lang="zh-CN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修改地址指针</a:t>
            </a:r>
          </a:p>
          <a:p>
            <a:pPr indent="254000" algn="just" defTabSz="914400" fontAlgn="base">
              <a:spcBef>
                <a:spcPct val="0"/>
              </a:spcBef>
            </a:pP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 INC   DI</a:t>
            </a:r>
            <a:endParaRPr lang="zh-CN" altLang="zh-CN" sz="1400" b="1" dirty="0">
              <a:solidFill>
                <a:srgbClr val="00349E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54000" algn="just" defTabSz="914400" fontAlgn="base">
              <a:spcBef>
                <a:spcPct val="0"/>
              </a:spcBef>
            </a:pP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 INC   BX                    </a:t>
            </a:r>
            <a:endParaRPr lang="zh-CN" altLang="zh-CN" sz="1400" b="1" dirty="0">
              <a:solidFill>
                <a:srgbClr val="00349E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54000" algn="just" defTabSz="914400" fontAlgn="base">
              <a:spcBef>
                <a:spcPct val="0"/>
              </a:spcBef>
            </a:pP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 LOOP  </a:t>
            </a:r>
            <a:r>
              <a:rPr lang="en-US" altLang="zh-CN" sz="1400" b="1" dirty="0">
                <a:solidFill>
                  <a:srgbClr val="92D050">
                    <a:lumMod val="75000"/>
                  </a:srgbClr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AGAIN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	;</a:t>
            </a:r>
            <a:r>
              <a:rPr lang="zh-CN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循环执行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次</a:t>
            </a:r>
          </a:p>
          <a:p>
            <a:pPr indent="254000" algn="just" defTabSz="914400" fontAlgn="base">
              <a:spcBef>
                <a:spcPct val="0"/>
              </a:spcBef>
            </a:pP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       	 ADC  </a:t>
            </a:r>
            <a:r>
              <a:rPr lang="zh-CN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［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BX</a:t>
            </a:r>
            <a:r>
              <a:rPr lang="zh-CN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］，</a:t>
            </a: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zh-CN" sz="1400" b="1" dirty="0">
              <a:solidFill>
                <a:srgbClr val="00349E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54000" algn="just" defTabSz="914400" fontAlgn="base">
              <a:spcBef>
                <a:spcPct val="0"/>
              </a:spcBef>
            </a:pP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 RET			</a:t>
            </a:r>
            <a:r>
              <a:rPr lang="zh-CN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；返回主程序</a:t>
            </a:r>
          </a:p>
          <a:p>
            <a:pPr indent="254000" algn="just" defTabSz="914400" fontAlgn="base">
              <a:spcBef>
                <a:spcPct val="0"/>
              </a:spcBef>
            </a:pPr>
            <a:r>
              <a:rPr lang="en-US" altLang="zh-CN" sz="1400" b="1" dirty="0">
                <a:solidFill>
                  <a:srgbClr val="CC3399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ADDP 	 ENDP</a:t>
            </a:r>
            <a:endParaRPr lang="zh-CN" altLang="zh-CN" sz="1400" b="1" dirty="0">
              <a:solidFill>
                <a:srgbClr val="CC3399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54000" algn="just" defTabSz="914400" fontAlgn="base">
              <a:spcBef>
                <a:spcPct val="0"/>
              </a:spcBef>
            </a:pPr>
            <a:r>
              <a:rPr lang="en-US" altLang="zh-CN" sz="1400" b="1" dirty="0">
                <a:solidFill>
                  <a:srgbClr val="C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CODE 	 ENDS</a:t>
            </a:r>
            <a:endParaRPr lang="zh-CN" altLang="zh-CN" sz="1400" b="1" dirty="0">
              <a:solidFill>
                <a:srgbClr val="C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254000" algn="just" defTabSz="914400" fontAlgn="base">
              <a:spcBef>
                <a:spcPct val="0"/>
              </a:spcBef>
            </a:pPr>
            <a:r>
              <a:rPr lang="en-US" altLang="zh-CN" sz="14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	 END 	START</a:t>
            </a:r>
            <a:endParaRPr lang="zh-CN" altLang="zh-CN" sz="1400" b="1" dirty="0">
              <a:solidFill>
                <a:srgbClr val="00349E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75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62F97-B19C-4226-B217-9EDE55A6D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汇编语言程序设计举例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F3983-ADB1-4CE5-A989-976B7FCA5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cs typeface="Times New Roman" panose="02020603050405020304" pitchFamily="18" charset="0"/>
              </a:rPr>
              <a:t>子程序设计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455400" lvl="1" indent="0">
              <a:buNone/>
            </a:pPr>
            <a:r>
              <a:rPr lang="zh-CN" altLang="en-US" dirty="0"/>
              <a:t>③用堆栈传递参数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E1A8AF-690F-4B4F-AA6F-5BDAF44DB5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48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6F27D2-9B3D-4D4F-8D76-24A2B52DEFD3}"/>
              </a:ext>
            </a:extLst>
          </p:cNvPr>
          <p:cNvSpPr/>
          <p:nvPr/>
        </p:nvSpPr>
        <p:spPr>
          <a:xfrm>
            <a:off x="3952852" y="1229452"/>
            <a:ext cx="5067870" cy="4832092"/>
          </a:xfrm>
          <a:prstGeom prst="rect">
            <a:avLst/>
          </a:prstGeom>
          <a:solidFill>
            <a:srgbClr val="FFFFCC"/>
          </a:solidFill>
          <a:ln>
            <a:solidFill>
              <a:srgbClr val="CC00CC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  <a:r>
              <a:rPr lang="zh-CN" altLang="en-US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	                                         </a:t>
            </a:r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传递的参数压栈</a:t>
            </a:r>
          </a:p>
          <a:p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MOV	AX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OFFSET SUM	          ;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和数首地址</a:t>
            </a:r>
          </a:p>
          <a:p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PUSH   	AX		</a:t>
            </a:r>
          </a:p>
          <a:p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MOV    	AX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OFFSET DAT2	;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加数首地址</a:t>
            </a:r>
          </a:p>
          <a:p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PUSH   	AX</a:t>
            </a:r>
          </a:p>
          <a:p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MOV    	AX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OFFSET DAT1	;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被加数首地址</a:t>
            </a:r>
          </a:p>
          <a:p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PUSH   	AX                     	 		</a:t>
            </a:r>
          </a:p>
          <a:p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CALL   	ADDP		          ;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调用子程序</a:t>
            </a:r>
          </a:p>
          <a:p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MOV    	AH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4CH		          ;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返回</a:t>
            </a:r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DOS</a:t>
            </a:r>
          </a:p>
          <a:p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INT    	21H</a:t>
            </a:r>
          </a:p>
          <a:p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ADDP</a:t>
            </a:r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PROC</a:t>
            </a:r>
          </a:p>
          <a:p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PUSH 	BP		                    ;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保护现场</a:t>
            </a:r>
          </a:p>
          <a:p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1400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MOV 	BP</a:t>
            </a:r>
            <a:r>
              <a:rPr lang="zh-CN" altLang="en-US" sz="1400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solidFill>
                  <a:srgbClr val="74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                  </a:t>
            </a:r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</a:p>
          <a:p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;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设置访问参数的指针</a:t>
            </a:r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BP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，指向栈顶</a:t>
            </a:r>
          </a:p>
          <a:p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MOV 	CX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</a:p>
          <a:p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MOV 	SI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，［</a:t>
            </a:r>
            <a:r>
              <a:rPr lang="en-US" altLang="zh-CN" sz="1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BP+4</a:t>
            </a:r>
            <a:r>
              <a:rPr lang="zh-CN" altLang="en-US" sz="1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］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</a:t>
            </a:r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;SI←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取被加数地址</a:t>
            </a:r>
          </a:p>
          <a:p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MOV 	DI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，［</a:t>
            </a:r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BP+6]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</a:t>
            </a:r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;DI←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取加数地址</a:t>
            </a:r>
          </a:p>
          <a:p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MOV 	BX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，［</a:t>
            </a:r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BP+8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］             </a:t>
            </a:r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;BX←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取和数地址</a:t>
            </a:r>
          </a:p>
          <a:p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</a:p>
          <a:p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POP 	BP	                                        ;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恢复现场</a:t>
            </a:r>
          </a:p>
          <a:p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	RET 	6                                                ;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返回并修改</a:t>
            </a:r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</a:t>
            </a:r>
          </a:p>
          <a:p>
            <a:r>
              <a: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ADDP 	</a:t>
            </a: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ENDP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9F325AC-0FE5-4793-80CC-165621873748}"/>
              </a:ext>
            </a:extLst>
          </p:cNvPr>
          <p:cNvSpPr/>
          <p:nvPr/>
        </p:nvSpPr>
        <p:spPr>
          <a:xfrm>
            <a:off x="639290" y="2053916"/>
            <a:ext cx="31534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转向子程序前，将子程序所用的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参数压入堆栈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，进入子程序，由子程序从堆栈中取出所用的参数。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对于这种参数传递方法，在子程序中经常使用带参数的返回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指令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  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，它可以在恢复断点后，再将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堆栈指针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SP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加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，从而跳过参数区，使栈顶恢复到调子前的位置。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在子程序中，堆栈中的参数访问可以使用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基址寄存器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2989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62F97-B19C-4226-B217-9EDE55A6D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汇编语言程序设计举例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F3983-ADB1-4CE5-A989-976B7FCA5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cs typeface="Times New Roman" panose="02020603050405020304" pitchFamily="18" charset="0"/>
              </a:rPr>
              <a:t>子程序设计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455400" lvl="1" indent="0">
              <a:buNone/>
            </a:pPr>
            <a:r>
              <a:rPr lang="zh-CN" altLang="en-US" dirty="0"/>
              <a:t>③用堆栈传递参数</a:t>
            </a:r>
            <a:endParaRPr lang="en-US" altLang="zh-CN" dirty="0">
              <a:cs typeface="Times New Roman" panose="02020603050405020304" pitchFamily="18" charset="0"/>
            </a:endParaRPr>
          </a:p>
          <a:p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E1A8AF-690F-4B4F-AA6F-5BDAF44DB5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49</a:t>
            </a:fld>
            <a:endParaRPr lang="zh-CN" altLang="en-US"/>
          </a:p>
        </p:txBody>
      </p:sp>
      <p:pic>
        <p:nvPicPr>
          <p:cNvPr id="7" name="图片 10" descr="4T10">
            <a:extLst>
              <a:ext uri="{FF2B5EF4-FFF2-40B4-BE49-F238E27FC236}">
                <a16:creationId xmlns:a16="http://schemas.microsoft.com/office/drawing/2014/main" id="{8F4E4C1B-B6E4-4710-AC5C-5644840C0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720" y="1994208"/>
            <a:ext cx="5695975" cy="3063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DE164A1-DB83-4EBA-B26A-DAA01FC78F69}"/>
              </a:ext>
            </a:extLst>
          </p:cNvPr>
          <p:cNvSpPr/>
          <p:nvPr/>
        </p:nvSpPr>
        <p:spPr>
          <a:xfrm>
            <a:off x="642734" y="5296237"/>
            <a:ext cx="8011743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440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主程序在转入子程序执行之前，将被加数首地址、加数首地址、和数首地址压入堆栈。</a:t>
            </a:r>
            <a:endParaRPr lang="en-US" altLang="zh-CN" sz="1600" b="1" dirty="0">
              <a:solidFill>
                <a:srgbClr val="00349E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 algn="just" defTabSz="914400" fontAlgn="base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子程序利用</a:t>
            </a: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BP</a:t>
            </a: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指针取出这些参数。在子程序执行完后，又通过带参数的返回指令跳过参数区，使</a:t>
            </a: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SP</a:t>
            </a: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恢复到调子之前的值。</a:t>
            </a:r>
          </a:p>
        </p:txBody>
      </p:sp>
    </p:spTree>
    <p:extLst>
      <p:ext uri="{BB962C8B-B14F-4D97-AF65-F5344CB8AC3E}">
        <p14:creationId xmlns:p14="http://schemas.microsoft.com/office/powerpoint/2010/main" val="411833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D0DCE-320F-4983-87AC-18BC3A45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5.1  </a:t>
            </a:r>
            <a:r>
              <a:rPr lang="zh-CN" altLang="en-US" dirty="0"/>
              <a:t>汇编语言程序基本格式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0E894-7F27-45E4-A698-B486690CF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06018"/>
            <a:ext cx="8635578" cy="5243862"/>
          </a:xfrm>
        </p:spPr>
        <p:txBody>
          <a:bodyPr>
            <a:normAutofit/>
          </a:bodyPr>
          <a:lstStyle/>
          <a:p>
            <a:r>
              <a:rPr lang="zh-CN" altLang="en-US" dirty="0"/>
              <a:t>汇编语言程序的结构形式</a:t>
            </a:r>
          </a:p>
          <a:p>
            <a:pPr lvl="1"/>
            <a:r>
              <a:rPr lang="zh-CN" altLang="en-US" dirty="0"/>
              <a:t>分段框架结构</a:t>
            </a:r>
            <a:endParaRPr lang="en-US" altLang="zh-CN" dirty="0"/>
          </a:p>
          <a:p>
            <a:pPr lvl="2"/>
            <a:r>
              <a:rPr lang="zh-CN" altLang="en-US" dirty="0"/>
              <a:t>一般一个完整的源程序由</a:t>
            </a:r>
            <a:r>
              <a:rPr lang="en-US" altLang="zh-CN" dirty="0"/>
              <a:t>3</a:t>
            </a:r>
            <a:r>
              <a:rPr lang="zh-CN" altLang="en-US" dirty="0"/>
              <a:t>个程序段组成，即代码段、数据段、堆栈段。</a:t>
            </a:r>
            <a:endParaRPr lang="en-US" altLang="zh-CN" dirty="0"/>
          </a:p>
          <a:p>
            <a:pPr marL="1369800" lvl="3" indent="0">
              <a:buNone/>
            </a:pPr>
            <a:r>
              <a:rPr kumimoji="1" lang="zh-CN" altLang="en-US" b="1" dirty="0">
                <a:solidFill>
                  <a:srgbClr val="0070C0"/>
                </a:solidFill>
              </a:rPr>
              <a:t>自定义的段名称	   </a:t>
            </a:r>
            <a:r>
              <a:rPr kumimoji="1" lang="en-US" altLang="zh-CN" b="1" dirty="0">
                <a:solidFill>
                  <a:srgbClr val="0070C0"/>
                </a:solidFill>
              </a:rPr>
              <a:t>SEGMENT</a:t>
            </a:r>
          </a:p>
          <a:p>
            <a:pPr marL="1369800" lvl="3" indent="0">
              <a:buNone/>
            </a:pPr>
            <a:r>
              <a:rPr kumimoji="1" lang="zh-CN" altLang="en-US" b="1" dirty="0">
                <a:solidFill>
                  <a:srgbClr val="0070C0"/>
                </a:solidFill>
              </a:rPr>
              <a:t>自定义的段名称	   </a:t>
            </a:r>
            <a:r>
              <a:rPr kumimoji="1" lang="en-US" altLang="zh-CN" b="1" dirty="0">
                <a:solidFill>
                  <a:srgbClr val="0070C0"/>
                </a:solidFill>
              </a:rPr>
              <a:t>ENDS</a:t>
            </a:r>
            <a:endParaRPr lang="zh-CN" altLang="en-US" b="1" dirty="0">
              <a:solidFill>
                <a:srgbClr val="0070C0"/>
              </a:solidFill>
            </a:endParaRPr>
          </a:p>
          <a:p>
            <a:pPr lvl="2"/>
            <a:r>
              <a:rPr kumimoji="1" lang="zh-CN" altLang="en-US" dirty="0">
                <a:latin typeface="宋体" panose="02010600030101010101" pitchFamily="2" charset="-122"/>
              </a:rPr>
              <a:t>明确段和段寄存器的关系</a:t>
            </a:r>
            <a:endParaRPr kumimoji="1" lang="en-US" altLang="zh-CN" dirty="0">
              <a:latin typeface="宋体" panose="02010600030101010101" pitchFamily="2" charset="-122"/>
            </a:endParaRPr>
          </a:p>
          <a:p>
            <a:pPr marL="1369800" lvl="3" indent="0">
              <a:buNone/>
            </a:pPr>
            <a:r>
              <a:rPr lang="en-US" altLang="zh-CN" b="1" dirty="0">
                <a:solidFill>
                  <a:srgbClr val="0070C0"/>
                </a:solidFill>
              </a:rPr>
              <a:t>ASSUME  &lt;</a:t>
            </a:r>
            <a:r>
              <a:rPr lang="zh-CN" altLang="en-US" b="1" dirty="0">
                <a:solidFill>
                  <a:srgbClr val="0070C0"/>
                </a:solidFill>
              </a:rPr>
              <a:t>段寄存器名</a:t>
            </a:r>
            <a:r>
              <a:rPr lang="en-US" altLang="zh-CN" b="1" dirty="0">
                <a:solidFill>
                  <a:srgbClr val="0070C0"/>
                </a:solidFill>
              </a:rPr>
              <a:t>&gt;</a:t>
            </a:r>
            <a:r>
              <a:rPr lang="zh-CN" altLang="en-US" b="1" dirty="0">
                <a:solidFill>
                  <a:srgbClr val="0070C0"/>
                </a:solidFill>
              </a:rPr>
              <a:t>：段名</a:t>
            </a:r>
            <a:r>
              <a:rPr lang="en-US" altLang="zh-CN" b="1" dirty="0">
                <a:solidFill>
                  <a:srgbClr val="0070C0"/>
                </a:solidFill>
              </a:rPr>
              <a:t>[</a:t>
            </a:r>
            <a:r>
              <a:rPr lang="zh-CN" altLang="en-US" b="1" dirty="0">
                <a:solidFill>
                  <a:srgbClr val="0070C0"/>
                </a:solidFill>
              </a:rPr>
              <a:t>，</a:t>
            </a:r>
            <a:r>
              <a:rPr lang="en-US" altLang="zh-CN" b="1" dirty="0">
                <a:solidFill>
                  <a:srgbClr val="0070C0"/>
                </a:solidFill>
              </a:rPr>
              <a:t>&lt;</a:t>
            </a:r>
            <a:r>
              <a:rPr lang="zh-CN" altLang="en-US" b="1" dirty="0">
                <a:solidFill>
                  <a:srgbClr val="0070C0"/>
                </a:solidFill>
              </a:rPr>
              <a:t>段寄存器名</a:t>
            </a:r>
            <a:r>
              <a:rPr lang="en-US" altLang="zh-CN" b="1" dirty="0">
                <a:solidFill>
                  <a:srgbClr val="0070C0"/>
                </a:solidFill>
              </a:rPr>
              <a:t>&gt;</a:t>
            </a:r>
            <a:r>
              <a:rPr lang="zh-CN" altLang="en-US" b="1" dirty="0">
                <a:solidFill>
                  <a:srgbClr val="0070C0"/>
                </a:solidFill>
              </a:rPr>
              <a:t>：段名</a:t>
            </a:r>
            <a:r>
              <a:rPr lang="en-US" altLang="zh-CN" b="1" dirty="0">
                <a:solidFill>
                  <a:srgbClr val="0070C0"/>
                </a:solidFill>
              </a:rPr>
              <a:t>,...]</a:t>
            </a:r>
          </a:p>
          <a:p>
            <a:pPr lvl="1"/>
            <a:r>
              <a:rPr lang="en-US" altLang="zh-CN" dirty="0"/>
              <a:t>8086</a:t>
            </a:r>
            <a:r>
              <a:rPr lang="zh-CN" altLang="en-US" dirty="0"/>
              <a:t>汇编语言语句分类</a:t>
            </a:r>
            <a:endParaRPr lang="en-US" altLang="zh-CN" dirty="0"/>
          </a:p>
          <a:p>
            <a:pPr marL="912600" lvl="2" indent="0">
              <a:buNone/>
            </a:pPr>
            <a:r>
              <a:rPr lang="zh-CN" altLang="en-US" dirty="0"/>
              <a:t>① 指令语句：</a:t>
            </a:r>
            <a:r>
              <a:rPr lang="en-US" altLang="zh-CN" dirty="0"/>
              <a:t>8086</a:t>
            </a:r>
            <a:r>
              <a:rPr lang="zh-CN" altLang="en-US" dirty="0"/>
              <a:t>指令系统的指令形式，与机器指令一一对应。</a:t>
            </a:r>
          </a:p>
          <a:p>
            <a:pPr marL="912600" lvl="2" indent="0">
              <a:buNone/>
            </a:pPr>
            <a:r>
              <a:rPr lang="zh-CN" altLang="en-US" dirty="0"/>
              <a:t>② 伪指令语句：又称管理语句。在汇编语言源程序的汇编过程中起作用，它是对汇编程序的命令语句，一般没有相应的目标代码。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6A29FB-D1B0-4A8D-908C-CD561498CB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6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62F97-B19C-4226-B217-9EDE55A6D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汇编语言程序设计举例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E1A8AF-690F-4B4F-AA6F-5BDAF44DB5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50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7B1EF0-DF07-D05E-3E3F-7CB19341DC42}"/>
              </a:ext>
            </a:extLst>
          </p:cNvPr>
          <p:cNvSpPr txBox="1"/>
          <p:nvPr/>
        </p:nvSpPr>
        <p:spPr>
          <a:xfrm>
            <a:off x="896405" y="1132144"/>
            <a:ext cx="759445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DATA	SEGMENT</a:t>
            </a:r>
          </a:p>
          <a:p>
            <a:r>
              <a:rPr lang="en-US" altLang="zh-CN" sz="1400" b="1" dirty="0"/>
              <a:t>	</a:t>
            </a:r>
            <a:r>
              <a:rPr lang="zh-CN" altLang="en-US" sz="1400" b="1" dirty="0"/>
              <a:t>DAT1	 DB 34H，67H，98H，86H，02H，41H，59H，23H	; 低位在前</a:t>
            </a:r>
          </a:p>
          <a:p>
            <a:r>
              <a:rPr lang="en-US" altLang="zh-CN" sz="1400" b="1" dirty="0"/>
              <a:t>	</a:t>
            </a:r>
            <a:r>
              <a:rPr lang="zh-CN" altLang="en-US" sz="1400" b="1" dirty="0"/>
              <a:t>DAT2	 DB 33H，76H，89H，90H，05H，07H，65H，12H	; 低位在前</a:t>
            </a:r>
          </a:p>
          <a:p>
            <a:r>
              <a:rPr lang="en-US" altLang="zh-CN" sz="1400" b="1" dirty="0"/>
              <a:t>	</a:t>
            </a:r>
            <a:r>
              <a:rPr lang="zh-CN" altLang="en-US" sz="1400" b="1" dirty="0"/>
              <a:t>SUM	DB 10 DUP(0)</a:t>
            </a:r>
          </a:p>
          <a:p>
            <a:r>
              <a:rPr lang="zh-CN" altLang="en-US" sz="1400" b="1" dirty="0"/>
              <a:t>DATA	ENDS</a:t>
            </a:r>
          </a:p>
          <a:p>
            <a:endParaRPr lang="zh-CN" altLang="en-US" sz="1400" b="1" dirty="0"/>
          </a:p>
          <a:p>
            <a:r>
              <a:rPr lang="zh-CN" altLang="en-US" sz="1400" b="1" dirty="0"/>
              <a:t>STACK	SEGMENT</a:t>
            </a:r>
          </a:p>
          <a:p>
            <a:r>
              <a:rPr lang="en-US" altLang="zh-CN" sz="1400" b="1" dirty="0"/>
              <a:t>	</a:t>
            </a:r>
            <a:r>
              <a:rPr lang="zh-CN" altLang="en-US" sz="1400" b="1" dirty="0"/>
              <a:t>DW	20H     DUP(0)</a:t>
            </a:r>
          </a:p>
          <a:p>
            <a:r>
              <a:rPr lang="zh-CN" altLang="en-US" sz="1400" b="1" dirty="0"/>
              <a:t>STACK	ENDS</a:t>
            </a:r>
          </a:p>
          <a:p>
            <a:endParaRPr lang="zh-CN" altLang="en-US" sz="1400" b="1" dirty="0"/>
          </a:p>
          <a:p>
            <a:r>
              <a:rPr lang="zh-CN" altLang="en-US" sz="1400" b="1" dirty="0"/>
              <a:t>CODE		SEGMENT		           ;可以通过8次字节数相加，再进行十进制调整来实现。</a:t>
            </a:r>
          </a:p>
          <a:p>
            <a:r>
              <a:rPr lang="zh-CN" altLang="en-US" sz="1400" b="1" dirty="0"/>
              <a:t>ASSUME	CS: CODE, DS: DATA, SS: STACK</a:t>
            </a:r>
          </a:p>
          <a:p>
            <a:r>
              <a:rPr lang="zh-CN" altLang="en-US" sz="1400" b="1" dirty="0"/>
              <a:t>START: 	MOV	AX，DATA			</a:t>
            </a:r>
          </a:p>
          <a:p>
            <a:r>
              <a:rPr lang="zh-CN" altLang="en-US" sz="1400" b="1" dirty="0"/>
              <a:t>		MOV	DS，AX                          ;传递的参数压栈</a:t>
            </a:r>
          </a:p>
          <a:p>
            <a:r>
              <a:rPr lang="zh-CN" altLang="en-US" sz="1400" b="1" dirty="0"/>
              <a:t>	MOV	AX，OFFSET SUM	          ;和数首地址</a:t>
            </a:r>
          </a:p>
          <a:p>
            <a:r>
              <a:rPr lang="zh-CN" altLang="en-US" sz="1400" b="1" dirty="0"/>
              <a:t>	PUSH   	AX		</a:t>
            </a:r>
          </a:p>
          <a:p>
            <a:r>
              <a:rPr lang="zh-CN" altLang="en-US" sz="1400" b="1" dirty="0"/>
              <a:t>	MOV    	AX，OFFSET DAT2	;加数首地址</a:t>
            </a:r>
          </a:p>
          <a:p>
            <a:r>
              <a:rPr lang="zh-CN" altLang="en-US" sz="1400" b="1" dirty="0"/>
              <a:t>	PUSH   	AX</a:t>
            </a:r>
          </a:p>
          <a:p>
            <a:r>
              <a:rPr lang="zh-CN" altLang="en-US" sz="1400" b="1" dirty="0"/>
              <a:t>	MOV    	AX，OFFSET DAT1	;被加数首地址</a:t>
            </a:r>
          </a:p>
          <a:p>
            <a:r>
              <a:rPr lang="zh-CN" altLang="en-US" sz="1400" b="1" dirty="0"/>
              <a:t>	PUSH   	AX                     			</a:t>
            </a:r>
          </a:p>
          <a:p>
            <a:r>
              <a:rPr lang="zh-CN" altLang="en-US" sz="1400" b="1" dirty="0"/>
              <a:t>          CALL   	ADDP		          ;调用子程序</a:t>
            </a:r>
          </a:p>
          <a:p>
            <a:r>
              <a:rPr lang="zh-CN" altLang="en-US" sz="1400" b="1" dirty="0"/>
              <a:t>	MOV    	AH，4CH		          ;返回DOS</a:t>
            </a:r>
          </a:p>
          <a:p>
            <a:r>
              <a:rPr lang="zh-CN" altLang="en-US" sz="1400" b="1" dirty="0"/>
              <a:t>	INT    	21H</a:t>
            </a:r>
          </a:p>
        </p:txBody>
      </p:sp>
    </p:spTree>
    <p:extLst>
      <p:ext uri="{BB962C8B-B14F-4D97-AF65-F5344CB8AC3E}">
        <p14:creationId xmlns:p14="http://schemas.microsoft.com/office/powerpoint/2010/main" val="34397533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62F97-B19C-4226-B217-9EDE55A6D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汇编语言程序设计举例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E1A8AF-690F-4B4F-AA6F-5BDAF44DB5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51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0FE027-4768-DDDB-3375-85E10D4699F8}"/>
              </a:ext>
            </a:extLst>
          </p:cNvPr>
          <p:cNvSpPr txBox="1"/>
          <p:nvPr/>
        </p:nvSpPr>
        <p:spPr>
          <a:xfrm>
            <a:off x="1443508" y="1076674"/>
            <a:ext cx="593265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/>
              <a:t>ADDP	PROC</a:t>
            </a:r>
          </a:p>
          <a:p>
            <a:r>
              <a:rPr lang="zh-CN" altLang="en-US" sz="1400" b="1" dirty="0"/>
              <a:t>	PUSH 	BP		          ;保护现场</a:t>
            </a:r>
          </a:p>
          <a:p>
            <a:r>
              <a:rPr lang="zh-CN" altLang="en-US" sz="1400" b="1" dirty="0"/>
              <a:t>	MOV 	BP, SP                	;设置访问参数的指针BP，指向栈顶</a:t>
            </a:r>
          </a:p>
          <a:p>
            <a:r>
              <a:rPr lang="zh-CN" altLang="en-US" sz="1400" b="1" dirty="0"/>
              <a:t>	MOV 	CX, 8</a:t>
            </a:r>
          </a:p>
          <a:p>
            <a:r>
              <a:rPr lang="zh-CN" altLang="en-US" sz="1400" b="1" dirty="0"/>
              <a:t>	MOV 	SI, [BP+4]             ;SI←取被加数地址</a:t>
            </a:r>
          </a:p>
          <a:p>
            <a:r>
              <a:rPr lang="zh-CN" altLang="en-US" sz="1400" b="1" dirty="0"/>
              <a:t>	MOV 	DI, [BP+6]            ;DI←取加数地址</a:t>
            </a:r>
          </a:p>
          <a:p>
            <a:r>
              <a:rPr lang="zh-CN" altLang="en-US" sz="1400" b="1" dirty="0"/>
              <a:t>	MOV 	BX, [BP+8]           ;BX←取和数地址</a:t>
            </a:r>
          </a:p>
          <a:p>
            <a:r>
              <a:rPr lang="zh-CN" altLang="en-US" sz="1400" b="1" dirty="0"/>
              <a:t>    CLC</a:t>
            </a:r>
          </a:p>
          <a:p>
            <a:r>
              <a:rPr lang="zh-CN" altLang="en-US" sz="1400" b="1" dirty="0">
                <a:solidFill>
                  <a:srgbClr val="FF0000"/>
                </a:solidFill>
              </a:rPr>
              <a:t>AGAIN</a:t>
            </a:r>
            <a:r>
              <a:rPr lang="zh-CN" altLang="en-US" sz="1400" b="1" dirty="0"/>
              <a:t>: </a:t>
            </a:r>
          </a:p>
          <a:p>
            <a:r>
              <a:rPr lang="zh-CN" altLang="en-US" sz="1400" b="1" dirty="0"/>
              <a:t>    MOV AL, [SI]</a:t>
            </a:r>
          </a:p>
          <a:p>
            <a:r>
              <a:rPr lang="zh-CN" altLang="en-US" sz="1400" b="1" dirty="0"/>
              <a:t>    ADC AL, [DI]</a:t>
            </a:r>
          </a:p>
          <a:p>
            <a:r>
              <a:rPr lang="zh-CN" altLang="en-US" sz="1400" b="1" dirty="0"/>
              <a:t>    DAA</a:t>
            </a:r>
          </a:p>
          <a:p>
            <a:r>
              <a:rPr lang="zh-CN" altLang="en-US" sz="1400" b="1" dirty="0"/>
              <a:t>    MOV [BX],AL</a:t>
            </a:r>
          </a:p>
          <a:p>
            <a:r>
              <a:rPr lang="zh-CN" altLang="en-US" sz="1400" b="1" dirty="0"/>
              <a:t>    INC SI</a:t>
            </a:r>
          </a:p>
          <a:p>
            <a:r>
              <a:rPr lang="zh-CN" altLang="en-US" sz="1400" b="1" dirty="0"/>
              <a:t>    INC DI</a:t>
            </a:r>
          </a:p>
          <a:p>
            <a:r>
              <a:rPr lang="zh-CN" altLang="en-US" sz="1400" b="1" dirty="0"/>
              <a:t>    INC BX</a:t>
            </a:r>
          </a:p>
          <a:p>
            <a:r>
              <a:rPr lang="zh-CN" altLang="en-US" sz="1400" b="1" dirty="0"/>
              <a:t>    LOOP  </a:t>
            </a:r>
            <a:r>
              <a:rPr lang="zh-CN" altLang="en-US" sz="1400" b="1" dirty="0">
                <a:solidFill>
                  <a:srgbClr val="FF0000"/>
                </a:solidFill>
              </a:rPr>
              <a:t>AGAIN</a:t>
            </a:r>
          </a:p>
          <a:p>
            <a:r>
              <a:rPr lang="zh-CN" altLang="en-US" sz="1400" b="1" dirty="0"/>
              <a:t>    ADC [BX],0</a:t>
            </a:r>
          </a:p>
          <a:p>
            <a:r>
              <a:rPr lang="zh-CN" altLang="en-US" sz="1400" b="1" dirty="0"/>
              <a:t>	POP 	BP	           ;恢复现场</a:t>
            </a:r>
          </a:p>
          <a:p>
            <a:r>
              <a:rPr lang="zh-CN" altLang="en-US" sz="1400" b="1" dirty="0"/>
              <a:t>	RET 	6                   ;返回并修改SP</a:t>
            </a:r>
          </a:p>
          <a:p>
            <a:r>
              <a:rPr lang="zh-CN" altLang="en-US" sz="1400" b="1" dirty="0"/>
              <a:t>ADDP 	ENDP</a:t>
            </a:r>
          </a:p>
          <a:p>
            <a:endParaRPr lang="zh-CN" altLang="en-US" sz="1400" b="1" dirty="0"/>
          </a:p>
          <a:p>
            <a:r>
              <a:rPr lang="zh-CN" altLang="en-US" sz="1400" b="1" dirty="0"/>
              <a:t>CODE  	ENDS</a:t>
            </a:r>
          </a:p>
          <a:p>
            <a:r>
              <a:rPr lang="zh-CN" altLang="en-US" sz="1400" b="1" dirty="0"/>
              <a:t>         END		START</a:t>
            </a:r>
          </a:p>
        </p:txBody>
      </p:sp>
    </p:spTree>
    <p:extLst>
      <p:ext uri="{BB962C8B-B14F-4D97-AF65-F5344CB8AC3E}">
        <p14:creationId xmlns:p14="http://schemas.microsoft.com/office/powerpoint/2010/main" val="6030671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62F97-B19C-4226-B217-9EDE55A6D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汇编语言程序设计举例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F3983-ADB1-4CE5-A989-976B7FCA5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cs typeface="Times New Roman" panose="02020603050405020304" pitchFamily="18" charset="0"/>
              </a:rPr>
              <a:t>子程序设计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455400" lvl="1" indent="0">
              <a:buNone/>
            </a:pPr>
            <a:r>
              <a:rPr lang="en-US" altLang="zh-CN" dirty="0">
                <a:cs typeface="Times New Roman" panose="02020603050405020304" pitchFamily="18" charset="0"/>
              </a:rPr>
              <a:t>④</a:t>
            </a:r>
            <a:r>
              <a:rPr lang="zh-CN" altLang="zh-CN" dirty="0">
                <a:cs typeface="Times New Roman" panose="02020603050405020304" pitchFamily="18" charset="0"/>
              </a:rPr>
              <a:t>子程序的嵌套和递归调用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2"/>
            <a:r>
              <a:rPr lang="zh-CN" altLang="en-US" sz="1600" b="1" dirty="0">
                <a:solidFill>
                  <a:srgbClr val="000054"/>
                </a:solidFill>
                <a:cs typeface="Times New Roman" panose="02020603050405020304" pitchFamily="18" charset="0"/>
              </a:rPr>
              <a:t>子程序中又调用另外一个子程序叫做</a:t>
            </a:r>
            <a:r>
              <a:rPr lang="zh-CN" altLang="en-US" sz="1600" b="1" dirty="0">
                <a:solidFill>
                  <a:srgbClr val="FF0000"/>
                </a:solidFill>
                <a:cs typeface="Times New Roman" panose="02020603050405020304" pitchFamily="18" charset="0"/>
              </a:rPr>
              <a:t>子程序嵌套</a:t>
            </a:r>
            <a:endParaRPr lang="en-US" altLang="zh-CN" sz="16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lvl="2"/>
            <a:r>
              <a:rPr lang="zh-CN" altLang="en-US" sz="1600" b="1" dirty="0">
                <a:solidFill>
                  <a:srgbClr val="000054"/>
                </a:solidFill>
                <a:cs typeface="Times New Roman" panose="02020603050405020304" pitchFamily="18" charset="0"/>
              </a:rPr>
              <a:t>嵌套的层次不限</a:t>
            </a:r>
            <a:r>
              <a:rPr lang="en-US" altLang="zh-CN" sz="1600" b="1" dirty="0">
                <a:solidFill>
                  <a:srgbClr val="000054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sz="1600" b="1" dirty="0">
                <a:solidFill>
                  <a:srgbClr val="000054"/>
                </a:solidFill>
                <a:cs typeface="Times New Roman" panose="02020603050405020304" pitchFamily="18" charset="0"/>
              </a:rPr>
              <a:t>受到堆栈大小的限制</a:t>
            </a:r>
            <a:r>
              <a:rPr lang="en-US" altLang="zh-CN" sz="1600" b="1" dirty="0">
                <a:solidFill>
                  <a:srgbClr val="000054"/>
                </a:solidFill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zh-CN" altLang="en-US" sz="1600" b="1" dirty="0">
                <a:solidFill>
                  <a:srgbClr val="000054"/>
                </a:solidFill>
                <a:cs typeface="Times New Roman" panose="02020603050405020304" pitchFamily="18" charset="0"/>
              </a:rPr>
              <a:t>子程序中的</a:t>
            </a:r>
            <a:r>
              <a:rPr lang="en-US" altLang="zh-CN" sz="1600" b="1" dirty="0">
                <a:solidFill>
                  <a:srgbClr val="000054"/>
                </a:solidFill>
                <a:cs typeface="Times New Roman" panose="02020603050405020304" pitchFamily="18" charset="0"/>
              </a:rPr>
              <a:t>CALL</a:t>
            </a:r>
            <a:r>
              <a:rPr lang="zh-CN" altLang="en-US" sz="1600" b="1" dirty="0">
                <a:solidFill>
                  <a:srgbClr val="000054"/>
                </a:solidFill>
                <a:cs typeface="Times New Roman" panose="02020603050405020304" pitchFamily="18" charset="0"/>
              </a:rPr>
              <a:t>和</a:t>
            </a:r>
            <a:r>
              <a:rPr lang="en-US" altLang="zh-CN" sz="1600" b="1" dirty="0">
                <a:solidFill>
                  <a:srgbClr val="000054"/>
                </a:solidFill>
                <a:cs typeface="Times New Roman" panose="02020603050405020304" pitchFamily="18" charset="0"/>
              </a:rPr>
              <a:t>RET</a:t>
            </a:r>
            <a:r>
              <a:rPr lang="zh-CN" altLang="en-US" sz="1600" b="1" dirty="0">
                <a:solidFill>
                  <a:srgbClr val="000054"/>
                </a:solidFill>
                <a:cs typeface="Times New Roman" panose="02020603050405020304" pitchFamily="18" charset="0"/>
              </a:rPr>
              <a:t>应正确使用</a:t>
            </a:r>
            <a:endParaRPr lang="en-US" altLang="zh-CN" sz="1600" b="1" dirty="0">
              <a:solidFill>
                <a:srgbClr val="000054"/>
              </a:solidFill>
              <a:cs typeface="Times New Roman" panose="02020603050405020304" pitchFamily="18" charset="0"/>
            </a:endParaRPr>
          </a:p>
          <a:p>
            <a:pPr lvl="2"/>
            <a:r>
              <a:rPr lang="zh-CN" altLang="en-US" sz="1600" b="1" dirty="0">
                <a:solidFill>
                  <a:srgbClr val="000054"/>
                </a:solidFill>
                <a:cs typeface="Times New Roman" panose="02020603050405020304" pitchFamily="18" charset="0"/>
              </a:rPr>
              <a:t>在寄存器的保护、恢复时，避免层次之间因寄存器冲突而出错。</a:t>
            </a:r>
            <a:endParaRPr lang="zh-CN" altLang="en-US" sz="1600" dirty="0"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E1A8AF-690F-4B4F-AA6F-5BDAF44DB5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52</a:t>
            </a:fld>
            <a:endParaRPr lang="zh-CN" altLang="en-US"/>
          </a:p>
        </p:txBody>
      </p:sp>
      <p:grpSp>
        <p:nvGrpSpPr>
          <p:cNvPr id="38" name="Group 54">
            <a:extLst>
              <a:ext uri="{FF2B5EF4-FFF2-40B4-BE49-F238E27FC236}">
                <a16:creationId xmlns:a16="http://schemas.microsoft.com/office/drawing/2014/main" id="{9C742F66-BB68-4AA9-AC7B-EF4007101EA7}"/>
              </a:ext>
            </a:extLst>
          </p:cNvPr>
          <p:cNvGrpSpPr/>
          <p:nvPr/>
        </p:nvGrpSpPr>
        <p:grpSpPr bwMode="auto">
          <a:xfrm>
            <a:off x="755576" y="3727525"/>
            <a:ext cx="2122488" cy="2495702"/>
            <a:chOff x="340" y="981"/>
            <a:chExt cx="1337" cy="2365"/>
          </a:xfrm>
        </p:grpSpPr>
        <p:sp>
          <p:nvSpPr>
            <p:cNvPr id="39" name="Line 6">
              <a:extLst>
                <a:ext uri="{FF2B5EF4-FFF2-40B4-BE49-F238E27FC236}">
                  <a16:creationId xmlns:a16="http://schemas.microsoft.com/office/drawing/2014/main" id="{7E85C158-71EA-461E-91D5-DF4B08720F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" y="1344"/>
              <a:ext cx="0" cy="862"/>
            </a:xfrm>
            <a:prstGeom prst="line">
              <a:avLst/>
            </a:prstGeom>
            <a:noFill/>
            <a:ln w="60325">
              <a:solidFill>
                <a:srgbClr val="00206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0" name="Line 7">
              <a:extLst>
                <a:ext uri="{FF2B5EF4-FFF2-40B4-BE49-F238E27FC236}">
                  <a16:creationId xmlns:a16="http://schemas.microsoft.com/office/drawing/2014/main" id="{1B64538F-DFA5-4C3D-A14C-D2B2A129E8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" y="2342"/>
              <a:ext cx="0" cy="771"/>
            </a:xfrm>
            <a:prstGeom prst="line">
              <a:avLst/>
            </a:prstGeom>
            <a:noFill/>
            <a:ln w="60325">
              <a:solidFill>
                <a:srgbClr val="002060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1" name="Line 8">
              <a:extLst>
                <a:ext uri="{FF2B5EF4-FFF2-40B4-BE49-F238E27FC236}">
                  <a16:creationId xmlns:a16="http://schemas.microsoft.com/office/drawing/2014/main" id="{0EEF1D93-5946-4D1B-AC3D-9ED5317633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0" y="1707"/>
              <a:ext cx="726" cy="499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Line 9">
              <a:extLst>
                <a:ext uri="{FF2B5EF4-FFF2-40B4-BE49-F238E27FC236}">
                  <a16:creationId xmlns:a16="http://schemas.microsoft.com/office/drawing/2014/main" id="{E2B2A81C-9854-471F-A2C8-0C6BDA9B99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6" y="1798"/>
              <a:ext cx="0" cy="771"/>
            </a:xfrm>
            <a:prstGeom prst="line">
              <a:avLst/>
            </a:prstGeom>
            <a:noFill/>
            <a:ln w="60325">
              <a:solidFill>
                <a:srgbClr val="00206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3" name="Line 10">
              <a:extLst>
                <a:ext uri="{FF2B5EF4-FFF2-40B4-BE49-F238E27FC236}">
                  <a16:creationId xmlns:a16="http://schemas.microsoft.com/office/drawing/2014/main" id="{E747008A-AE48-4E21-B16D-BB43F86A7C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15" y="2251"/>
              <a:ext cx="636" cy="318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b="1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Text Box 11">
              <a:extLst>
                <a:ext uri="{FF2B5EF4-FFF2-40B4-BE49-F238E27FC236}">
                  <a16:creationId xmlns:a16="http://schemas.microsoft.com/office/drawing/2014/main" id="{9BEAE819-FFE5-4C49-B1B7-0DE969EA7A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981"/>
              <a:ext cx="55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主程序</a:t>
              </a:r>
            </a:p>
          </p:txBody>
        </p:sp>
        <p:sp>
          <p:nvSpPr>
            <p:cNvPr id="45" name="Text Box 12">
              <a:extLst>
                <a:ext uri="{FF2B5EF4-FFF2-40B4-BE49-F238E27FC236}">
                  <a16:creationId xmlns:a16="http://schemas.microsoft.com/office/drawing/2014/main" id="{7020A31B-24D6-4D31-BD1C-E69230F395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4" y="1299"/>
              <a:ext cx="55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子程序</a:t>
              </a:r>
            </a:p>
          </p:txBody>
        </p:sp>
        <p:sp>
          <p:nvSpPr>
            <p:cNvPr id="46" name="Text Box 51">
              <a:extLst>
                <a:ext uri="{FF2B5EF4-FFF2-40B4-BE49-F238E27FC236}">
                  <a16:creationId xmlns:a16="http://schemas.microsoft.com/office/drawing/2014/main" id="{42DE45EA-A7CB-457B-8605-61CA51E91E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" y="3113"/>
              <a:ext cx="6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b="1" dirty="0">
                  <a:solidFill>
                    <a:srgbClr val="00349E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一般调用</a:t>
              </a:r>
            </a:p>
          </p:txBody>
        </p:sp>
      </p:grpSp>
      <p:grpSp>
        <p:nvGrpSpPr>
          <p:cNvPr id="47" name="Group 55">
            <a:extLst>
              <a:ext uri="{FF2B5EF4-FFF2-40B4-BE49-F238E27FC236}">
                <a16:creationId xmlns:a16="http://schemas.microsoft.com/office/drawing/2014/main" id="{2EE9FCFA-ABAD-48C5-9E9C-665643F5EEBE}"/>
              </a:ext>
            </a:extLst>
          </p:cNvPr>
          <p:cNvGrpSpPr/>
          <p:nvPr/>
        </p:nvGrpSpPr>
        <p:grpSpPr bwMode="auto">
          <a:xfrm>
            <a:off x="3200329" y="3680038"/>
            <a:ext cx="2995613" cy="2543189"/>
            <a:chOff x="1882" y="936"/>
            <a:chExt cx="1887" cy="2410"/>
          </a:xfrm>
        </p:grpSpPr>
        <p:sp>
          <p:nvSpPr>
            <p:cNvPr id="48" name="Line 13">
              <a:extLst>
                <a:ext uri="{FF2B5EF4-FFF2-40B4-BE49-F238E27FC236}">
                  <a16:creationId xmlns:a16="http://schemas.microsoft.com/office/drawing/2014/main" id="{761DB812-6DB1-40D7-B3DB-23010CDF0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2" y="1299"/>
              <a:ext cx="0" cy="862"/>
            </a:xfrm>
            <a:prstGeom prst="line">
              <a:avLst/>
            </a:prstGeom>
            <a:noFill/>
            <a:ln w="60325">
              <a:solidFill>
                <a:srgbClr val="002676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9" name="Line 14">
              <a:extLst>
                <a:ext uri="{FF2B5EF4-FFF2-40B4-BE49-F238E27FC236}">
                  <a16:creationId xmlns:a16="http://schemas.microsoft.com/office/drawing/2014/main" id="{CF6C3E77-A803-4CFF-8064-E5F7392F6F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2" y="2297"/>
              <a:ext cx="0" cy="771"/>
            </a:xfrm>
            <a:prstGeom prst="line">
              <a:avLst/>
            </a:prstGeom>
            <a:noFill/>
            <a:ln w="60325">
              <a:solidFill>
                <a:srgbClr val="002676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0" name="Line 15">
              <a:extLst>
                <a:ext uri="{FF2B5EF4-FFF2-40B4-BE49-F238E27FC236}">
                  <a16:creationId xmlns:a16="http://schemas.microsoft.com/office/drawing/2014/main" id="{0FB9C290-3E86-4EA3-844F-0556CB8B06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2" y="1571"/>
              <a:ext cx="454" cy="590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Line 16">
              <a:extLst>
                <a:ext uri="{FF2B5EF4-FFF2-40B4-BE49-F238E27FC236}">
                  <a16:creationId xmlns:a16="http://schemas.microsoft.com/office/drawing/2014/main" id="{D9A79C67-89F0-47E1-8EA3-423C867057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2" y="1571"/>
              <a:ext cx="0" cy="453"/>
            </a:xfrm>
            <a:prstGeom prst="line">
              <a:avLst/>
            </a:prstGeom>
            <a:noFill/>
            <a:ln w="60325">
              <a:solidFill>
                <a:srgbClr val="002676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2" name="Line 17">
              <a:extLst>
                <a:ext uri="{FF2B5EF4-FFF2-40B4-BE49-F238E27FC236}">
                  <a16:creationId xmlns:a16="http://schemas.microsoft.com/office/drawing/2014/main" id="{1757ADD1-C5FC-4184-B568-1F3DE05A47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57" y="2206"/>
              <a:ext cx="409" cy="453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3" name="Text Box 18">
              <a:extLst>
                <a:ext uri="{FF2B5EF4-FFF2-40B4-BE49-F238E27FC236}">
                  <a16:creationId xmlns:a16="http://schemas.microsoft.com/office/drawing/2014/main" id="{06B1C3C3-5499-4A11-89AE-66A58E340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936"/>
              <a:ext cx="55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349E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主程序</a:t>
              </a:r>
            </a:p>
          </p:txBody>
        </p:sp>
        <p:sp>
          <p:nvSpPr>
            <p:cNvPr id="54" name="Text Box 19">
              <a:extLst>
                <a:ext uri="{FF2B5EF4-FFF2-40B4-BE49-F238E27FC236}">
                  <a16:creationId xmlns:a16="http://schemas.microsoft.com/office/drawing/2014/main" id="{8C2513D1-29EA-4441-8DDB-82DC1BF0D2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8" y="1208"/>
              <a:ext cx="65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349E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子程序</a:t>
              </a: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349E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5" name="Line 20">
              <a:extLst>
                <a:ext uri="{FF2B5EF4-FFF2-40B4-BE49-F238E27FC236}">
                  <a16:creationId xmlns:a16="http://schemas.microsoft.com/office/drawing/2014/main" id="{AA18F386-04B1-4D64-A2BD-3428EB95B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2" y="2160"/>
              <a:ext cx="0" cy="500"/>
            </a:xfrm>
            <a:prstGeom prst="line">
              <a:avLst/>
            </a:prstGeom>
            <a:noFill/>
            <a:ln w="50800">
              <a:solidFill>
                <a:srgbClr val="002676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6" name="Line 21">
              <a:extLst>
                <a:ext uri="{FF2B5EF4-FFF2-40B4-BE49-F238E27FC236}">
                  <a16:creationId xmlns:a16="http://schemas.microsoft.com/office/drawing/2014/main" id="{505E1BF6-EF5E-4AA9-ADD6-E5CE644E25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57" y="1662"/>
              <a:ext cx="544" cy="362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7" name="Line 22">
              <a:extLst>
                <a:ext uri="{FF2B5EF4-FFF2-40B4-BE49-F238E27FC236}">
                  <a16:creationId xmlns:a16="http://schemas.microsoft.com/office/drawing/2014/main" id="{3FB6F44C-AE57-47FC-B70A-C09F7B5A2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1" y="1707"/>
              <a:ext cx="0" cy="771"/>
            </a:xfrm>
            <a:prstGeom prst="line">
              <a:avLst/>
            </a:prstGeom>
            <a:noFill/>
            <a:ln w="60325">
              <a:solidFill>
                <a:srgbClr val="002676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Line 23">
              <a:extLst>
                <a:ext uri="{FF2B5EF4-FFF2-40B4-BE49-F238E27FC236}">
                  <a16:creationId xmlns:a16="http://schemas.microsoft.com/office/drawing/2014/main" id="{FA1B3A45-FFA6-4181-9F1F-6E7A171217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57" y="2115"/>
              <a:ext cx="499" cy="363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9" name="Text Box 24">
              <a:extLst>
                <a:ext uri="{FF2B5EF4-FFF2-40B4-BE49-F238E27FC236}">
                  <a16:creationId xmlns:a16="http://schemas.microsoft.com/office/drawing/2014/main" id="{E4A41ECE-5B7F-4D67-926E-1133FF911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253"/>
              <a:ext cx="64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349E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子程序</a:t>
              </a:r>
              <a:r>
                <a:rPr kumimoji="1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349E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0" name="Text Box 52">
              <a:extLst>
                <a:ext uri="{FF2B5EF4-FFF2-40B4-BE49-F238E27FC236}">
                  <a16:creationId xmlns:a16="http://schemas.microsoft.com/office/drawing/2014/main" id="{B8DC5839-23AF-4BB7-9249-252836E3B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3" y="3113"/>
              <a:ext cx="6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349E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嵌套调用</a:t>
              </a:r>
            </a:p>
          </p:txBody>
        </p:sp>
      </p:grpSp>
      <p:grpSp>
        <p:nvGrpSpPr>
          <p:cNvPr id="61" name="Group 56">
            <a:extLst>
              <a:ext uri="{FF2B5EF4-FFF2-40B4-BE49-F238E27FC236}">
                <a16:creationId xmlns:a16="http://schemas.microsoft.com/office/drawing/2014/main" id="{CE40236C-8EAF-451F-B63A-FF38FF75E026}"/>
              </a:ext>
            </a:extLst>
          </p:cNvPr>
          <p:cNvGrpSpPr/>
          <p:nvPr/>
        </p:nvGrpSpPr>
        <p:grpSpPr bwMode="auto">
          <a:xfrm>
            <a:off x="6388027" y="3676345"/>
            <a:ext cx="2122488" cy="2546355"/>
            <a:chOff x="3891" y="981"/>
            <a:chExt cx="1337" cy="2413"/>
          </a:xfrm>
        </p:grpSpPr>
        <p:sp>
          <p:nvSpPr>
            <p:cNvPr id="62" name="Line 26">
              <a:extLst>
                <a:ext uri="{FF2B5EF4-FFF2-40B4-BE49-F238E27FC236}">
                  <a16:creationId xmlns:a16="http://schemas.microsoft.com/office/drawing/2014/main" id="{C50DD551-604F-4D65-9099-006487A9A3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1" y="1344"/>
              <a:ext cx="0" cy="862"/>
            </a:xfrm>
            <a:prstGeom prst="line">
              <a:avLst/>
            </a:prstGeom>
            <a:noFill/>
            <a:ln w="60325">
              <a:solidFill>
                <a:srgbClr val="002676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3" name="Line 27">
              <a:extLst>
                <a:ext uri="{FF2B5EF4-FFF2-40B4-BE49-F238E27FC236}">
                  <a16:creationId xmlns:a16="http://schemas.microsoft.com/office/drawing/2014/main" id="{A6099409-34F8-4C06-B1F1-141E601824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1" y="2342"/>
              <a:ext cx="0" cy="771"/>
            </a:xfrm>
            <a:prstGeom prst="line">
              <a:avLst/>
            </a:prstGeom>
            <a:noFill/>
            <a:ln w="60325">
              <a:solidFill>
                <a:srgbClr val="002676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4" name="Line 28">
              <a:extLst>
                <a:ext uri="{FF2B5EF4-FFF2-40B4-BE49-F238E27FC236}">
                  <a16:creationId xmlns:a16="http://schemas.microsoft.com/office/drawing/2014/main" id="{F53F777F-E989-456D-9487-BB6955BDD6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21" y="1707"/>
              <a:ext cx="726" cy="499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5" name="Line 29">
              <a:extLst>
                <a:ext uri="{FF2B5EF4-FFF2-40B4-BE49-F238E27FC236}">
                  <a16:creationId xmlns:a16="http://schemas.microsoft.com/office/drawing/2014/main" id="{05EFF192-3C5E-479E-81F7-3FBEFA7679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7" y="1798"/>
              <a:ext cx="0" cy="771"/>
            </a:xfrm>
            <a:prstGeom prst="line">
              <a:avLst/>
            </a:prstGeom>
            <a:noFill/>
            <a:ln w="60325">
              <a:solidFill>
                <a:srgbClr val="002676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6" name="Line 30">
              <a:extLst>
                <a:ext uri="{FF2B5EF4-FFF2-40B4-BE49-F238E27FC236}">
                  <a16:creationId xmlns:a16="http://schemas.microsoft.com/office/drawing/2014/main" id="{7B5CE303-089B-4DDB-9C90-0666EECE19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66" y="2251"/>
              <a:ext cx="636" cy="318"/>
            </a:xfrm>
            <a:prstGeom prst="line">
              <a:avLst/>
            </a:prstGeom>
            <a:noFill/>
            <a:ln w="9525">
              <a:solidFill>
                <a:srgbClr val="C00000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Text Box 31">
              <a:extLst>
                <a:ext uri="{FF2B5EF4-FFF2-40B4-BE49-F238E27FC236}">
                  <a16:creationId xmlns:a16="http://schemas.microsoft.com/office/drawing/2014/main" id="{76FA7DED-378D-4B06-8337-F1BAC2C0E1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1" y="981"/>
              <a:ext cx="55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349E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主程序</a:t>
              </a:r>
            </a:p>
          </p:txBody>
        </p:sp>
        <p:sp>
          <p:nvSpPr>
            <p:cNvPr id="68" name="Text Box 32">
              <a:extLst>
                <a:ext uri="{FF2B5EF4-FFF2-40B4-BE49-F238E27FC236}">
                  <a16:creationId xmlns:a16="http://schemas.microsoft.com/office/drawing/2014/main" id="{063DD4B6-9F42-4ACB-831B-CBC26F6AC6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5" y="1299"/>
              <a:ext cx="55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349E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子程序</a:t>
              </a:r>
            </a:p>
          </p:txBody>
        </p:sp>
        <p:sp>
          <p:nvSpPr>
            <p:cNvPr id="69" name="Freeform 33">
              <a:extLst>
                <a:ext uri="{FF2B5EF4-FFF2-40B4-BE49-F238E27FC236}">
                  <a16:creationId xmlns:a16="http://schemas.microsoft.com/office/drawing/2014/main" id="{B157DFA4-D240-4ECE-A8C2-8CE4C4AB914F}"/>
                </a:ext>
              </a:extLst>
            </p:cNvPr>
            <p:cNvSpPr/>
            <p:nvPr/>
          </p:nvSpPr>
          <p:spPr bwMode="auto">
            <a:xfrm>
              <a:off x="4979" y="1752"/>
              <a:ext cx="189" cy="817"/>
            </a:xfrm>
            <a:custGeom>
              <a:avLst/>
              <a:gdLst>
                <a:gd name="T0" fmla="*/ 0 w 143"/>
                <a:gd name="T1" fmla="*/ 771 h 771"/>
                <a:gd name="T2" fmla="*/ 136 w 143"/>
                <a:gd name="T3" fmla="*/ 499 h 771"/>
                <a:gd name="T4" fmla="*/ 45 w 143"/>
                <a:gd name="T5" fmla="*/ 0 h 7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3" h="771">
                  <a:moveTo>
                    <a:pt x="0" y="771"/>
                  </a:moveTo>
                  <a:cubicBezTo>
                    <a:pt x="64" y="699"/>
                    <a:pt x="129" y="627"/>
                    <a:pt x="136" y="499"/>
                  </a:cubicBezTo>
                  <a:cubicBezTo>
                    <a:pt x="143" y="371"/>
                    <a:pt x="94" y="185"/>
                    <a:pt x="45" y="0"/>
                  </a:cubicBezTo>
                </a:path>
              </a:pathLst>
            </a:custGeom>
            <a:noFill/>
            <a:ln w="9525" cap="flat">
              <a:solidFill>
                <a:srgbClr val="CC00CC"/>
              </a:solidFill>
              <a:prstDash val="dash"/>
              <a:rou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0349E"/>
                </a:solidFill>
                <a:effectLst/>
                <a:uLnTx/>
                <a:uFillTx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0" name="Text Box 53">
              <a:extLst>
                <a:ext uri="{FF2B5EF4-FFF2-40B4-BE49-F238E27FC236}">
                  <a16:creationId xmlns:a16="http://schemas.microsoft.com/office/drawing/2014/main" id="{6D438FAE-80B6-4734-96CD-FC744A1971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3" y="3161"/>
              <a:ext cx="6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349E"/>
                  </a:solidFill>
                  <a:effectLst/>
                  <a:uLnTx/>
                  <a:uFillTx/>
                  <a:ea typeface="微软雅黑" panose="020B0503020204020204" pitchFamily="34" charset="-122"/>
                  <a:cs typeface="Times New Roman" panose="02020603050405020304" pitchFamily="18" charset="0"/>
                </a:rPr>
                <a:t>递归调用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364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16E75-9879-4BB7-94C1-20C518F96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汇编语言程序设计举例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699BFB-9CAA-45F8-94C8-938B5F822E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53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AF9391-6EB5-672E-57C7-8424D06E02D6}"/>
              </a:ext>
            </a:extLst>
          </p:cNvPr>
          <p:cNvSpPr/>
          <p:nvPr/>
        </p:nvSpPr>
        <p:spPr>
          <a:xfrm>
            <a:off x="140078" y="1008552"/>
            <a:ext cx="8708357" cy="1168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A1</a:t>
            </a: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：试编写完整的汇编源程序，比较数据段中的</a:t>
            </a:r>
            <a:r>
              <a:rPr lang="en-US" altLang="zh-CN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个数据，若</a:t>
            </a:r>
            <a:r>
              <a:rPr lang="en-US" altLang="zh-CN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个数互不相等，则置</a:t>
            </a:r>
            <a:r>
              <a:rPr lang="en-US" altLang="zh-CN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；若</a:t>
            </a:r>
            <a:r>
              <a:rPr lang="en-US" altLang="zh-CN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个数中仅有两个数相等，则置</a:t>
            </a:r>
            <a:r>
              <a:rPr lang="en-US" altLang="zh-CN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；若</a:t>
            </a:r>
            <a:r>
              <a:rPr lang="en-US" altLang="zh-CN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个数全相等，则置</a:t>
            </a:r>
            <a:r>
              <a:rPr lang="en-US" altLang="zh-CN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en-US" altLang="zh-CN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，其中</a:t>
            </a:r>
            <a:r>
              <a:rPr lang="en-US" altLang="zh-CN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为一个字节变量。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4E2A9F-D230-526F-A1DF-258BD1F5BD89}"/>
              </a:ext>
            </a:extLst>
          </p:cNvPr>
          <p:cNvSpPr txBox="1"/>
          <p:nvPr/>
        </p:nvSpPr>
        <p:spPr>
          <a:xfrm>
            <a:off x="830192" y="2298066"/>
            <a:ext cx="3757200" cy="4031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/>
              <a:t>DATA SEGMENT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W DW 120, 120, 256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F   DB  0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DATA ENDS</a:t>
            </a:r>
          </a:p>
          <a:p>
            <a:pPr>
              <a:lnSpc>
                <a:spcPct val="110000"/>
              </a:lnSpc>
            </a:pPr>
            <a:endParaRPr lang="zh-CN" altLang="en-US" b="1" dirty="0"/>
          </a:p>
          <a:p>
            <a:pPr>
              <a:lnSpc>
                <a:spcPct val="110000"/>
              </a:lnSpc>
            </a:pPr>
            <a:r>
              <a:rPr lang="zh-CN" altLang="en-US" b="1" dirty="0"/>
              <a:t>CODE SEGMENT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  ASSUME CS:CODE,DS:DATA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START:MOV AX,DATA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    MOV DS, AX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    MOV AX, W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    MOV BX, W+2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    MOV CX, W+4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    MOV DL, 0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CB80428-0180-6457-2F35-31660FBAA10A}"/>
              </a:ext>
            </a:extLst>
          </p:cNvPr>
          <p:cNvSpPr txBox="1"/>
          <p:nvPr/>
        </p:nvSpPr>
        <p:spPr>
          <a:xfrm>
            <a:off x="5235864" y="1809403"/>
            <a:ext cx="2714337" cy="4640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/>
              <a:t>        CMP AX, BX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    JNE </a:t>
            </a:r>
            <a:r>
              <a:rPr lang="zh-CN" altLang="en-US" b="1" dirty="0">
                <a:solidFill>
                  <a:srgbClr val="FF0000"/>
                </a:solidFill>
              </a:rPr>
              <a:t>BC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    INC DL </a:t>
            </a:r>
            <a:endParaRPr lang="en-US" altLang="zh-CN" b="1" dirty="0"/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BC</a:t>
            </a:r>
            <a:r>
              <a:rPr lang="zh-CN" altLang="en-US" b="1" dirty="0"/>
              <a:t>: CMP BX,CX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    JNE </a:t>
            </a:r>
            <a:r>
              <a:rPr lang="zh-CN" altLang="en-US" b="1" dirty="0">
                <a:solidFill>
                  <a:srgbClr val="FF0000"/>
                </a:solidFill>
              </a:rPr>
              <a:t>CA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    INC DL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    JMP </a:t>
            </a:r>
            <a:r>
              <a:rPr lang="zh-CN" altLang="en-US" b="1" dirty="0">
                <a:solidFill>
                  <a:srgbClr val="FF0000"/>
                </a:solidFill>
              </a:rPr>
              <a:t>L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CA</a:t>
            </a:r>
            <a:r>
              <a:rPr lang="zh-CN" altLang="en-US" b="1" dirty="0"/>
              <a:t>: CMP CX, AX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    JNE </a:t>
            </a:r>
            <a:r>
              <a:rPr lang="zh-CN" altLang="en-US" b="1" dirty="0">
                <a:solidFill>
                  <a:srgbClr val="FF0000"/>
                </a:solidFill>
              </a:rPr>
              <a:t>L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    INC DL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</a:t>
            </a:r>
            <a:r>
              <a:rPr lang="zh-CN" altLang="en-US" b="1" dirty="0">
                <a:solidFill>
                  <a:srgbClr val="FF0000"/>
                </a:solidFill>
              </a:rPr>
              <a:t>L</a:t>
            </a:r>
            <a:r>
              <a:rPr lang="zh-CN" altLang="en-US" b="1" dirty="0"/>
              <a:t>: MOV F, DL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    MOV AH, 4CH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    INT 21H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CODE ENDS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   END START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B4A039-2B03-BABF-E671-AC6227EE3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450" y="2196140"/>
            <a:ext cx="472126" cy="26193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A14BBEC-4DCD-4629-588F-320D359C8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450" y="3082239"/>
            <a:ext cx="472126" cy="26193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A04C3A5-B40D-2ED0-5A60-A06354BF9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450" y="4304254"/>
            <a:ext cx="472126" cy="26193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45020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/>
      <p:bldP spid="1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0122E-5983-4CBD-98AF-492FFD10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汇编语言程序设计举例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72CE09-9D8C-450A-9A22-F904CE9F28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54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26E2612-D720-A848-4423-E1D40B7764BA}"/>
              </a:ext>
            </a:extLst>
          </p:cNvPr>
          <p:cNvSpPr txBox="1"/>
          <p:nvPr/>
        </p:nvSpPr>
        <p:spPr>
          <a:xfrm>
            <a:off x="1006571" y="1535936"/>
            <a:ext cx="3807883" cy="4716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/>
              <a:t>DATA SEGMENT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    D1 DB -1,3,5,6,-9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    COUNT EQU $-D1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    RS DW ?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DATA ENDS</a:t>
            </a:r>
          </a:p>
          <a:p>
            <a:pPr>
              <a:lnSpc>
                <a:spcPct val="120000"/>
              </a:lnSpc>
            </a:pPr>
            <a:endParaRPr lang="zh-CN" altLang="en-US" b="1" dirty="0"/>
          </a:p>
          <a:p>
            <a:pPr>
              <a:lnSpc>
                <a:spcPct val="120000"/>
              </a:lnSpc>
            </a:pPr>
            <a:r>
              <a:rPr lang="zh-CN" altLang="en-US" b="1" dirty="0"/>
              <a:t>CODE SEGMENT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    ASSUME CS:CODE, DS:DATA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    </a:t>
            </a:r>
            <a:r>
              <a:rPr lang="en-US" altLang="zh-CN" b="1" dirty="0"/>
              <a:t>START</a:t>
            </a:r>
            <a:r>
              <a:rPr lang="zh-CN" altLang="en-US" b="1" dirty="0"/>
              <a:t>: MOV AX,DATA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           MOV DS, AX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           MOV BX, OFFSET D1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           MOV CX, COUNT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           MOV DX ,0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     </a:t>
            </a:r>
            <a:r>
              <a:rPr lang="zh-CN" altLang="en-US" b="1" dirty="0">
                <a:solidFill>
                  <a:srgbClr val="FF0000"/>
                </a:solidFill>
              </a:rPr>
              <a:t>LOP1</a:t>
            </a:r>
            <a:r>
              <a:rPr lang="zh-CN" altLang="en-US" b="1" dirty="0"/>
              <a:t>: MOV AL, [BX]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ABB0C0-048C-9DCF-144F-6341AB03E3B9}"/>
              </a:ext>
            </a:extLst>
          </p:cNvPr>
          <p:cNvSpPr txBox="1"/>
          <p:nvPr/>
        </p:nvSpPr>
        <p:spPr>
          <a:xfrm>
            <a:off x="5175733" y="2034534"/>
            <a:ext cx="2825750" cy="3719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/>
              <a:t>           CMP AL, 0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           JGE </a:t>
            </a:r>
            <a:r>
              <a:rPr lang="zh-CN" altLang="en-US" b="1" dirty="0">
                <a:solidFill>
                  <a:srgbClr val="FF0000"/>
                </a:solidFill>
              </a:rPr>
              <a:t>JUS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           INC DX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      </a:t>
            </a:r>
            <a:r>
              <a:rPr lang="zh-CN" altLang="en-US" b="1" dirty="0">
                <a:solidFill>
                  <a:srgbClr val="FF0000"/>
                </a:solidFill>
              </a:rPr>
              <a:t>JUS</a:t>
            </a:r>
            <a:r>
              <a:rPr lang="zh-CN" altLang="en-US" b="1" dirty="0"/>
              <a:t>: INC BX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           DEC CX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           JNZ </a:t>
            </a:r>
            <a:r>
              <a:rPr lang="zh-CN" altLang="en-US" b="1" dirty="0">
                <a:solidFill>
                  <a:srgbClr val="FF0000"/>
                </a:solidFill>
              </a:rPr>
              <a:t>LOP1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           MOV RS,DX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           MOV AH, 4CH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           INT 21H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      CODE ENDS</a:t>
            </a:r>
          </a:p>
          <a:p>
            <a:pPr>
              <a:lnSpc>
                <a:spcPct val="120000"/>
              </a:lnSpc>
            </a:pPr>
            <a:r>
              <a:rPr lang="zh-CN" altLang="en-US" b="1" dirty="0"/>
              <a:t>      END </a:t>
            </a:r>
            <a:r>
              <a:rPr lang="en-US" altLang="zh-CN" b="1" dirty="0"/>
              <a:t>START</a:t>
            </a:r>
            <a:endParaRPr lang="zh-CN" alt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8ED7F36-E85D-08A3-4887-52E99D714EC2}"/>
              </a:ext>
            </a:extLst>
          </p:cNvPr>
          <p:cNvSpPr/>
          <p:nvPr/>
        </p:nvSpPr>
        <p:spPr>
          <a:xfrm>
            <a:off x="183953" y="1080043"/>
            <a:ext cx="6404655" cy="430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A2</a:t>
            </a: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：编写循环程序统计给定数组中负元素的个数。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D5DE69-92B5-D557-F151-31EC3C2B2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350" y="2423980"/>
            <a:ext cx="472126" cy="26193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A2464FF-3FA3-4749-76DB-10EBAAE34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350" y="3429000"/>
            <a:ext cx="941010" cy="26193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BA0DD1A-417A-2AF5-F615-23884AAC3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677" y="4900137"/>
            <a:ext cx="2300223" cy="26193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56671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0122E-5983-4CBD-98AF-492FFD10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汇编语言程序设计举例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72CE09-9D8C-450A-9A22-F904CE9F28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55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B1CA52-2F05-220D-F0E1-ABF9BA868EA3}"/>
              </a:ext>
            </a:extLst>
          </p:cNvPr>
          <p:cNvSpPr txBox="1"/>
          <p:nvPr/>
        </p:nvSpPr>
        <p:spPr>
          <a:xfrm>
            <a:off x="758339" y="1714839"/>
            <a:ext cx="39751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b="1" dirty="0"/>
              <a:t>DATA SEGMENT</a:t>
            </a:r>
          </a:p>
          <a:p>
            <a:r>
              <a:rPr lang="zh-CN" altLang="en-US" sz="1500" b="1" dirty="0"/>
              <a:t>    NUM DW 0111101000000111B</a:t>
            </a:r>
          </a:p>
          <a:p>
            <a:r>
              <a:rPr lang="zh-CN" altLang="en-US" sz="1500" b="1" dirty="0"/>
              <a:t>    NOTES DB 'The result is :','$'</a:t>
            </a:r>
          </a:p>
          <a:p>
            <a:r>
              <a:rPr lang="zh-CN" altLang="en-US" sz="1500" b="1" dirty="0"/>
              <a:t>DATA ENDS</a:t>
            </a:r>
          </a:p>
          <a:p>
            <a:endParaRPr lang="zh-CN" altLang="en-US" sz="1500" b="1" dirty="0"/>
          </a:p>
          <a:p>
            <a:r>
              <a:rPr lang="zh-CN" altLang="en-US" sz="1500" b="1" dirty="0"/>
              <a:t>STACK SEGMENT </a:t>
            </a:r>
          </a:p>
          <a:p>
            <a:r>
              <a:rPr lang="zh-CN" altLang="en-US" sz="1500" b="1" dirty="0"/>
              <a:t>    DB 100 DUP(0)</a:t>
            </a:r>
          </a:p>
          <a:p>
            <a:r>
              <a:rPr lang="zh-CN" altLang="en-US" sz="1500" b="1" dirty="0"/>
              <a:t>STACK ENDS</a:t>
            </a:r>
          </a:p>
          <a:p>
            <a:endParaRPr lang="zh-CN" altLang="en-US" sz="1500" b="1" dirty="0"/>
          </a:p>
          <a:p>
            <a:r>
              <a:rPr lang="zh-CN" altLang="en-US" sz="1500" b="1" dirty="0"/>
              <a:t>CODE SEGMENT</a:t>
            </a:r>
          </a:p>
          <a:p>
            <a:r>
              <a:rPr lang="zh-CN" altLang="en-US" sz="1500" b="1" dirty="0"/>
              <a:t>    ASSUME CS:CODE,DS:DATA,SS:STACK</a:t>
            </a:r>
          </a:p>
          <a:p>
            <a:r>
              <a:rPr lang="zh-CN" altLang="en-US" sz="1500" b="1" dirty="0"/>
              <a:t>    START:MOV AX, DATA</a:t>
            </a:r>
          </a:p>
          <a:p>
            <a:r>
              <a:rPr lang="zh-CN" altLang="en-US" sz="1500" b="1" dirty="0"/>
              <a:t>          MOV DS, AX</a:t>
            </a:r>
          </a:p>
          <a:p>
            <a:r>
              <a:rPr lang="zh-CN" altLang="en-US" sz="1500" b="1" dirty="0"/>
              <a:t>          LEA DX, NOTES</a:t>
            </a:r>
          </a:p>
          <a:p>
            <a:r>
              <a:rPr lang="zh-CN" altLang="en-US" sz="1500" b="1" dirty="0"/>
              <a:t>          MOV AH, 09H</a:t>
            </a:r>
          </a:p>
          <a:p>
            <a:r>
              <a:rPr lang="zh-CN" altLang="en-US" sz="1500" b="1" dirty="0"/>
              <a:t>          INT 21H</a:t>
            </a:r>
          </a:p>
          <a:p>
            <a:r>
              <a:rPr lang="zh-CN" altLang="en-US" sz="1500" b="1" dirty="0"/>
              <a:t>          MOV BX, NUM</a:t>
            </a:r>
          </a:p>
          <a:p>
            <a:r>
              <a:rPr lang="zh-CN" altLang="en-US" sz="1500" b="1" dirty="0"/>
              <a:t>          CALL P1</a:t>
            </a:r>
          </a:p>
          <a:p>
            <a:r>
              <a:rPr lang="zh-CN" altLang="en-US" sz="1500" b="1" dirty="0"/>
              <a:t>          MOV AH, 4CH</a:t>
            </a:r>
          </a:p>
          <a:p>
            <a:r>
              <a:rPr lang="zh-CN" altLang="en-US" sz="1500" b="1" dirty="0"/>
              <a:t>          INT 21H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AFD0BCF-0222-006A-06D9-80C3CABF0D01}"/>
              </a:ext>
            </a:extLst>
          </p:cNvPr>
          <p:cNvSpPr txBox="1"/>
          <p:nvPr/>
        </p:nvSpPr>
        <p:spPr>
          <a:xfrm>
            <a:off x="5360166" y="1682049"/>
            <a:ext cx="269875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b="1" dirty="0"/>
              <a:t> P1 PROC </a:t>
            </a:r>
          </a:p>
          <a:p>
            <a:r>
              <a:rPr lang="zh-CN" altLang="en-US" sz="1500" b="1" dirty="0"/>
              <a:t>          MOV CH,4</a:t>
            </a:r>
          </a:p>
          <a:p>
            <a:r>
              <a:rPr lang="zh-CN" altLang="en-US" sz="1500" b="1" dirty="0"/>
              <a:t>  </a:t>
            </a:r>
            <a:r>
              <a:rPr lang="zh-CN" altLang="en-US" sz="1500" b="1" dirty="0">
                <a:solidFill>
                  <a:srgbClr val="FF0000"/>
                </a:solidFill>
              </a:rPr>
              <a:t>ROTATE</a:t>
            </a:r>
            <a:r>
              <a:rPr lang="zh-CN" altLang="en-US" sz="1500" b="1" dirty="0"/>
              <a:t>: MOV CL,4</a:t>
            </a:r>
          </a:p>
          <a:p>
            <a:r>
              <a:rPr lang="zh-CN" altLang="en-US" sz="1500" b="1" dirty="0"/>
              <a:t>          ROL BX, CL</a:t>
            </a:r>
          </a:p>
          <a:p>
            <a:r>
              <a:rPr lang="zh-CN" altLang="en-US" sz="1500" b="1" dirty="0"/>
              <a:t>          MOV AL, BL</a:t>
            </a:r>
          </a:p>
          <a:p>
            <a:r>
              <a:rPr lang="zh-CN" altLang="en-US" sz="1500" b="1" dirty="0"/>
              <a:t>          AND AL, 0FH</a:t>
            </a:r>
          </a:p>
          <a:p>
            <a:r>
              <a:rPr lang="zh-CN" altLang="en-US" sz="1500" b="1" dirty="0"/>
              <a:t>          ADD AL, 30H</a:t>
            </a:r>
          </a:p>
          <a:p>
            <a:r>
              <a:rPr lang="zh-CN" altLang="en-US" sz="1500" b="1" dirty="0"/>
              <a:t>          CMP AL, '9'</a:t>
            </a:r>
          </a:p>
          <a:p>
            <a:r>
              <a:rPr lang="zh-CN" altLang="en-US" sz="1500" b="1" dirty="0"/>
              <a:t>          JLE </a:t>
            </a:r>
            <a:r>
              <a:rPr lang="zh-CN" altLang="en-US" sz="1500" b="1" dirty="0">
                <a:solidFill>
                  <a:srgbClr val="FF0000"/>
                </a:solidFill>
              </a:rPr>
              <a:t>DISPLAY</a:t>
            </a:r>
          </a:p>
          <a:p>
            <a:r>
              <a:rPr lang="zh-CN" altLang="en-US" sz="1500" b="1" dirty="0"/>
              <a:t>          ADD AL, 07H</a:t>
            </a:r>
          </a:p>
          <a:p>
            <a:r>
              <a:rPr lang="zh-CN" altLang="en-US" sz="1500" b="1" dirty="0"/>
              <a:t> </a:t>
            </a:r>
            <a:r>
              <a:rPr lang="zh-CN" altLang="en-US" sz="1500" b="1" dirty="0">
                <a:solidFill>
                  <a:srgbClr val="FF0000"/>
                </a:solidFill>
              </a:rPr>
              <a:t>DISPLAY</a:t>
            </a:r>
            <a:r>
              <a:rPr lang="zh-CN" altLang="en-US" sz="1500" b="1" dirty="0"/>
              <a:t>: MOV DL, AL</a:t>
            </a:r>
          </a:p>
          <a:p>
            <a:r>
              <a:rPr lang="zh-CN" altLang="en-US" sz="1500" b="1" dirty="0"/>
              <a:t>          MOV AH, 02H</a:t>
            </a:r>
          </a:p>
          <a:p>
            <a:r>
              <a:rPr lang="zh-CN" altLang="en-US" sz="1500" b="1" dirty="0"/>
              <a:t>          INT 21H</a:t>
            </a:r>
          </a:p>
          <a:p>
            <a:r>
              <a:rPr lang="zh-CN" altLang="en-US" sz="1500" b="1" dirty="0"/>
              <a:t>          DEC CH</a:t>
            </a:r>
          </a:p>
          <a:p>
            <a:r>
              <a:rPr lang="zh-CN" altLang="en-US" sz="1500" b="1" dirty="0"/>
              <a:t>          JNZ </a:t>
            </a:r>
            <a:r>
              <a:rPr lang="zh-CN" altLang="en-US" sz="1500" b="1" dirty="0">
                <a:solidFill>
                  <a:srgbClr val="FF0000"/>
                </a:solidFill>
              </a:rPr>
              <a:t>ROTATE</a:t>
            </a:r>
          </a:p>
          <a:p>
            <a:r>
              <a:rPr lang="zh-CN" altLang="en-US" sz="1500" b="1" dirty="0"/>
              <a:t>          RET</a:t>
            </a:r>
          </a:p>
          <a:p>
            <a:r>
              <a:rPr lang="zh-CN" altLang="en-US" sz="1500" b="1" dirty="0"/>
              <a:t>P1 ENDP</a:t>
            </a:r>
            <a:endParaRPr lang="en-US" altLang="zh-CN" sz="1500" b="1" dirty="0"/>
          </a:p>
          <a:p>
            <a:endParaRPr lang="zh-CN" altLang="en-US" sz="1500" b="1" dirty="0"/>
          </a:p>
          <a:p>
            <a:r>
              <a:rPr lang="zh-CN" altLang="en-US" sz="1500" b="1" dirty="0"/>
              <a:t>CODE ENDS</a:t>
            </a:r>
          </a:p>
          <a:p>
            <a:r>
              <a:rPr lang="zh-CN" altLang="en-US" sz="1500" b="1" dirty="0"/>
              <a:t>END START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D11152-5E30-4047-49DE-9958989B2223}"/>
              </a:ext>
            </a:extLst>
          </p:cNvPr>
          <p:cNvSpPr/>
          <p:nvPr/>
        </p:nvSpPr>
        <p:spPr>
          <a:xfrm>
            <a:off x="131612" y="971888"/>
            <a:ext cx="8708357" cy="798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A3</a:t>
            </a: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：试用子程序结构编写一个完整的汇编源程序，使其具有以十六进制形式显示内存单元中二进制数据的功能。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88FB41-C9D0-3548-04D0-2238D116F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88" y="4793356"/>
            <a:ext cx="8635578" cy="152504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6379691-38D4-5F6C-6301-D68E2CE06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619" y="2891367"/>
            <a:ext cx="1215313" cy="18203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993802D-0F30-229A-34D8-F602A0E87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9665" y="3104483"/>
            <a:ext cx="1215313" cy="18203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58751A9-3EE6-4B7C-2516-924A5863C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619" y="3796722"/>
            <a:ext cx="1215313" cy="18203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89DD43F-E7BD-2720-AA48-0777E1803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619" y="4048256"/>
            <a:ext cx="1215313" cy="18203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89734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0122E-5983-4CBD-98AF-492FFD10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汇编语言程序设计举例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72CE09-9D8C-450A-9A22-F904CE9F28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56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D11152-5E30-4047-49DE-9958989B2223}"/>
              </a:ext>
            </a:extLst>
          </p:cNvPr>
          <p:cNvSpPr/>
          <p:nvPr/>
        </p:nvSpPr>
        <p:spPr>
          <a:xfrm>
            <a:off x="131612" y="971888"/>
            <a:ext cx="8708357" cy="1168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A4</a:t>
            </a: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：在数据段从偏移地址</a:t>
            </a:r>
            <a:r>
              <a:rPr lang="en-US" altLang="zh-CN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BUF</a:t>
            </a: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开始连续存放着</a:t>
            </a:r>
            <a:r>
              <a:rPr lang="en-US" altLang="zh-CN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100</a:t>
            </a: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个字符，编写一完整汇编源程序，将该字符串中所有的字母</a:t>
            </a:r>
            <a:r>
              <a:rPr lang="en-US" altLang="zh-CN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替换成字母</a:t>
            </a:r>
            <a:r>
              <a:rPr lang="en-US" altLang="zh-CN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（要求在显示器上分别显示替换前后两个不同的字符串）。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F99E8E-0CBF-8D5A-F30E-610E1389ED51}"/>
              </a:ext>
            </a:extLst>
          </p:cNvPr>
          <p:cNvSpPr txBox="1"/>
          <p:nvPr/>
        </p:nvSpPr>
        <p:spPr>
          <a:xfrm>
            <a:off x="867367" y="2140734"/>
            <a:ext cx="414739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500" b="1" dirty="0"/>
              <a:t>DATA SEGMENT </a:t>
            </a:r>
          </a:p>
          <a:p>
            <a:r>
              <a:rPr lang="zh-CN" altLang="en-US" sz="1500" b="1" dirty="0"/>
              <a:t>    BEFORE DB 'Before change:',0DH,0AH,'$'</a:t>
            </a:r>
          </a:p>
          <a:p>
            <a:r>
              <a:rPr lang="zh-CN" altLang="en-US" sz="1500" b="1" dirty="0"/>
              <a:t>    AFTER  DB 'After change:',0DH,0AH,'$'</a:t>
            </a:r>
          </a:p>
          <a:p>
            <a:r>
              <a:rPr lang="zh-CN" altLang="en-US" sz="1500" b="1" dirty="0"/>
              <a:t>    BUF    DB 10 DUP('CHANGEABAB'),0DH,0AH,'$'</a:t>
            </a:r>
          </a:p>
          <a:p>
            <a:r>
              <a:rPr lang="zh-CN" altLang="en-US" sz="1500" b="1" dirty="0"/>
              <a:t>DATA ENDS</a:t>
            </a:r>
          </a:p>
          <a:p>
            <a:endParaRPr lang="zh-CN" altLang="en-US" sz="1500" b="1" dirty="0"/>
          </a:p>
          <a:p>
            <a:r>
              <a:rPr lang="zh-CN" altLang="en-US" sz="1500" b="1" dirty="0"/>
              <a:t>CODE SEGMENT</a:t>
            </a:r>
          </a:p>
          <a:p>
            <a:r>
              <a:rPr lang="zh-CN" altLang="en-US" sz="1500" b="1" dirty="0"/>
              <a:t>    ASSUME CS:CODE,DS:DATA</a:t>
            </a:r>
          </a:p>
          <a:p>
            <a:r>
              <a:rPr lang="zh-CN" altLang="en-US" sz="1500" b="1" dirty="0"/>
              <a:t>    </a:t>
            </a:r>
            <a:r>
              <a:rPr lang="en-US" altLang="zh-CN" sz="1500" b="1" dirty="0"/>
              <a:t>START</a:t>
            </a:r>
            <a:r>
              <a:rPr lang="zh-CN" altLang="en-US" sz="1500" b="1" dirty="0"/>
              <a:t>:</a:t>
            </a:r>
          </a:p>
          <a:p>
            <a:r>
              <a:rPr lang="zh-CN" altLang="en-US" sz="1500" b="1" dirty="0"/>
              <a:t>    MOV AX,DATA</a:t>
            </a:r>
          </a:p>
          <a:p>
            <a:r>
              <a:rPr lang="zh-CN" altLang="en-US" sz="1500" b="1" dirty="0"/>
              <a:t>    MOV DS,AX</a:t>
            </a:r>
          </a:p>
          <a:p>
            <a:r>
              <a:rPr lang="zh-CN" altLang="en-US" sz="1500" b="1" dirty="0"/>
              <a:t>    MOV DX,OFFSET BEFORE</a:t>
            </a:r>
          </a:p>
          <a:p>
            <a:r>
              <a:rPr lang="zh-CN" altLang="en-US" sz="1500" b="1" dirty="0"/>
              <a:t>    MOV AH,</a:t>
            </a:r>
            <a:r>
              <a:rPr lang="en-US" altLang="zh-CN" sz="1500" b="1" dirty="0"/>
              <a:t>0</a:t>
            </a:r>
            <a:r>
              <a:rPr lang="zh-CN" altLang="en-US" sz="1500" b="1" dirty="0"/>
              <a:t>9H</a:t>
            </a:r>
          </a:p>
          <a:p>
            <a:r>
              <a:rPr lang="zh-CN" altLang="en-US" sz="1500" b="1" dirty="0"/>
              <a:t>    INT 21H</a:t>
            </a:r>
          </a:p>
          <a:p>
            <a:r>
              <a:rPr lang="zh-CN" altLang="en-US" sz="1500" b="1" dirty="0"/>
              <a:t>    MOV DX,OFFSET BUF</a:t>
            </a:r>
          </a:p>
          <a:p>
            <a:r>
              <a:rPr lang="zh-CN" altLang="en-US" sz="1500" b="1" dirty="0"/>
              <a:t>    MOV AH,</a:t>
            </a:r>
            <a:r>
              <a:rPr lang="en-US" altLang="zh-CN" sz="1500" b="1" dirty="0"/>
              <a:t>0</a:t>
            </a:r>
            <a:r>
              <a:rPr lang="zh-CN" altLang="en-US" sz="1500" b="1" dirty="0"/>
              <a:t>9H</a:t>
            </a:r>
          </a:p>
          <a:p>
            <a:r>
              <a:rPr lang="zh-CN" altLang="en-US" sz="1500" b="1" dirty="0"/>
              <a:t>    INT 21H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3737541-FB56-2B64-60F5-CD018AF037D3}"/>
              </a:ext>
            </a:extLst>
          </p:cNvPr>
          <p:cNvSpPr txBox="1"/>
          <p:nvPr/>
        </p:nvSpPr>
        <p:spPr>
          <a:xfrm>
            <a:off x="5485791" y="1894513"/>
            <a:ext cx="2508677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300" b="1" dirty="0"/>
              <a:t>    MOV CL,64H</a:t>
            </a:r>
          </a:p>
          <a:p>
            <a:r>
              <a:rPr lang="zh-CN" altLang="en-US" sz="1300" b="1" dirty="0"/>
              <a:t>    MOV SI,OFFSET BUF</a:t>
            </a:r>
          </a:p>
          <a:p>
            <a:r>
              <a:rPr lang="zh-CN" altLang="en-US" sz="1300" b="1" dirty="0"/>
              <a:t>    </a:t>
            </a:r>
            <a:r>
              <a:rPr lang="zh-CN" altLang="en-US" sz="1300" b="1" dirty="0">
                <a:solidFill>
                  <a:srgbClr val="FF0000"/>
                </a:solidFill>
              </a:rPr>
              <a:t>LOOP1</a:t>
            </a:r>
            <a:r>
              <a:rPr lang="zh-CN" altLang="en-US" sz="1300" b="1" dirty="0"/>
              <a:t>:</a:t>
            </a:r>
          </a:p>
          <a:p>
            <a:r>
              <a:rPr lang="zh-CN" altLang="en-US" sz="1300" b="1" dirty="0"/>
              <a:t>    MOV AL,[SI]</a:t>
            </a:r>
          </a:p>
          <a:p>
            <a:r>
              <a:rPr lang="zh-CN" altLang="en-US" sz="1300" b="1" dirty="0"/>
              <a:t>    CMP AL,'A'</a:t>
            </a:r>
          </a:p>
          <a:p>
            <a:r>
              <a:rPr lang="zh-CN" altLang="en-US" sz="1300" b="1" dirty="0"/>
              <a:t>    JNZ J</a:t>
            </a:r>
          </a:p>
          <a:p>
            <a:r>
              <a:rPr lang="zh-CN" altLang="en-US" sz="1300" b="1" dirty="0"/>
              <a:t>    ADD AL,1</a:t>
            </a:r>
          </a:p>
          <a:p>
            <a:r>
              <a:rPr lang="zh-CN" altLang="en-US" sz="1300" b="1" dirty="0"/>
              <a:t>    MOV [SI],AL</a:t>
            </a:r>
          </a:p>
          <a:p>
            <a:r>
              <a:rPr lang="zh-CN" altLang="en-US" sz="1300" b="1" dirty="0"/>
              <a:t>    J:</a:t>
            </a:r>
          </a:p>
          <a:p>
            <a:r>
              <a:rPr lang="zh-CN" altLang="en-US" sz="1300" b="1" dirty="0"/>
              <a:t>    INC SI</a:t>
            </a:r>
          </a:p>
          <a:p>
            <a:r>
              <a:rPr lang="zh-CN" altLang="en-US" sz="1300" b="1" dirty="0"/>
              <a:t>    DEC CL</a:t>
            </a:r>
          </a:p>
          <a:p>
            <a:r>
              <a:rPr lang="zh-CN" altLang="en-US" sz="1300" b="1" dirty="0"/>
              <a:t>    JNZ </a:t>
            </a:r>
            <a:r>
              <a:rPr lang="zh-CN" altLang="en-US" sz="1300" b="1" dirty="0">
                <a:solidFill>
                  <a:srgbClr val="FF0000"/>
                </a:solidFill>
              </a:rPr>
              <a:t>LOOP1</a:t>
            </a:r>
          </a:p>
          <a:p>
            <a:r>
              <a:rPr lang="zh-CN" altLang="en-US" sz="1300" b="1" dirty="0"/>
              <a:t>    MOV DX, OFFSET AFTER</a:t>
            </a:r>
          </a:p>
          <a:p>
            <a:r>
              <a:rPr lang="zh-CN" altLang="en-US" sz="1300" b="1" dirty="0"/>
              <a:t>    MOV AH,</a:t>
            </a:r>
            <a:r>
              <a:rPr lang="en-US" altLang="zh-CN" sz="1300" b="1" dirty="0"/>
              <a:t>0</a:t>
            </a:r>
            <a:r>
              <a:rPr lang="zh-CN" altLang="en-US" sz="1300" b="1" dirty="0"/>
              <a:t>9H</a:t>
            </a:r>
          </a:p>
          <a:p>
            <a:r>
              <a:rPr lang="zh-CN" altLang="en-US" sz="1300" b="1" dirty="0"/>
              <a:t>    INT 21H</a:t>
            </a:r>
          </a:p>
          <a:p>
            <a:r>
              <a:rPr lang="zh-CN" altLang="en-US" sz="1300" b="1" dirty="0"/>
              <a:t>    MOV DX, OFFSET BUF</a:t>
            </a:r>
          </a:p>
          <a:p>
            <a:r>
              <a:rPr lang="zh-CN" altLang="en-US" sz="1300" b="1" dirty="0"/>
              <a:t>    MOV AH,</a:t>
            </a:r>
            <a:r>
              <a:rPr lang="en-US" altLang="zh-CN" sz="1300" b="1" dirty="0"/>
              <a:t>0</a:t>
            </a:r>
            <a:r>
              <a:rPr lang="zh-CN" altLang="en-US" sz="1300" b="1" dirty="0"/>
              <a:t>9H</a:t>
            </a:r>
          </a:p>
          <a:p>
            <a:r>
              <a:rPr lang="zh-CN" altLang="en-US" sz="1300" b="1" dirty="0"/>
              <a:t>    INT 21H</a:t>
            </a:r>
          </a:p>
          <a:p>
            <a:r>
              <a:rPr lang="zh-CN" altLang="en-US" sz="1300" b="1" dirty="0"/>
              <a:t>    MOV AX,4CH</a:t>
            </a:r>
          </a:p>
          <a:p>
            <a:r>
              <a:rPr lang="zh-CN" altLang="en-US" sz="1300" b="1" dirty="0"/>
              <a:t>    INT 21H</a:t>
            </a:r>
          </a:p>
          <a:p>
            <a:r>
              <a:rPr lang="zh-CN" altLang="en-US" sz="1300" b="1" dirty="0"/>
              <a:t>    CODE ENDS</a:t>
            </a:r>
          </a:p>
          <a:p>
            <a:r>
              <a:rPr lang="zh-CN" altLang="en-US" sz="1300" b="1" dirty="0"/>
              <a:t>END </a:t>
            </a:r>
            <a:r>
              <a:rPr lang="en-US" altLang="zh-CN" sz="1300" b="1" dirty="0"/>
              <a:t>START</a:t>
            </a:r>
            <a:endParaRPr lang="zh-CN" altLang="en-US" sz="1300" b="1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333EDC1-82F0-0A8B-4B05-9D34A40D9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023" y="4422541"/>
            <a:ext cx="8367954" cy="188785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B8907F6-D3A1-C87C-1111-3D22B52688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515" y="2742613"/>
            <a:ext cx="1215313" cy="18203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4FC20BE-50D0-2553-B724-BDDA1F91D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307" y="3162658"/>
            <a:ext cx="1215313" cy="18203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BC8447A-17FF-DF0C-7A51-E290DE438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515" y="3738332"/>
            <a:ext cx="1215313" cy="18203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CD1E058-6E94-4523-D74B-F4661E2F9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0514" y="3959249"/>
            <a:ext cx="1215313" cy="18203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91160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/>
      <p:bldP spid="1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0122E-5983-4CBD-98AF-492FFD10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汇编语言程序设计举例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72CE09-9D8C-450A-9A22-F904CE9F28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57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D11152-5E30-4047-49DE-9958989B2223}"/>
              </a:ext>
            </a:extLst>
          </p:cNvPr>
          <p:cNvSpPr/>
          <p:nvPr/>
        </p:nvSpPr>
        <p:spPr>
          <a:xfrm>
            <a:off x="216455" y="1019023"/>
            <a:ext cx="8708357" cy="1168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A5</a:t>
            </a: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：数据段中包含</a:t>
            </a:r>
            <a:r>
              <a:rPr lang="en-US" altLang="zh-CN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个字节数据，将每个字节数据的高</a:t>
            </a:r>
            <a:r>
              <a:rPr lang="en-US" altLang="zh-CN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位和低</a:t>
            </a:r>
            <a:r>
              <a:rPr lang="en-US" altLang="zh-CN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位分开，分别放在</a:t>
            </a:r>
            <a:r>
              <a:rPr lang="en-US" altLang="zh-CN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3000H</a:t>
            </a: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为起始地址的单元中与</a:t>
            </a:r>
            <a:r>
              <a:rPr lang="en-US" altLang="zh-CN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3100H</a:t>
            </a: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为起始单元的地址中</a:t>
            </a:r>
            <a:r>
              <a:rPr lang="en-US" altLang="zh-CN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存放在字节低</a:t>
            </a:r>
            <a:r>
              <a:rPr lang="en-US" altLang="zh-CN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位</a:t>
            </a:r>
            <a:r>
              <a:rPr lang="en-US" altLang="zh-CN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F99E8E-0CBF-8D5A-F30E-610E1389ED51}"/>
              </a:ext>
            </a:extLst>
          </p:cNvPr>
          <p:cNvSpPr txBox="1"/>
          <p:nvPr/>
        </p:nvSpPr>
        <p:spPr>
          <a:xfrm>
            <a:off x="886220" y="2214016"/>
            <a:ext cx="4477632" cy="3880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pt-BR" altLang="zh-CN" b="1" dirty="0">
                <a:solidFill>
                  <a:srgbClr val="FF0000"/>
                </a:solidFill>
              </a:rPr>
              <a:t>DATA SEGMENT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	X DB 11H,12H,13H,24H,25H,36H,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47H,58H,66H,77H</a:t>
            </a:r>
          </a:p>
          <a:p>
            <a:pPr>
              <a:lnSpc>
                <a:spcPct val="110000"/>
              </a:lnSpc>
            </a:pPr>
            <a:r>
              <a:rPr lang="pt-BR" altLang="zh-CN" b="1" dirty="0">
                <a:solidFill>
                  <a:srgbClr val="FF0000"/>
                </a:solidFill>
              </a:rPr>
              <a:t>DATA ENDS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pt-BR" altLang="zh-CN" b="1" dirty="0">
                <a:solidFill>
                  <a:srgbClr val="FF0000"/>
                </a:solidFill>
              </a:rPr>
              <a:t>CODE SEGMENT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ASSUME CS: CODE, DS: DATA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START: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MOV AX, DATA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MOV DS, AX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MOV SI, OFFSET X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MOV DI, 3000H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MOV CX,10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3737541-FB56-2B64-60F5-CD018AF037D3}"/>
              </a:ext>
            </a:extLst>
          </p:cNvPr>
          <p:cNvSpPr txBox="1"/>
          <p:nvPr/>
        </p:nvSpPr>
        <p:spPr>
          <a:xfrm>
            <a:off x="5872290" y="2284167"/>
            <a:ext cx="2508677" cy="3726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0070C0"/>
                </a:solidFill>
              </a:rPr>
              <a:t>A1</a:t>
            </a:r>
            <a:r>
              <a:rPr lang="zh-CN" altLang="zh-CN" b="1" dirty="0"/>
              <a:t>：</a:t>
            </a:r>
            <a:r>
              <a:rPr lang="en-US" altLang="zh-CN" b="1" dirty="0"/>
              <a:t>   </a:t>
            </a:r>
            <a:endParaRPr lang="zh-CN" altLang="zh-CN" b="1" dirty="0"/>
          </a:p>
          <a:p>
            <a:pPr>
              <a:lnSpc>
                <a:spcPct val="110000"/>
              </a:lnSpc>
            </a:pPr>
            <a:r>
              <a:rPr lang="en-US" altLang="zh-CN" b="1" dirty="0"/>
              <a:t>MOV AL, [SI]</a:t>
            </a:r>
            <a:endParaRPr lang="zh-CN" altLang="zh-CN" b="1" dirty="0"/>
          </a:p>
          <a:p>
            <a:pPr>
              <a:lnSpc>
                <a:spcPct val="110000"/>
              </a:lnSpc>
            </a:pPr>
            <a:r>
              <a:rPr lang="en-US" altLang="zh-CN" b="1" dirty="0"/>
              <a:t>SHR AL,4</a:t>
            </a:r>
            <a:endParaRPr lang="zh-CN" altLang="zh-CN" b="1" dirty="0"/>
          </a:p>
          <a:p>
            <a:pPr>
              <a:lnSpc>
                <a:spcPct val="110000"/>
              </a:lnSpc>
            </a:pPr>
            <a:r>
              <a:rPr lang="en-US" altLang="zh-CN" b="1" dirty="0"/>
              <a:t>MOV [DI], AL</a:t>
            </a:r>
            <a:endParaRPr lang="zh-CN" altLang="zh-CN" b="1" dirty="0"/>
          </a:p>
          <a:p>
            <a:pPr>
              <a:lnSpc>
                <a:spcPct val="110000"/>
              </a:lnSpc>
            </a:pPr>
            <a:r>
              <a:rPr lang="en-US" altLang="zh-CN" b="1" dirty="0"/>
              <a:t>MOV AL, [SI]</a:t>
            </a:r>
            <a:endParaRPr lang="zh-CN" altLang="zh-CN" b="1" dirty="0"/>
          </a:p>
          <a:p>
            <a:pPr>
              <a:lnSpc>
                <a:spcPct val="110000"/>
              </a:lnSpc>
            </a:pPr>
            <a:r>
              <a:rPr lang="en-US" altLang="zh-CN" b="1" dirty="0"/>
              <a:t>AND AL,0FH</a:t>
            </a:r>
            <a:endParaRPr lang="zh-CN" altLang="zh-CN" b="1" dirty="0"/>
          </a:p>
          <a:p>
            <a:pPr>
              <a:lnSpc>
                <a:spcPct val="110000"/>
              </a:lnSpc>
            </a:pPr>
            <a:r>
              <a:rPr lang="en-US" altLang="zh-CN" b="1" dirty="0"/>
              <a:t>MOV [DI+100H], AL</a:t>
            </a:r>
            <a:endParaRPr lang="zh-CN" altLang="zh-CN" b="1" dirty="0"/>
          </a:p>
          <a:p>
            <a:pPr>
              <a:lnSpc>
                <a:spcPct val="110000"/>
              </a:lnSpc>
            </a:pPr>
            <a:r>
              <a:rPr lang="en-US" altLang="zh-CN" b="1" dirty="0"/>
              <a:t>INC SI</a:t>
            </a:r>
            <a:endParaRPr lang="zh-CN" altLang="zh-CN" b="1" dirty="0"/>
          </a:p>
          <a:p>
            <a:pPr>
              <a:lnSpc>
                <a:spcPct val="110000"/>
              </a:lnSpc>
            </a:pPr>
            <a:r>
              <a:rPr lang="en-US" altLang="zh-CN" b="1" dirty="0"/>
              <a:t>INC DI</a:t>
            </a:r>
            <a:endParaRPr lang="zh-CN" altLang="zh-CN" b="1" dirty="0"/>
          </a:p>
          <a:p>
            <a:pPr>
              <a:lnSpc>
                <a:spcPct val="110000"/>
              </a:lnSpc>
            </a:pPr>
            <a:r>
              <a:rPr lang="en-US" altLang="zh-CN" b="1" dirty="0"/>
              <a:t>LOOP </a:t>
            </a:r>
            <a:r>
              <a:rPr lang="en-US" altLang="zh-CN" b="1" dirty="0">
                <a:solidFill>
                  <a:srgbClr val="0070C0"/>
                </a:solidFill>
              </a:rPr>
              <a:t>A1</a:t>
            </a:r>
            <a:endParaRPr lang="zh-CN" altLang="zh-CN" b="1" dirty="0">
              <a:solidFill>
                <a:srgbClr val="0070C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CODE ENDS</a:t>
            </a:r>
            <a:endParaRPr lang="zh-CN" altLang="zh-CN" b="1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b="1" dirty="0"/>
              <a:t>END START</a:t>
            </a:r>
            <a:endParaRPr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98E751-6C5B-DD41-B1B7-1EA6C4112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116" y="2953462"/>
            <a:ext cx="1420752" cy="26906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0804BE-CA6B-E152-B687-55AB31C39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815" y="4147497"/>
            <a:ext cx="2110784" cy="26906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80C194A-24FF-B434-8CB3-35FC007E2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116" y="3541108"/>
            <a:ext cx="1420752" cy="269067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3E747A5-DE50-2BA0-2D39-090447DC6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9116" y="5077046"/>
            <a:ext cx="1420752" cy="26906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4456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/>
      <p:bldP spid="1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0122E-5983-4CBD-98AF-492FFD10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汇编语言程序设计举例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72CE09-9D8C-450A-9A22-F904CE9F28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58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D11152-5E30-4047-49DE-9958989B2223}"/>
              </a:ext>
            </a:extLst>
          </p:cNvPr>
          <p:cNvSpPr/>
          <p:nvPr/>
        </p:nvSpPr>
        <p:spPr>
          <a:xfrm>
            <a:off x="216455" y="1019023"/>
            <a:ext cx="8708357" cy="799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A6</a:t>
            </a: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：编程实现从键盘接收信息“</a:t>
            </a:r>
            <a:r>
              <a:rPr lang="en-US" altLang="zh-CN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Good morning!</a:t>
            </a: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”，将其存放于</a:t>
            </a:r>
            <a:r>
              <a:rPr lang="en-US" altLang="zh-CN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buffer</a:t>
            </a: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开始的缓冲区中，然后将缓冲区中收到的信息送显示器输出。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F99E8E-0CBF-8D5A-F30E-610E1389ED51}"/>
              </a:ext>
            </a:extLst>
          </p:cNvPr>
          <p:cNvSpPr txBox="1"/>
          <p:nvPr/>
        </p:nvSpPr>
        <p:spPr>
          <a:xfrm>
            <a:off x="886220" y="2214016"/>
            <a:ext cx="4477632" cy="3421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pt-BR" altLang="zh-CN" b="1" dirty="0">
                <a:solidFill>
                  <a:srgbClr val="FF0000"/>
                </a:solidFill>
              </a:rPr>
              <a:t>DATA</a:t>
            </a:r>
            <a:r>
              <a:rPr lang="pt-BR" altLang="zh-CN" b="1" dirty="0"/>
              <a:t> SEGMENT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    Buffer DB 13DUP(0)</a:t>
            </a:r>
          </a:p>
          <a:p>
            <a:pPr>
              <a:lnSpc>
                <a:spcPct val="110000"/>
              </a:lnSpc>
            </a:pPr>
            <a:r>
              <a:rPr lang="pt-BR" altLang="zh-CN" b="1" dirty="0">
                <a:solidFill>
                  <a:srgbClr val="FF0000"/>
                </a:solidFill>
              </a:rPr>
              <a:t>DATA</a:t>
            </a:r>
            <a:r>
              <a:rPr lang="pt-BR" altLang="zh-CN" b="1" dirty="0"/>
              <a:t> ENDS     </a:t>
            </a:r>
          </a:p>
          <a:p>
            <a:pPr>
              <a:lnSpc>
                <a:spcPct val="110000"/>
              </a:lnSpc>
            </a:pPr>
            <a:endParaRPr lang="pt-BR" altLang="zh-CN" b="1" dirty="0"/>
          </a:p>
          <a:p>
            <a:pPr>
              <a:lnSpc>
                <a:spcPct val="110000"/>
              </a:lnSpc>
            </a:pPr>
            <a:r>
              <a:rPr lang="pt-BR" altLang="zh-CN" b="1" dirty="0">
                <a:solidFill>
                  <a:srgbClr val="FF0000"/>
                </a:solidFill>
              </a:rPr>
              <a:t>CODE</a:t>
            </a:r>
            <a:r>
              <a:rPr lang="pt-BR" altLang="zh-CN" b="1" dirty="0"/>
              <a:t> SEGMENT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    ASSUME CS:CODE, DS:DATA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    START: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    MOV AX, DATA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    MOV DS,AX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    MOV CX, 13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    MOV SI, OFFSET Buffer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3737541-FB56-2B64-60F5-CD018AF037D3}"/>
              </a:ext>
            </a:extLst>
          </p:cNvPr>
          <p:cNvSpPr txBox="1"/>
          <p:nvPr/>
        </p:nvSpPr>
        <p:spPr>
          <a:xfrm>
            <a:off x="4844768" y="1909317"/>
            <a:ext cx="3262283" cy="4031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pt-BR" altLang="zh-CN" b="1" dirty="0"/>
              <a:t> </a:t>
            </a:r>
            <a:r>
              <a:rPr lang="pt-BR" altLang="zh-CN" b="1" dirty="0">
                <a:solidFill>
                  <a:srgbClr val="0070C0"/>
                </a:solidFill>
              </a:rPr>
              <a:t>LP</a:t>
            </a:r>
            <a:r>
              <a:rPr lang="pt-BR" altLang="zh-CN" b="1" dirty="0"/>
              <a:t>: MOV AH,01H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    INT 21H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    MOV [SI], AL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    INC SI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    LOOP </a:t>
            </a:r>
            <a:r>
              <a:rPr lang="pt-BR" altLang="zh-CN" b="1" dirty="0">
                <a:solidFill>
                  <a:srgbClr val="0070C0"/>
                </a:solidFill>
              </a:rPr>
              <a:t>LP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    MOV [SI],'$'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    LEA DX, Buffer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    MOV AH, 09H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    INT 21H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    MOV AH, 4CH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    INT 21H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    </a:t>
            </a:r>
            <a:r>
              <a:rPr lang="pt-BR" altLang="zh-CN" b="1" dirty="0">
                <a:solidFill>
                  <a:srgbClr val="FF0000"/>
                </a:solidFill>
              </a:rPr>
              <a:t>CODE</a:t>
            </a:r>
            <a:r>
              <a:rPr lang="pt-BR" altLang="zh-CN" b="1" dirty="0"/>
              <a:t> ENDS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END START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1B7F49F-B1DC-9018-4A3A-3C4CE2CBB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55" y="5153279"/>
            <a:ext cx="8688511" cy="109209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A17FFF6-7179-8AA3-E73A-D2BA06D65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850" y="3430988"/>
            <a:ext cx="2451990" cy="29972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6C96114-2C19-1031-936A-2FA3646AA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850" y="3790481"/>
            <a:ext cx="2451990" cy="29972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44B156-87CB-52FD-43D7-1C0459FE0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850" y="2537028"/>
            <a:ext cx="2451990" cy="29972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50394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/>
      <p:bldP spid="1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0122E-5983-4CBD-98AF-492FFD10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汇编语言程序设计举例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72CE09-9D8C-450A-9A22-F904CE9F28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59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3D11152-5E30-4047-49DE-9958989B2223}"/>
              </a:ext>
            </a:extLst>
          </p:cNvPr>
          <p:cNvSpPr/>
          <p:nvPr/>
        </p:nvSpPr>
        <p:spPr>
          <a:xfrm>
            <a:off x="216455" y="1019023"/>
            <a:ext cx="8708357" cy="799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A7</a:t>
            </a: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：试编写程序，统计数据段</a:t>
            </a:r>
            <a:r>
              <a:rPr lang="en-US" altLang="zh-CN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DATA</a:t>
            </a: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由</a:t>
            </a:r>
            <a:r>
              <a:rPr lang="en-US" altLang="zh-CN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BUFF</a:t>
            </a: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开始的</a:t>
            </a:r>
            <a:r>
              <a:rPr lang="en-US" altLang="zh-CN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16K</a:t>
            </a: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个单元中存放的字符‘</a:t>
            </a:r>
            <a:r>
              <a:rPr lang="en-US" altLang="zh-CN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’的个数，将结果存放在</a:t>
            </a:r>
            <a:r>
              <a:rPr lang="en-US" altLang="zh-CN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DX</a:t>
            </a: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中。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F99E8E-0CBF-8D5A-F30E-610E1389ED51}"/>
              </a:ext>
            </a:extLst>
          </p:cNvPr>
          <p:cNvSpPr txBox="1"/>
          <p:nvPr/>
        </p:nvSpPr>
        <p:spPr>
          <a:xfrm>
            <a:off x="848512" y="2214016"/>
            <a:ext cx="4477632" cy="3726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pt-BR" altLang="zh-CN" b="1" dirty="0">
                <a:solidFill>
                  <a:srgbClr val="FF0000"/>
                </a:solidFill>
              </a:rPr>
              <a:t>DATA</a:t>
            </a:r>
            <a:r>
              <a:rPr lang="pt-BR" altLang="zh-CN" b="1" dirty="0"/>
              <a:t> SEGMENT     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    BUFF DB 4000H DUP(?)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    DA1  DB 'A'</a:t>
            </a:r>
          </a:p>
          <a:p>
            <a:pPr>
              <a:lnSpc>
                <a:spcPct val="110000"/>
              </a:lnSpc>
            </a:pPr>
            <a:r>
              <a:rPr lang="pt-BR" altLang="zh-CN" b="1" dirty="0">
                <a:solidFill>
                  <a:srgbClr val="FF0000"/>
                </a:solidFill>
              </a:rPr>
              <a:t>DATA</a:t>
            </a:r>
            <a:r>
              <a:rPr lang="pt-BR" altLang="zh-CN" b="1" dirty="0"/>
              <a:t> ENDS  </a:t>
            </a:r>
          </a:p>
          <a:p>
            <a:pPr>
              <a:lnSpc>
                <a:spcPct val="110000"/>
              </a:lnSpc>
            </a:pPr>
            <a:endParaRPr lang="pt-BR" altLang="zh-CN" b="1" dirty="0"/>
          </a:p>
          <a:p>
            <a:pPr>
              <a:lnSpc>
                <a:spcPct val="110000"/>
              </a:lnSpc>
            </a:pPr>
            <a:r>
              <a:rPr lang="pt-BR" altLang="zh-CN" b="1" dirty="0">
                <a:solidFill>
                  <a:srgbClr val="FF0000"/>
                </a:solidFill>
              </a:rPr>
              <a:t>CODE</a:t>
            </a:r>
            <a:r>
              <a:rPr lang="pt-BR" altLang="zh-CN" b="1" dirty="0"/>
              <a:t> SEGMENT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    ASSUME CS:CODE, DS:DATA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START: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    MOV AX, DATA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    MOV DS, AX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    MOV SI, OFFSET BUFF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    MOV CX, 4000H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3737541-FB56-2B64-60F5-CD018AF037D3}"/>
              </a:ext>
            </a:extLst>
          </p:cNvPr>
          <p:cNvSpPr txBox="1"/>
          <p:nvPr/>
        </p:nvSpPr>
        <p:spPr>
          <a:xfrm>
            <a:off x="5089866" y="1673646"/>
            <a:ext cx="3262283" cy="4640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pt-BR" altLang="zh-CN" b="1" dirty="0"/>
              <a:t> </a:t>
            </a:r>
            <a:r>
              <a:rPr lang="pt-BR" altLang="zh-CN" b="1" dirty="0">
                <a:solidFill>
                  <a:srgbClr val="0070C0"/>
                </a:solidFill>
              </a:rPr>
              <a:t>FIND</a:t>
            </a:r>
            <a:r>
              <a:rPr lang="pt-BR" altLang="zh-CN" b="1" dirty="0"/>
              <a:t>: 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    MOV AL, [SI]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    MOV BL, DA1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    CMP AL, BL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    JNZ NEXT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    INC DX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NEXT: 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    INC SI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    LOOP </a:t>
            </a:r>
            <a:r>
              <a:rPr lang="pt-BR" altLang="zh-CN" b="1" dirty="0">
                <a:solidFill>
                  <a:srgbClr val="0070C0"/>
                </a:solidFill>
              </a:rPr>
              <a:t>FIND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    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    MOV AH, 4CH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    INT 21H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    </a:t>
            </a:r>
          </a:p>
          <a:p>
            <a:pPr>
              <a:lnSpc>
                <a:spcPct val="110000"/>
              </a:lnSpc>
            </a:pPr>
            <a:r>
              <a:rPr lang="pt-BR" altLang="zh-CN" b="1" dirty="0">
                <a:solidFill>
                  <a:srgbClr val="FF0000"/>
                </a:solidFill>
              </a:rPr>
              <a:t>CODE</a:t>
            </a:r>
            <a:r>
              <a:rPr lang="pt-BR" altLang="zh-CN" b="1" dirty="0"/>
              <a:t> ENDS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END START</a:t>
            </a:r>
            <a:endParaRPr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56644E-F019-EB62-9902-D987C7C75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850" y="2323300"/>
            <a:ext cx="2451990" cy="29972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3EB9221-EF58-3990-8F3F-1FF17E494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850" y="2950806"/>
            <a:ext cx="474600" cy="29972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89A2F06-964C-7C04-8009-C507174D9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850" y="4109566"/>
            <a:ext cx="2451990" cy="29972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99416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B6E2A-D624-463B-BEFF-F4887C7D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5.2  </a:t>
            </a:r>
            <a:r>
              <a:rPr lang="zh-CN" altLang="en-US" dirty="0"/>
              <a:t>汇编语言中基本语法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5A2223-37BE-4610-80D1-ACD474F57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06018"/>
            <a:ext cx="8635578" cy="5345458"/>
          </a:xfrm>
        </p:spPr>
        <p:txBody>
          <a:bodyPr>
            <a:normAutofit/>
          </a:bodyPr>
          <a:lstStyle/>
          <a:p>
            <a:r>
              <a:rPr lang="zh-CN" altLang="en-US" dirty="0">
                <a:cs typeface="Times New Roman" panose="02020603050405020304" pitchFamily="18" charset="0"/>
              </a:rPr>
              <a:t>常量、变量与标号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常量：数值常量、字符串常量、符号常量</a:t>
            </a:r>
            <a:endParaRPr lang="en-US" altLang="zh-CN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/>
            <a:r>
              <a:rPr kumimoji="1" lang="zh-CN" altLang="en-US" dirty="0">
                <a:solidFill>
                  <a:srgbClr val="3333CC"/>
                </a:solidFill>
                <a:ea typeface="楷体_GB2312" pitchFamily="49" charset="-122"/>
                <a:cs typeface="Times New Roman" panose="02020603050405020304" pitchFamily="18" charset="0"/>
              </a:rPr>
              <a:t>数值常量：</a:t>
            </a:r>
            <a:r>
              <a:rPr lang="zh-CN" altLang="en-US" b="0" dirty="0">
                <a:solidFill>
                  <a:schemeClr val="tx1"/>
                </a:solidFill>
              </a:rPr>
              <a:t>可以是二进制数、八进制数、十进制数或十六进制数表示</a:t>
            </a:r>
            <a:endParaRPr lang="en-US" altLang="zh-CN" b="0" dirty="0">
              <a:solidFill>
                <a:schemeClr val="tx1"/>
              </a:solidFill>
            </a:endParaRPr>
          </a:p>
          <a:p>
            <a:pPr lvl="3"/>
            <a:r>
              <a:rPr lang="zh-CN" altLang="en-US" dirty="0"/>
              <a:t>二进制：</a:t>
            </a:r>
            <a:r>
              <a:rPr lang="en-US" altLang="zh-CN" dirty="0"/>
              <a:t>00011101B</a:t>
            </a:r>
          </a:p>
          <a:p>
            <a:pPr lvl="3"/>
            <a:r>
              <a:rPr lang="zh-CN" altLang="en-US" dirty="0"/>
              <a:t>十六进制：</a:t>
            </a:r>
            <a:r>
              <a:rPr lang="en-US" altLang="zh-CN" dirty="0"/>
              <a:t>0C5AAH</a:t>
            </a:r>
          </a:p>
          <a:p>
            <a:pPr lvl="3"/>
            <a:r>
              <a:rPr lang="zh-CN" altLang="en-US" dirty="0"/>
              <a:t>十进制：</a:t>
            </a:r>
            <a:r>
              <a:rPr lang="en-US" altLang="zh-CN" dirty="0"/>
              <a:t>9856D</a:t>
            </a:r>
          </a:p>
          <a:p>
            <a:pPr lvl="3"/>
            <a:r>
              <a:rPr lang="zh-CN" altLang="en-US" dirty="0"/>
              <a:t>八进制：</a:t>
            </a:r>
            <a:r>
              <a:rPr lang="en-US" altLang="zh-CN" dirty="0"/>
              <a:t>237O   </a:t>
            </a:r>
            <a:r>
              <a:rPr lang="zh-CN" altLang="en-US" dirty="0"/>
              <a:t>或 </a:t>
            </a:r>
            <a:r>
              <a:rPr lang="en-US" altLang="zh-CN" dirty="0"/>
              <a:t>237Q</a:t>
            </a:r>
          </a:p>
          <a:p>
            <a:pPr lvl="1"/>
            <a:r>
              <a:rPr kumimoji="1" lang="zh-CN" altLang="en-US" dirty="0">
                <a:solidFill>
                  <a:srgbClr val="3333CC"/>
                </a:solidFill>
                <a:ea typeface="楷体_GB2312" pitchFamily="49" charset="-122"/>
                <a:cs typeface="Times New Roman" panose="02020603050405020304" pitchFamily="18" charset="0"/>
              </a:rPr>
              <a:t>字符常量：</a:t>
            </a:r>
            <a:r>
              <a:rPr kumimoji="1" lang="zh-CN" altLang="en-US" sz="1800" b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用单引号</a:t>
            </a:r>
            <a:r>
              <a:rPr kumimoji="1" lang="en-US" altLang="zh-CN" dirty="0">
                <a:solidFill>
                  <a:srgbClr val="3333CC"/>
                </a:solidFill>
                <a:ea typeface="楷体_GB2312" pitchFamily="49" charset="-122"/>
                <a:cs typeface="Times New Roman" panose="02020603050405020304" pitchFamily="18" charset="0"/>
              </a:rPr>
              <a:t>’ ’</a:t>
            </a:r>
            <a:r>
              <a:rPr kumimoji="1" lang="zh-CN" altLang="en-US" sz="1800" b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括起来的</a:t>
            </a:r>
            <a:r>
              <a:rPr kumimoji="1" lang="en-US" altLang="zh-CN" sz="1800" b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ASCII</a:t>
            </a:r>
            <a:r>
              <a:rPr kumimoji="1" lang="zh-CN" altLang="en-US" sz="1800" b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字符，其值是该字符的</a:t>
            </a:r>
            <a:r>
              <a:rPr kumimoji="1" lang="en-US" altLang="zh-CN" sz="1800" b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ASCII</a:t>
            </a:r>
            <a:r>
              <a:rPr kumimoji="1" lang="zh-CN" altLang="en-US" sz="1800" b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代码值。</a:t>
            </a:r>
            <a:endParaRPr kumimoji="1" lang="en-US" altLang="zh-CN" sz="1800" b="0" dirty="0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912600" lvl="2" indent="0">
              <a:buNone/>
            </a:pPr>
            <a:r>
              <a:rPr kumimoji="1" lang="en-US" altLang="zh-CN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’The 2X means 2 multiple X’</a:t>
            </a:r>
          </a:p>
          <a:p>
            <a:pPr lvl="1"/>
            <a:r>
              <a:rPr kumimoji="1" lang="zh-CN" altLang="en-US" dirty="0">
                <a:solidFill>
                  <a:srgbClr val="3333CC"/>
                </a:solidFill>
                <a:ea typeface="楷体_GB2312" pitchFamily="49" charset="-122"/>
                <a:cs typeface="Times New Roman" panose="02020603050405020304" pitchFamily="18" charset="0"/>
              </a:rPr>
              <a:t>符号常量：</a:t>
            </a:r>
            <a:r>
              <a:rPr kumimoji="1" lang="zh-CN" altLang="en-US" b="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是用标识符定义的常量</a:t>
            </a:r>
            <a:endParaRPr kumimoji="1" lang="en-US" altLang="zh-CN" b="0" dirty="0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marL="912600" lvl="2" indent="0">
              <a:buNone/>
            </a:pPr>
            <a:r>
              <a:rPr kumimoji="1" lang="zh-CN" altLang="en-US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例如，</a:t>
            </a:r>
            <a:r>
              <a:rPr kumimoji="1" lang="en-US" altLang="zh-CN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PORTA  </a:t>
            </a:r>
            <a:r>
              <a:rPr kumimoji="1" lang="en-US" altLang="zh-CN" dirty="0">
                <a:ea typeface="楷体_GB2312" pitchFamily="49" charset="-122"/>
                <a:cs typeface="Times New Roman" panose="02020603050405020304" pitchFamily="18" charset="0"/>
              </a:rPr>
              <a:t>EQU</a:t>
            </a:r>
            <a:r>
              <a:rPr kumimoji="1" lang="en-US" altLang="zh-CN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80H</a:t>
            </a:r>
          </a:p>
          <a:p>
            <a:pPr marL="912600" lvl="2" indent="0">
              <a:buNone/>
            </a:pPr>
            <a:r>
              <a:rPr lang="zh-CN" altLang="en-US" dirty="0"/>
              <a:t>则指令  </a:t>
            </a:r>
            <a:r>
              <a:rPr lang="en-US" altLang="zh-CN" dirty="0"/>
              <a:t>MOV  AL</a:t>
            </a:r>
            <a:r>
              <a:rPr lang="zh-CN" altLang="en-US" dirty="0"/>
              <a:t>，</a:t>
            </a:r>
            <a:r>
              <a:rPr lang="en-US" altLang="zh-CN" dirty="0"/>
              <a:t>PORTA </a:t>
            </a:r>
            <a:r>
              <a:rPr lang="zh-CN" altLang="en-US" dirty="0"/>
              <a:t>与指令  </a:t>
            </a:r>
            <a:r>
              <a:rPr lang="en-US" altLang="zh-CN" dirty="0"/>
              <a:t>MOV  AL</a:t>
            </a:r>
            <a:r>
              <a:rPr lang="zh-CN" altLang="en-US" dirty="0"/>
              <a:t>，</a:t>
            </a:r>
            <a:r>
              <a:rPr lang="en-US" altLang="zh-CN" dirty="0"/>
              <a:t>80H </a:t>
            </a:r>
            <a:r>
              <a:rPr lang="zh-CN" altLang="en-US" dirty="0"/>
              <a:t>等价。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5948D5-1364-4580-85C3-72C275BAF6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640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汇编语言程序设计举例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16455" y="1019023"/>
            <a:ext cx="8708357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A8</a:t>
            </a:r>
            <a:r>
              <a:rPr lang="zh-CN" altLang="en-US"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在当前数据段(DS)，偏移地址为 BUFF 开始的顺序 8 个单元中，存放着某班 8个同学某门考试成绩。按如下要求编写程序:</a:t>
            </a:r>
          </a:p>
          <a:p>
            <a:pPr marL="342900" indent="-342900" algn="just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1)编写程序统计&gt;=90分、80~89 分、70~79 分、60~69 分、&lt;60分的人数各为多少，并将结果放在同一数据段、偏移地址为 DA9开始的顺序单元中。</a:t>
            </a:r>
          </a:p>
          <a:p>
            <a:pPr marL="342900" indent="-342900" algn="just"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2)</a:t>
            </a:r>
            <a:r>
              <a:rPr sz="2000" b="1" dirty="0" err="1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试编程序，求该班这门课的平均成绩为多少，并放在该数据段的AVER单元中</a:t>
            </a:r>
            <a:r>
              <a:rPr sz="20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38327" y="3325901"/>
            <a:ext cx="4477632" cy="2832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pt-BR" altLang="zh-CN" b="1" dirty="0">
                <a:solidFill>
                  <a:srgbClr val="FF0000"/>
                </a:solidFill>
              </a:rPr>
              <a:t>DATA</a:t>
            </a:r>
            <a:r>
              <a:rPr lang="pt-BR" altLang="zh-CN" b="1" dirty="0"/>
              <a:t> SEGMENT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    BUFF DW 8 DUP(?)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    DA9 DB 0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    DA8 DB 0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    DA7 DB 0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    DA6 DB 0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    DA5 DB 0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    AVER DB 0</a:t>
            </a:r>
          </a:p>
          <a:p>
            <a:pPr>
              <a:lnSpc>
                <a:spcPct val="110000"/>
              </a:lnSpc>
            </a:pPr>
            <a:r>
              <a:rPr lang="pt-BR" altLang="zh-CN" b="1" dirty="0">
                <a:solidFill>
                  <a:srgbClr val="FF0000"/>
                </a:solidFill>
              </a:rPr>
              <a:t>DATA</a:t>
            </a:r>
            <a:r>
              <a:rPr lang="pt-BR" altLang="zh-CN" b="1" dirty="0"/>
              <a:t> ENDS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967946" y="2984286"/>
            <a:ext cx="3262283" cy="3441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CODE</a:t>
            </a:r>
            <a:r>
              <a:rPr lang="zh-CN" altLang="en-US" b="1" dirty="0"/>
              <a:t> SEGMENT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ASSUME CS:CODE,DS:DATA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START:MOV AX,DATA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MOV DS,AX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MOV CX,8 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MOV BX,0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0070C0"/>
                </a:solidFill>
              </a:rPr>
              <a:t>COMPARE</a:t>
            </a:r>
            <a:r>
              <a:rPr lang="zh-CN" altLang="en-US" b="1" dirty="0"/>
              <a:t>: 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CMP BUFF[BX],90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J</a:t>
            </a:r>
            <a:r>
              <a:rPr lang="en-US" altLang="zh-CN" b="1" dirty="0"/>
              <a:t>L</a:t>
            </a:r>
            <a:r>
              <a:rPr lang="zh-CN" altLang="en-US" b="1" dirty="0"/>
              <a:t> LP8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INC DA9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JMP NEXT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F76CCF-B544-F013-9A6E-3E116BA74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560" y="5758650"/>
            <a:ext cx="1130640" cy="29972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0" grpId="0"/>
      <p:bldP spid="1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5.6 </a:t>
            </a:r>
            <a:r>
              <a:rPr lang="zh-CN" altLang="en-US" dirty="0"/>
              <a:t>汇编语言程序设计举例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t>61</a:t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48503" y="1479956"/>
            <a:ext cx="3559547" cy="4355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pt-BR" altLang="zh-CN" b="1" dirty="0"/>
              <a:t>LP8: CMP BUFF[BX],80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    JL LP7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    INC DA8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    JMP NEXT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LP7: CMP BUFF[BX],70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    JL LP6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    INC DA7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    JMP NEXT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LP6: CMP BUFF[BX],60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    JL LP5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    INC DA6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    JMP NEXT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LP5:INC DA5</a:t>
            </a:r>
          </a:p>
          <a:p>
            <a:pPr>
              <a:lnSpc>
                <a:spcPct val="110000"/>
              </a:lnSpc>
            </a:pPr>
            <a:r>
              <a:rPr lang="pt-BR" altLang="zh-CN" b="1" dirty="0"/>
              <a:t>JMP NEXT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759807" y="1100194"/>
            <a:ext cx="3262283" cy="5269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/>
              <a:t>NEXT: INC BX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INC BX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LOOP </a:t>
            </a:r>
            <a:r>
              <a:rPr lang="zh-CN" altLang="en-US" b="1" dirty="0">
                <a:solidFill>
                  <a:srgbClr val="0070C0"/>
                </a:solidFill>
              </a:rPr>
              <a:t>COMPARE</a:t>
            </a:r>
            <a:endParaRPr lang="zh-CN" altLang="en-US" b="1" dirty="0"/>
          </a:p>
          <a:p>
            <a:pPr>
              <a:lnSpc>
                <a:spcPct val="110000"/>
              </a:lnSpc>
            </a:pPr>
            <a:r>
              <a:rPr lang="zh-CN" altLang="en-US" b="1" dirty="0"/>
              <a:t>    MOV CX,8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XOR AX,AX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MOV BX,0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0070C0"/>
                </a:solidFill>
              </a:rPr>
              <a:t>SUM</a:t>
            </a:r>
            <a:r>
              <a:rPr lang="zh-CN" altLang="en-US" b="1" dirty="0"/>
              <a:t>:ADD AX, BUFF[BX]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INC BX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INC BX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LOOP </a:t>
            </a:r>
            <a:r>
              <a:rPr lang="zh-CN" altLang="en-US" b="1" dirty="0">
                <a:solidFill>
                  <a:srgbClr val="0070C0"/>
                </a:solidFill>
              </a:rPr>
              <a:t>SUM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MOV CL,8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DIV CL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MOV AVER,AL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MOV AH,4CH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    INT 21H</a:t>
            </a:r>
          </a:p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CODE</a:t>
            </a:r>
            <a:r>
              <a:rPr lang="zh-CN" altLang="en-US" b="1" dirty="0"/>
              <a:t> ENDS</a:t>
            </a:r>
          </a:p>
          <a:p>
            <a:pPr>
              <a:lnSpc>
                <a:spcPct val="110000"/>
              </a:lnSpc>
            </a:pPr>
            <a:r>
              <a:rPr lang="zh-CN" altLang="en-US" b="1" dirty="0"/>
              <a:t>END START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87A7BDC-B570-B2BF-8C59-56789FB24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331" y="1463022"/>
            <a:ext cx="1381036" cy="29972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C6398D2-4869-7ED6-B69B-3981ED869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331" y="2061607"/>
            <a:ext cx="1381036" cy="29972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E1635BB-9F52-F70D-63B6-D75FECCFD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948" y="2944934"/>
            <a:ext cx="1144385" cy="29972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E756EAE-89B6-ADAB-AFF0-13BBF99DD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331" y="3848449"/>
            <a:ext cx="1381036" cy="29972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268AE8-21E3-4B98-8F3B-528E1E1BE1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62</a:t>
            </a:fld>
            <a:endParaRPr lang="zh-CN" alt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C346CF40-754D-3C44-4A28-0D8959CE4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9493" y="2649689"/>
            <a:ext cx="3525012" cy="10118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6600" b="1" dirty="0">
                <a:latin typeface="+mn-ea"/>
                <a:ea typeface="+mn-ea"/>
              </a:rPr>
              <a:t>课堂小测</a:t>
            </a:r>
            <a:endParaRPr lang="en-US" altLang="zh-CN" sz="6600" b="1" dirty="0">
              <a:latin typeface="+mn-ea"/>
              <a:ea typeface="+mn-ea"/>
            </a:endParaRPr>
          </a:p>
        </p:txBody>
      </p:sp>
      <p:sp>
        <p:nvSpPr>
          <p:cNvPr id="7" name="内容占位符 7">
            <a:extLst>
              <a:ext uri="{FF2B5EF4-FFF2-40B4-BE49-F238E27FC236}">
                <a16:creationId xmlns:a16="http://schemas.microsoft.com/office/drawing/2014/main" id="{C83BB697-1870-87CC-62A1-C51C8C514F66}"/>
              </a:ext>
            </a:extLst>
          </p:cNvPr>
          <p:cNvSpPr txBox="1">
            <a:spLocks/>
          </p:cNvSpPr>
          <p:nvPr/>
        </p:nvSpPr>
        <p:spPr>
          <a:xfrm>
            <a:off x="1566194" y="3661544"/>
            <a:ext cx="6011609" cy="682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30400" algn="l" defTabSz="914400" rtl="0" eaLnBrk="1" fontAlgn="ctr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30400" algn="l" defTabSz="914400" rtl="0" eaLnBrk="1" fontAlgn="ctr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2pPr>
            <a:lvl3pPr marL="1143000" indent="-230400" algn="l" defTabSz="914400" rtl="0" eaLnBrk="1" fontAlgn="ctr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3pPr>
            <a:lvl4pPr marL="1600200" indent="-230400" algn="l" defTabSz="914400" rtl="0" eaLnBrk="1" fontAlgn="ctr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4pPr>
            <a:lvl5pPr marL="2057400" indent="-230400" algn="l" defTabSz="914400" rtl="0" eaLnBrk="1" fontAlgn="ctr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3200" b="1" dirty="0">
                <a:latin typeface="+mn-ea"/>
                <a:ea typeface="+mn-ea"/>
              </a:rPr>
              <a:t>答卷写上：</a:t>
            </a:r>
            <a:r>
              <a:rPr lang="zh-CN" altLang="en-US" sz="3200" b="1" dirty="0">
                <a:solidFill>
                  <a:srgbClr val="C00000"/>
                </a:solidFill>
                <a:latin typeface="+mn-ea"/>
                <a:ea typeface="+mn-ea"/>
              </a:rPr>
              <a:t>姓名</a:t>
            </a:r>
            <a:r>
              <a:rPr lang="en-US" altLang="zh-CN" sz="3200" b="1" dirty="0">
                <a:solidFill>
                  <a:srgbClr val="C00000"/>
                </a:solidFill>
                <a:latin typeface="+mn-ea"/>
                <a:ea typeface="+mn-ea"/>
              </a:rPr>
              <a:t>+</a:t>
            </a:r>
            <a:r>
              <a:rPr lang="zh-CN" altLang="en-US" sz="3200" b="1" dirty="0">
                <a:solidFill>
                  <a:srgbClr val="C00000"/>
                </a:solidFill>
                <a:latin typeface="+mn-ea"/>
                <a:ea typeface="+mn-ea"/>
              </a:rPr>
              <a:t>学号（周二班）</a:t>
            </a:r>
            <a:endParaRPr lang="en-US" altLang="zh-CN" sz="3200" b="1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898514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340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2A12B-7E27-4287-AD76-6248678B4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88" y="187976"/>
            <a:ext cx="8635578" cy="801834"/>
          </a:xfrm>
        </p:spPr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汇编语言中基本语法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F59642-D0C4-41AD-889C-0158B0CB9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06017"/>
            <a:ext cx="8635578" cy="5471901"/>
          </a:xfrm>
        </p:spPr>
        <p:txBody>
          <a:bodyPr>
            <a:normAutofit/>
          </a:bodyPr>
          <a:lstStyle/>
          <a:p>
            <a:r>
              <a:rPr lang="zh-CN" altLang="en-US" dirty="0"/>
              <a:t>变量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  <a:ea typeface="楷体_GB2312" pitchFamily="49" charset="-122"/>
              </a:rPr>
              <a:t>数据定义伪指令</a:t>
            </a:r>
            <a:endParaRPr lang="en-US" altLang="zh-CN" dirty="0">
              <a:solidFill>
                <a:schemeClr val="tx1"/>
              </a:solidFill>
              <a:ea typeface="楷体_GB2312" pitchFamily="49" charset="-122"/>
            </a:endParaRPr>
          </a:p>
          <a:p>
            <a:pPr lvl="2"/>
            <a:r>
              <a:rPr lang="zh-CN" altLang="en-US" dirty="0"/>
              <a:t>数据定义伪指令用来定义一个变量，并将所需要的数据放入指定的存储单元中。</a:t>
            </a:r>
            <a:r>
              <a:rPr lang="zh-CN" altLang="en-US" b="1" dirty="0"/>
              <a:t>也可以只给变量分配存储空间，而不赋予特定的值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数据定义伪指令的</a:t>
            </a:r>
            <a:r>
              <a:rPr lang="zh-CN" altLang="en-US" sz="2100" dirty="0">
                <a:solidFill>
                  <a:srgbClr val="000000"/>
                </a:solidFill>
                <a:ea typeface="楷体_GB2312" pitchFamily="49" charset="-122"/>
              </a:rPr>
              <a:t>一般格式</a:t>
            </a:r>
            <a:r>
              <a:rPr lang="zh-CN" altLang="en-US" dirty="0">
                <a:solidFill>
                  <a:srgbClr val="000000"/>
                </a:solidFill>
                <a:ea typeface="楷体_GB2312" pitchFamily="49" charset="-122"/>
              </a:rPr>
              <a:t>为：</a:t>
            </a:r>
            <a:endParaRPr lang="en-US" altLang="zh-CN" dirty="0">
              <a:solidFill>
                <a:srgbClr val="000000"/>
              </a:solidFill>
              <a:ea typeface="楷体_GB2312" pitchFamily="49" charset="-122"/>
            </a:endParaRPr>
          </a:p>
          <a:p>
            <a:pPr marL="912600" lvl="2" indent="0">
              <a:buNone/>
            </a:pPr>
            <a:r>
              <a:rPr lang="en-US" altLang="zh-CN" b="1" dirty="0">
                <a:solidFill>
                  <a:srgbClr val="FF3300"/>
                </a:solidFill>
                <a:ea typeface="楷体_GB2312" pitchFamily="49" charset="-122"/>
              </a:rPr>
              <a:t>[</a:t>
            </a:r>
            <a:r>
              <a:rPr lang="zh-CN" altLang="en-US" b="1" dirty="0">
                <a:solidFill>
                  <a:srgbClr val="FF3300"/>
                </a:solidFill>
                <a:ea typeface="楷体_GB2312" pitchFamily="49" charset="-122"/>
              </a:rPr>
              <a:t>变量名</a:t>
            </a:r>
            <a:r>
              <a:rPr lang="en-US" altLang="zh-CN" b="1" dirty="0">
                <a:solidFill>
                  <a:srgbClr val="FF3300"/>
                </a:solidFill>
                <a:ea typeface="楷体_GB2312" pitchFamily="49" charset="-122"/>
              </a:rPr>
              <a:t>]    </a:t>
            </a:r>
            <a:r>
              <a:rPr lang="zh-CN" altLang="en-US" b="1" dirty="0">
                <a:solidFill>
                  <a:srgbClr val="FF3300"/>
                </a:solidFill>
                <a:ea typeface="楷体_GB2312" pitchFamily="49" charset="-122"/>
              </a:rPr>
              <a:t>伪指令    表达式 </a:t>
            </a:r>
            <a:r>
              <a:rPr lang="en-US" altLang="zh-CN" b="1" dirty="0">
                <a:solidFill>
                  <a:srgbClr val="FF3300"/>
                </a:solidFill>
                <a:ea typeface="楷体_GB2312" pitchFamily="49" charset="-122"/>
              </a:rPr>
              <a:t>[</a:t>
            </a:r>
            <a:r>
              <a:rPr lang="zh-CN" altLang="en-US" b="1" dirty="0">
                <a:solidFill>
                  <a:srgbClr val="FF3300"/>
                </a:solidFill>
                <a:ea typeface="楷体_GB2312" pitchFamily="49" charset="-122"/>
              </a:rPr>
              <a:t>，表达式</a:t>
            </a:r>
            <a:r>
              <a:rPr lang="en-US" altLang="zh-CN" b="1" dirty="0">
                <a:solidFill>
                  <a:srgbClr val="FF3300"/>
                </a:solidFill>
                <a:ea typeface="楷体_GB2312" pitchFamily="49" charset="-122"/>
              </a:rPr>
              <a:t>… ]</a:t>
            </a:r>
          </a:p>
          <a:p>
            <a:pPr lvl="1"/>
            <a:r>
              <a:rPr lang="zh-CN" altLang="en-US" sz="2100" dirty="0">
                <a:solidFill>
                  <a:srgbClr val="0000CC"/>
                </a:solidFill>
                <a:ea typeface="楷体_GB2312" pitchFamily="49" charset="-122"/>
              </a:rPr>
              <a:t>常用的数据定义伪指令</a:t>
            </a:r>
          </a:p>
          <a:p>
            <a:pPr lvl="2"/>
            <a:r>
              <a:rPr lang="zh-CN" altLang="en-US" dirty="0">
                <a:solidFill>
                  <a:srgbClr val="0070C0"/>
                </a:solidFill>
              </a:rPr>
              <a:t> 定义字节变量伪指令       </a:t>
            </a:r>
            <a:r>
              <a:rPr lang="en-US" altLang="zh-CN" dirty="0">
                <a:solidFill>
                  <a:srgbClr val="0070C0"/>
                </a:solidFill>
              </a:rPr>
              <a:t>DB</a:t>
            </a:r>
          </a:p>
          <a:p>
            <a:pPr lvl="2"/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zh-CN" altLang="en-US" dirty="0">
                <a:solidFill>
                  <a:srgbClr val="0070C0"/>
                </a:solidFill>
              </a:rPr>
              <a:t>定义字变量伪指令           </a:t>
            </a:r>
            <a:r>
              <a:rPr lang="en-US" altLang="zh-CN" dirty="0">
                <a:solidFill>
                  <a:srgbClr val="0070C0"/>
                </a:solidFill>
              </a:rPr>
              <a:t>DW</a:t>
            </a:r>
          </a:p>
          <a:p>
            <a:pPr lvl="2"/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zh-CN" altLang="en-US" dirty="0">
                <a:solidFill>
                  <a:srgbClr val="0070C0"/>
                </a:solidFill>
              </a:rPr>
              <a:t>定义双字变量伪指令       </a:t>
            </a:r>
            <a:r>
              <a:rPr lang="en-US" altLang="zh-CN" dirty="0">
                <a:solidFill>
                  <a:srgbClr val="0070C0"/>
                </a:solidFill>
              </a:rPr>
              <a:t>DD</a:t>
            </a:r>
          </a:p>
          <a:p>
            <a:pPr lvl="2"/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zh-CN" altLang="en-US" dirty="0">
                <a:solidFill>
                  <a:srgbClr val="0070C0"/>
                </a:solidFill>
              </a:rPr>
              <a:t>定义四字变量伪指令       </a:t>
            </a:r>
            <a:r>
              <a:rPr lang="en-US" altLang="zh-CN" dirty="0">
                <a:solidFill>
                  <a:srgbClr val="0070C0"/>
                </a:solidFill>
              </a:rPr>
              <a:t>DQ</a:t>
            </a:r>
          </a:p>
          <a:p>
            <a:pPr lvl="2"/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zh-CN" altLang="en-US" dirty="0">
                <a:solidFill>
                  <a:srgbClr val="0070C0"/>
                </a:solidFill>
              </a:rPr>
              <a:t>定义十字节变量伪指令   </a:t>
            </a:r>
            <a:r>
              <a:rPr lang="en-US" altLang="zh-CN" dirty="0">
                <a:solidFill>
                  <a:srgbClr val="0070C0"/>
                </a:solidFill>
              </a:rPr>
              <a:t>DT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FEA264-5D1A-4AF4-BEA9-5B1CAC036A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12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A37A8-F382-4BF6-AEBE-D59E9B68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汇编语言中基本语法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79275-0FA5-4F22-9450-C4B8B3CAF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88" y="1006018"/>
            <a:ext cx="8635578" cy="5345458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变量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变量初值</a:t>
            </a:r>
            <a:endParaRPr lang="en-US" altLang="zh-CN" dirty="0">
              <a:solidFill>
                <a:schemeClr val="tx1"/>
              </a:solidFill>
            </a:endParaRPr>
          </a:p>
          <a:p>
            <a:pPr marL="912600" lvl="2" indent="0">
              <a:buNone/>
            </a:pPr>
            <a:r>
              <a:rPr lang="zh-CN" altLang="en-US" dirty="0">
                <a:solidFill>
                  <a:srgbClr val="00349E"/>
                </a:solidFill>
                <a:cs typeface="Times New Roman" panose="02020603050405020304" pitchFamily="18" charset="0"/>
              </a:rPr>
              <a:t>①数值表达式：数值允许用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二进制</a:t>
            </a:r>
            <a:r>
              <a:rPr lang="zh-CN" altLang="en-US" dirty="0">
                <a:solidFill>
                  <a:srgbClr val="00349E"/>
                </a:solidFill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八进制</a:t>
            </a:r>
            <a:r>
              <a:rPr lang="zh-CN" altLang="en-US" dirty="0">
                <a:solidFill>
                  <a:srgbClr val="00349E"/>
                </a:solidFill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十进制</a:t>
            </a:r>
            <a:r>
              <a:rPr lang="zh-CN" altLang="en-US" dirty="0">
                <a:solidFill>
                  <a:srgbClr val="00349E"/>
                </a:solidFill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十六进制</a:t>
            </a:r>
            <a:r>
              <a:rPr lang="zh-CN" altLang="en-US" dirty="0">
                <a:solidFill>
                  <a:srgbClr val="00349E"/>
                </a:solidFill>
                <a:cs typeface="Times New Roman" panose="02020603050405020304" pitchFamily="18" charset="0"/>
              </a:rPr>
              <a:t>形式书写</a:t>
            </a:r>
            <a:endParaRPr lang="en-US" altLang="zh-CN" sz="2400" dirty="0"/>
          </a:p>
          <a:p>
            <a:pPr marL="912600" lvl="2" indent="0">
              <a:buNone/>
            </a:pPr>
            <a:r>
              <a:rPr lang="zh-CN" altLang="en-US" dirty="0">
                <a:solidFill>
                  <a:srgbClr val="00349E"/>
                </a:solidFill>
                <a:cs typeface="Times New Roman" panose="02020603050405020304" pitchFamily="18" charset="0"/>
              </a:rPr>
              <a:t>②？：表示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不预置确定的初值</a:t>
            </a:r>
            <a:endParaRPr lang="en-US" altLang="zh-CN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912600" lvl="2" indent="0">
              <a:buNone/>
            </a:pPr>
            <a:r>
              <a:rPr lang="zh-CN" altLang="en-US" dirty="0">
                <a:solidFill>
                  <a:srgbClr val="00349E"/>
                </a:solidFill>
                <a:cs typeface="Times New Roman" panose="02020603050405020304" pitchFamily="18" charset="0"/>
              </a:rPr>
              <a:t>③字符串表达式：用引号括起来的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不超过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255</a:t>
            </a:r>
            <a:r>
              <a:rPr lang="zh-CN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个字符</a:t>
            </a:r>
            <a:r>
              <a:rPr lang="zh-CN" altLang="en-US" dirty="0">
                <a:solidFill>
                  <a:srgbClr val="00349E"/>
                </a:solidFill>
                <a:cs typeface="Times New Roman" panose="02020603050405020304" pitchFamily="18" charset="0"/>
              </a:rPr>
              <a:t>或其他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ASCII</a:t>
            </a:r>
            <a:r>
              <a:rPr lang="zh-CN" altLang="en-US" dirty="0">
                <a:solidFill>
                  <a:srgbClr val="00349E"/>
                </a:solidFill>
                <a:cs typeface="Times New Roman" panose="02020603050405020304" pitchFamily="18" charset="0"/>
              </a:rPr>
              <a:t>码符号。</a:t>
            </a:r>
            <a:endParaRPr lang="en-US" altLang="zh-CN" dirty="0">
              <a:solidFill>
                <a:srgbClr val="00349E"/>
              </a:solidFill>
              <a:cs typeface="Times New Roman" panose="02020603050405020304" pitchFamily="18" charset="0"/>
            </a:endParaRPr>
          </a:p>
          <a:p>
            <a:pPr lvl="3"/>
            <a:r>
              <a:rPr lang="en-US" altLang="zh-CN" dirty="0">
                <a:solidFill>
                  <a:srgbClr val="00349E"/>
                </a:solidFill>
                <a:cs typeface="Times New Roman" panose="02020603050405020304" pitchFamily="18" charset="0"/>
              </a:rPr>
              <a:t>DB</a:t>
            </a:r>
            <a:r>
              <a:rPr lang="zh-CN" altLang="en-US" dirty="0">
                <a:solidFill>
                  <a:srgbClr val="00349E"/>
                </a:solidFill>
                <a:cs typeface="Times New Roman" panose="02020603050405020304" pitchFamily="18" charset="0"/>
              </a:rPr>
              <a:t>伪指令将按顺序为字符串中每一个字符或符号分配一个字节单元，存放它们的</a:t>
            </a:r>
            <a:r>
              <a:rPr lang="en-US" altLang="zh-CN" dirty="0">
                <a:solidFill>
                  <a:srgbClr val="00349E"/>
                </a:solidFill>
                <a:cs typeface="Times New Roman" panose="02020603050405020304" pitchFamily="18" charset="0"/>
              </a:rPr>
              <a:t>ASCII</a:t>
            </a:r>
            <a:r>
              <a:rPr lang="zh-CN" altLang="en-US" dirty="0">
                <a:solidFill>
                  <a:srgbClr val="00349E"/>
                </a:solidFill>
                <a:cs typeface="Times New Roman" panose="02020603050405020304" pitchFamily="18" charset="0"/>
              </a:rPr>
              <a:t>编码，</a:t>
            </a:r>
            <a:endParaRPr lang="en-US" altLang="zh-CN" dirty="0">
              <a:solidFill>
                <a:srgbClr val="00349E"/>
              </a:solidFill>
              <a:cs typeface="Times New Roman" panose="02020603050405020304" pitchFamily="18" charset="0"/>
            </a:endParaRPr>
          </a:p>
          <a:p>
            <a:pPr lvl="3"/>
            <a:r>
              <a:rPr lang="zh-CN" altLang="en-US" dirty="0">
                <a:solidFill>
                  <a:srgbClr val="00349E"/>
                </a:solidFill>
                <a:cs typeface="Times New Roman" panose="02020603050405020304" pitchFamily="18" charset="0"/>
              </a:rPr>
              <a:t>但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DB</a:t>
            </a:r>
            <a:r>
              <a:rPr lang="zh-CN" altLang="en-US" dirty="0">
                <a:solidFill>
                  <a:srgbClr val="00349E"/>
                </a:solidFill>
                <a:cs typeface="Times New Roman" panose="02020603050405020304" pitchFamily="18" charset="0"/>
              </a:rPr>
              <a:t>以外的数据定义伪指令只允许定义</a:t>
            </a:r>
            <a:r>
              <a:rPr lang="zh-CN" altLang="en-US" b="1" dirty="0">
                <a:solidFill>
                  <a:srgbClr val="FF0000"/>
                </a:solidFill>
                <a:cs typeface="Times New Roman" panose="02020603050405020304" pitchFamily="18" charset="0"/>
              </a:rPr>
              <a:t>最多两个字符</a:t>
            </a:r>
            <a:r>
              <a:rPr lang="zh-CN" altLang="en-US" dirty="0">
                <a:solidFill>
                  <a:srgbClr val="00349E"/>
                </a:solidFill>
                <a:cs typeface="Times New Roman" panose="02020603050405020304" pitchFamily="18" charset="0"/>
              </a:rPr>
              <a:t>的字符串，且按逆序存放在低地址开始的单元。</a:t>
            </a:r>
            <a:endParaRPr lang="en-US" altLang="zh-CN" dirty="0">
              <a:solidFill>
                <a:srgbClr val="00349E"/>
              </a:solidFill>
              <a:cs typeface="Times New Roman" panose="02020603050405020304" pitchFamily="18" charset="0"/>
            </a:endParaRPr>
          </a:p>
          <a:p>
            <a:pPr marL="912600" lvl="2" indent="0">
              <a:buNone/>
            </a:pPr>
            <a:endParaRPr lang="en-US" altLang="zh-CN" dirty="0">
              <a:solidFill>
                <a:srgbClr val="00349E"/>
              </a:solidFill>
              <a:cs typeface="Times New Roman" panose="02020603050405020304" pitchFamily="18" charset="0"/>
            </a:endParaRPr>
          </a:p>
          <a:p>
            <a:pPr marL="912600" lvl="2" indent="0">
              <a:buNone/>
            </a:pPr>
            <a:endParaRPr lang="en-US" altLang="zh-CN" dirty="0">
              <a:solidFill>
                <a:srgbClr val="00349E"/>
              </a:solidFill>
              <a:cs typeface="Times New Roman" panose="02020603050405020304" pitchFamily="18" charset="0"/>
            </a:endParaRPr>
          </a:p>
          <a:p>
            <a:pPr marL="912600" lvl="2" indent="0">
              <a:buNone/>
            </a:pPr>
            <a:endParaRPr lang="en-US" altLang="zh-CN" dirty="0">
              <a:solidFill>
                <a:srgbClr val="00349E"/>
              </a:solidFill>
              <a:cs typeface="Times New Roman" panose="02020603050405020304" pitchFamily="18" charset="0"/>
            </a:endParaRPr>
          </a:p>
          <a:p>
            <a:pPr marL="914400" lvl="2" indent="0" fontAlgn="base">
              <a:spcAft>
                <a:spcPct val="0"/>
              </a:spcAft>
              <a:buNone/>
            </a:pPr>
            <a:r>
              <a:rPr lang="zh-CN" altLang="en-US" dirty="0">
                <a:solidFill>
                  <a:srgbClr val="00349E"/>
                </a:solidFill>
                <a:cs typeface="Times New Roman" panose="02020603050405020304" pitchFamily="18" charset="0"/>
              </a:rPr>
              <a:t>④带</a:t>
            </a:r>
            <a:r>
              <a:rPr lang="en-US" altLang="zh-CN" dirty="0">
                <a:solidFill>
                  <a:srgbClr val="00349E"/>
                </a:solidFill>
                <a:cs typeface="Times New Roman" panose="02020603050405020304" pitchFamily="18" charset="0"/>
              </a:rPr>
              <a:t>DUP</a:t>
            </a:r>
            <a:r>
              <a:rPr lang="zh-CN" altLang="en-US" dirty="0">
                <a:solidFill>
                  <a:srgbClr val="00349E"/>
                </a:solidFill>
                <a:cs typeface="Times New Roman" panose="02020603050405020304" pitchFamily="18" charset="0"/>
              </a:rPr>
              <a:t>操作符的表达式：</a:t>
            </a:r>
            <a:r>
              <a:rPr lang="en-US" altLang="zh-CN" dirty="0">
                <a:solidFill>
                  <a:srgbClr val="00349E"/>
                </a:solidFill>
                <a:cs typeface="Times New Roman" panose="02020603050405020304" pitchFamily="18" charset="0"/>
              </a:rPr>
              <a:t>DUP</a:t>
            </a:r>
            <a:r>
              <a:rPr lang="zh-CN" altLang="en-US" dirty="0">
                <a:solidFill>
                  <a:srgbClr val="00349E"/>
                </a:solidFill>
                <a:cs typeface="Times New Roman" panose="02020603050405020304" pitchFamily="18" charset="0"/>
              </a:rPr>
              <a:t>是定义重复数据操作符，</a:t>
            </a:r>
            <a:endParaRPr lang="en-US" altLang="zh-CN" dirty="0">
              <a:solidFill>
                <a:srgbClr val="00349E"/>
              </a:solidFill>
              <a:cs typeface="Times New Roman" panose="02020603050405020304" pitchFamily="18" charset="0"/>
            </a:endParaRPr>
          </a:p>
          <a:p>
            <a:pPr marL="1657350" lvl="3" indent="-285750" fontAlgn="base">
              <a:spcAft>
                <a:spcPct val="0"/>
              </a:spcAft>
            </a:pPr>
            <a:r>
              <a:rPr lang="zh-CN" altLang="en-US" dirty="0">
                <a:solidFill>
                  <a:srgbClr val="00349E"/>
                </a:solidFill>
                <a:cs typeface="Times New Roman" panose="02020603050405020304" pitchFamily="18" charset="0"/>
              </a:rPr>
              <a:t>它的使用格式是：</a:t>
            </a:r>
            <a:r>
              <a:rPr lang="en-US" altLang="zh-CN" dirty="0">
                <a:solidFill>
                  <a:srgbClr val="00349E"/>
                </a:solidFill>
                <a:cs typeface="Times New Roman" panose="02020603050405020304" pitchFamily="18" charset="0"/>
              </a:rPr>
              <a:t>N   DUP   (Exp);  </a:t>
            </a:r>
            <a:r>
              <a:rPr lang="zh-CN" altLang="en-US" dirty="0">
                <a:solidFill>
                  <a:srgbClr val="00349E"/>
                </a:solidFill>
                <a:cs typeface="Times New Roman" panose="02020603050405020304" pitchFamily="18" charset="0"/>
              </a:rPr>
              <a:t>其中，</a:t>
            </a:r>
            <a:r>
              <a:rPr lang="en-US" altLang="zh-CN" dirty="0">
                <a:solidFill>
                  <a:srgbClr val="00349E"/>
                </a:solidFill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349E"/>
                </a:solidFill>
                <a:cs typeface="Times New Roman" panose="02020603050405020304" pitchFamily="18" charset="0"/>
              </a:rPr>
              <a:t>为重复次数，</a:t>
            </a:r>
            <a:r>
              <a:rPr lang="en-US" altLang="zh-CN" dirty="0">
                <a:solidFill>
                  <a:srgbClr val="00349E"/>
                </a:solidFill>
                <a:cs typeface="Times New Roman" panose="02020603050405020304" pitchFamily="18" charset="0"/>
              </a:rPr>
              <a:t>EXP</a:t>
            </a:r>
            <a:r>
              <a:rPr lang="zh-CN" altLang="en-US" dirty="0">
                <a:solidFill>
                  <a:srgbClr val="00349E"/>
                </a:solidFill>
                <a:cs typeface="Times New Roman" panose="02020603050405020304" pitchFamily="18" charset="0"/>
              </a:rPr>
              <a:t>为表达式。</a:t>
            </a:r>
            <a:endParaRPr lang="en-US" altLang="zh-CN" dirty="0">
              <a:solidFill>
                <a:srgbClr val="00349E"/>
              </a:solidFill>
              <a:cs typeface="Times New Roman" panose="02020603050405020304" pitchFamily="18" charset="0"/>
            </a:endParaRPr>
          </a:p>
          <a:p>
            <a:pPr marL="912600" lvl="2" indent="0">
              <a:buNone/>
            </a:pPr>
            <a:endParaRPr lang="en-US" altLang="zh-CN" dirty="0">
              <a:solidFill>
                <a:srgbClr val="00349E"/>
              </a:solidFill>
              <a:cs typeface="Times New Roman" panose="02020603050405020304" pitchFamily="18" charset="0"/>
            </a:endParaRPr>
          </a:p>
          <a:p>
            <a:pPr marL="912600" lvl="2" indent="0">
              <a:buNone/>
            </a:pPr>
            <a:endParaRPr lang="en-US" altLang="zh-CN" dirty="0">
              <a:solidFill>
                <a:srgbClr val="00349E"/>
              </a:solidFill>
              <a:cs typeface="Times New Roman" panose="02020603050405020304" pitchFamily="18" charset="0"/>
            </a:endParaRPr>
          </a:p>
          <a:p>
            <a:pPr marL="912600" lvl="2" indent="0">
              <a:buNone/>
            </a:pPr>
            <a:endParaRPr lang="en-US" altLang="zh-CN" dirty="0">
              <a:solidFill>
                <a:srgbClr val="00349E"/>
              </a:solidFill>
              <a:cs typeface="Times New Roman" panose="02020603050405020304" pitchFamily="18" charset="0"/>
            </a:endParaRPr>
          </a:p>
          <a:p>
            <a:pPr marL="912600" lvl="2" indent="0">
              <a:buNone/>
            </a:pPr>
            <a:endParaRPr lang="zh-CN" altLang="en-US" dirty="0">
              <a:solidFill>
                <a:srgbClr val="00349E"/>
              </a:solidFill>
              <a:cs typeface="Times New Roman" panose="02020603050405020304" pitchFamily="18" charset="0"/>
            </a:endParaRPr>
          </a:p>
          <a:p>
            <a:pPr marL="912600" lvl="2" indent="0">
              <a:buNone/>
            </a:pPr>
            <a:endParaRPr lang="zh-CN" altLang="en-US" dirty="0">
              <a:solidFill>
                <a:srgbClr val="00349E"/>
              </a:solidFill>
              <a:cs typeface="Times New Roman" panose="02020603050405020304" pitchFamily="18" charset="0"/>
            </a:endParaRPr>
          </a:p>
          <a:p>
            <a:pPr marL="912600" lvl="2" indent="0">
              <a:buNone/>
            </a:pPr>
            <a:endParaRPr lang="zh-CN" altLang="en-US" sz="1800" dirty="0">
              <a:solidFill>
                <a:srgbClr val="00349E"/>
              </a:solidFill>
              <a:cs typeface="Times New Roman" panose="02020603050405020304" pitchFamily="18" charset="0"/>
            </a:endParaRPr>
          </a:p>
          <a:p>
            <a:pPr lvl="2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5BD9E5-411B-4A08-A82C-3FDBB9B051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C86F121-4312-41EB-81B1-82A9217A8AA1}"/>
              </a:ext>
            </a:extLst>
          </p:cNvPr>
          <p:cNvSpPr/>
          <p:nvPr/>
        </p:nvSpPr>
        <p:spPr>
          <a:xfrm>
            <a:off x="1806126" y="4302157"/>
            <a:ext cx="70684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注意：</a:t>
            </a:r>
            <a:r>
              <a:rPr lang="en-US" altLang="zh-CN" sz="1600" b="1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1600" b="1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个及其以上的字符，只能用</a:t>
            </a:r>
            <a:r>
              <a:rPr lang="en-US" altLang="zh-CN" sz="1600" b="1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DB</a:t>
            </a:r>
            <a:r>
              <a:rPr lang="zh-CN" altLang="en-US" sz="1600" b="1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定义。当字符串的长度不超过两个字符时可用</a:t>
            </a:r>
            <a:r>
              <a:rPr lang="en-US" altLang="zh-CN" sz="1600" b="1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DW</a:t>
            </a:r>
            <a:r>
              <a:rPr lang="zh-CN" altLang="en-US" sz="1600" b="1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定义。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str1   DW   ‘</a:t>
            </a:r>
            <a:r>
              <a:rPr lang="en-US" altLang="zh-CN" sz="1600" b="1" dirty="0" err="1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abcd</a:t>
            </a: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str2   DD   ‘</a:t>
            </a:r>
            <a:r>
              <a:rPr lang="en-US" altLang="zh-CN" sz="1600" b="1" dirty="0" err="1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abcd</a:t>
            </a: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’</a:t>
            </a:r>
          </a:p>
        </p:txBody>
      </p:sp>
      <p:sp>
        <p:nvSpPr>
          <p:cNvPr id="7" name="乘号 6">
            <a:extLst>
              <a:ext uri="{FF2B5EF4-FFF2-40B4-BE49-F238E27FC236}">
                <a16:creationId xmlns:a16="http://schemas.microsoft.com/office/drawing/2014/main" id="{3715A094-0159-45AD-AF9C-3BD6F6E35845}"/>
              </a:ext>
            </a:extLst>
          </p:cNvPr>
          <p:cNvSpPr/>
          <p:nvPr/>
        </p:nvSpPr>
        <p:spPr>
          <a:xfrm>
            <a:off x="4031940" y="4659295"/>
            <a:ext cx="1080120" cy="720080"/>
          </a:xfrm>
          <a:prstGeom prst="mathMultiply">
            <a:avLst/>
          </a:prstGeom>
          <a:solidFill>
            <a:srgbClr val="FF0000"/>
          </a:solidFill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solidFill>
                  <a:srgbClr val="FF0000"/>
                </a:solidFill>
              </a:ln>
              <a:solidFill>
                <a:srgbClr val="FF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790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A37A8-F382-4BF6-AEBE-D59E9B68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 </a:t>
            </a:r>
            <a:r>
              <a:rPr lang="zh-CN" altLang="en-US" dirty="0"/>
              <a:t>汇编语言中基本语法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B79275-0FA5-4F22-9450-C4B8B3CAF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5BD9E5-411B-4A08-A82C-3FDBB9B051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FE5A2B-B3C5-4F85-9608-05BEA16851DD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7694C1-2BBB-48E5-ADF8-8E74DFFC8CEB}"/>
              </a:ext>
            </a:extLst>
          </p:cNvPr>
          <p:cNvSpPr/>
          <p:nvPr/>
        </p:nvSpPr>
        <p:spPr>
          <a:xfrm>
            <a:off x="579810" y="1457959"/>
            <a:ext cx="6396084" cy="2135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例如：</a:t>
            </a:r>
          </a:p>
          <a:p>
            <a:pPr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DATA1   DB   25,25H,10011010B	;</a:t>
            </a: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数值表达式</a:t>
            </a:r>
          </a:p>
          <a:p>
            <a:pPr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DATA2   DB   ?,?	                                    ;?</a:t>
            </a: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表达式</a:t>
            </a:r>
          </a:p>
          <a:p>
            <a:pPr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DATA3   DB   2 DUP(2 DUP(4),15)	;DUP</a:t>
            </a: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表达式</a:t>
            </a:r>
          </a:p>
          <a:p>
            <a:pPr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DATA4   DB   ’AB’,’CD’	                  ;</a:t>
            </a: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字符串表达式</a:t>
            </a:r>
          </a:p>
          <a:p>
            <a:pPr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DATA5   DW   ?,?,-32768	                  ;</a:t>
            </a: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字类型</a:t>
            </a:r>
          </a:p>
          <a:p>
            <a:pPr defTabSz="9144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DATA6   DD   80000000H,36H	                  ;</a:t>
            </a:r>
            <a:r>
              <a:rPr lang="zh-CN" altLang="en-US" sz="1600" b="1" dirty="0">
                <a:solidFill>
                  <a:srgbClr val="00349E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双字类型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817F264-C814-46E8-BA4B-6E71B1AF2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20534"/>
              </p:ext>
            </p:extLst>
          </p:nvPr>
        </p:nvGraphicFramePr>
        <p:xfrm>
          <a:off x="69349" y="3715048"/>
          <a:ext cx="8407792" cy="2346960"/>
        </p:xfrm>
        <a:graphic>
          <a:graphicData uri="http://schemas.openxmlformats.org/drawingml/2006/table">
            <a:tbl>
              <a:tblPr/>
              <a:tblGrid>
                <a:gridCol w="1223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4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6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4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163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40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indent="457200" algn="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DATA1</a:t>
                      </a:r>
                      <a:endParaRPr lang="zh-CN" sz="16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indent="457200"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19H</a:t>
                      </a:r>
                      <a:endParaRPr lang="zh-CN" sz="16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DATA4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41H</a:t>
                      </a:r>
                      <a:endParaRPr lang="zh-CN" altLang="en-US" sz="1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DATA6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00H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indent="457200" algn="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6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indent="457200"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25H</a:t>
                      </a:r>
                      <a:endParaRPr lang="zh-CN" sz="16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42H</a:t>
                      </a:r>
                      <a:endParaRPr lang="zh-CN" altLang="en-US" sz="1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00H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indent="457200" algn="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6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indent="457200"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9AH</a:t>
                      </a:r>
                      <a:endParaRPr lang="zh-CN" sz="16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43H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00H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indent="457200" algn="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DATA2</a:t>
                      </a:r>
                      <a:endParaRPr lang="zh-CN" sz="16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indent="457200"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?</a:t>
                      </a:r>
                      <a:endParaRPr lang="zh-CN" sz="16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44H</a:t>
                      </a:r>
                      <a:endParaRPr lang="zh-CN" sz="18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80H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indent="457200" algn="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6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indent="457200"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?</a:t>
                      </a:r>
                      <a:endParaRPr lang="zh-CN" sz="16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DATA5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?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36H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indent="457200" algn="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DATA3</a:t>
                      </a:r>
                      <a:endParaRPr lang="zh-CN" sz="16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indent="457200"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04H</a:t>
                      </a:r>
                      <a:endParaRPr lang="zh-CN" sz="16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?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00H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indent="457200" algn="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6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indent="457200"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04H</a:t>
                      </a:r>
                      <a:endParaRPr lang="zh-CN" sz="16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?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00H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indent="457200" algn="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6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indent="457200"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0FH</a:t>
                      </a:r>
                      <a:endParaRPr lang="zh-CN" sz="16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?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00H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indent="457200" algn="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6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indent="457200"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04H</a:t>
                      </a:r>
                      <a:endParaRPr lang="zh-CN" sz="16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00H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indent="457200" algn="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6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indent="457200"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04H</a:t>
                      </a:r>
                      <a:endParaRPr lang="zh-CN" sz="16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80H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indent="457200" algn="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600" b="1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indent="457200"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0FH</a:t>
                      </a:r>
                      <a:endParaRPr lang="zh-CN" sz="1600" b="1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b="1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Verdana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 </a:t>
                      </a:r>
                      <a:endParaRPr lang="zh-CN" sz="1800" b="1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3D5D42E5-7E85-873E-C7D7-31F0F321E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965" y="5856544"/>
            <a:ext cx="1217613" cy="3143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17219C8-EC45-7036-D3D5-C19EDC490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227" y="5427464"/>
            <a:ext cx="1249267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71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红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自定义 3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9133</TotalTime>
  <Words>8360</Words>
  <Application>Microsoft Office PowerPoint</Application>
  <PresentationFormat>全屏显示(4:3)</PresentationFormat>
  <Paragraphs>1321</Paragraphs>
  <Slides>63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7" baseType="lpstr">
      <vt:lpstr>等线</vt:lpstr>
      <vt:lpstr>仿宋</vt:lpstr>
      <vt:lpstr>仿宋_GB2312</vt:lpstr>
      <vt:lpstr>黑体</vt:lpstr>
      <vt:lpstr>楷体_GB2312</vt:lpstr>
      <vt:lpstr>宋体</vt:lpstr>
      <vt:lpstr>微软雅黑</vt:lpstr>
      <vt:lpstr>Arial</vt:lpstr>
      <vt:lpstr>Arial Black</vt:lpstr>
      <vt:lpstr>Times New Roman</vt:lpstr>
      <vt:lpstr>Verdana</vt:lpstr>
      <vt:lpstr>Wingdings</vt:lpstr>
      <vt:lpstr>Office 主题​​</vt:lpstr>
      <vt:lpstr>公式</vt:lpstr>
      <vt:lpstr>PowerPoint 演示文稿</vt:lpstr>
      <vt:lpstr>第5章 汇编语言程序设计</vt:lpstr>
      <vt:lpstr>5.1  汇编语言程序基本格式</vt:lpstr>
      <vt:lpstr>5.1  汇编语言程序基本格式</vt:lpstr>
      <vt:lpstr>5.1  汇编语言程序基本格式</vt:lpstr>
      <vt:lpstr>5.2  汇编语言中基本语法</vt:lpstr>
      <vt:lpstr>5.2  汇编语言中基本语法</vt:lpstr>
      <vt:lpstr>5.2  汇编语言中基本语法</vt:lpstr>
      <vt:lpstr>5.2  汇编语言中基本语法</vt:lpstr>
      <vt:lpstr>5.2  汇编语言中基本语法</vt:lpstr>
      <vt:lpstr>5.2  汇编语言中基本语法</vt:lpstr>
      <vt:lpstr>5.2  汇编语言中基本语法</vt:lpstr>
      <vt:lpstr>5.2  汇编语言中基本语法</vt:lpstr>
      <vt:lpstr>5.2  汇编语言中基本语法</vt:lpstr>
      <vt:lpstr>5.2  汇编语言中基本语法</vt:lpstr>
      <vt:lpstr>5.2  汇编语言中基本语法</vt:lpstr>
      <vt:lpstr>5.3 伪指令</vt:lpstr>
      <vt:lpstr>5.3 伪指令</vt:lpstr>
      <vt:lpstr>5.3 伪指令</vt:lpstr>
      <vt:lpstr>5.3 伪指令</vt:lpstr>
      <vt:lpstr>5.3 伪指令</vt:lpstr>
      <vt:lpstr>5.3 伪指令</vt:lpstr>
      <vt:lpstr>5.3 伪指令</vt:lpstr>
      <vt:lpstr>5.4 系统功能调用 </vt:lpstr>
      <vt:lpstr>5.4 系统功能调用 </vt:lpstr>
      <vt:lpstr>5.4 系统功能调用 </vt:lpstr>
      <vt:lpstr>5.6 汇编语言程序设计举例</vt:lpstr>
      <vt:lpstr>5.6 汇编语言程序设计举例</vt:lpstr>
      <vt:lpstr>5.6 汇编语言程序设计举例</vt:lpstr>
      <vt:lpstr>5.6 汇编语言程序设计举例</vt:lpstr>
      <vt:lpstr>5.6 汇编语言程序设计举例</vt:lpstr>
      <vt:lpstr>5.6 汇编语言程序设计举例</vt:lpstr>
      <vt:lpstr>5.6 汇编语言程序设计举例</vt:lpstr>
      <vt:lpstr>5.6 汇编语言程序设计举例</vt:lpstr>
      <vt:lpstr>5.6 汇编语言程序设计举例</vt:lpstr>
      <vt:lpstr>5.6 汇编语言程序设计举例</vt:lpstr>
      <vt:lpstr>5.6 汇编语言程序设计举例</vt:lpstr>
      <vt:lpstr>5.6 汇编语言程序设计举例</vt:lpstr>
      <vt:lpstr>5.6 汇编语言程序设计举例</vt:lpstr>
      <vt:lpstr>5.6 汇编语言程序设计举例</vt:lpstr>
      <vt:lpstr>5.6 汇编语言程序设计举例</vt:lpstr>
      <vt:lpstr>5.6 汇编语言程序设计举例</vt:lpstr>
      <vt:lpstr>5.6 汇编语言程序设计举例</vt:lpstr>
      <vt:lpstr>5.6 汇编语言程序设计举例</vt:lpstr>
      <vt:lpstr>5.6 汇编语言程序设计举例</vt:lpstr>
      <vt:lpstr>5.6 汇编语言程序设计举例</vt:lpstr>
      <vt:lpstr>5.6 汇编语言程序设计举例</vt:lpstr>
      <vt:lpstr>5.6 汇编语言程序设计举例</vt:lpstr>
      <vt:lpstr>5.6 汇编语言程序设计举例</vt:lpstr>
      <vt:lpstr>5.6 汇编语言程序设计举例</vt:lpstr>
      <vt:lpstr>5.6 汇编语言程序设计举例</vt:lpstr>
      <vt:lpstr>5.6 汇编语言程序设计举例</vt:lpstr>
      <vt:lpstr>5.6 汇编语言程序设计举例</vt:lpstr>
      <vt:lpstr>5.6 汇编语言程序设计举例</vt:lpstr>
      <vt:lpstr>5.6 汇编语言程序设计举例</vt:lpstr>
      <vt:lpstr>5.6 汇编语言程序设计举例</vt:lpstr>
      <vt:lpstr>5.6 汇编语言程序设计举例</vt:lpstr>
      <vt:lpstr>5.6 汇编语言程序设计举例</vt:lpstr>
      <vt:lpstr>5.6 汇编语言程序设计举例</vt:lpstr>
      <vt:lpstr>5.6 汇编语言程序设计举例</vt:lpstr>
      <vt:lpstr>5.6 汇编语言程序设计举例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lcmsy</dc:creator>
  <cp:lastModifiedBy>T H</cp:lastModifiedBy>
  <cp:revision>463</cp:revision>
  <dcterms:created xsi:type="dcterms:W3CDTF">2022-02-16T09:08:09Z</dcterms:created>
  <dcterms:modified xsi:type="dcterms:W3CDTF">2024-12-03T10:43:50Z</dcterms:modified>
</cp:coreProperties>
</file>